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2" r:id="rId3"/>
    <p:sldId id="258" r:id="rId4"/>
    <p:sldId id="260" r:id="rId5"/>
    <p:sldId id="259" r:id="rId6"/>
    <p:sldId id="261" r:id="rId7"/>
    <p:sldId id="264" r:id="rId8"/>
    <p:sldId id="271" r:id="rId9"/>
    <p:sldId id="270" r:id="rId10"/>
    <p:sldId id="266" r:id="rId11"/>
    <p:sldId id="283" r:id="rId12"/>
    <p:sldId id="281" r:id="rId13"/>
    <p:sldId id="282" r:id="rId14"/>
    <p:sldId id="275" r:id="rId15"/>
    <p:sldId id="272" r:id="rId16"/>
    <p:sldId id="273" r:id="rId17"/>
    <p:sldId id="274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itatsirecerca.gencat.cat/preinscripcio" TargetMode="External"/><Relationship Id="rId2" Type="http://schemas.openxmlformats.org/officeDocument/2006/relationships/hyperlink" Target="http://accesnet.gencat.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https://www.unportal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futurs-estudiants/jpo" TargetMode="External"/><Relationship Id="rId7" Type="http://schemas.openxmlformats.org/officeDocument/2006/relationships/hyperlink" Target="https://www.uaoceu.es/orientacion-para-estudiantes-grado" TargetMode="External"/><Relationship Id="rId2" Type="http://schemas.openxmlformats.org/officeDocument/2006/relationships/hyperlink" Target="https://www.upc.edu/ca/futurs-estudiants/jpo/jornades-de-portes-ober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rv.cat/ca/estudis/graus/admissio/orientacio/portes-obertes/" TargetMode="External"/><Relationship Id="rId5" Type="http://schemas.openxmlformats.org/officeDocument/2006/relationships/hyperlink" Target="https://www.uic.es/ca/estudis/activitats-dorientacio-universitaria/futurs-alumnes-de-grau/jornada-de-portes-obertes-2022" TargetMode="External"/><Relationship Id="rId4" Type="http://schemas.openxmlformats.org/officeDocument/2006/relationships/hyperlink" Target="https://www.uab.cat/web/estudiar/visita-la-uab/jornades-de-portes-obertes-134566218893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educacion.gob.es/" TargetMode="External"/><Relationship Id="rId2" Type="http://schemas.openxmlformats.org/officeDocument/2006/relationships/hyperlink" Target="http://agaur.gencat.ca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net.gencat.ca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net.gencat.ca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net.gencat.ca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18575" cy="2865248"/>
          </a:xfrm>
        </p:spPr>
        <p:txBody>
          <a:bodyPr/>
          <a:lstStyle/>
          <a:p>
            <a:pPr algn="ctr"/>
            <a:br>
              <a:rPr lang="ca-ES" sz="4800" b="1" dirty="0"/>
            </a:br>
            <a:r>
              <a:rPr lang="ca-ES" sz="4800" b="1" dirty="0"/>
              <a:t>PROVA ACCÉS UNIVERSITAT </a:t>
            </a:r>
            <a:r>
              <a:rPr lang="ca-ES" sz="4800" dirty="0"/>
              <a:t>(PAU)</a:t>
            </a:r>
            <a:br>
              <a:rPr lang="ca-ES" sz="4800" b="1" dirty="0"/>
            </a:br>
            <a:r>
              <a:rPr lang="ca-ES" sz="4800" b="1" dirty="0"/>
              <a:t>PREINSCRIPCIÓ UNIVERSITÀRIA</a:t>
            </a:r>
            <a:br>
              <a:rPr lang="ca-ES" sz="4800" b="1" dirty="0"/>
            </a:br>
            <a:r>
              <a:rPr lang="ca-ES" sz="5400" b="1" dirty="0"/>
              <a:t>2022</a:t>
            </a:r>
            <a:endParaRPr lang="ca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5474" y="3905794"/>
            <a:ext cx="9261566" cy="234260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endParaRPr lang="ca-ES" sz="3200" b="1" dirty="0">
              <a:cs typeface="Arial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ca-ES" sz="3200" dirty="0">
                <a:cs typeface="Arial" charset="0"/>
              </a:rPr>
              <a:t>2n BATXILLERAT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ca-ES" sz="3200" dirty="0">
                <a:cs typeface="Arial" charset="0"/>
              </a:rPr>
              <a:t>Curs 2021-2022</a:t>
            </a:r>
          </a:p>
          <a:p>
            <a:pPr algn="r"/>
            <a:endParaRPr lang="ca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452718"/>
            <a:ext cx="11207932" cy="1400530"/>
          </a:xfrm>
        </p:spPr>
        <p:txBody>
          <a:bodyPr/>
          <a:lstStyle/>
          <a:p>
            <a:pPr algn="ctr"/>
            <a:r>
              <a:rPr lang="ca-ES" sz="4600" b="1" dirty="0"/>
              <a:t>PREINSCRIPCIÓ A LA UNIVERSITAT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476103"/>
            <a:ext cx="10783888" cy="496388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 2" pitchFamily="18" charset="2"/>
              <a:buNone/>
            </a:pPr>
            <a:endParaRPr lang="ca-ES" dirty="0"/>
          </a:p>
          <a:p>
            <a:pPr algn="just"/>
            <a:r>
              <a:rPr lang="ca-ES" sz="2800" dirty="0"/>
              <a:t>A partir del 7 de juny fins l’1</a:t>
            </a:r>
            <a:r>
              <a:rPr lang="ca-ES" sz="2800" b="1" dirty="0"/>
              <a:t> de juliol</a:t>
            </a:r>
            <a:r>
              <a:rPr lang="ca-ES" sz="2800" dirty="0"/>
              <a:t> al portal: </a:t>
            </a:r>
            <a:r>
              <a:rPr lang="ca-ES" sz="2800" dirty="0">
                <a:hlinkClick r:id="rId2"/>
              </a:rPr>
              <a:t>http://accesnet.gencat.cat</a:t>
            </a:r>
            <a:endParaRPr lang="ca-ES" sz="2800" dirty="0"/>
          </a:p>
          <a:p>
            <a:pPr marL="0" indent="0" algn="just">
              <a:buNone/>
            </a:pPr>
            <a:endParaRPr lang="ca-ES" sz="2800" b="1" dirty="0"/>
          </a:p>
          <a:p>
            <a:pPr marL="0" indent="0" algn="just">
              <a:buNone/>
            </a:pPr>
            <a:r>
              <a:rPr lang="ca-ES" sz="2800" b="1" dirty="0"/>
              <a:t>	EL JULIOL ÉS UN MES HÀBIL. </a:t>
            </a:r>
            <a:r>
              <a:rPr lang="ca-ES" sz="2800" dirty="0"/>
              <a:t>Els estudiants han d’estar pendents. </a:t>
            </a:r>
          </a:p>
          <a:p>
            <a:pPr marL="0" indent="0" algn="just">
              <a:buNone/>
            </a:pPr>
            <a:r>
              <a:rPr lang="ca-ES" sz="2800" dirty="0"/>
              <a:t>       Poden emplenar 8 opcions de Graus i Universitats, per ordre de </a:t>
            </a:r>
            <a:r>
              <a:rPr lang="ca-ES" sz="2800" b="1" dirty="0"/>
              <a:t>PREFERÈNCIA</a:t>
            </a:r>
            <a:r>
              <a:rPr lang="ca-ES" sz="2800" dirty="0"/>
              <a:t>. </a:t>
            </a:r>
          </a:p>
          <a:p>
            <a:pPr>
              <a:buNone/>
            </a:pPr>
            <a:r>
              <a:rPr lang="ca-ES" sz="2800" b="1" u="sng" dirty="0"/>
              <a:t>Provisional</a:t>
            </a:r>
            <a:r>
              <a:rPr lang="ca-ES" sz="2800" dirty="0"/>
              <a:t>:</a:t>
            </a:r>
          </a:p>
          <a:p>
            <a:pPr algn="just"/>
            <a:r>
              <a:rPr lang="ca-ES" sz="2800" dirty="0"/>
              <a:t>Primera assignació: 11 juliol (Matrícula a la Universitat entre el 15 i el 18 de juliol)</a:t>
            </a:r>
          </a:p>
          <a:p>
            <a:pPr algn="just"/>
            <a:r>
              <a:rPr lang="ca-ES" sz="2800" dirty="0"/>
              <a:t>Segona assignació: 24 de juliol (Matrícula 2a </a:t>
            </a:r>
            <a:r>
              <a:rPr lang="ca-ES" sz="2800" dirty="0" err="1"/>
              <a:t>assig</a:t>
            </a:r>
            <a:r>
              <a:rPr lang="ca-ES" sz="2800" dirty="0"/>
              <a:t>. 25-29 de juliol)</a:t>
            </a:r>
          </a:p>
          <a:p>
            <a:pPr algn="just"/>
            <a:r>
              <a:rPr lang="ca-ES" sz="2800" dirty="0"/>
              <a:t>Tercera assignació: 24-30d’agost (Matrícula 3a </a:t>
            </a:r>
            <a:r>
              <a:rPr lang="ca-ES" sz="2800" dirty="0" err="1"/>
              <a:t>assig</a:t>
            </a:r>
            <a:r>
              <a:rPr lang="ca-ES" sz="2800" dirty="0"/>
              <a:t>. 24-31 agost)</a:t>
            </a:r>
          </a:p>
          <a:p>
            <a:pPr algn="just"/>
            <a:r>
              <a:rPr lang="ca-ES" sz="2800" dirty="0"/>
              <a:t>El termini de matrícula: cada universitat determina les dates. </a:t>
            </a:r>
          </a:p>
          <a:p>
            <a:pPr marL="0" indent="0" algn="just">
              <a:buNone/>
            </a:pPr>
            <a:r>
              <a:rPr lang="ca-ES" sz="2800" dirty="0"/>
              <a:t>     (Jornada d’acollida)</a:t>
            </a:r>
          </a:p>
          <a:p>
            <a:pPr algn="just"/>
            <a:r>
              <a:rPr lang="ca-ES" sz="2800" dirty="0">
                <a:hlinkClick r:id="rId3"/>
              </a:rPr>
              <a:t>http://universitatsirecerca.gencat.cat/preinscripcio</a:t>
            </a:r>
            <a:endParaRPr lang="ca-ES" sz="2800" dirty="0"/>
          </a:p>
          <a:p>
            <a:pPr lvl="7"/>
            <a:r>
              <a:rPr lang="ca-ES" altLang="ca-ES" sz="2300" dirty="0">
                <a:latin typeface="Arial" charset="0"/>
              </a:rPr>
              <a:t>Activació tràmit «Assignació definitiva»</a:t>
            </a:r>
          </a:p>
          <a:p>
            <a:pPr lvl="7"/>
            <a:r>
              <a:rPr lang="ca-ES" altLang="ca-ES" sz="2300" dirty="0">
                <a:latin typeface="Arial" charset="0"/>
              </a:rPr>
              <a:t>Activació tràmit «Vull continuar en el procés de reassignació de places»</a:t>
            </a:r>
          </a:p>
          <a:p>
            <a:pPr lvl="7"/>
            <a:endParaRPr lang="ca-ES" altLang="ca-ES" sz="2300" dirty="0">
              <a:latin typeface="Arial" charset="0"/>
            </a:endParaRPr>
          </a:p>
          <a:p>
            <a:pPr marL="0" indent="0" algn="r">
              <a:buNone/>
            </a:pPr>
            <a:endParaRPr lang="ca-ES" altLang="ca-ES" sz="2800" dirty="0">
              <a:latin typeface="Arial" charset="0"/>
            </a:endParaRPr>
          </a:p>
          <a:p>
            <a:pPr algn="just"/>
            <a:endParaRPr lang="ca-ES" sz="2800" dirty="0"/>
          </a:p>
          <a:p>
            <a:pPr marL="0" indent="0" algn="ctr">
              <a:buNone/>
            </a:pPr>
            <a:endParaRPr lang="ca-ES" sz="2800" b="1" dirty="0"/>
          </a:p>
          <a:p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34299-EDF7-4BD7-905C-398580CB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91" y="4280872"/>
            <a:ext cx="1767825" cy="14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9DBD-3C7F-4CA1-84D1-9DD9BEA1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21998" cy="1400530"/>
          </a:xfrm>
        </p:spPr>
        <p:txBody>
          <a:bodyPr/>
          <a:lstStyle/>
          <a:p>
            <a:r>
              <a:rPr lang="es-ES" b="1" dirty="0"/>
              <a:t>INFORMACIÓ SOBRE LES UNIVERSITATS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2A8E6-2878-4DCB-85A9-55D18DB7A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400" dirty="0"/>
              <a:t>Dates de les xerrades d’orientació universitària al centre:</a:t>
            </a:r>
          </a:p>
          <a:p>
            <a:endParaRPr lang="ca-ES" sz="2400" dirty="0"/>
          </a:p>
          <a:p>
            <a:pPr lvl="1"/>
            <a:r>
              <a:rPr lang="ca-ES" sz="3600" b="1" dirty="0"/>
              <a:t>UdL</a:t>
            </a:r>
            <a:r>
              <a:rPr lang="ca-ES" sz="3600" dirty="0"/>
              <a:t>      27 gener  (on </a:t>
            </a:r>
            <a:r>
              <a:rPr lang="ca-ES" sz="3600" dirty="0" err="1"/>
              <a:t>line</a:t>
            </a:r>
            <a:r>
              <a:rPr lang="ca-ES" sz="3600" dirty="0"/>
              <a:t>)</a:t>
            </a:r>
          </a:p>
          <a:p>
            <a:pPr lvl="1"/>
            <a:r>
              <a:rPr lang="ca-ES" sz="3600" b="1" dirty="0"/>
              <a:t>URV</a:t>
            </a:r>
            <a:r>
              <a:rPr lang="ca-ES" sz="3600" dirty="0"/>
              <a:t>     24 de març</a:t>
            </a:r>
          </a:p>
          <a:p>
            <a:pPr lvl="1"/>
            <a:r>
              <a:rPr lang="ca-ES" sz="3600" b="1" dirty="0"/>
              <a:t>UOC</a:t>
            </a:r>
            <a:r>
              <a:rPr lang="ca-ES" sz="3600" dirty="0"/>
              <a:t>    3 de febrer </a:t>
            </a:r>
            <a:r>
              <a:rPr lang="ca-ES" sz="2000" dirty="0"/>
              <a:t> </a:t>
            </a:r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1472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C2DFCD-0F61-4FB9-82D4-8EBA83A0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492" y="1264357"/>
            <a:ext cx="4397828" cy="16279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https://www.unportal.net/</a:t>
            </a:r>
            <a:b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usuari: </a:t>
            </a:r>
            <a: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  <a:hlinkClick r:id="rId7"/>
              </a:rPr>
              <a:t>iroq@unportal.cat</a:t>
            </a:r>
            <a:b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  <a:hlinkClick r:id="rId7"/>
              </a:rPr>
            </a:br>
            <a:r>
              <a:rPr lang="en-US"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contrasenya: iroq18</a:t>
            </a:r>
            <a:endParaRPr lang="en-US" sz="24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987AA7-A6CD-450B-BC65-F10ECD61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5674" t="13898" r="22992" b="17402"/>
          <a:stretch/>
        </p:blipFill>
        <p:spPr>
          <a:xfrm>
            <a:off x="270680" y="300877"/>
            <a:ext cx="6293712" cy="6033248"/>
          </a:xfrm>
          <a:prstGeom prst="rect">
            <a:avLst/>
          </a:prstGeom>
          <a:effectLst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3E2991-DFB7-4EF1-B577-69CC41C18818}"/>
              </a:ext>
            </a:extLst>
          </p:cNvPr>
          <p:cNvSpPr txBox="1"/>
          <p:nvPr/>
        </p:nvSpPr>
        <p:spPr>
          <a:xfrm>
            <a:off x="7675892" y="3855156"/>
            <a:ext cx="3787975" cy="189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12" name="Imagen 1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CFC5FA2-A410-4E96-9288-CD092BB6BB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61" t="19453" r="76364" b="63605"/>
          <a:stretch/>
        </p:blipFill>
        <p:spPr bwMode="auto">
          <a:xfrm>
            <a:off x="8480566" y="4121835"/>
            <a:ext cx="2799057" cy="1679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98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081F7-5846-4033-89A0-E865F478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2615" cy="1400530"/>
          </a:xfrm>
        </p:spPr>
        <p:txBody>
          <a:bodyPr/>
          <a:lstStyle/>
          <a:p>
            <a:r>
              <a:rPr lang="es-ES" dirty="0" err="1"/>
              <a:t>Enllaços</a:t>
            </a:r>
            <a:r>
              <a:rPr lang="es-ES" dirty="0"/>
              <a:t> de les portes </a:t>
            </a:r>
            <a:r>
              <a:rPr lang="es-ES" dirty="0" err="1"/>
              <a:t>obertes</a:t>
            </a:r>
            <a:r>
              <a:rPr lang="es-ES" dirty="0"/>
              <a:t> de les </a:t>
            </a:r>
            <a:r>
              <a:rPr lang="es-ES" dirty="0" err="1"/>
              <a:t>quals</a:t>
            </a:r>
            <a:r>
              <a:rPr lang="es-ES" dirty="0"/>
              <a:t> hi ha </a:t>
            </a:r>
            <a:r>
              <a:rPr lang="es-ES" dirty="0" err="1"/>
              <a:t>informació</a:t>
            </a:r>
            <a:r>
              <a:rPr lang="es-ES" dirty="0"/>
              <a:t>👇🏽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DF51A-29C2-478F-9BE2-F26D170C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2600" b="1" dirty="0"/>
              <a:t>▶️UPC </a:t>
            </a:r>
            <a:r>
              <a:rPr lang="es-ES" dirty="0">
                <a:hlinkClick r:id="rId2"/>
              </a:rPr>
              <a:t>https://www.upc.edu/ca/futurs-estudiants/jpo/jornades-de-portes-obertes</a:t>
            </a:r>
            <a:endParaRPr lang="es-ES" dirty="0"/>
          </a:p>
          <a:p>
            <a:r>
              <a:rPr lang="es-ES" sz="2600" b="1" dirty="0"/>
              <a:t>▶️</a:t>
            </a:r>
            <a:r>
              <a:rPr lang="es-ES" sz="2600" b="1" dirty="0" err="1"/>
              <a:t>UdG</a:t>
            </a:r>
            <a:r>
              <a:rPr lang="es-ES" sz="2600" b="1" dirty="0"/>
              <a:t> </a:t>
            </a:r>
            <a:r>
              <a:rPr lang="es-ES" dirty="0">
                <a:hlinkClick r:id="rId3"/>
              </a:rPr>
              <a:t>https://www.udg.edu/ca/futurs-estudiants/jpo</a:t>
            </a:r>
            <a:endParaRPr lang="es-ES" dirty="0"/>
          </a:p>
          <a:p>
            <a:r>
              <a:rPr lang="es-ES" sz="2600" b="1" dirty="0"/>
              <a:t>▶️UAB </a:t>
            </a:r>
            <a:r>
              <a:rPr lang="es-ES" dirty="0">
                <a:hlinkClick r:id="rId4"/>
              </a:rPr>
              <a:t>https://www.uab.cat/web/estudiar/visita-la-uab/jornades-de-portes-obertes-1345662188932.html</a:t>
            </a:r>
            <a:endParaRPr lang="es-ES" dirty="0"/>
          </a:p>
          <a:p>
            <a:r>
              <a:rPr lang="es-ES" sz="2600" b="1" dirty="0"/>
              <a:t>▶️UPF </a:t>
            </a:r>
            <a:r>
              <a:rPr lang="es-ES" dirty="0"/>
              <a:t>https://www.upf.edu/web/graus/futurs-estudiants (falta </a:t>
            </a:r>
            <a:r>
              <a:rPr lang="es-ES" dirty="0" err="1"/>
              <a:t>l’enllaç</a:t>
            </a:r>
            <a:r>
              <a:rPr lang="es-ES" dirty="0"/>
              <a:t> per </a:t>
            </a:r>
            <a:r>
              <a:rPr lang="es-ES" dirty="0" err="1"/>
              <a:t>inscriure’s</a:t>
            </a:r>
            <a:r>
              <a:rPr lang="es-ES" dirty="0"/>
              <a:t>)</a:t>
            </a:r>
          </a:p>
          <a:p>
            <a:r>
              <a:rPr lang="es-ES" sz="2600" b="1" dirty="0"/>
              <a:t>▶️URL </a:t>
            </a:r>
            <a:r>
              <a:rPr lang="es-ES" dirty="0"/>
              <a:t>https://www.url.edu/ca/estudis/nous-estudiants/acces-portes-obertes-i-sessions-informatives (algunes dates ja disponibles)</a:t>
            </a:r>
          </a:p>
          <a:p>
            <a:r>
              <a:rPr lang="es-ES" sz="2600" b="1" dirty="0"/>
              <a:t>▶️UIC </a:t>
            </a:r>
            <a:r>
              <a:rPr lang="es-ES" dirty="0">
                <a:hlinkClick r:id="rId5"/>
              </a:rPr>
              <a:t>https://www.uic.es/ca/estudis/activitats-dorientacio-universitaria/futurs-alumnes-de-grau/jornada-de-portes-obertes-2022</a:t>
            </a:r>
            <a:endParaRPr lang="es-ES" dirty="0"/>
          </a:p>
          <a:p>
            <a:r>
              <a:rPr lang="es-ES" sz="2600" b="1" dirty="0"/>
              <a:t>▶️URV </a:t>
            </a:r>
            <a:r>
              <a:rPr lang="es-ES" dirty="0">
                <a:hlinkClick r:id="rId6"/>
              </a:rPr>
              <a:t>https://www.urv.cat/ca/estudis/graus/admissio/orientacio/portes-obertes/</a:t>
            </a:r>
            <a:endParaRPr lang="es-ES" dirty="0"/>
          </a:p>
          <a:p>
            <a:r>
              <a:rPr lang="es-ES" sz="2600" b="1" dirty="0"/>
              <a:t>▶️UVIC </a:t>
            </a:r>
            <a:r>
              <a:rPr lang="es-ES" dirty="0"/>
              <a:t>https://www.uvic.cat/jornades-de-portes-obertes-online (falta </a:t>
            </a:r>
            <a:r>
              <a:rPr lang="es-ES" dirty="0" err="1"/>
              <a:t>l’enllaç</a:t>
            </a:r>
            <a:r>
              <a:rPr lang="es-ES" dirty="0"/>
              <a:t> per </a:t>
            </a:r>
            <a:r>
              <a:rPr lang="es-ES" dirty="0" err="1"/>
              <a:t>inscriure’s</a:t>
            </a:r>
            <a:r>
              <a:rPr lang="es-ES" dirty="0"/>
              <a:t>)</a:t>
            </a:r>
          </a:p>
          <a:p>
            <a:r>
              <a:rPr lang="es-ES" sz="2600" b="1" dirty="0"/>
              <a:t>▶️UAO </a:t>
            </a:r>
            <a:r>
              <a:rPr lang="es-ES" dirty="0">
                <a:hlinkClick r:id="rId7"/>
              </a:rPr>
              <a:t>https://www.uaoceu.es/orientacion-para-estudiantes-grado</a:t>
            </a:r>
            <a:endParaRPr lang="es-ES" dirty="0"/>
          </a:p>
          <a:p>
            <a:r>
              <a:rPr lang="es-ES" sz="2900" b="1" dirty="0"/>
              <a:t>▶️UB </a:t>
            </a:r>
            <a:r>
              <a:rPr lang="es-ES" dirty="0"/>
              <a:t>https://www.ub.edu/futurs/activitats/jornades-de-portes-obertes (dates a confirmar)</a:t>
            </a:r>
          </a:p>
          <a:p>
            <a:r>
              <a:rPr lang="es-ES" sz="2900" b="1" dirty="0"/>
              <a:t>▶️</a:t>
            </a:r>
            <a:r>
              <a:rPr lang="es-ES" sz="2900" b="1" dirty="0" err="1"/>
              <a:t>UdL</a:t>
            </a:r>
            <a:r>
              <a:rPr lang="es-ES" sz="2900" b="1" dirty="0"/>
              <a:t> </a:t>
            </a:r>
            <a:r>
              <a:rPr lang="es-ES" dirty="0"/>
              <a:t>https://www.udl.cat/ca/serveis/seu/espai/jco/ (</a:t>
            </a:r>
            <a:r>
              <a:rPr lang="es-ES" dirty="0" err="1"/>
              <a:t>ajornada</a:t>
            </a:r>
            <a:r>
              <a:rPr lang="es-ES" dirty="0"/>
              <a:t>)</a:t>
            </a:r>
          </a:p>
          <a:p>
            <a:r>
              <a:rPr lang="es-ES" sz="2900" b="1" dirty="0"/>
              <a:t>▶️UOC </a:t>
            </a:r>
            <a:r>
              <a:rPr lang="es-ES" dirty="0"/>
              <a:t>https://estudis.uoc.edu/ca/openday (</a:t>
            </a:r>
            <a:r>
              <a:rPr lang="es-ES" dirty="0" err="1"/>
              <a:t>pròximament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05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9807C-8E84-4699-A007-A0D6B888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b="1" dirty="0"/>
              <a:t>        SALÓ DE L’ENSENYAMENT 2022</a:t>
            </a:r>
            <a:br>
              <a:rPr lang="ca-ES" b="1" dirty="0"/>
            </a:br>
            <a:endParaRPr lang="ca-ES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65AA0E4-C1D3-49ED-8AD8-7B921401D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" t="14137" r="1577" b="15675"/>
          <a:stretch/>
        </p:blipFill>
        <p:spPr>
          <a:xfrm>
            <a:off x="493724" y="1406769"/>
            <a:ext cx="112160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3C9C4-8745-4AD4-A030-525201B8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3600" dirty="0">
                <a:latin typeface="Arial" charset="0"/>
                <a:cs typeface="Arial" charset="0"/>
              </a:rPr>
              <a:t>http://universitats.gencat.cat</a:t>
            </a:r>
            <a:endParaRPr lang="ca-E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DC8508-44F3-4E23-BA2C-67C0B5DD0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5732"/>
          <a:stretch/>
        </p:blipFill>
        <p:spPr bwMode="auto">
          <a:xfrm>
            <a:off x="1111349" y="1110779"/>
            <a:ext cx="9580098" cy="55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4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49D8C-BEE6-473A-ABDA-B42BC993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3600" dirty="0">
                <a:latin typeface="Arial" charset="0"/>
                <a:cs typeface="Arial" charset="0"/>
              </a:rPr>
              <a:t>Posa’t a prova: un joc d’ajuda </a:t>
            </a:r>
            <a:r>
              <a:rPr lang="ca-ES" altLang="ca-ES" sz="3600" dirty="0">
                <a:solidFill>
                  <a:schemeClr val="tx1"/>
                </a:solidFill>
                <a:latin typeface="Arial" charset="0"/>
                <a:cs typeface="Arial" charset="0"/>
              </a:rPr>
              <a:t>http://posataprova.gencat.cat</a:t>
            </a:r>
            <a:endParaRPr lang="ca-E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C5707-A708-4AE6-A5B0-3B0BE4E32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1646629"/>
            <a:ext cx="9404723" cy="50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9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F1BBF5B-6DAD-4083-8C78-0790E1E73233}"/>
              </a:ext>
            </a:extLst>
          </p:cNvPr>
          <p:cNvSpPr/>
          <p:nvPr/>
        </p:nvSpPr>
        <p:spPr>
          <a:xfrm>
            <a:off x="1934817" y="4068417"/>
            <a:ext cx="701040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FFEB424-FCE1-453C-9D94-4FDFADCFB952}"/>
              </a:ext>
            </a:extLst>
          </p:cNvPr>
          <p:cNvSpPr/>
          <p:nvPr/>
        </p:nvSpPr>
        <p:spPr>
          <a:xfrm>
            <a:off x="1934817" y="2703443"/>
            <a:ext cx="609600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6CC2E3-4443-413A-BFCF-6392600C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000" b="1" dirty="0"/>
              <a:t>BEQUES I AJUTS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2F119-0E58-4578-92D4-F1CC7F15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7984"/>
            <a:ext cx="8946541" cy="4830416"/>
          </a:xfrm>
        </p:spPr>
        <p:txBody>
          <a:bodyPr/>
          <a:lstStyle/>
          <a:p>
            <a:endParaRPr lang="ca-ES" altLang="ca-ES" b="1" dirty="0">
              <a:latin typeface="Arial" charset="0"/>
            </a:endParaRPr>
          </a:p>
          <a:p>
            <a:r>
              <a:rPr lang="ca-ES" altLang="ca-ES" b="1" dirty="0">
                <a:latin typeface="+mn-lt"/>
              </a:rPr>
              <a:t>Quines beques i quins ajuts a l’estudi puc sol·licitar?</a:t>
            </a:r>
          </a:p>
          <a:p>
            <a:pPr marL="0" indent="0">
              <a:buNone/>
            </a:pPr>
            <a:endParaRPr lang="ca-ES" altLang="ca-ES" b="1" dirty="0">
              <a:latin typeface="+mn-lt"/>
            </a:endParaRPr>
          </a:p>
          <a:p>
            <a:pPr lvl="1"/>
            <a:r>
              <a:rPr lang="ca-ES" b="1" dirty="0">
                <a:latin typeface="+mn-lt"/>
                <a:cs typeface="Arial" pitchFamily="34" charset="0"/>
              </a:rPr>
              <a:t>   Beques EQUITAT (AGAUR, Generalitat de Catalunya)</a:t>
            </a:r>
          </a:p>
          <a:p>
            <a:pPr marL="0" indent="0" algn="ctr">
              <a:buNone/>
            </a:pPr>
            <a:r>
              <a:rPr lang="ca-ES" altLang="ca-ES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http://agaur.gencat.cat</a:t>
            </a:r>
            <a:endParaRPr lang="ca-ES" altLang="ca-ES" dirty="0">
              <a:latin typeface="+mn-lt"/>
            </a:endParaRPr>
          </a:p>
          <a:p>
            <a:pPr marL="0" indent="0" algn="ctr">
              <a:buNone/>
            </a:pPr>
            <a:endParaRPr lang="ca-ES" altLang="ca-ES" dirty="0">
              <a:latin typeface="+mn-lt"/>
            </a:endParaRPr>
          </a:p>
          <a:p>
            <a:pPr lvl="1"/>
            <a:r>
              <a:rPr lang="ca-ES" b="1" dirty="0">
                <a:latin typeface="+mn-lt"/>
                <a:cs typeface="Arial" pitchFamily="34" charset="0"/>
              </a:rPr>
              <a:t> Beques de caràcter general i de mobilitat (Ministeri d’Educació)</a:t>
            </a:r>
          </a:p>
          <a:p>
            <a:pPr marL="0" indent="0" algn="ctr">
              <a:buNone/>
            </a:pPr>
            <a:endParaRPr lang="ca-ES" altLang="ca-ES" dirty="0"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a-ES" altLang="ca-ES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https://sede.educacion.gob.es</a:t>
            </a:r>
            <a:endParaRPr lang="ca-ES" altLang="ca-ES" dirty="0">
              <a:latin typeface="+mn-lt"/>
            </a:endParaRPr>
          </a:p>
          <a:p>
            <a:pPr algn="ctr"/>
            <a:endParaRPr lang="ca-ES" altLang="ca-ES" dirty="0">
              <a:solidFill>
                <a:srgbClr val="C00000"/>
              </a:solidFill>
              <a:latin typeface="Arial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781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DD6AC-1E8A-4277-867F-FAA4489A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1246" cy="1400530"/>
          </a:xfrm>
        </p:spPr>
        <p:txBody>
          <a:bodyPr/>
          <a:lstStyle/>
          <a:p>
            <a:pPr algn="ctr"/>
            <a:r>
              <a:rPr lang="ca-ES" sz="2400" b="1" dirty="0"/>
              <a:t> </a:t>
            </a:r>
            <a:r>
              <a:rPr lang="ca-ES" sz="3600" b="1" dirty="0"/>
              <a:t>SERVEIS RELACIONATS AMB L’ADMINISTRACIÓ</a:t>
            </a:r>
            <a:endParaRPr lang="ca-E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974A20-A4CB-4F38-BF96-F0D43E784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08" y="1152982"/>
            <a:ext cx="9157252" cy="525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7B10B-2300-41F0-998D-BD91207B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400" b="1" dirty="0">
                <a:cs typeface="Arial" charset="0"/>
              </a:rPr>
              <a:t>        INFORMACIÓ A W</a:t>
            </a:r>
            <a:r>
              <a:rPr lang="ca-ES" sz="4400" b="1" dirty="0"/>
              <a:t>EBS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1F858-9A2B-4C28-9429-7DE173C4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8" y="1079406"/>
            <a:ext cx="10968841" cy="5168994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9C2C8-A5C8-4AB1-8C89-A5D03CB8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97" y="5192245"/>
            <a:ext cx="2203592" cy="6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5">
            <a:extLst>
              <a:ext uri="{FF2B5EF4-FFF2-40B4-BE49-F238E27FC236}">
                <a16:creationId xmlns:a16="http://schemas.microsoft.com/office/drawing/2014/main" id="{47243CE3-1812-4069-805C-AE5DAFCA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967" y="5089200"/>
            <a:ext cx="7131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ca-ES" altLang="ca-ES" sz="1600" b="1" dirty="0">
                <a:latin typeface="Arial" charset="0"/>
              </a:rPr>
              <a:t>Informació sobre l’educació superior a Catalunya</a:t>
            </a:r>
          </a:p>
        </p:txBody>
      </p:sp>
      <p:sp>
        <p:nvSpPr>
          <p:cNvPr id="6" name="QuadreDeText 1">
            <a:extLst>
              <a:ext uri="{FF2B5EF4-FFF2-40B4-BE49-F238E27FC236}">
                <a16:creationId xmlns:a16="http://schemas.microsoft.com/office/drawing/2014/main" id="{F92204C4-5AFA-4A3D-89F7-F308335A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347" y="5455235"/>
            <a:ext cx="7070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ca-ES" altLang="ca-ES" sz="1600" b="1" dirty="0">
                <a:latin typeface="Arial" charset="0"/>
              </a:rPr>
              <a:t>www.unportal.net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A50D5BD-E731-4FB1-89E7-1753FC55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3" y="3861048"/>
            <a:ext cx="2444025" cy="5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8">
            <a:extLst>
              <a:ext uri="{FF2B5EF4-FFF2-40B4-BE49-F238E27FC236}">
                <a16:creationId xmlns:a16="http://schemas.microsoft.com/office/drawing/2014/main" id="{A53027CF-3425-4C49-9272-5E9A747B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64" y="3764540"/>
            <a:ext cx="5009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+mj-lt"/>
              </a:rPr>
              <a:t>Informació sobre educació formació i treball</a:t>
            </a:r>
          </a:p>
        </p:txBody>
      </p:sp>
      <p:sp>
        <p:nvSpPr>
          <p:cNvPr id="9" name="QuadreDeText 9">
            <a:extLst>
              <a:ext uri="{FF2B5EF4-FFF2-40B4-BE49-F238E27FC236}">
                <a16:creationId xmlns:a16="http://schemas.microsoft.com/office/drawing/2014/main" id="{87521B2E-3AFA-4A17-B93D-C9E4AE8F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64" y="4181040"/>
            <a:ext cx="5009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+mj-lt"/>
              </a:rPr>
              <a:t>					     www.educaweb.com</a:t>
            </a:r>
          </a:p>
        </p:txBody>
      </p:sp>
      <p:sp>
        <p:nvSpPr>
          <p:cNvPr id="10" name="QuadreDeText 2">
            <a:extLst>
              <a:ext uri="{FF2B5EF4-FFF2-40B4-BE49-F238E27FC236}">
                <a16:creationId xmlns:a16="http://schemas.microsoft.com/office/drawing/2014/main" id="{C95CCFEC-0849-4A1C-9231-A121604E9721}"/>
              </a:ext>
            </a:extLst>
          </p:cNvPr>
          <p:cNvSpPr txBox="1"/>
          <p:nvPr/>
        </p:nvSpPr>
        <p:spPr>
          <a:xfrm>
            <a:off x="4784035" y="1491176"/>
            <a:ext cx="592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+mj-lt"/>
                <a:cs typeface="Arial" panose="020B0604020202020204" pitchFamily="34" charset="0"/>
              </a:rPr>
              <a:t>Informació de la Generalitat sobre accés a la universitat                       						www.universitats.gencat.cat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2EFDF04-9991-49B3-ACB8-7A459E44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7" y="2260921"/>
            <a:ext cx="1032992" cy="1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QuadreDeText 3">
            <a:extLst>
              <a:ext uri="{FF2B5EF4-FFF2-40B4-BE49-F238E27FC236}">
                <a16:creationId xmlns:a16="http://schemas.microsoft.com/office/drawing/2014/main" id="{802C1E68-FA1A-4DE2-BD39-DC184D952B61}"/>
              </a:ext>
            </a:extLst>
          </p:cNvPr>
          <p:cNvSpPr txBox="1"/>
          <p:nvPr/>
        </p:nvSpPr>
        <p:spPr>
          <a:xfrm>
            <a:off x="5202935" y="2423915"/>
            <a:ext cx="37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+mj-lt"/>
                <a:cs typeface="Arial" panose="020B0604020202020204" pitchFamily="34" charset="0"/>
              </a:rPr>
              <a:t>Agència per a la Qualitat del Sistema Universitari de Catalunya</a:t>
            </a:r>
          </a:p>
        </p:txBody>
      </p:sp>
      <p:sp>
        <p:nvSpPr>
          <p:cNvPr id="13" name="QuadreDeText 4">
            <a:extLst>
              <a:ext uri="{FF2B5EF4-FFF2-40B4-BE49-F238E27FC236}">
                <a16:creationId xmlns:a16="http://schemas.microsoft.com/office/drawing/2014/main" id="{025E78C0-A1F6-4A85-A37B-7B222252AE82}"/>
              </a:ext>
            </a:extLst>
          </p:cNvPr>
          <p:cNvSpPr txBox="1"/>
          <p:nvPr/>
        </p:nvSpPr>
        <p:spPr>
          <a:xfrm>
            <a:off x="7460974" y="2816824"/>
            <a:ext cx="315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+mj-lt"/>
              </a:rPr>
              <a:t>			  www.aqu.cat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F715ACE-9A16-469C-94BF-1FA78923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7" y="1455874"/>
            <a:ext cx="20738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1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PREMATRÍCULA  PAU 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2046217"/>
            <a:ext cx="10013179" cy="4195481"/>
          </a:xfrm>
        </p:spPr>
        <p:txBody>
          <a:bodyPr>
            <a:normAutofit/>
          </a:bodyPr>
          <a:lstStyle/>
          <a:p>
            <a:pPr marL="420624" indent="-384048" algn="just">
              <a:buFont typeface="Wingdings 2"/>
              <a:buChar char=""/>
              <a:defRPr/>
            </a:pPr>
            <a:r>
              <a:rPr lang="ca-ES" sz="2800" b="1" dirty="0">
                <a:highlight>
                  <a:srgbClr val="FF0000"/>
                </a:highlight>
              </a:rPr>
              <a:t>Del 7 al 23 de febrer de 2022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>
                <a:hlinkClick r:id="rId2"/>
              </a:rPr>
              <a:t>http://accesnet.gencat.cat</a:t>
            </a:r>
            <a:endParaRPr lang="ca-ES" sz="2800" dirty="0"/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Trien la llengua estrangera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Poden triar un mínim d’1 matèria de modalitat i un màxim de 4 (especificar-les totes)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NO PODRAN FER CAP MODIFICACIÓ DE LES MATÈRIES TRIADES.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t d'imatges de MOLTES GRACIES">
            <a:extLst>
              <a:ext uri="{FF2B5EF4-FFF2-40B4-BE49-F238E27FC236}">
                <a16:creationId xmlns:a16="http://schemas.microsoft.com/office/drawing/2014/main" id="{10394B13-D7F1-45AD-971F-77954C26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8" y="-138167"/>
            <a:ext cx="9284677" cy="75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CALENDARI FINAL DE CURS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111" y="2052918"/>
            <a:ext cx="11661422" cy="4195481"/>
          </a:xfrm>
        </p:spPr>
        <p:txBody>
          <a:bodyPr/>
          <a:lstStyle/>
          <a:p>
            <a:pPr marL="420624" indent="-384048">
              <a:buFont typeface="Wingdings 2"/>
              <a:buChar char=""/>
              <a:defRPr/>
            </a:pPr>
            <a:r>
              <a:rPr lang="ca-ES" sz="2800" dirty="0"/>
              <a:t>Darrer dia de classes: 26 d’abril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ca-ES" sz="2800" dirty="0"/>
              <a:t>Exàmens programats 3a avaluació: del 27 d’abril al 4 de maig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Exàmens finals de recuperació: del 5 a l’11 de maig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Lliurament de butlletins de notes: 18 de maig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Classes preparatòries PAU: del 12 de maig al 13 de juny (seguiran l‘horari habitual del curs)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MATRÍCULA PAU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195481"/>
          </a:xfrm>
        </p:spPr>
        <p:txBody>
          <a:bodyPr>
            <a:normAutofit lnSpcReduction="10000"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ca-ES" sz="2800" b="1" dirty="0"/>
              <a:t>MATRÍCULA a la PAU </a:t>
            </a:r>
          </a:p>
          <a:p>
            <a:pPr marL="420624" indent="-384048">
              <a:buNone/>
              <a:defRPr/>
            </a:pPr>
            <a:r>
              <a:rPr lang="ca-ES" sz="2800" b="1" dirty="0"/>
              <a:t>	del 16 al 31 de maig de 2022    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ca-ES" sz="2800" dirty="0">
                <a:hlinkClick r:id="rId2"/>
              </a:rPr>
              <a:t>http://accesnet.gencat.cat</a:t>
            </a:r>
            <a:endParaRPr lang="ca-ES" sz="2800" dirty="0"/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Es podrà decidir no matricular-se d’alguna/es de les matèries que van triar a la </a:t>
            </a:r>
            <a:r>
              <a:rPr lang="ca-ES" sz="2800" dirty="0" err="1"/>
              <a:t>prematrícula</a:t>
            </a:r>
            <a:r>
              <a:rPr lang="ca-ES" sz="2800" dirty="0"/>
              <a:t> a la fase específica, o tancar la matrícula només amb la fase general.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Últim dia per a pagar: 31 de maig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i="1" dirty="0"/>
              <a:t>PAU al setembre:  matrícula del 18 al 22 de juliol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EXÀMENS PAU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20624" indent="-384048" algn="just">
              <a:buFont typeface="Wingdings 2"/>
              <a:buChar char=""/>
              <a:defRPr/>
            </a:pPr>
            <a:r>
              <a:rPr lang="ca-ES" sz="2800" b="1" dirty="0"/>
              <a:t>EXÀMENS PAU:   14, 15 i 16 de juny </a:t>
            </a:r>
          </a:p>
          <a:p>
            <a:pPr marL="420624" indent="-384048" algn="just">
              <a:buNone/>
              <a:defRPr/>
            </a:pPr>
            <a:r>
              <a:rPr lang="ca-ES" sz="2800" b="1" dirty="0"/>
              <a:t>                                   6, 7 i 8 de setembre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Tribunal especial i d’incidències: </a:t>
            </a:r>
          </a:p>
          <a:p>
            <a:pPr marL="36576" indent="0" algn="just">
              <a:buNone/>
              <a:defRPr/>
            </a:pPr>
            <a:r>
              <a:rPr lang="ca-ES" sz="2800" dirty="0"/>
              <a:t>									20, 21 i 22 de juny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Proves extraordinàries 2n </a:t>
            </a:r>
            <a:r>
              <a:rPr lang="ca-ES" sz="2800" dirty="0" err="1"/>
              <a:t>Batx</a:t>
            </a:r>
            <a:r>
              <a:rPr lang="ca-ES" sz="2800" dirty="0"/>
              <a:t>: del 8 a l’11 de juny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Notes PAU: </a:t>
            </a:r>
            <a:r>
              <a:rPr lang="ca-ES" sz="2800" b="1" dirty="0"/>
              <a:t>29 juny </a:t>
            </a:r>
          </a:p>
          <a:p>
            <a:pPr marL="420624" indent="-384048" algn="just">
              <a:buFont typeface="Wingdings 2"/>
              <a:buChar char=""/>
              <a:defRPr/>
            </a:pPr>
            <a:r>
              <a:rPr lang="ca-ES" sz="2800" dirty="0"/>
              <a:t>S’hauran d’imprimir la targeta de les notes, des de </a:t>
            </a:r>
            <a:r>
              <a:rPr lang="ca-ES" sz="2800" dirty="0">
                <a:hlinkClick r:id="rId2"/>
              </a:rPr>
              <a:t>http://accesnet.gencat.cat</a:t>
            </a:r>
            <a:endParaRPr lang="ca-ES" sz="2800" i="1" dirty="0"/>
          </a:p>
          <a:p>
            <a:endParaRPr lang="ca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PROVA ACCÉS UNIVERSITAT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1" y="1436914"/>
            <a:ext cx="10522631" cy="5029199"/>
          </a:xfrm>
        </p:spPr>
        <p:txBody>
          <a:bodyPr>
            <a:normAutofit fontScale="92500" lnSpcReduction="10000"/>
          </a:bodyPr>
          <a:lstStyle/>
          <a:p>
            <a:pPr marL="420624" indent="-384048">
              <a:lnSpc>
                <a:spcPct val="90000"/>
              </a:lnSpc>
              <a:buFont typeface="Wingdings 2"/>
              <a:buChar char=""/>
              <a:defRPr/>
            </a:pPr>
            <a:r>
              <a:rPr lang="ca-ES" sz="3200" b="1" dirty="0"/>
              <a:t>FASE GENERAL </a:t>
            </a:r>
            <a:r>
              <a:rPr lang="ca-ES" sz="3200" dirty="0"/>
              <a:t>(FG)</a:t>
            </a:r>
          </a:p>
          <a:p>
            <a:pPr marL="723837" lvl="1" indent="-384048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dirty="0"/>
              <a:t>Llengua castellana i literatura</a:t>
            </a:r>
            <a:endParaRPr lang="ca-ES" sz="3600" dirty="0"/>
          </a:p>
          <a:p>
            <a:pPr marL="723837" lvl="1" indent="-384048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dirty="0"/>
              <a:t>Llengua catalana i literatura</a:t>
            </a:r>
          </a:p>
          <a:p>
            <a:pPr marL="723837" lvl="1" indent="-384048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dirty="0"/>
              <a:t>Llengua estrangera (escollir a la </a:t>
            </a:r>
            <a:r>
              <a:rPr lang="ca-ES" dirty="0" err="1"/>
              <a:t>prematrícula</a:t>
            </a:r>
            <a:r>
              <a:rPr lang="ca-ES" dirty="0"/>
              <a:t> entre alemany, anglès, francès i italià)</a:t>
            </a:r>
          </a:p>
          <a:p>
            <a:pPr marL="723837" lvl="1" indent="-384048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dirty="0"/>
              <a:t>Història </a:t>
            </a:r>
          </a:p>
          <a:p>
            <a:pPr marL="723837" lvl="1" indent="-384048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sz="3300" b="1" dirty="0"/>
              <a:t>Una matèria comuna d’opció </a:t>
            </a:r>
          </a:p>
          <a:p>
            <a:pPr marL="723837" lvl="1" indent="-384048" algn="just">
              <a:lnSpc>
                <a:spcPct val="90000"/>
              </a:lnSpc>
              <a:buNone/>
              <a:defRPr/>
            </a:pPr>
            <a:r>
              <a:rPr lang="ca-ES" sz="3500" b="1" dirty="0"/>
              <a:t>	</a:t>
            </a:r>
            <a:r>
              <a:rPr lang="ca-ES" dirty="0"/>
              <a:t>(escollir a la </a:t>
            </a:r>
            <a:r>
              <a:rPr lang="ca-ES" dirty="0" err="1"/>
              <a:t>prematrícula</a:t>
            </a:r>
            <a:r>
              <a:rPr lang="ca-ES" dirty="0"/>
              <a:t> entre llatí, matemàtiques, matemàtiques aplicades a les ciències socials i fonaments de les arts)</a:t>
            </a:r>
          </a:p>
          <a:p>
            <a:pPr marL="420624" indent="-384048" algn="just">
              <a:lnSpc>
                <a:spcPct val="90000"/>
              </a:lnSpc>
              <a:buNone/>
              <a:defRPr/>
            </a:pPr>
            <a:endParaRPr lang="ca-ES" dirty="0"/>
          </a:p>
          <a:p>
            <a:pPr marL="420624" indent="-384048" algn="just">
              <a:lnSpc>
                <a:spcPct val="90000"/>
              </a:lnSpc>
              <a:buFont typeface="Wingdings 2"/>
              <a:buChar char=""/>
              <a:defRPr/>
            </a:pPr>
            <a:r>
              <a:rPr lang="ca-ES" sz="3200" b="1" dirty="0"/>
              <a:t>FASE ESPECÍFICA </a:t>
            </a:r>
            <a:r>
              <a:rPr lang="ca-ES" sz="3200" dirty="0"/>
              <a:t>(FE)</a:t>
            </a:r>
          </a:p>
          <a:p>
            <a:pPr marL="820674" lvl="1" indent="-384048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a-ES" dirty="0"/>
              <a:t>de 0 a 3 matèries de modalitat  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ca-ES" dirty="0"/>
              <a:t>			</a:t>
            </a:r>
            <a:r>
              <a:rPr lang="ca-ES" sz="2600" dirty="0"/>
              <a:t>(La matèria comuna d’opció escollida a la fase general, sortirà 		 marcada per defecte)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4600" b="1" dirty="0"/>
              <a:t>NOTES de la PROVA</a:t>
            </a:r>
            <a:endParaRPr lang="ca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632856"/>
            <a:ext cx="10300562" cy="4615543"/>
          </a:xfrm>
        </p:spPr>
        <p:txBody>
          <a:bodyPr>
            <a:normAutofit fontScale="92500" lnSpcReduction="10000"/>
          </a:bodyPr>
          <a:lstStyle/>
          <a:p>
            <a:r>
              <a:rPr lang="ca-ES" sz="2800" dirty="0"/>
              <a:t>NOTA ACCÉS:</a:t>
            </a:r>
          </a:p>
          <a:p>
            <a:pPr>
              <a:buNone/>
            </a:pPr>
            <a:r>
              <a:rPr lang="ca-ES" sz="2800" dirty="0"/>
              <a:t>	0’6 ·  mitjana de batxillerat + 0’4 ·  nota FG (</a:t>
            </a:r>
            <a:r>
              <a:rPr lang="ca-ES" altLang="ca-ES" sz="2800" dirty="0">
                <a:latin typeface="Arial" charset="0"/>
                <a:sym typeface="Wingdings" pitchFamily="2" charset="2"/>
              </a:rPr>
              <a:t>≥ 4</a:t>
            </a:r>
            <a:r>
              <a:rPr lang="ca-ES" sz="2800" dirty="0"/>
              <a:t>)</a:t>
            </a:r>
          </a:p>
          <a:p>
            <a:pPr>
              <a:buFont typeface="Wingdings 2" pitchFamily="18" charset="2"/>
              <a:buNone/>
            </a:pPr>
            <a:endParaRPr lang="ca-ES" sz="2800" dirty="0"/>
          </a:p>
          <a:p>
            <a:r>
              <a:rPr lang="ca-ES" sz="2800" dirty="0"/>
              <a:t>NOTA D’ADMISSIÓ:</a:t>
            </a:r>
          </a:p>
          <a:p>
            <a:pPr algn="just">
              <a:buFont typeface="Wingdings 2" pitchFamily="18" charset="2"/>
              <a:buNone/>
            </a:pPr>
            <a:r>
              <a:rPr lang="ca-ES" sz="2800" dirty="0"/>
              <a:t>	nota d’accés + a ·  M1  +  b ·  M2</a:t>
            </a:r>
          </a:p>
          <a:p>
            <a:pPr algn="just">
              <a:buFont typeface="Wingdings 2" pitchFamily="18" charset="2"/>
              <a:buNone/>
            </a:pPr>
            <a:endParaRPr lang="ca-ES" sz="2800" dirty="0"/>
          </a:p>
          <a:p>
            <a:pPr algn="just">
              <a:buFont typeface="Wingdings 2" pitchFamily="18" charset="2"/>
              <a:buNone/>
            </a:pPr>
            <a:r>
              <a:rPr lang="ca-ES" sz="2800" dirty="0"/>
              <a:t>	a, b = 0’1  o  0’2</a:t>
            </a:r>
          </a:p>
          <a:p>
            <a:pPr algn="just">
              <a:buNone/>
            </a:pPr>
            <a:r>
              <a:rPr lang="ca-ES" sz="2800" dirty="0"/>
              <a:t>	M1, M2 = </a:t>
            </a:r>
            <a:r>
              <a:rPr lang="ca-ES" altLang="ca-ES" sz="2800" dirty="0">
                <a:latin typeface="Arial" charset="0"/>
              </a:rPr>
              <a:t>Nota </a:t>
            </a:r>
            <a:r>
              <a:rPr lang="ca-ES" altLang="ca-ES" sz="2800" dirty="0">
                <a:latin typeface="Arial" charset="0"/>
                <a:sym typeface="Wingdings" pitchFamily="2" charset="2"/>
              </a:rPr>
              <a:t>≥ 5 </a:t>
            </a:r>
            <a:endParaRPr lang="ca-ES" sz="2800" dirty="0"/>
          </a:p>
          <a:p>
            <a:pPr algn="just">
              <a:buFont typeface="Wingdings 2" pitchFamily="18" charset="2"/>
              <a:buNone/>
            </a:pPr>
            <a:r>
              <a:rPr lang="ca-ES" sz="2800" dirty="0"/>
              <a:t>    </a:t>
            </a:r>
            <a:r>
              <a:rPr lang="ca-ES" sz="2600" dirty="0"/>
              <a:t>Les dues notes més altes de la FE, un cop ponderades.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A2002-1D0D-4FA4-A7A8-6BE75811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3600" b="1" dirty="0"/>
              <a:t>PROVES D’APTITUD PERSONAL (PAP)</a:t>
            </a:r>
            <a:endParaRPr lang="ca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08EE1-F8A8-4FD4-96A3-6B14BC5B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060174"/>
            <a:ext cx="10697750" cy="5188225"/>
          </a:xfrm>
        </p:spPr>
        <p:txBody>
          <a:bodyPr>
            <a:normAutofit lnSpcReduction="10000"/>
          </a:bodyPr>
          <a:lstStyle/>
          <a:p>
            <a:endParaRPr lang="ca-ES" dirty="0"/>
          </a:p>
          <a:p>
            <a:pPr marL="0" indent="0">
              <a:buNone/>
            </a:pPr>
            <a:r>
              <a:rPr lang="ca-ES" sz="1800" dirty="0"/>
              <a:t>Per accedir a alguns graus és indispensable superar les PAP:</a:t>
            </a:r>
            <a:endParaRPr lang="ca-ES" altLang="ca-ES" sz="1800" b="1" dirty="0">
              <a:latin typeface="Arial" charset="0"/>
            </a:endParaRPr>
          </a:p>
          <a:p>
            <a:r>
              <a:rPr lang="ca-ES" altLang="ca-ES" b="1" dirty="0">
                <a:latin typeface="Arial" charset="0"/>
              </a:rPr>
              <a:t>Prova única a nivell de sistema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Infantil / Educació Primària (universitats públiques i privades)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Ciències de l’Activitat Física i de l’Esport (universitats que participen en el procés de preinscripció)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Traducció i Interpretació -Anglès- (UAB i UPF)</a:t>
            </a:r>
          </a:p>
          <a:p>
            <a:pPr marL="400050" lvl="1" indent="0">
              <a:buNone/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r>
              <a:rPr lang="ca-ES" altLang="ca-ES" b="1" dirty="0">
                <a:latin typeface="Arial" charset="0"/>
              </a:rPr>
              <a:t>Prova específica a cada centre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Cinema i Mitjans Audiovisuals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(ESCAC – UB)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Infantil / Educació Primària – Pla de millora de la formació inicial de mestre – 5 anys) Menció en Llengua Anglesa (</a:t>
            </a:r>
            <a:r>
              <a:rPr lang="ca-ES" dirty="0" err="1">
                <a:latin typeface="Arial" pitchFamily="34" charset="0"/>
                <a:cs typeface="Arial" pitchFamily="34" charset="0"/>
              </a:rPr>
              <a:t>UVic</a:t>
            </a:r>
            <a:r>
              <a:rPr lang="ca-ES" dirty="0">
                <a:latin typeface="Arial" pitchFamily="34" charset="0"/>
                <a:cs typeface="Arial" pitchFamily="34" charset="0"/>
              </a:rPr>
              <a:t> – UCC)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Pilot d’Aviació Comercial i Operacions Aèries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(CESDA – URV)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Producció de Música i So per a la Indústria de l’Entreteniment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(ENTI - UB)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4151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B085E4-5AA4-4D98-B0EE-E1C58A1DD8B5}"/>
              </a:ext>
            </a:extLst>
          </p:cNvPr>
          <p:cNvSpPr/>
          <p:nvPr/>
        </p:nvSpPr>
        <p:spPr>
          <a:xfrm>
            <a:off x="2769704" y="2358887"/>
            <a:ext cx="5022574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37EDB-51F1-4701-AB10-59364BB6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altLang="ca-ES" sz="3600" b="1" dirty="0">
                <a:latin typeface="Arial" charset="0"/>
              </a:rPr>
              <a:t>PAP per al grau en </a:t>
            </a:r>
            <a:br>
              <a:rPr lang="ca-ES" altLang="ca-ES" sz="3600" b="1" dirty="0">
                <a:latin typeface="Arial" charset="0"/>
              </a:rPr>
            </a:br>
            <a:r>
              <a:rPr lang="ca-ES" altLang="ca-ES" sz="3600" b="1" dirty="0">
                <a:latin typeface="Arial" charset="0"/>
              </a:rPr>
              <a:t>Educació infantil i Educació primària</a:t>
            </a:r>
            <a:endParaRPr lang="ca-ES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4B9F7-0D26-47B9-B395-C2CF4024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40835"/>
            <a:ext cx="8946541" cy="4364447"/>
          </a:xfrm>
        </p:spPr>
        <p:txBody>
          <a:bodyPr>
            <a:normAutofit fontScale="92500" lnSpcReduction="20000"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Convocatòria Ordinària: </a:t>
            </a:r>
            <a:r>
              <a:rPr lang="ca-E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d’abril de 2022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(dissabte)</a:t>
            </a:r>
          </a:p>
          <a:p>
            <a:pPr marL="0" indent="0">
              <a:buNone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			     Matrícula </a:t>
            </a:r>
            <a:r>
              <a:rPr lang="ca-ES" b="1">
                <a:latin typeface="Arial" panose="020B0604020202020204" pitchFamily="34" charset="0"/>
                <a:cs typeface="Arial" panose="020B0604020202020204" pitchFamily="34" charset="0"/>
              </a:rPr>
              <a:t>del 7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al 15 de febrer</a:t>
            </a:r>
          </a:p>
          <a:p>
            <a:pPr marL="0" indent="0" algn="ctr">
              <a:buNone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Convocatòria extraordinària: divendres 15 de juliol de 2022 (divendres)</a:t>
            </a:r>
          </a:p>
          <a:p>
            <a:pPr marL="0" indent="0" algn="just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(Matrícula convocatòria extraordinària: del 13 al 23 de juny)</a:t>
            </a:r>
          </a:p>
          <a:p>
            <a:pPr algn="just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5 seus: Barcelona, Bellaterra, Girona, Lleida i Tarragona</a:t>
            </a:r>
          </a:p>
          <a:p>
            <a:pPr algn="just"/>
            <a:r>
              <a:rPr lang="ca-ES" b="1" dirty="0"/>
              <a:t>Dos exàmens</a:t>
            </a:r>
            <a:r>
              <a:rPr lang="ca-ES" dirty="0"/>
              <a:t>: </a:t>
            </a:r>
          </a:p>
          <a:p>
            <a:pPr>
              <a:buNone/>
            </a:pPr>
            <a:r>
              <a:rPr lang="ca-ES" dirty="0"/>
              <a:t>			1.- Competència comunicativa i raonament crític. (</a:t>
            </a:r>
            <a:r>
              <a:rPr lang="ca-ES" dirty="0" err="1"/>
              <a:t>CCiRC</a:t>
            </a:r>
            <a:r>
              <a:rPr lang="ca-ES" dirty="0"/>
              <a:t>)</a:t>
            </a:r>
          </a:p>
          <a:p>
            <a:pPr>
              <a:buNone/>
            </a:pPr>
            <a:r>
              <a:rPr lang="ca-ES" dirty="0"/>
              <a:t>			2.- Competència </a:t>
            </a:r>
            <a:r>
              <a:rPr lang="ca-ES" dirty="0" err="1"/>
              <a:t>logicomatemàtica</a:t>
            </a:r>
            <a:r>
              <a:rPr lang="ca-ES" dirty="0"/>
              <a:t>. (CLOM)</a:t>
            </a:r>
          </a:p>
          <a:p>
            <a:pPr>
              <a:lnSpc>
                <a:spcPct val="150000"/>
              </a:lnSpc>
            </a:pPr>
            <a:r>
              <a:rPr lang="ca-ES" altLang="ca-ES" b="1" dirty="0">
                <a:latin typeface="Arial" charset="0"/>
              </a:rPr>
              <a:t>Nota </a:t>
            </a:r>
            <a:r>
              <a:rPr lang="ca-ES" altLang="ca-ES" b="1" dirty="0">
                <a:latin typeface="Arial" charset="0"/>
                <a:sym typeface="Wingdings" pitchFamily="2" charset="2"/>
              </a:rPr>
              <a:t>≥ 5 </a:t>
            </a:r>
            <a:r>
              <a:rPr lang="ca-ES" altLang="ca-ES" dirty="0">
                <a:latin typeface="Arial" charset="0"/>
                <a:sym typeface="Wingdings" pitchFamily="2" charset="2"/>
              </a:rPr>
              <a:t>(mitjana aritmètica) dels dos exàmens. </a:t>
            </a:r>
          </a:p>
          <a:p>
            <a:pPr>
              <a:lnSpc>
                <a:spcPct val="150000"/>
              </a:lnSpc>
            </a:pPr>
            <a:r>
              <a:rPr lang="ca-ES" altLang="ca-ES" dirty="0">
                <a:latin typeface="Arial" charset="0"/>
                <a:sym typeface="Wingdings" pitchFamily="2" charset="2"/>
              </a:rPr>
              <a:t>Les notes particulars d’aquests exàmens han de ser ≥ 4</a:t>
            </a:r>
            <a:endParaRPr lang="ca-ES" altLang="ca-ES" dirty="0">
              <a:latin typeface="Arial" charset="0"/>
            </a:endParaRPr>
          </a:p>
          <a:p>
            <a:pPr>
              <a:buNone/>
            </a:pP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80687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</TotalTime>
  <Words>1274</Words>
  <Application>Microsoft Office PowerPoint</Application>
  <PresentationFormat>Panorámica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Wingdings</vt:lpstr>
      <vt:lpstr>Wingdings 2</vt:lpstr>
      <vt:lpstr>Wingdings 3</vt:lpstr>
      <vt:lpstr>Ion</vt:lpstr>
      <vt:lpstr> PROVA ACCÉS UNIVERSITAT (PAU) PREINSCRIPCIÓ UNIVERSITÀRIA 2022</vt:lpstr>
      <vt:lpstr>PREMATRÍCULA  PAU </vt:lpstr>
      <vt:lpstr>CALENDARI FINAL DE CURS</vt:lpstr>
      <vt:lpstr>MATRÍCULA PAU</vt:lpstr>
      <vt:lpstr>EXÀMENS PAU</vt:lpstr>
      <vt:lpstr>PROVA ACCÉS UNIVERSITAT</vt:lpstr>
      <vt:lpstr>NOTES de la PROVA</vt:lpstr>
      <vt:lpstr>PROVES D’APTITUD PERSONAL (PAP)</vt:lpstr>
      <vt:lpstr>PAP per al grau en  Educació infantil i Educació primària</vt:lpstr>
      <vt:lpstr>PREINSCRIPCIÓ A LA UNIVERSITAT</vt:lpstr>
      <vt:lpstr>INFORMACIÓ SOBRE LES UNIVERSITATS</vt:lpstr>
      <vt:lpstr>https://www.unportal.net/  usuari: iroq@unportal.cat contrasenya: iroq18</vt:lpstr>
      <vt:lpstr>Enllaços de les portes obertes de les quals hi ha informació👇🏽</vt:lpstr>
      <vt:lpstr>        SALÓ DE L’ENSENYAMENT 2022 </vt:lpstr>
      <vt:lpstr>http://universitats.gencat.cat</vt:lpstr>
      <vt:lpstr>Posa’t a prova: un joc d’ajuda http://posataprova.gencat.cat</vt:lpstr>
      <vt:lpstr>BEQUES I AJUTS</vt:lpstr>
      <vt:lpstr> SERVEIS RELACIONATS AMB L’ADMINISTRACIÓ</vt:lpstr>
      <vt:lpstr>        INFORMACIÓ A WEBS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PROVES  </dc:title>
  <dc:creator>Super</dc:creator>
  <cp:lastModifiedBy>Cinta Fàbregues</cp:lastModifiedBy>
  <cp:revision>102</cp:revision>
  <dcterms:created xsi:type="dcterms:W3CDTF">2017-02-28T13:17:25Z</dcterms:created>
  <dcterms:modified xsi:type="dcterms:W3CDTF">2022-02-01T11:59:42Z</dcterms:modified>
</cp:coreProperties>
</file>