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97" r:id="rId2"/>
    <p:sldId id="293" r:id="rId3"/>
    <p:sldId id="291" r:id="rId4"/>
    <p:sldId id="287" r:id="rId5"/>
    <p:sldId id="258" r:id="rId6"/>
    <p:sldId id="259" r:id="rId7"/>
    <p:sldId id="270" r:id="rId8"/>
    <p:sldId id="272" r:id="rId9"/>
    <p:sldId id="274" r:id="rId10"/>
    <p:sldId id="281" r:id="rId11"/>
    <p:sldId id="275" r:id="rId12"/>
    <p:sldId id="282" r:id="rId13"/>
    <p:sldId id="294" r:id="rId14"/>
    <p:sldId id="295" r:id="rId15"/>
    <p:sldId id="298" r:id="rId16"/>
    <p:sldId id="302" r:id="rId17"/>
    <p:sldId id="303" r:id="rId18"/>
    <p:sldId id="299" r:id="rId19"/>
    <p:sldId id="304" r:id="rId20"/>
    <p:sldId id="292" r:id="rId21"/>
    <p:sldId id="289" r:id="rId22"/>
    <p:sldId id="305" r:id="rId23"/>
    <p:sldId id="306" r:id="rId24"/>
    <p:sldId id="283" r:id="rId25"/>
    <p:sldId id="307" r:id="rId26"/>
    <p:sldId id="285" r:id="rId27"/>
    <p:sldId id="308" r:id="rId28"/>
  </p:sldIdLst>
  <p:sldSz cx="9144000" cy="6858000" type="screen4x3"/>
  <p:notesSz cx="7104063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 mitjà 1 - èmfasi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Estil mitjà 1 - èmfas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o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17" name="Subtíto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a-ES"/>
              <a:t>Feu clic aquí per editar l'estil de subtítols del patró.</a:t>
            </a:r>
            <a:endParaRPr kumimoji="0" lang="en-US"/>
          </a:p>
        </p:txBody>
      </p:sp>
      <p:grpSp>
        <p:nvGrpSpPr>
          <p:cNvPr id="2" name="A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liu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liu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liu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or rect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ontenidor de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19" name="Contenidor de peu de pà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27" name="Conteni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a-ES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7" name="Cometes angular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ometes angular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/>
              <a:t>Feu clic aquí per editar els estils de text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/>
              <a:t>Feu clic aquí per editar els estils de text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a-ES"/>
              <a:t>Feu clic aquí per editar els estils de text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a-ES"/>
              <a:t>Feu clic a la icona per afegir una imatge</a:t>
            </a:r>
            <a:endParaRPr kumimoji="0" lang="en-US" dirty="0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8" name="Forma lliu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liu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or rect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metes angular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ometes angular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liu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liu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or rect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idor de títo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0" name="Contenidor de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/>
              <a:t>Feu clic aquí per editar els estils de text</a:t>
            </a:r>
          </a:p>
          <a:p>
            <a:pPr lvl="1" eaLnBrk="1" latinLnBrk="0" hangingPunct="1"/>
            <a:r>
              <a:rPr kumimoji="0" lang="ca-ES"/>
              <a:t>Segon nivell</a:t>
            </a:r>
          </a:p>
          <a:p>
            <a:pPr lvl="2" eaLnBrk="1" latinLnBrk="0" hangingPunct="1"/>
            <a:r>
              <a:rPr kumimoji="0" lang="ca-ES"/>
              <a:t>Tercer nivell</a:t>
            </a:r>
          </a:p>
          <a:p>
            <a:pPr lvl="3" eaLnBrk="1" latinLnBrk="0" hangingPunct="1"/>
            <a:r>
              <a:rPr kumimoji="0" lang="ca-ES"/>
              <a:t>Quart nivell</a:t>
            </a:r>
          </a:p>
          <a:p>
            <a:pPr lvl="4" eaLnBrk="1" latinLnBrk="0" hangingPunct="1"/>
            <a:r>
              <a:rPr kumimoji="0" lang="ca-ES"/>
              <a:t>Cinquè nivell</a:t>
            </a:r>
            <a:endParaRPr kumimoji="0" lang="en-US"/>
          </a:p>
        </p:txBody>
      </p:sp>
      <p:sp>
        <p:nvSpPr>
          <p:cNvPr id="10" name="Contenidor de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86AAE1-AC94-47C8-A423-605CFEBE67EA}" type="datetimeFigureOut">
              <a:rPr lang="ca-ES" smtClean="0"/>
              <a:pPr/>
              <a:t>22/05/2020</a:t>
            </a:fld>
            <a:endParaRPr lang="ca-ES"/>
          </a:p>
        </p:txBody>
      </p:sp>
      <p:sp>
        <p:nvSpPr>
          <p:cNvPr id="22" name="Contenidor de peu de pà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18" name="Contenidor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47BEBF-65DD-41EC-9214-BB78EA3285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niversitats.gencat.cat/web/.content/01_acces_i_admissio/preinscripcio/documentacio/Ponderacions-202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niversitats.gencat.cat/web/.content/01_acces_i_admissio/preinscripcio/documentacio/Ponderacions-202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esroquetes@xtec.ca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esroquetes@xtec.ca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esroquetes@xtec.ca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gora.xtec.cat/iesroquetes/orient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queestudiar.gencat.cat/ca/preinscripcio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hyperlink" Target="https://sites.google.com/view/estudiarttee/inic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unportal.ne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8172480" cy="236794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5300" dirty="0"/>
              <a:t>ENSENYAMENTS POSTOBLIGATORIS</a:t>
            </a:r>
            <a:br>
              <a:rPr lang="ca-ES" sz="4800" b="1" dirty="0"/>
            </a:br>
            <a:r>
              <a:rPr lang="ca-ES" sz="4400" b="1" dirty="0">
                <a:solidFill>
                  <a:schemeClr val="tx1"/>
                </a:solidFill>
              </a:rPr>
              <a:t>Curs 2020-2021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7772400" cy="1833617"/>
          </a:xfrm>
        </p:spPr>
        <p:txBody>
          <a:bodyPr>
            <a:normAutofit fontScale="77500" lnSpcReduction="20000"/>
          </a:bodyPr>
          <a:lstStyle/>
          <a:p>
            <a:endParaRPr lang="ca-ES" dirty="0"/>
          </a:p>
          <a:p>
            <a:pPr algn="ctr"/>
            <a:r>
              <a:rPr lang="ca-ES" sz="2200" b="1" dirty="0">
                <a:solidFill>
                  <a:schemeClr val="tx1"/>
                </a:solidFill>
              </a:rPr>
              <a:t>DATES DE PREINSCRIPCIÓ</a:t>
            </a:r>
          </a:p>
          <a:p>
            <a:pPr algn="ctr"/>
            <a:endParaRPr lang="ca-ES" sz="1100" b="1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ca-ES" sz="2200" b="1" dirty="0">
                <a:solidFill>
                  <a:schemeClr val="tx1"/>
                </a:solidFill>
              </a:rPr>
              <a:t>Batxillerat: del 27 de maig al 3 de juny </a:t>
            </a:r>
          </a:p>
          <a:p>
            <a:pPr algn="ctr">
              <a:lnSpc>
                <a:spcPct val="120000"/>
              </a:lnSpc>
            </a:pPr>
            <a:r>
              <a:rPr lang="ca-ES" sz="2200" b="1" dirty="0">
                <a:solidFill>
                  <a:schemeClr val="tx1"/>
                </a:solidFill>
              </a:rPr>
              <a:t>CF Grau Mitjà: del 2 al 8 de juny </a:t>
            </a:r>
          </a:p>
          <a:p>
            <a:pPr algn="ctr">
              <a:lnSpc>
                <a:spcPct val="120000"/>
              </a:lnSpc>
            </a:pPr>
            <a:r>
              <a:rPr lang="ca-ES" sz="2200" b="1" dirty="0">
                <a:solidFill>
                  <a:schemeClr val="tx1"/>
                </a:solidFill>
              </a:rPr>
              <a:t>CF Grau Superior: del 10 al 17 de juny</a:t>
            </a:r>
            <a:endParaRPr lang="ca-ES" sz="55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14290"/>
            <a:ext cx="2286016" cy="100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</p:nvPr>
        </p:nvGraphicFramePr>
        <p:xfrm>
          <a:off x="539553" y="524233"/>
          <a:ext cx="8405732" cy="555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6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4072">
                <a:tc>
                  <a:txBody>
                    <a:bodyPr/>
                    <a:lstStyle/>
                    <a:p>
                      <a:pPr algn="ctr"/>
                      <a:r>
                        <a:rPr lang="ca-ES" sz="2000" dirty="0"/>
                        <a:t>Modalitat Batxillerat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/>
                        <a:t>Matèria comuna d’opció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/>
                        <a:t>Matèria modalitat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/>
                        <a:t>Matèria</a:t>
                      </a:r>
                      <a:r>
                        <a:rPr lang="ca-ES" sz="2000" baseline="0" dirty="0"/>
                        <a:t> </a:t>
                      </a:r>
                      <a:r>
                        <a:rPr lang="ca-ES" sz="2000" dirty="0"/>
                        <a:t>modalitat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/>
                        <a:t>Matèria modalitat o específica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631">
                <a:tc>
                  <a:txBody>
                    <a:bodyPr/>
                    <a:lstStyle/>
                    <a:p>
                      <a:endParaRPr lang="ca-ES" sz="1800" dirty="0"/>
                    </a:p>
                    <a:p>
                      <a:r>
                        <a:rPr lang="ca-ES" sz="1800" dirty="0"/>
                        <a:t>CIÈNCIES I TECNOLOGIA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800" dirty="0"/>
                    </a:p>
                    <a:p>
                      <a:r>
                        <a:rPr lang="ca-ES" sz="1800" dirty="0"/>
                        <a:t>Matemàtiques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a-ES" sz="1800" dirty="0"/>
                    </a:p>
                    <a:p>
                      <a:pPr algn="l"/>
                      <a:r>
                        <a:rPr lang="ca-ES" sz="1800" dirty="0"/>
                        <a:t>Biologia/ Tecnologia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a-ES" sz="1800" dirty="0"/>
                    </a:p>
                    <a:p>
                      <a:pPr algn="l"/>
                      <a:r>
                        <a:rPr lang="ca-ES" sz="1800" dirty="0"/>
                        <a:t>Física/ Terra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Química/</a:t>
                      </a:r>
                    </a:p>
                    <a:p>
                      <a:r>
                        <a:rPr lang="ca-ES" sz="1800" dirty="0"/>
                        <a:t>Dibuix Tècnic/</a:t>
                      </a:r>
                    </a:p>
                    <a:p>
                      <a:r>
                        <a:rPr lang="ca-ES" sz="1800" dirty="0"/>
                        <a:t>Mat. Específica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468">
                <a:tc>
                  <a:txBody>
                    <a:bodyPr/>
                    <a:lstStyle/>
                    <a:p>
                      <a:endParaRPr lang="ca-ES" sz="1800" dirty="0"/>
                    </a:p>
                    <a:p>
                      <a:endParaRPr lang="ca-ES" sz="1800" dirty="0"/>
                    </a:p>
                    <a:p>
                      <a:r>
                        <a:rPr lang="ca-ES" sz="1800" dirty="0"/>
                        <a:t>HUMANITATS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800" dirty="0"/>
                    </a:p>
                    <a:p>
                      <a:endParaRPr lang="ca-ES" sz="1800" dirty="0"/>
                    </a:p>
                    <a:p>
                      <a:r>
                        <a:rPr lang="ca-ES" sz="1800" dirty="0"/>
                        <a:t>Llatí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a-ES" sz="1800" dirty="0"/>
                    </a:p>
                    <a:p>
                      <a:pPr algn="l"/>
                      <a:endParaRPr lang="ca-ES" sz="1800" dirty="0"/>
                    </a:p>
                    <a:p>
                      <a:pPr algn="l"/>
                      <a:r>
                        <a:rPr lang="ca-ES" sz="1800" dirty="0"/>
                        <a:t>Grec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a-ES" sz="1800" dirty="0"/>
                    </a:p>
                    <a:p>
                      <a:pPr algn="l"/>
                      <a:endParaRPr lang="ca-ES" sz="1800" dirty="0"/>
                    </a:p>
                    <a:p>
                      <a:pPr algn="l"/>
                      <a:r>
                        <a:rPr lang="ca-ES" sz="1800" dirty="0"/>
                        <a:t>Lit. Caste./</a:t>
                      </a:r>
                      <a:r>
                        <a:rPr lang="ca-ES" sz="1800" baseline="0" dirty="0"/>
                        <a:t> H. Món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/>
                        <a:t>Lit. Universal/</a:t>
                      </a:r>
                      <a:r>
                        <a:rPr lang="ca-ES" sz="1800" baseline="0" dirty="0"/>
                        <a:t> Religió/ Francès/ Estada Empresa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6802">
                <a:tc>
                  <a:txBody>
                    <a:bodyPr/>
                    <a:lstStyle/>
                    <a:p>
                      <a:endParaRPr lang="ca-ES" sz="1800" dirty="0"/>
                    </a:p>
                    <a:p>
                      <a:endParaRPr lang="ca-ES" sz="1800" dirty="0"/>
                    </a:p>
                    <a:p>
                      <a:endParaRPr lang="ca-ES" sz="1800" dirty="0"/>
                    </a:p>
                    <a:p>
                      <a:r>
                        <a:rPr lang="ca-ES" sz="1800" dirty="0"/>
                        <a:t>CIÈNCIES SOCIALS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800" dirty="0"/>
                    </a:p>
                    <a:p>
                      <a:endParaRPr lang="ca-ES" sz="1800" dirty="0"/>
                    </a:p>
                    <a:p>
                      <a:r>
                        <a:rPr lang="ca-ES" sz="1800" dirty="0"/>
                        <a:t>Matemàtiques</a:t>
                      </a:r>
                      <a:r>
                        <a:rPr lang="ca-ES" sz="1800" baseline="0" dirty="0"/>
                        <a:t> aplicades a les CS 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a-ES" sz="1800" dirty="0"/>
                    </a:p>
                    <a:p>
                      <a:pPr algn="l"/>
                      <a:endParaRPr lang="ca-ES" sz="1800" dirty="0"/>
                    </a:p>
                    <a:p>
                      <a:pPr algn="l"/>
                      <a:r>
                        <a:rPr lang="ca-ES" sz="1800" dirty="0"/>
                        <a:t>Economia d’empresa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/>
                        <a:t>Lit. Caste./</a:t>
                      </a:r>
                      <a:r>
                        <a:rPr lang="ca-ES" sz="1800" baseline="0" dirty="0"/>
                        <a:t> H. Món / Economia/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aseline="0" dirty="0"/>
                        <a:t>Biologia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/>
                        <a:t>Lit. Universal/</a:t>
                      </a:r>
                      <a:r>
                        <a:rPr lang="ca-ES" sz="1800" baseline="0" dirty="0"/>
                        <a:t> Religió/ Francès/ Estada Empresa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57224" y="214290"/>
            <a:ext cx="771530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00990" cy="1143000"/>
          </a:xfrm>
        </p:spPr>
        <p:txBody>
          <a:bodyPr>
            <a:noAutofit/>
          </a:bodyPr>
          <a:lstStyle/>
          <a:p>
            <a:r>
              <a:rPr lang="ca-ES" sz="3200" dirty="0">
                <a:effectLst/>
              </a:rPr>
              <a:t>ITINERARIS DE </a:t>
            </a:r>
            <a:r>
              <a:rPr lang="ca-ES" sz="3200" dirty="0" err="1">
                <a:effectLst/>
              </a:rPr>
              <a:t>L’INSTITUT</a:t>
            </a:r>
            <a:r>
              <a:rPr lang="ca-ES" sz="3200" dirty="0">
                <a:effectLst/>
              </a:rPr>
              <a:t> ROQUETES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66" t="17783" r="21602" b="9610"/>
          <a:stretch>
            <a:fillRect/>
          </a:stretch>
        </p:blipFill>
        <p:spPr bwMode="auto">
          <a:xfrm>
            <a:off x="714348" y="1428736"/>
            <a:ext cx="7966489" cy="53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57224" y="214290"/>
            <a:ext cx="771530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00990" cy="1143000"/>
          </a:xfrm>
        </p:spPr>
        <p:txBody>
          <a:bodyPr>
            <a:noAutofit/>
          </a:bodyPr>
          <a:lstStyle/>
          <a:p>
            <a:r>
              <a:rPr lang="ca-ES" sz="3200" dirty="0">
                <a:effectLst/>
              </a:rPr>
              <a:t>ITINERARIS DE </a:t>
            </a:r>
            <a:r>
              <a:rPr lang="ca-ES" sz="3200" dirty="0" err="1">
                <a:effectLst/>
              </a:rPr>
              <a:t>L’INSTITUT</a:t>
            </a:r>
            <a:r>
              <a:rPr lang="ca-ES" sz="3200" dirty="0">
                <a:effectLst/>
              </a:rPr>
              <a:t> ROQUETES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65" t="17783" r="22490" b="8032"/>
          <a:stretch>
            <a:fillRect/>
          </a:stretch>
        </p:blipFill>
        <p:spPr bwMode="auto">
          <a:xfrm>
            <a:off x="928662" y="1401422"/>
            <a:ext cx="7508833" cy="51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500034" y="785794"/>
            <a:ext cx="8643966" cy="6072206"/>
          </a:xfrm>
        </p:spPr>
        <p:txBody>
          <a:bodyPr>
            <a:noAutofit/>
          </a:bodyPr>
          <a:lstStyle/>
          <a:p>
            <a:pPr lvl="0"/>
            <a:r>
              <a:rPr lang="ca-ES" sz="2200" b="1" dirty="0"/>
              <a:t>ITINERARI BIOSANITARI  : </a:t>
            </a:r>
            <a:r>
              <a:rPr lang="ca-ES" sz="1400" dirty="0"/>
              <a:t>Aquest itinerari és per a alumnes que volen cursar un:</a:t>
            </a:r>
            <a:endParaRPr lang="ca-ES" sz="1400" b="1" dirty="0"/>
          </a:p>
          <a:p>
            <a:pPr lvl="1"/>
            <a:r>
              <a:rPr lang="ca-ES" sz="1400" u="sng" dirty="0"/>
              <a:t>Grau</a:t>
            </a:r>
            <a:r>
              <a:rPr lang="ca-ES" sz="1400" dirty="0"/>
              <a:t> en bioinformàtica, biologia humana, ciència i tecnologia dels aliments, ciències biomèdiques, ciències de l’activitat física i de l’esport, farmàcia, fisioteràpia, infermeria, logopèdia, medicina, nutrició humana i dietètica, odontologia,  òptic i optometria , podologia, psicologia, teràpia ocupacional i veterinària. </a:t>
            </a:r>
          </a:p>
          <a:p>
            <a:pPr lvl="1"/>
            <a:r>
              <a:rPr lang="ca-ES" sz="1400" u="sng" dirty="0"/>
              <a:t>Cicle superior</a:t>
            </a:r>
            <a:r>
              <a:rPr lang="ca-ES" sz="1400" dirty="0"/>
              <a:t> de la família professional de sanitat, físiques i esportives,...</a:t>
            </a:r>
          </a:p>
          <a:p>
            <a:r>
              <a:rPr lang="ca-ES" sz="2200" b="1" dirty="0"/>
              <a:t>ITINERARI CIENTÍFIC: </a:t>
            </a:r>
            <a:r>
              <a:rPr lang="ca-ES" sz="1400" dirty="0"/>
              <a:t>Aquest itinerari és per a alumnes que volen cursar un:</a:t>
            </a:r>
          </a:p>
          <a:p>
            <a:pPr lvl="1"/>
            <a:r>
              <a:rPr lang="ca-ES" sz="1400" u="sng" dirty="0"/>
              <a:t>Grau</a:t>
            </a:r>
            <a:r>
              <a:rPr lang="ca-ES" sz="1400" dirty="0"/>
              <a:t> en agroecologia i sistemes alimentaris,  biologia, biologia ambiental, bioquímica, biotecnologia, ciència i tecnologia dels aliments, ciències ambientals, ciències biomèdiques, ciències del mar, ciències i tecnologies del mar, enologia, estadística aplicada, física, genètica, geologia, matemàtica computacional i analítica de dades, matemàtiques, microbiologia, nanociència i nanotecnologia i química.</a:t>
            </a:r>
          </a:p>
          <a:p>
            <a:pPr lvl="1"/>
            <a:r>
              <a:rPr lang="ca-ES" sz="1400" u="sng" dirty="0"/>
              <a:t>Cicle superior</a:t>
            </a:r>
            <a:r>
              <a:rPr lang="ca-ES" sz="1400" dirty="0"/>
              <a:t> de la família professional agrària, química, maritimopesquera, indústries alimentàries,... </a:t>
            </a:r>
          </a:p>
          <a:p>
            <a:r>
              <a:rPr lang="ca-ES" sz="2200" b="1" dirty="0"/>
              <a:t>ITINERARI TECNOLÒGIC :</a:t>
            </a:r>
            <a:r>
              <a:rPr lang="ca-ES" sz="2400" dirty="0"/>
              <a:t> </a:t>
            </a:r>
            <a:r>
              <a:rPr lang="ca-ES" sz="1400" dirty="0"/>
              <a:t>Aquest itinerari és per a alumnes que volen cursar un:</a:t>
            </a:r>
          </a:p>
          <a:p>
            <a:pPr lvl="1"/>
            <a:r>
              <a:rPr lang="ca-ES" sz="1400" u="sng" dirty="0"/>
              <a:t>Grau</a:t>
            </a:r>
            <a:r>
              <a:rPr lang="ca-ES" sz="1400" dirty="0"/>
              <a:t> en alguna enginyeria, arquitectura , matemàtiques, multimèdia , aplicacions videojocs, nàutica  i transport marítim, pilot d’aviació, tècniques d’aplicacions web i mòbils,... </a:t>
            </a:r>
          </a:p>
          <a:p>
            <a:pPr lvl="1"/>
            <a:r>
              <a:rPr lang="ca-ES" sz="1400" u="sng" dirty="0"/>
              <a:t>Cicle superior</a:t>
            </a:r>
            <a:r>
              <a:rPr lang="ca-ES" sz="1400" dirty="0"/>
              <a:t> de la família professional d’electricitat i electrònica, fabricació mecànica, instal·lació i manteniment,...</a:t>
            </a:r>
          </a:p>
          <a:p>
            <a:pPr lvl="1"/>
            <a:r>
              <a:rPr lang="ca-ES" sz="2000" b="1" dirty="0">
                <a:hlinkClick r:id="rId2"/>
              </a:rPr>
              <a:t>                                                         Taules de ponderacions</a:t>
            </a:r>
            <a:endParaRPr lang="ca-ES" sz="2000" b="1" dirty="0"/>
          </a:p>
          <a:p>
            <a:pPr lvl="1"/>
            <a:endParaRPr lang="ca-ES" sz="1400" b="1" dirty="0"/>
          </a:p>
          <a:p>
            <a:endParaRPr lang="ca-ES" sz="2200" dirty="0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600" dirty="0">
                <a:solidFill>
                  <a:schemeClr val="accent4">
                    <a:lumMod val="50000"/>
                  </a:schemeClr>
                </a:solidFill>
              </a:rPr>
              <a:t>MODALITAT CIÈNCIES I TECNOLOGIA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571472" y="1285860"/>
            <a:ext cx="8363272" cy="5286412"/>
          </a:xfrm>
        </p:spPr>
        <p:txBody>
          <a:bodyPr>
            <a:noAutofit/>
          </a:bodyPr>
          <a:lstStyle/>
          <a:p>
            <a:pPr lvl="0"/>
            <a:r>
              <a:rPr lang="ca-ES" sz="2200" b="1" dirty="0"/>
              <a:t>ITINERARI HUMANITATS: </a:t>
            </a:r>
            <a:r>
              <a:rPr lang="ca-ES" sz="1800" dirty="0"/>
              <a:t>Aquest itinerari és per a alumnes que volen cursar un:</a:t>
            </a:r>
            <a:endParaRPr lang="ca-ES" sz="1800" b="1" dirty="0"/>
          </a:p>
          <a:p>
            <a:pPr lvl="1"/>
            <a:r>
              <a:rPr lang="ca-ES" sz="1800" u="sng" dirty="0"/>
              <a:t>Grau</a:t>
            </a:r>
            <a:r>
              <a:rPr lang="ca-ES" sz="1800" dirty="0"/>
              <a:t> anglès, antropologia, arqueologia, comunicació i periodisme, estudis anglesos, àrabs, hebreus, estudis francesos, filologia catalana, filologia hispànica, filologia clàssica, filosofia, geografia, història, humanitats, traducció i interpretació,... </a:t>
            </a:r>
          </a:p>
          <a:p>
            <a:r>
              <a:rPr lang="ca-ES" sz="2600" b="1" dirty="0"/>
              <a:t>ITINERARI CIÈNCIES SOCIALS: </a:t>
            </a:r>
            <a:r>
              <a:rPr lang="ca-ES" sz="1800" dirty="0"/>
              <a:t>Aquest itinerari és per a alumnes que volen cursar un:</a:t>
            </a:r>
          </a:p>
          <a:p>
            <a:pPr lvl="1"/>
            <a:r>
              <a:rPr lang="ca-ES" sz="1800" u="sng" dirty="0"/>
              <a:t>Grau</a:t>
            </a:r>
            <a:r>
              <a:rPr lang="ca-ES" sz="1800" dirty="0"/>
              <a:t> en administració i direcció d’empreses, ciències polítiques, ciències socials,  comptabilitat i finances, comunicació audiovisual, criminologia, disseny i producció de videojocs, economia, dret, educació infantil, educació primària, estadística, geografia, turisme, història, màrqueting, mitjans audiovisuals, pedagogia, periodisme, publicitat, relacions internacionals, relacions laborals, sociologia,... </a:t>
            </a:r>
          </a:p>
          <a:p>
            <a:pPr lvl="1"/>
            <a:r>
              <a:rPr lang="ca-ES" sz="1800" u="sng" dirty="0"/>
              <a:t>Cicle superior</a:t>
            </a:r>
            <a:r>
              <a:rPr lang="ca-ES" sz="1800" dirty="0"/>
              <a:t> de la família professional de comerç i màrqueting, hoteleria i turisme, imatge i so,....</a:t>
            </a:r>
          </a:p>
          <a:p>
            <a:pPr lvl="1"/>
            <a:r>
              <a:rPr lang="ca-ES" sz="2000" b="1" dirty="0">
                <a:hlinkClick r:id="rId2"/>
              </a:rPr>
              <a:t>                                                      Taules de ponderacions</a:t>
            </a:r>
            <a:endParaRPr lang="ca-ES" sz="2000" b="1" dirty="0"/>
          </a:p>
          <a:p>
            <a:pPr lvl="1"/>
            <a:endParaRPr lang="ca-ES" sz="1400" b="1" dirty="0"/>
          </a:p>
          <a:p>
            <a:endParaRPr lang="ca-ES" sz="2200" dirty="0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ca-ES" sz="2800" dirty="0">
                <a:solidFill>
                  <a:schemeClr val="accent4">
                    <a:lumMod val="50000"/>
                  </a:schemeClr>
                </a:solidFill>
              </a:rPr>
              <a:t>MODALITAT HUMANITATS I CIÈNCIES SOCIALS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75856" y="-171400"/>
            <a:ext cx="6347048" cy="10527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ca-ES" sz="5400" dirty="0"/>
          </a:p>
          <a:p>
            <a:pPr algn="ctr">
              <a:buNone/>
            </a:pPr>
            <a:r>
              <a:rPr lang="ca-ES" sz="7600" b="1" dirty="0"/>
              <a:t>CICLES FORMATIUS</a:t>
            </a:r>
          </a:p>
        </p:txBody>
      </p:sp>
      <p:pic>
        <p:nvPicPr>
          <p:cNvPr id="4" name="Imagen 3" descr="Imagen que contiene tabla, interior, computadora, escritorio&#10;&#10;Descripción generada automáticamente">
            <a:extLst>
              <a:ext uri="{FF2B5EF4-FFF2-40B4-BE49-F238E27FC236}">
                <a16:creationId xmlns:a16="http://schemas.microsoft.com/office/drawing/2014/main" id="{236E8155-CB21-4EF5-9809-07A91D720162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76672"/>
            <a:ext cx="5400600" cy="6525344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6C44A9-4B3E-45FD-B9DD-F77355DD8167}"/>
              </a:ext>
            </a:extLst>
          </p:cNvPr>
          <p:cNvSpPr txBox="1"/>
          <p:nvPr/>
        </p:nvSpPr>
        <p:spPr>
          <a:xfrm>
            <a:off x="3275856" y="2442068"/>
            <a:ext cx="6912768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b="1" dirty="0"/>
              <a:t>CFGM Estètica i bellesa</a:t>
            </a:r>
          </a:p>
          <a:p>
            <a:pPr algn="ctr">
              <a:lnSpc>
                <a:spcPct val="150000"/>
              </a:lnSpc>
            </a:pPr>
            <a:r>
              <a:rPr lang="ca-ES" b="1" dirty="0"/>
              <a:t>CFGM Perruqueria i cosmètica capil·lar</a:t>
            </a:r>
          </a:p>
          <a:p>
            <a:pPr algn="ctr">
              <a:lnSpc>
                <a:spcPct val="150000"/>
              </a:lnSpc>
            </a:pPr>
            <a:r>
              <a:rPr lang="ca-ES" b="1" dirty="0"/>
              <a:t>CFGS estilisme i direcció de perruqueria</a:t>
            </a:r>
            <a:endParaRPr lang="ca-ES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Formació</a:t>
            </a:r>
            <a:r>
              <a:rPr lang="es-ES" dirty="0"/>
              <a:t> Professional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512" t="1514" r="5516" b="77"/>
          <a:stretch>
            <a:fillRect/>
          </a:stretch>
        </p:blipFill>
        <p:spPr bwMode="auto">
          <a:xfrm>
            <a:off x="642910" y="1428736"/>
            <a:ext cx="8017062" cy="515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00034" y="214290"/>
            <a:ext cx="814393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dirty="0">
                <a:solidFill>
                  <a:srgbClr val="000000"/>
                </a:solidFill>
              </a:rPr>
              <a:t>CICLES FORMATIUS DE GRAU MITJÀ</a:t>
            </a:r>
            <a:br>
              <a:rPr lang="ca-ES" sz="3200" dirty="0">
                <a:solidFill>
                  <a:srgbClr val="000000"/>
                </a:solidFill>
              </a:rPr>
            </a:br>
            <a:r>
              <a:rPr lang="ca-ES" sz="3200" dirty="0">
                <a:solidFill>
                  <a:srgbClr val="000000"/>
                </a:solidFill>
              </a:rPr>
              <a:t>A L'INSTITUT ROQUETES</a:t>
            </a:r>
            <a:endParaRPr lang="ca-ES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34" y="214290"/>
            <a:ext cx="814393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600" dirty="0">
                <a:solidFill>
                  <a:srgbClr val="000000"/>
                </a:solidFill>
                <a:effectLst/>
              </a:rPr>
              <a:t>CICLES FORMATIUS DE GRAU MITJÀ</a:t>
            </a:r>
            <a:br>
              <a:rPr lang="ca-ES" sz="3600" dirty="0">
                <a:solidFill>
                  <a:srgbClr val="000000"/>
                </a:solidFill>
                <a:effectLst/>
              </a:rPr>
            </a:br>
            <a:r>
              <a:rPr lang="ca-ES" sz="3600" dirty="0">
                <a:solidFill>
                  <a:srgbClr val="000000"/>
                </a:solidFill>
                <a:effectLst/>
              </a:rPr>
              <a:t>A L'INSTITUT ROQUETES</a:t>
            </a:r>
            <a:br>
              <a:rPr lang="ca-ES" sz="4400" dirty="0">
                <a:solidFill>
                  <a:srgbClr val="000000"/>
                </a:solidFill>
                <a:latin typeface="Calibri" pitchFamily="32" charset="0"/>
              </a:rPr>
            </a:br>
            <a:endParaRPr lang="ca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265" t="27304" r="24437" b="23816"/>
          <a:stretch>
            <a:fillRect/>
          </a:stretch>
        </p:blipFill>
        <p:spPr bwMode="auto">
          <a:xfrm>
            <a:off x="161894" y="1571612"/>
            <a:ext cx="866781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34" y="214290"/>
            <a:ext cx="814393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600" dirty="0">
                <a:solidFill>
                  <a:srgbClr val="000000"/>
                </a:solidFill>
                <a:effectLst/>
              </a:rPr>
              <a:t>CICLES FORMATIUS DE GRAU SUPERIOR</a:t>
            </a:r>
            <a:br>
              <a:rPr lang="ca-ES" sz="3600" dirty="0">
                <a:solidFill>
                  <a:srgbClr val="000000"/>
                </a:solidFill>
                <a:effectLst/>
              </a:rPr>
            </a:br>
            <a:r>
              <a:rPr lang="ca-ES" sz="3600" dirty="0">
                <a:solidFill>
                  <a:srgbClr val="000000"/>
                </a:solidFill>
                <a:effectLst/>
              </a:rPr>
              <a:t>A L'INSTITUT ROQUETES</a:t>
            </a:r>
            <a:br>
              <a:rPr lang="ca-ES" sz="4400" dirty="0">
                <a:solidFill>
                  <a:srgbClr val="000000"/>
                </a:solidFill>
                <a:latin typeface="Calibri" pitchFamily="32" charset="0"/>
              </a:rPr>
            </a:br>
            <a:endParaRPr lang="ca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02444D-6178-4EA9-B933-52B7B04A1B9A}"/>
              </a:ext>
            </a:extLst>
          </p:cNvPr>
          <p:cNvSpPr txBox="1"/>
          <p:nvPr/>
        </p:nvSpPr>
        <p:spPr>
          <a:xfrm>
            <a:off x="873780" y="1916832"/>
            <a:ext cx="7624983" cy="422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M01 Dermotricologia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190875"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M02 Recursos tècnics i cosmètics 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5190"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M03 Tractaments capil·lars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95020">
              <a:lnSpc>
                <a:spcPct val="107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M04 Procediments i tècniques de perruqueria 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64895"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M05 Pentinats per a produccions audiovisuals</a:t>
            </a:r>
            <a:r>
              <a:rPr lang="ca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de moda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190875"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M06 Estilisme en perruqueria 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190875"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M07 Estudi de la imatge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M08 Direcció i comercialització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11730"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M09 Perruqueria per a necessitats especials 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64895"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M10 Processos fisiològics i d’higiene en</a:t>
            </a:r>
            <a:r>
              <a:rPr lang="ca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imatge personal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41320"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M11 Formació i orientació laboral 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41320"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M12 Empresa i iniciativa</a:t>
            </a:r>
            <a:r>
              <a:rPr lang="ca-ES" b="1" spc="-140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emprenedora 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64895">
              <a:lnSpc>
                <a:spcPct val="107000"/>
              </a:lnSpc>
              <a:spcAft>
                <a:spcPts val="0"/>
              </a:spcAft>
            </a:pP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M13 Projecte </a:t>
            </a:r>
            <a:r>
              <a:rPr lang="ca-ES" b="1" spc="-15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d’estilisme </a:t>
            </a: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direcció</a:t>
            </a:r>
            <a:r>
              <a:rPr lang="ca-ES" b="1" spc="-35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ca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perruqueria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a-ES" b="1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M14 Formació en centres de treball</a:t>
            </a:r>
            <a:endParaRPr lang="ca-ES" dirty="0"/>
          </a:p>
        </p:txBody>
      </p:sp>
      <p:pic>
        <p:nvPicPr>
          <p:cNvPr id="9" name="Imagen 8" descr="Imagen que contiene rojo, reloj, firmar&#10;&#10;Descripción generada automáticamente">
            <a:extLst>
              <a:ext uri="{FF2B5EF4-FFF2-40B4-BE49-F238E27FC236}">
                <a16:creationId xmlns:a16="http://schemas.microsoft.com/office/drawing/2014/main" id="{B63DE93E-5F57-43F8-AFEA-5CAE226A2A68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0874">
            <a:off x="5239929" y="3180785"/>
            <a:ext cx="4428048" cy="38937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B285BE1-655E-498E-8142-6EECC1646658}"/>
              </a:ext>
            </a:extLst>
          </p:cNvPr>
          <p:cNvSpPr txBox="1"/>
          <p:nvPr/>
        </p:nvSpPr>
        <p:spPr>
          <a:xfrm>
            <a:off x="571472" y="1556792"/>
            <a:ext cx="724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ESTILISME I DIRECCIÓ DE PERRUQUERIA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a-ES" sz="6000" dirty="0"/>
          </a:p>
          <a:p>
            <a:pPr algn="ctr">
              <a:buNone/>
            </a:pPr>
            <a:r>
              <a:rPr lang="ca-ES" sz="6000" dirty="0"/>
              <a:t>PREINSCRIPCIÓ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52" t="10892" r="12058" b="8032"/>
          <a:stretch>
            <a:fillRect/>
          </a:stretch>
        </p:blipFill>
        <p:spPr bwMode="auto">
          <a:xfrm>
            <a:off x="214282" y="214290"/>
            <a:ext cx="8613770" cy="62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34" y="1571612"/>
            <a:ext cx="8286808" cy="46434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a-ES" sz="3200" dirty="0"/>
          </a:p>
          <a:p>
            <a:r>
              <a:rPr lang="ca-ES" sz="3600" u="sng" dirty="0"/>
              <a:t>BATXILLERAT AL NOSTRE CENTRE</a:t>
            </a:r>
            <a:r>
              <a:rPr lang="ca-ES" sz="3600" dirty="0"/>
              <a:t>:</a:t>
            </a:r>
          </a:p>
          <a:p>
            <a:pPr lvl="1"/>
            <a:r>
              <a:rPr lang="ca-ES" sz="2800" b="1" dirty="0"/>
              <a:t>No cal que faci la sol·licitud de preinscripció</a:t>
            </a:r>
            <a:r>
              <a:rPr lang="ca-ES" sz="2800" dirty="0"/>
              <a:t>.</a:t>
            </a:r>
          </a:p>
          <a:p>
            <a:pPr lvl="1"/>
            <a:r>
              <a:rPr lang="ca-ES" sz="2800" dirty="0"/>
              <a:t>Emplenar el full de tria d’itinerari a l’ordinador, posar data i signatures (alumne/a i família).</a:t>
            </a:r>
          </a:p>
          <a:p>
            <a:pPr lvl="1"/>
            <a:r>
              <a:rPr lang="ca-ES" sz="2800" dirty="0"/>
              <a:t>Escanejar el full de tria o fer una foto i enviar-la al correu </a:t>
            </a:r>
            <a:r>
              <a:rPr lang="ca-ES" sz="2800" dirty="0">
                <a:hlinkClick r:id="rId2"/>
              </a:rPr>
              <a:t>iesroquetes@xtec.cat</a:t>
            </a:r>
            <a:r>
              <a:rPr lang="ca-ES" sz="2800" dirty="0"/>
              <a:t>  </a:t>
            </a:r>
            <a:endParaRPr lang="ca-ES" sz="3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ALUMNAT DEL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428736"/>
            <a:ext cx="8501122" cy="52149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 fontScale="55000" lnSpcReduction="20000"/>
          </a:bodyPr>
          <a:lstStyle/>
          <a:p>
            <a:r>
              <a:rPr lang="ca-ES" sz="3300" b="1" u="sng" dirty="0"/>
              <a:t>Obligatori</a:t>
            </a:r>
            <a:r>
              <a:rPr lang="ca-ES" sz="3300" dirty="0"/>
              <a:t>: </a:t>
            </a:r>
            <a:r>
              <a:rPr lang="ca-ES" b="1" dirty="0"/>
              <a:t>IDALU</a:t>
            </a:r>
            <a:r>
              <a:rPr lang="ca-ES" dirty="0"/>
              <a:t> (està al butlletí o es pot sol·licitar al centre), </a:t>
            </a:r>
            <a:r>
              <a:rPr lang="ca-ES" b="1" dirty="0"/>
              <a:t>correu electrònic vàlid i DNI </a:t>
            </a:r>
            <a:r>
              <a:rPr lang="ca-ES" dirty="0"/>
              <a:t>del</a:t>
            </a:r>
            <a:r>
              <a:rPr lang="ca-ES" b="1" dirty="0"/>
              <a:t> </a:t>
            </a:r>
            <a:r>
              <a:rPr lang="ca-ES" dirty="0"/>
              <a:t>pare, mare o tutor legal.</a:t>
            </a:r>
          </a:p>
          <a:p>
            <a:endParaRPr lang="ca-ES" dirty="0"/>
          </a:p>
          <a:p>
            <a:r>
              <a:rPr lang="ca-ES" sz="3300" b="1" u="sng" dirty="0"/>
              <a:t>Sol·licitud electrònica</a:t>
            </a:r>
            <a:r>
              <a:rPr lang="ca-ES" sz="3300" dirty="0"/>
              <a:t>:</a:t>
            </a:r>
          </a:p>
          <a:p>
            <a:pPr lvl="1"/>
            <a:r>
              <a:rPr lang="ca-ES" sz="2600" b="1" dirty="0"/>
              <a:t>Signatura digital</a:t>
            </a:r>
            <a:r>
              <a:rPr lang="ca-ES" sz="2600" dirty="0"/>
              <a:t>: </a:t>
            </a:r>
            <a:r>
              <a:rPr lang="ca-ES" sz="2600" dirty="0" err="1"/>
              <a:t>idCAT</a:t>
            </a:r>
            <a:r>
              <a:rPr lang="ca-ES" sz="2600" dirty="0"/>
              <a:t> mòbil / </a:t>
            </a:r>
            <a:r>
              <a:rPr lang="ca-ES" sz="2600" dirty="0" err="1"/>
              <a:t>DNI-e</a:t>
            </a:r>
            <a:r>
              <a:rPr lang="ca-ES" sz="2600" dirty="0"/>
              <a:t> / altres</a:t>
            </a:r>
          </a:p>
          <a:p>
            <a:pPr lvl="1"/>
            <a:endParaRPr lang="ca-ES" dirty="0"/>
          </a:p>
          <a:p>
            <a:r>
              <a:rPr lang="ca-ES" sz="3300" b="1" u="sng" dirty="0"/>
              <a:t>Documentació:</a:t>
            </a:r>
          </a:p>
          <a:p>
            <a:pPr lvl="1"/>
            <a:r>
              <a:rPr lang="ca-ES" sz="2600" dirty="0"/>
              <a:t> El DNI, NIE de l'alumne, o bé del passaport o del document d'identitat del país d'origen si es tracta d'estrangers comunitaris.</a:t>
            </a:r>
          </a:p>
          <a:p>
            <a:pPr lvl="1"/>
            <a:r>
              <a:rPr lang="ca-ES" sz="2600" dirty="0"/>
              <a:t>Llibre de família o altres documents relatius a la filiació. Si està en situació d'acolliment, la resolució d'acolliment del Departament de Treball, Afers Socials i Famílies.</a:t>
            </a:r>
          </a:p>
          <a:p>
            <a:pPr lvl="1"/>
            <a:r>
              <a:rPr lang="ca-ES" sz="2600" dirty="0"/>
              <a:t>El DNI o NIE de la persona sol·licitant (pare, mare, tutor/a o guardador/a de fet), només en el cas que no s'hagi pogut validar el document electrònicament; o bé del passaport o del document d'identitat del país d'origen si es tracta d'estrangers comunitaris.</a:t>
            </a:r>
          </a:p>
          <a:p>
            <a:pPr lvl="1"/>
            <a:endParaRPr lang="ca-ES" sz="2600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a-ES" sz="3300" b="1" u="sng" dirty="0"/>
              <a:t>Full de tria de l’itinerari:</a:t>
            </a:r>
            <a:r>
              <a:rPr lang="ca-ES" sz="3300" dirty="0"/>
              <a:t> </a:t>
            </a:r>
            <a:r>
              <a:rPr lang="ca-ES" sz="2500" dirty="0"/>
              <a:t>Si la preinscripció és a un altre centre informar-se dels </a:t>
            </a:r>
            <a:r>
              <a:rPr lang="ca-ES" sz="2500" dirty="0" err="1"/>
              <a:t>intineraris</a:t>
            </a:r>
            <a:r>
              <a:rPr lang="ca-ES" sz="2500" dirty="0"/>
              <a:t> que tenen per triar el que es vol cursar  i si és un alumne nou al nostre centre emplenar el nostre  full d’itineraris a l’ordinador, posar data i signatures (alumne/a i família).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ca-ES" b="1" u="sng" dirty="0"/>
          </a:p>
          <a:p>
            <a:r>
              <a:rPr lang="ca-ES" sz="3300" b="1" u="sng" dirty="0"/>
              <a:t>Enviar</a:t>
            </a:r>
            <a:r>
              <a:rPr lang="ca-ES" sz="3300" dirty="0"/>
              <a:t> tot al correu del centre que es vol cursar Batxillerat i si és al nostre centre el correu és </a:t>
            </a:r>
            <a:r>
              <a:rPr lang="ca-ES" sz="3300" b="1" dirty="0" err="1">
                <a:solidFill>
                  <a:srgbClr val="00B0F0"/>
                </a:solidFill>
                <a:hlinkClick r:id="rId2"/>
              </a:rPr>
              <a:t>iesroquetes</a:t>
            </a:r>
            <a:r>
              <a:rPr lang="ca-ES" sz="3300" b="1" dirty="0">
                <a:solidFill>
                  <a:srgbClr val="00B0F0"/>
                </a:solidFill>
                <a:hlinkClick r:id="rId2"/>
              </a:rPr>
              <a:t>@</a:t>
            </a:r>
            <a:r>
              <a:rPr lang="ca-ES" sz="3300" b="1" dirty="0" err="1">
                <a:solidFill>
                  <a:srgbClr val="00B0F0"/>
                </a:solidFill>
                <a:hlinkClick r:id="rId2"/>
              </a:rPr>
              <a:t>xtec.cat</a:t>
            </a:r>
            <a:r>
              <a:rPr lang="ca-ES" sz="3300" b="1" dirty="0">
                <a:solidFill>
                  <a:srgbClr val="00B0F0"/>
                </a:solidFill>
              </a:rPr>
              <a:t>.</a:t>
            </a:r>
          </a:p>
          <a:p>
            <a:pPr lvl="1"/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a-ES" dirty="0"/>
              <a:t>PREINSCRIPCIÓ BATXILLERAT ALUMNAT NOU AL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61F8123-0F7A-44B5-82D9-618F7E4F2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6886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ca-E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/>
            <a:r>
              <a:rPr lang="ca-ES" sz="7200" b="1" u="sng" dirty="0">
                <a:latin typeface="+mj-lt"/>
                <a:cs typeface="Arial" panose="020B0604020202020204" pitchFamily="34" charset="0"/>
              </a:rPr>
              <a:t>Obligatori:</a:t>
            </a:r>
            <a:r>
              <a:rPr lang="ca-ES" sz="6400" b="1" dirty="0">
                <a:latin typeface="+mj-lt"/>
                <a:cs typeface="Arial" panose="020B0604020202020204" pitchFamily="34" charset="0"/>
              </a:rPr>
              <a:t> IDALU</a:t>
            </a:r>
            <a:r>
              <a:rPr lang="ca-ES" sz="6400" dirty="0">
                <a:latin typeface="+mj-lt"/>
                <a:cs typeface="Arial" panose="020B0604020202020204" pitchFamily="34" charset="0"/>
              </a:rPr>
              <a:t> (està al butlletí o es pot sol·licitar al centre),</a:t>
            </a:r>
          </a:p>
          <a:p>
            <a:pPr marL="109728" indent="0">
              <a:buNone/>
            </a:pPr>
            <a:r>
              <a:rPr lang="ca-ES" sz="6400" b="1" dirty="0">
                <a:latin typeface="+mj-lt"/>
                <a:cs typeface="Arial" panose="020B0604020202020204" pitchFamily="34" charset="0"/>
              </a:rPr>
              <a:t>Correu electrònic vàlid i DNI </a:t>
            </a:r>
            <a:r>
              <a:rPr lang="ca-ES" sz="6400" dirty="0">
                <a:latin typeface="+mj-lt"/>
                <a:cs typeface="Arial" panose="020B0604020202020204" pitchFamily="34" charset="0"/>
              </a:rPr>
              <a:t>del</a:t>
            </a:r>
            <a:r>
              <a:rPr lang="ca-ES" sz="6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ca-ES" sz="6400" dirty="0">
                <a:latin typeface="+mj-lt"/>
                <a:cs typeface="Arial" panose="020B0604020202020204" pitchFamily="34" charset="0"/>
              </a:rPr>
              <a:t>pare, mare o tutor legal (per al l’alumnat menor d’edat)</a:t>
            </a:r>
          </a:p>
          <a:p>
            <a:pPr marL="109728" indent="0">
              <a:buNone/>
            </a:pPr>
            <a:endParaRPr lang="ca-ES" sz="6400" dirty="0">
              <a:latin typeface="+mj-lt"/>
              <a:cs typeface="Arial" panose="020B0604020202020204" pitchFamily="34" charset="0"/>
            </a:endParaRPr>
          </a:p>
          <a:p>
            <a:pPr marL="109728" indent="0"/>
            <a:r>
              <a:rPr lang="ca-ES" sz="7200" b="1" u="sng" dirty="0">
                <a:latin typeface="+mj-lt"/>
                <a:cs typeface="Arial" panose="020B0604020202020204" pitchFamily="34" charset="0"/>
              </a:rPr>
              <a:t>Sol·licitud electrònica:</a:t>
            </a:r>
          </a:p>
          <a:p>
            <a:pPr lvl="1"/>
            <a:r>
              <a:rPr lang="ca-ES" sz="6400" b="1" dirty="0">
                <a:latin typeface="+mj-lt"/>
                <a:cs typeface="Arial" panose="020B0604020202020204" pitchFamily="34" charset="0"/>
              </a:rPr>
              <a:t>Signatura digital</a:t>
            </a:r>
            <a:r>
              <a:rPr lang="ca-ES" sz="6400" dirty="0">
                <a:latin typeface="+mj-lt"/>
                <a:cs typeface="Arial" panose="020B0604020202020204" pitchFamily="34" charset="0"/>
              </a:rPr>
              <a:t>: </a:t>
            </a:r>
            <a:r>
              <a:rPr lang="ca-ES" sz="6400" dirty="0" err="1">
                <a:latin typeface="+mj-lt"/>
                <a:cs typeface="Arial" panose="020B0604020202020204" pitchFamily="34" charset="0"/>
              </a:rPr>
              <a:t>idCAT</a:t>
            </a:r>
            <a:r>
              <a:rPr lang="ca-ES" sz="6400" dirty="0">
                <a:latin typeface="+mj-lt"/>
                <a:cs typeface="Arial" panose="020B0604020202020204" pitchFamily="34" charset="0"/>
              </a:rPr>
              <a:t> mòbil / DNI-e / altres</a:t>
            </a:r>
          </a:p>
          <a:p>
            <a:pPr marL="109728" indent="0">
              <a:buNone/>
            </a:pPr>
            <a:endParaRPr lang="ca-ES" sz="6400" b="1" u="sng" dirty="0">
              <a:latin typeface="+mj-lt"/>
              <a:cs typeface="Arial" panose="020B0604020202020204" pitchFamily="34" charset="0"/>
            </a:endParaRPr>
          </a:p>
          <a:p>
            <a:pPr marL="109728" indent="0"/>
            <a:r>
              <a:rPr lang="ca-ES" sz="7200" b="1" u="sng" dirty="0">
                <a:latin typeface="+mj-lt"/>
                <a:cs typeface="Arial" panose="020B0604020202020204" pitchFamily="34" charset="0"/>
              </a:rPr>
              <a:t>Documentació:</a:t>
            </a:r>
          </a:p>
          <a:p>
            <a:pPr lvl="1"/>
            <a:r>
              <a:rPr lang="ca-ES" sz="6000" dirty="0">
                <a:latin typeface="+mj-lt"/>
                <a:cs typeface="Arial" panose="020B0604020202020204" pitchFamily="34" charset="0"/>
              </a:rPr>
              <a:t>Si l'</a:t>
            </a:r>
            <a:r>
              <a:rPr lang="ca-ES" sz="6000" b="1" dirty="0">
                <a:latin typeface="+mj-lt"/>
                <a:cs typeface="Arial" panose="020B0604020202020204" pitchFamily="34" charset="0"/>
              </a:rPr>
              <a:t>alumne és menor d'edat</a:t>
            </a:r>
            <a:r>
              <a:rPr lang="ca-ES" sz="6000" dirty="0">
                <a:latin typeface="+mj-lt"/>
                <a:cs typeface="Arial" panose="020B0604020202020204" pitchFamily="34" charset="0"/>
              </a:rPr>
              <a:t> i no fa els 18 anys durant l'any 2020, ha de presentar els documents següents: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a-ES" sz="5800" b="1" dirty="0">
                <a:latin typeface="+mj-lt"/>
                <a:cs typeface="Arial" panose="020B0604020202020204" pitchFamily="34" charset="0"/>
              </a:rPr>
              <a:t>Original i còpia del DNI o NIE de l'alumne</a:t>
            </a:r>
            <a:r>
              <a:rPr lang="ca-ES" sz="5800" dirty="0">
                <a:latin typeface="+mj-lt"/>
                <a:cs typeface="Arial" panose="020B0604020202020204" pitchFamily="34" charset="0"/>
              </a:rPr>
              <a:t>, només en el cas que no s'hagi pogut validar el document electrònicament; o bé del passaport o del document d'identitat del país d'origen, si es tracta d'estrangers comunitaris.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a-ES" sz="5800" b="1" dirty="0">
                <a:latin typeface="+mj-lt"/>
                <a:cs typeface="Arial" panose="020B0604020202020204" pitchFamily="34" charset="0"/>
              </a:rPr>
              <a:t>Original i còpia del llibre de família o altres documents relatius a la filiació</a:t>
            </a:r>
            <a:r>
              <a:rPr lang="ca-ES" sz="5800" dirty="0">
                <a:latin typeface="+mj-lt"/>
                <a:cs typeface="Arial" panose="020B0604020202020204" pitchFamily="34" charset="0"/>
              </a:rPr>
              <a:t>. Si està en situació d'acolliment, la resolució d'acolliment del Departament de Treball, Afers Socials i Famílies.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a-ES" sz="5800" b="1" dirty="0">
                <a:latin typeface="+mj-lt"/>
                <a:cs typeface="Arial" panose="020B0604020202020204" pitchFamily="34" charset="0"/>
              </a:rPr>
              <a:t>Original i còpia del DNI o NIE de la persona sol·licitant (pare, mare, tutor/a o guardador/a de fet</a:t>
            </a:r>
            <a:r>
              <a:rPr lang="ca-ES" sz="5800" dirty="0">
                <a:latin typeface="+mj-lt"/>
                <a:cs typeface="Arial" panose="020B0604020202020204" pitchFamily="34" charset="0"/>
              </a:rPr>
              <a:t>), només en el cas que no s'hagi pogut validar el document electrònicament; o bé del passaport o del document d'identitat del país d'origen, si es tracta d'estrangers comunitaris.</a:t>
            </a:r>
          </a:p>
          <a:p>
            <a:pPr marL="393192" lvl="1" indent="0">
              <a:buNone/>
            </a:pPr>
            <a:endParaRPr lang="ca-ES" sz="60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ca-ES" sz="5600" dirty="0">
                <a:latin typeface="+mj-lt"/>
                <a:cs typeface="Arial" panose="020B0604020202020204" pitchFamily="34" charset="0"/>
              </a:rPr>
              <a:t>Si l'alumne és </a:t>
            </a:r>
            <a:r>
              <a:rPr lang="ca-ES" sz="5600" b="1" dirty="0">
                <a:latin typeface="+mj-lt"/>
                <a:cs typeface="Arial" panose="020B0604020202020204" pitchFamily="34" charset="0"/>
              </a:rPr>
              <a:t>major d'edat o fa els 18 anys</a:t>
            </a:r>
            <a:r>
              <a:rPr lang="ca-ES" sz="5600" dirty="0">
                <a:latin typeface="+mj-lt"/>
                <a:cs typeface="Arial" panose="020B0604020202020204" pitchFamily="34" charset="0"/>
              </a:rPr>
              <a:t> durant l'any 2020, ha de presentar l'original i una còpia del DNI o NIE, només en el cas que no s'hagi pogut validar el document electrònicament; o bé del passaport o del document d'identitat del país d'origen, si es tracta d'estrangers comunitaris.</a:t>
            </a:r>
          </a:p>
          <a:p>
            <a:endParaRPr lang="ca-ES" dirty="0"/>
          </a:p>
        </p:txBody>
      </p:sp>
      <p:sp>
        <p:nvSpPr>
          <p:cNvPr id="4" name="2 Título">
            <a:extLst>
              <a:ext uri="{FF2B5EF4-FFF2-40B4-BE49-F238E27FC236}">
                <a16:creationId xmlns:a16="http://schemas.microsoft.com/office/drawing/2014/main" id="{3E9FF2C9-9F1A-453F-892A-D7673DB7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r"/>
            <a:r>
              <a:rPr lang="ca-ES" sz="3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PREINSCRIPCIÓ</a:t>
            </a:r>
            <a:r>
              <a:rPr lang="ca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CICLES FORMATIUS</a:t>
            </a:r>
          </a:p>
        </p:txBody>
      </p:sp>
    </p:spTree>
    <p:extLst>
      <p:ext uri="{BB962C8B-B14F-4D97-AF65-F5344CB8AC3E}">
        <p14:creationId xmlns:p14="http://schemas.microsoft.com/office/powerpoint/2010/main" val="29098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785926"/>
            <a:ext cx="8429684" cy="45720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a-ES" sz="2800" u="sng" dirty="0"/>
          </a:p>
          <a:p>
            <a:endParaRPr lang="ca-ES" sz="2800" u="sng" dirty="0"/>
          </a:p>
          <a:p>
            <a:pPr marL="109728" indent="0" algn="just">
              <a:buNone/>
            </a:pPr>
            <a:r>
              <a:rPr lang="ca-ES" sz="3200" dirty="0"/>
              <a:t>Totes les sol·licituds de preinscripció són telemàtiques. Un cop realitzada, s’ha d’enviar tota la documentació al correu del centre QUE POSIS EN PRIMERA OPCIÓ.</a:t>
            </a:r>
          </a:p>
          <a:p>
            <a:pPr marL="109728" indent="0" algn="ctr">
              <a:buNone/>
            </a:pPr>
            <a:r>
              <a:rPr lang="ca-ES" sz="3200" dirty="0">
                <a:hlinkClick r:id="rId2"/>
              </a:rPr>
              <a:t>En el cas de INSTITUT ROQUETES</a:t>
            </a:r>
          </a:p>
          <a:p>
            <a:pPr marL="109728" indent="0" algn="ctr">
              <a:buNone/>
            </a:pPr>
            <a:r>
              <a:rPr lang="ca-ES" sz="3200" dirty="0">
                <a:hlinkClick r:id="rId2"/>
              </a:rPr>
              <a:t>iesroquetes@xtec.cat</a:t>
            </a:r>
            <a:r>
              <a:rPr lang="ca-ES" sz="3200" dirty="0"/>
              <a:t>.</a:t>
            </a:r>
          </a:p>
          <a:p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a-ES" dirty="0"/>
              <a:t>PREINSCRIPCIÓ CICLES FORMATIUS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agora.xtec.cat/iesroquetes/wp-content/uploads/usu997/2017/03/orienta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496"/>
            <a:ext cx="378621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04"/>
            <a:ext cx="2286016" cy="100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a-ES" dirty="0"/>
          </a:p>
          <a:p>
            <a:pPr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63488" y="1039523"/>
            <a:ext cx="5915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a-ES" dirty="0"/>
              <a:t>ESTUDIAR A CATALUNYA</a:t>
            </a:r>
          </a:p>
        </p:txBody>
      </p:sp>
      <p:pic>
        <p:nvPicPr>
          <p:cNvPr id="4" name="3 Imagen" descr="Resultat d'imatges de INSTITUTS D'EDUCACIÓ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1862" y="850709"/>
            <a:ext cx="2503750" cy="178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hlinkClick r:id="rId4"/>
            <a:extLst>
              <a:ext uri="{FF2B5EF4-FFF2-40B4-BE49-F238E27FC236}">
                <a16:creationId xmlns:a16="http://schemas.microsoft.com/office/drawing/2014/main" id="{B00079D7-5906-4CC4-9067-B0415EBE04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85" t="10291" r="1485" b="6666"/>
          <a:stretch/>
        </p:blipFill>
        <p:spPr>
          <a:xfrm>
            <a:off x="1331640" y="3073904"/>
            <a:ext cx="6192688" cy="30266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602" t="11469" r="21603" b="6454"/>
          <a:stretch>
            <a:fillRect/>
          </a:stretch>
        </p:blipFill>
        <p:spPr bwMode="auto">
          <a:xfrm>
            <a:off x="1000100" y="357166"/>
            <a:ext cx="7500990" cy="609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59D1E-CD00-4CF8-9F6A-C8FF8C1B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ca-ES" dirty="0"/>
              <a:t>Bona presa de decisions...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3DD354-6AE3-40BB-81B3-21FAD8D69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128" r="-4000"/>
          <a:stretch/>
        </p:blipFill>
        <p:spPr>
          <a:xfrm>
            <a:off x="3275856" y="3829111"/>
            <a:ext cx="2849356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5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58204" cy="4805192"/>
          </a:xfrm>
        </p:spPr>
        <p:txBody>
          <a:bodyPr>
            <a:normAutofit fontScale="85000" lnSpcReduction="20000"/>
          </a:bodyPr>
          <a:lstStyle/>
          <a:p>
            <a:endParaRPr lang="ca-ES" dirty="0"/>
          </a:p>
          <a:p>
            <a:pPr lvl="0"/>
            <a:r>
              <a:rPr lang="ca-ES" sz="3100" dirty="0"/>
              <a:t>Anàlisi de les pròpies capacitats, aptituds, interessos, personalitat i valors. </a:t>
            </a:r>
          </a:p>
          <a:p>
            <a:pPr lvl="0"/>
            <a:r>
              <a:rPr lang="ca-ES" sz="3100" dirty="0"/>
              <a:t>Anàlisi de les diferents possibilitats que ofereix el sistema educatiu i el món laboral.</a:t>
            </a:r>
          </a:p>
          <a:p>
            <a:pPr lvl="0"/>
            <a:r>
              <a:rPr lang="ca-ES" sz="3100" dirty="0"/>
              <a:t>Correspondència entre les competències de l’alumne/a amb l’opció formativa per a la qual mostra interès.</a:t>
            </a:r>
          </a:p>
          <a:p>
            <a:pPr lvl="0"/>
            <a:r>
              <a:rPr lang="ca-ES" sz="3100" dirty="0"/>
              <a:t>Xerrada de Sortides professionals.</a:t>
            </a:r>
          </a:p>
          <a:p>
            <a:pPr lvl="0"/>
            <a:r>
              <a:rPr lang="ca-ES" sz="3100" dirty="0"/>
              <a:t>Videoconferència informativa dels itineraris del batxillerat al centre.</a:t>
            </a:r>
          </a:p>
          <a:p>
            <a:pPr lvl="0"/>
            <a:r>
              <a:rPr lang="ca-ES" sz="3100" dirty="0"/>
              <a:t>Videoconferència informativa dels </a:t>
            </a:r>
            <a:r>
              <a:rPr lang="ca-ES" sz="3100" dirty="0" err="1"/>
              <a:t>CFGM</a:t>
            </a:r>
            <a:r>
              <a:rPr lang="ca-ES" sz="3100" dirty="0"/>
              <a:t>.</a:t>
            </a:r>
          </a:p>
          <a:p>
            <a:pPr lvl="0"/>
            <a:r>
              <a:rPr lang="ca-ES" sz="3100" dirty="0"/>
              <a:t>Consell Orientador.</a:t>
            </a:r>
          </a:p>
          <a:p>
            <a:endParaRPr lang="ca-ES" dirty="0"/>
          </a:p>
          <a:p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a-ES" dirty="0"/>
              <a:t>Orientació Acadèmica i Professional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a-ES" sz="6000" dirty="0"/>
          </a:p>
          <a:p>
            <a:pPr algn="ctr">
              <a:buNone/>
            </a:pPr>
            <a:r>
              <a:rPr lang="ca-ES" sz="6000" dirty="0"/>
              <a:t>BATXILLERAT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pPr>
              <a:buNone/>
            </a:pPr>
            <a:r>
              <a:rPr lang="ca-ES" dirty="0"/>
              <a:t> 	     </a:t>
            </a:r>
          </a:p>
          <a:p>
            <a:pPr>
              <a:buNone/>
            </a:pPr>
            <a:endParaRPr lang="ca-ES" dirty="0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29600" cy="45719"/>
          </a:xfrm>
        </p:spPr>
        <p:txBody>
          <a:bodyPr>
            <a:normAutofit fontScale="90000"/>
          </a:bodyPr>
          <a:lstStyle/>
          <a:p>
            <a:br>
              <a:rPr lang="ca-ES" dirty="0"/>
            </a:br>
            <a:endParaRPr lang="ca-ES" dirty="0"/>
          </a:p>
        </p:txBody>
      </p:sp>
      <p:graphicFrame>
        <p:nvGraphicFramePr>
          <p:cNvPr id="4" name="Taula 3"/>
          <p:cNvGraphicFramePr>
            <a:graphicFrameLocks noGrp="1"/>
          </p:cNvGraphicFramePr>
          <p:nvPr/>
        </p:nvGraphicFramePr>
        <p:xfrm>
          <a:off x="1285852" y="214290"/>
          <a:ext cx="7272808" cy="581909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322">
                <a:tc gridSpan="2">
                  <a:txBody>
                    <a:bodyPr/>
                    <a:lstStyle/>
                    <a:p>
                      <a:pPr algn="l"/>
                      <a:r>
                        <a:rPr lang="ca-ES" sz="3200" dirty="0"/>
                        <a:t>BATXILLERAT MATÈRIES</a:t>
                      </a:r>
                      <a:r>
                        <a:rPr lang="ca-ES" sz="3200" baseline="0" dirty="0"/>
                        <a:t> COMUNES: </a:t>
                      </a:r>
                    </a:p>
                    <a:p>
                      <a:pPr algn="ctr"/>
                      <a:r>
                        <a:rPr lang="ca-ES" sz="3200" baseline="0" dirty="0"/>
                        <a:t>les curseu tots els alumnes</a:t>
                      </a:r>
                      <a:endParaRPr lang="ca-E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847">
                <a:tc>
                  <a:txBody>
                    <a:bodyPr/>
                    <a:lstStyle/>
                    <a:p>
                      <a:r>
                        <a:rPr lang="ca-ES" sz="3200" dirty="0"/>
                        <a:t>Llengua</a:t>
                      </a:r>
                      <a:r>
                        <a:rPr lang="ca-ES" sz="3200" baseline="0" dirty="0"/>
                        <a:t> catalana i literatura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885">
                <a:tc>
                  <a:txBody>
                    <a:bodyPr/>
                    <a:lstStyle/>
                    <a:p>
                      <a:r>
                        <a:rPr lang="ca-ES" sz="3200" dirty="0"/>
                        <a:t>Llengu</a:t>
                      </a:r>
                      <a:r>
                        <a:rPr lang="ca-ES" sz="3200" baseline="0" dirty="0"/>
                        <a:t>a castellana i literatura I</a:t>
                      </a:r>
                      <a:endParaRPr lang="ca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282">
                <a:tc>
                  <a:txBody>
                    <a:bodyPr/>
                    <a:lstStyle/>
                    <a:p>
                      <a:r>
                        <a:rPr lang="ca-ES" sz="3200" dirty="0"/>
                        <a:t>Llengua estrangera (Anglès)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441">
                <a:tc>
                  <a:txBody>
                    <a:bodyPr/>
                    <a:lstStyle/>
                    <a:p>
                      <a:r>
                        <a:rPr lang="ca-ES" sz="3200" dirty="0"/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441">
                <a:tc>
                  <a:txBody>
                    <a:bodyPr/>
                    <a:lstStyle/>
                    <a:p>
                      <a:r>
                        <a:rPr lang="ca-ES" sz="3200" dirty="0"/>
                        <a:t>Educació</a:t>
                      </a:r>
                      <a:r>
                        <a:rPr lang="ca-ES" sz="3200" baseline="0" dirty="0"/>
                        <a:t> Física</a:t>
                      </a:r>
                      <a:endParaRPr lang="ca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441">
                <a:tc>
                  <a:txBody>
                    <a:bodyPr/>
                    <a:lstStyle/>
                    <a:p>
                      <a:r>
                        <a:rPr lang="ca-ES" sz="2800" dirty="0"/>
                        <a:t>Ciències per</a:t>
                      </a:r>
                      <a:r>
                        <a:rPr lang="ca-ES" sz="2800" baseline="0" dirty="0"/>
                        <a:t> al món contemporani (cultura científica)</a:t>
                      </a:r>
                      <a:endParaRPr lang="ca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441">
                <a:tc>
                  <a:txBody>
                    <a:bodyPr/>
                    <a:lstStyle/>
                    <a:p>
                      <a:r>
                        <a:rPr lang="ca-ES" sz="3200" dirty="0"/>
                        <a:t>Tutoria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</p:nvPr>
        </p:nvGraphicFramePr>
        <p:xfrm>
          <a:off x="539552" y="524232"/>
          <a:ext cx="8229600" cy="553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8653">
                <a:tc gridSpan="3">
                  <a:txBody>
                    <a:bodyPr/>
                    <a:lstStyle/>
                    <a:p>
                      <a:pPr algn="ctr"/>
                      <a:endParaRPr lang="ca-ES" sz="3200" dirty="0"/>
                    </a:p>
                    <a:p>
                      <a:pPr algn="ctr"/>
                      <a:r>
                        <a:rPr lang="ca-ES" sz="3200" dirty="0"/>
                        <a:t>MATÈRIES COMUNES D’OPCIÓ: matèria obligada dintre de la modalitat escollida</a:t>
                      </a:r>
                      <a:endParaRPr lang="ca-E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665">
                <a:tc>
                  <a:txBody>
                    <a:bodyPr/>
                    <a:lstStyle/>
                    <a:p>
                      <a:r>
                        <a:rPr lang="ca-ES" sz="2800" dirty="0"/>
                        <a:t>CIÈNCIES I TECNOLOGIA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800" dirty="0"/>
                        <a:t>Matemàtiques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83">
                <a:tc>
                  <a:txBody>
                    <a:bodyPr/>
                    <a:lstStyle/>
                    <a:p>
                      <a:r>
                        <a:rPr lang="ca-ES" sz="2800" dirty="0"/>
                        <a:t>HUMANITATS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800" dirty="0"/>
                        <a:t>Llatí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836">
                <a:tc>
                  <a:txBody>
                    <a:bodyPr/>
                    <a:lstStyle/>
                    <a:p>
                      <a:endParaRPr lang="ca-ES" sz="2800" dirty="0"/>
                    </a:p>
                    <a:p>
                      <a:r>
                        <a:rPr lang="ca-ES" sz="2800" dirty="0"/>
                        <a:t>CIÈNCIES SOCIALS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800" dirty="0"/>
                        <a:t>Matemàtiques</a:t>
                      </a:r>
                      <a:r>
                        <a:rPr lang="ca-ES" sz="2800" baseline="0" dirty="0"/>
                        <a:t> aplicades a </a:t>
                      </a:r>
                      <a:r>
                        <a:rPr lang="ca-ES" sz="2800" baseline="0"/>
                        <a:t>les CS I</a:t>
                      </a:r>
                      <a:endParaRPr lang="ca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83">
                <a:tc>
                  <a:txBody>
                    <a:bodyPr/>
                    <a:lstStyle/>
                    <a:p>
                      <a:r>
                        <a:rPr lang="ca-ES" sz="2800" dirty="0"/>
                        <a:t>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800" dirty="0"/>
                        <a:t>Història i fonaments de les arts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868478"/>
          </a:xfrm>
        </p:spPr>
        <p:txBody>
          <a:bodyPr>
            <a:normAutofit/>
          </a:bodyPr>
          <a:lstStyle/>
          <a:p>
            <a:br>
              <a:rPr lang="ca-ES" dirty="0"/>
            </a:br>
            <a:endParaRPr lang="ca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00034" y="285728"/>
            <a:ext cx="828680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32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000100" y="1785926"/>
          <a:ext cx="7358114" cy="457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148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Ciències</a:t>
                      </a:r>
                      <a:r>
                        <a:rPr lang="ca-ES" baseline="0" dirty="0"/>
                        <a:t> i tecnologia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hores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Biologia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Ciències de la Terra (geologia)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Dibuix tècnic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Física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Química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Tecnologia industrial</a:t>
                      </a:r>
                      <a:r>
                        <a:rPr lang="ca-ES" baseline="0" dirty="0"/>
                        <a:t> I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85884"/>
          </a:xfrm>
        </p:spPr>
        <p:txBody>
          <a:bodyPr>
            <a:normAutofit/>
          </a:bodyPr>
          <a:lstStyle/>
          <a:p>
            <a:r>
              <a:rPr lang="ca-ES" sz="3200" dirty="0">
                <a:solidFill>
                  <a:schemeClr val="bg1"/>
                </a:solidFill>
                <a:effectLst/>
              </a:rPr>
              <a:t>MATÈRIES DE MODALITAT: curseu 2 o 3 matèries de la modalitat corresponent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214290"/>
            <a:ext cx="82868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000100" y="1500174"/>
          <a:ext cx="7143800" cy="371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82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Humanitats</a:t>
                      </a:r>
                      <a:r>
                        <a:rPr lang="ca-ES" baseline="0" dirty="0"/>
                        <a:t> i ciències socials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hores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82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Economia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82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Economia</a:t>
                      </a:r>
                      <a:r>
                        <a:rPr lang="ca-ES" baseline="0" dirty="0"/>
                        <a:t> d’empresa I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82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Grec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82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Història</a:t>
                      </a:r>
                      <a:r>
                        <a:rPr lang="ca-ES" baseline="0" dirty="0"/>
                        <a:t> del món contemporani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682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Literatura</a:t>
                      </a:r>
                      <a:r>
                        <a:rPr lang="ca-ES" baseline="0" dirty="0"/>
                        <a:t> castellana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682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Literatura universal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</a:rPr>
              <a:t>MATÈRIES DE MODALITAT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214290"/>
            <a:ext cx="82868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500166" y="2357430"/>
          <a:ext cx="6500858" cy="173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184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Matèries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hores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Segona</a:t>
                      </a:r>
                      <a:r>
                        <a:rPr lang="ca-ES" baseline="0" dirty="0"/>
                        <a:t> llengua estrangera (Francès)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Religió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Estada a l’empresa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</a:rPr>
              <a:t>MATÈRIES ESPECÍFIQUES: </a:t>
            </a:r>
          </a:p>
        </p:txBody>
      </p:sp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planada">
  <a:themeElements>
    <a:clrScheme name="Esplanad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splanad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Esplanad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1283</TotalTime>
  <Words>1538</Words>
  <Application>Microsoft Office PowerPoint</Application>
  <PresentationFormat>Presentación en pantalla (4:3)</PresentationFormat>
  <Paragraphs>223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Lucida Sans Unicode</vt:lpstr>
      <vt:lpstr>Verdana</vt:lpstr>
      <vt:lpstr>Wingdings 2</vt:lpstr>
      <vt:lpstr>Wingdings 3</vt:lpstr>
      <vt:lpstr>Esplanada</vt:lpstr>
      <vt:lpstr>ENSENYAMENTS POSTOBLIGATORIS Curs 2020-2021</vt:lpstr>
      <vt:lpstr>Presentación de PowerPoint</vt:lpstr>
      <vt:lpstr>Orientació Acadèmica i Professional</vt:lpstr>
      <vt:lpstr>Presentación de PowerPoint</vt:lpstr>
      <vt:lpstr> </vt:lpstr>
      <vt:lpstr> </vt:lpstr>
      <vt:lpstr>MATÈRIES DE MODALITAT: curseu 2 o 3 matèries de la modalitat corresponent</vt:lpstr>
      <vt:lpstr>MATÈRIES DE MODALITAT</vt:lpstr>
      <vt:lpstr>MATÈRIES ESPECÍFIQUES: </vt:lpstr>
      <vt:lpstr>Presentación de PowerPoint</vt:lpstr>
      <vt:lpstr>ITINERARIS DE L’INSTITUT ROQUETES</vt:lpstr>
      <vt:lpstr>ITINERARIS DE L’INSTITUT ROQUETES</vt:lpstr>
      <vt:lpstr>MODALITAT CIÈNCIES I TECNOLOGIA   </vt:lpstr>
      <vt:lpstr>MODALITAT HUMANITATS I CIÈNCIES SOCIALS   </vt:lpstr>
      <vt:lpstr>Presentación de PowerPoint</vt:lpstr>
      <vt:lpstr>Formació Professional</vt:lpstr>
      <vt:lpstr>CICLES FORMATIUS DE GRAU MITJÀ A L'INSTITUT ROQUETES </vt:lpstr>
      <vt:lpstr>CICLES FORMATIUS DE GRAU SUPERIOR A L'INSTITUT ROQUETES </vt:lpstr>
      <vt:lpstr>Presentación de PowerPoint</vt:lpstr>
      <vt:lpstr>ALUMNAT DEL CENTRE</vt:lpstr>
      <vt:lpstr>PREINSCRIPCIÓ BATXILLERAT ALUMNAT NOU AL CENTRE</vt:lpstr>
      <vt:lpstr>PREINSCRIPCIÓ CICLES FORMATIUS</vt:lpstr>
      <vt:lpstr>PREINSCRIPCIÓ CICLES FORMATIUS </vt:lpstr>
      <vt:lpstr>Presentación de PowerPoint</vt:lpstr>
      <vt:lpstr>ESTUDIAR A CATALUNYA</vt:lpstr>
      <vt:lpstr>Presentación de PowerPoint</vt:lpstr>
      <vt:lpstr>Bona presa de decisions...</vt:lpstr>
    </vt:vector>
  </TitlesOfParts>
  <Company>Departament d'Educació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BATXILLERAT Curs 2015-2016</dc:title>
  <dc:creator>Generalitat de Catalunya</dc:creator>
  <cp:lastModifiedBy>Francisco de Pedro Gómez</cp:lastModifiedBy>
  <cp:revision>105</cp:revision>
  <dcterms:created xsi:type="dcterms:W3CDTF">2015-03-15T18:33:42Z</dcterms:created>
  <dcterms:modified xsi:type="dcterms:W3CDTF">2020-05-22T10:23:50Z</dcterms:modified>
</cp:coreProperties>
</file>