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0693400" cy="10693400"/>
  <p:notesSz cx="6858000" cy="9144000"/>
  <p:embeddedFontLst>
    <p:embeddedFont>
      <p:font typeface="Cambria" charset="1" panose="02040503050406030204"/>
      <p:regular r:id="rId37"/>
    </p:embeddedFont>
    <p:embeddedFont>
      <p:font typeface="Calibri (MS)" charset="1" panose="020F0502020204030204"/>
      <p:regular r:id="rId38"/>
    </p:embeddedFont>
    <p:embeddedFont>
      <p:font typeface="Aharoni CLM Bold" charset="1" panose="02000803000000000000"/>
      <p:regular r:id="rId39"/>
    </p:embeddedFont>
    <p:embeddedFont>
      <p:font typeface="Aharoni CLM" charset="1" panose="02000503000000000000"/>
      <p:regular r:id="rId40"/>
    </p:embeddedFont>
    <p:embeddedFont>
      <p:font typeface="Arial" charset="1" panose="020B0604020202020204"/>
      <p:regular r:id="rId41"/>
    </p:embeddedFont>
    <p:embeddedFont>
      <p:font typeface="Arial Bold Italics" charset="1" panose="020B0704020202090204"/>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2.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38.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slide7.xml" Type="http://schemas.openxmlformats.org/officeDocument/2006/relationships/slide"/><Relationship Id="rId11" Target="slide8.xml" Type="http://schemas.openxmlformats.org/officeDocument/2006/relationships/slide"/><Relationship Id="rId12" Target="slide9.xml" Type="http://schemas.openxmlformats.org/officeDocument/2006/relationships/slide"/><Relationship Id="rId13" Target="slide10.xml" Type="http://schemas.openxmlformats.org/officeDocument/2006/relationships/slide"/><Relationship Id="rId14" Target="slide11.xml" Type="http://schemas.openxmlformats.org/officeDocument/2006/relationships/slide"/><Relationship Id="rId15" Target="slide12.xml" Type="http://schemas.openxmlformats.org/officeDocument/2006/relationships/slide"/><Relationship Id="rId16" Target="slide13.xml" Type="http://schemas.openxmlformats.org/officeDocument/2006/relationships/slide"/><Relationship Id="rId17" Target="slide15.xml" Type="http://schemas.openxmlformats.org/officeDocument/2006/relationships/slide"/><Relationship Id="rId18" Target="slide18.xml" Type="http://schemas.openxmlformats.org/officeDocument/2006/relationships/slide"/><Relationship Id="rId19" Target="slide21.xml" Type="http://schemas.openxmlformats.org/officeDocument/2006/relationships/slide"/><Relationship Id="rId2" Target="../media/image4.png" Type="http://schemas.openxmlformats.org/officeDocument/2006/relationships/image"/><Relationship Id="rId20" Target="slide24.xml" Type="http://schemas.openxmlformats.org/officeDocument/2006/relationships/slide"/><Relationship Id="rId21" Target="slide26.xml" Type="http://schemas.openxmlformats.org/officeDocument/2006/relationships/slide"/><Relationship Id="rId22" Target="slide27.xml" Type="http://schemas.openxmlformats.org/officeDocument/2006/relationships/slide"/><Relationship Id="rId23" Target="slide31.xml" Type="http://schemas.openxmlformats.org/officeDocument/2006/relationships/slid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slide3.xml" Type="http://schemas.openxmlformats.org/officeDocument/2006/relationships/slide"/><Relationship Id="rId7" Target="slide4.xml" Type="http://schemas.openxmlformats.org/officeDocument/2006/relationships/slide"/><Relationship Id="rId8" Target="slide5.xml" Type="http://schemas.openxmlformats.org/officeDocument/2006/relationships/slide"/><Relationship Id="rId9" Target="slide6.xml" Type="http://schemas.openxmlformats.org/officeDocument/2006/relationship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2.png" Type="http://schemas.openxmlformats.org/officeDocument/2006/relationships/image"/><Relationship Id="rId11" Target="../media/image53.svg" Type="http://schemas.openxmlformats.org/officeDocument/2006/relationships/image"/><Relationship Id="rId12" Target="../media/image54.png" Type="http://schemas.openxmlformats.org/officeDocument/2006/relationships/image"/><Relationship Id="rId13" Target="../media/image55.svg" Type="http://schemas.openxmlformats.org/officeDocument/2006/relationships/image"/><Relationship Id="rId2" Target="../media/image47.png" Type="http://schemas.openxmlformats.org/officeDocument/2006/relationships/image"/><Relationship Id="rId3" Target="../media/image48.svg" Type="http://schemas.openxmlformats.org/officeDocument/2006/relationships/image"/><Relationship Id="rId4" Target="../media/image26.png" Type="http://schemas.openxmlformats.org/officeDocument/2006/relationships/image"/><Relationship Id="rId5" Target="../media/image49.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56.png" Type="http://schemas.openxmlformats.org/officeDocument/2006/relationships/image"/><Relationship Id="rId5" Target="../media/image57.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60.png" Type="http://schemas.openxmlformats.org/officeDocument/2006/relationships/image"/><Relationship Id="rId5" Target="../media/image61.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8.png" Type="http://schemas.openxmlformats.org/officeDocument/2006/relationships/image"/><Relationship Id="rId5" Target="../media/image62.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6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64.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64.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6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1.svg" Type="http://schemas.openxmlformats.org/officeDocument/2006/relationships/image"/><Relationship Id="rId2" Target="../media/image8.png" Type="http://schemas.openxmlformats.org/officeDocument/2006/relationships/image"/><Relationship Id="rId3" Target="../media/image66.svg" Type="http://schemas.openxmlformats.org/officeDocument/2006/relationships/image"/><Relationship Id="rId4" Target="../media/image67.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68.png" Type="http://schemas.openxmlformats.org/officeDocument/2006/relationships/image"/><Relationship Id="rId8" Target="../media/image69.svg" Type="http://schemas.openxmlformats.org/officeDocument/2006/relationships/image"/><Relationship Id="rId9" Target="../media/image70.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72.png" Type="http://schemas.openxmlformats.org/officeDocument/2006/relationships/image"/><Relationship Id="rId5" Target="../media/image7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4.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0.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3.svg" Type="http://schemas.openxmlformats.org/officeDocument/2006/relationships/image"/><Relationship Id="rId4" Target="../media/image8.png" Type="http://schemas.openxmlformats.org/officeDocument/2006/relationships/image"/><Relationship Id="rId5" Target="../media/image14.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16.svg" Type="http://schemas.openxmlformats.org/officeDocument/2006/relationships/image"/><Relationship Id="rId6" Target="../media/image17.jpeg" Type="http://schemas.openxmlformats.org/officeDocument/2006/relationships/image"/><Relationship Id="rId7" Target="../media/image18.jpeg" Type="http://schemas.openxmlformats.org/officeDocument/2006/relationships/image"/><Relationship Id="rId8" Target="../media/image1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484210" y="499748"/>
            <a:ext cx="5642610" cy="5642610"/>
            <a:chOff x="0" y="0"/>
            <a:chExt cx="7523480" cy="7523480"/>
          </a:xfrm>
        </p:grpSpPr>
        <p:sp>
          <p:nvSpPr>
            <p:cNvPr name="Freeform 3" id="3"/>
            <p:cNvSpPr/>
            <p:nvPr/>
          </p:nvSpPr>
          <p:spPr>
            <a:xfrm flipH="false" flipV="false" rot="0">
              <a:off x="0" y="0"/>
              <a:ext cx="7523480" cy="7523480"/>
            </a:xfrm>
            <a:custGeom>
              <a:avLst/>
              <a:gdLst/>
              <a:ahLst/>
              <a:cxnLst/>
              <a:rect r="r" b="b" t="t" l="l"/>
              <a:pathLst>
                <a:path h="7523480" w="7523480">
                  <a:moveTo>
                    <a:pt x="0" y="0"/>
                  </a:moveTo>
                  <a:lnTo>
                    <a:pt x="7523480" y="0"/>
                  </a:lnTo>
                  <a:lnTo>
                    <a:pt x="7523480" y="7523480"/>
                  </a:lnTo>
                  <a:lnTo>
                    <a:pt x="0" y="7523480"/>
                  </a:lnTo>
                  <a:lnTo>
                    <a:pt x="0" y="0"/>
                  </a:lnTo>
                  <a:close/>
                </a:path>
              </a:pathLst>
            </a:custGeom>
            <a:blipFill>
              <a:blip r:embed="rId2"/>
              <a:stretch>
                <a:fillRect l="0" t="0" r="0" b="0"/>
              </a:stretch>
            </a:blipFill>
          </p:spPr>
        </p:sp>
      </p:grpSp>
      <p:sp>
        <p:nvSpPr>
          <p:cNvPr name="Freeform 4" id="4"/>
          <p:cNvSpPr/>
          <p:nvPr/>
        </p:nvSpPr>
        <p:spPr>
          <a:xfrm flipH="false" flipV="false" rot="0">
            <a:off x="1956801" y="493776"/>
            <a:ext cx="2647312" cy="5337172"/>
          </a:xfrm>
          <a:custGeom>
            <a:avLst/>
            <a:gdLst/>
            <a:ahLst/>
            <a:cxnLst/>
            <a:rect r="r" b="b" t="t" l="l"/>
            <a:pathLst>
              <a:path h="5337172" w="2647312">
                <a:moveTo>
                  <a:pt x="0" y="0"/>
                </a:moveTo>
                <a:lnTo>
                  <a:pt x="2647312" y="0"/>
                </a:lnTo>
                <a:lnTo>
                  <a:pt x="2647312" y="5337172"/>
                </a:lnTo>
                <a:lnTo>
                  <a:pt x="0" y="53371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2625485" y="9289713"/>
            <a:ext cx="1912220" cy="167278"/>
          </a:xfrm>
          <a:prstGeom prst="rect">
            <a:avLst/>
          </a:prstGeom>
        </p:spPr>
        <p:txBody>
          <a:bodyPr anchor="t" rtlCol="false" tIns="0" lIns="0" bIns="0" rIns="0">
            <a:spAutoFit/>
          </a:bodyPr>
          <a:lstStyle/>
          <a:p>
            <a:pPr algn="l">
              <a:lnSpc>
                <a:spcPts val="1283"/>
              </a:lnSpc>
            </a:pPr>
            <a:r>
              <a:rPr lang="en-US" sz="1103">
                <a:solidFill>
                  <a:srgbClr val="000000"/>
                </a:solidFill>
                <a:latin typeface="Cambria"/>
                <a:ea typeface="Cambria"/>
                <a:cs typeface="Cambria"/>
                <a:sym typeface="Cambria"/>
              </a:rPr>
              <a:t>Departament d'Ensenyament</a:t>
            </a:r>
          </a:p>
        </p:txBody>
      </p:sp>
      <p:sp>
        <p:nvSpPr>
          <p:cNvPr name="TextBox 6" id="6"/>
          <p:cNvSpPr txBox="true"/>
          <p:nvPr/>
        </p:nvSpPr>
        <p:spPr>
          <a:xfrm rot="0">
            <a:off x="2058252" y="9452781"/>
            <a:ext cx="2490988" cy="167278"/>
          </a:xfrm>
          <a:prstGeom prst="rect">
            <a:avLst/>
          </a:prstGeom>
        </p:spPr>
        <p:txBody>
          <a:bodyPr anchor="t" rtlCol="false" tIns="0" lIns="0" bIns="0" rIns="0">
            <a:spAutoFit/>
          </a:bodyPr>
          <a:lstStyle/>
          <a:p>
            <a:pPr algn="l">
              <a:lnSpc>
                <a:spcPts val="1283"/>
              </a:lnSpc>
            </a:pPr>
            <a:r>
              <a:rPr lang="en-US" sz="1103">
                <a:solidFill>
                  <a:srgbClr val="000000"/>
                </a:solidFill>
                <a:latin typeface="Cambria"/>
                <a:ea typeface="Cambria"/>
                <a:cs typeface="Cambria"/>
                <a:sym typeface="Cambria"/>
              </a:rPr>
              <a:t>Institut Escola Sant Quintí de Mediona</a:t>
            </a:r>
          </a:p>
        </p:txBody>
      </p:sp>
      <p:sp>
        <p:nvSpPr>
          <p:cNvPr name="TextBox 7" id="7"/>
          <p:cNvSpPr txBox="true"/>
          <p:nvPr/>
        </p:nvSpPr>
        <p:spPr>
          <a:xfrm rot="0">
            <a:off x="3039965" y="9617373"/>
            <a:ext cx="1489901" cy="167278"/>
          </a:xfrm>
          <a:prstGeom prst="rect">
            <a:avLst/>
          </a:prstGeom>
        </p:spPr>
        <p:txBody>
          <a:bodyPr anchor="t" rtlCol="false" tIns="0" lIns="0" bIns="0" rIns="0">
            <a:spAutoFit/>
          </a:bodyPr>
          <a:lstStyle/>
          <a:p>
            <a:pPr algn="l">
              <a:lnSpc>
                <a:spcPts val="1283"/>
              </a:lnSpc>
            </a:pPr>
            <a:r>
              <a:rPr lang="en-US" sz="1103">
                <a:solidFill>
                  <a:srgbClr val="000000"/>
                </a:solidFill>
                <a:latin typeface="Cambria"/>
                <a:ea typeface="Cambria"/>
                <a:cs typeface="Cambria"/>
                <a:sym typeface="Cambria"/>
              </a:rPr>
              <a:t>Passeig de les Deus, 17</a:t>
            </a:r>
          </a:p>
        </p:txBody>
      </p:sp>
      <p:sp>
        <p:nvSpPr>
          <p:cNvPr name="TextBox 8" id="8"/>
          <p:cNvSpPr txBox="true"/>
          <p:nvPr/>
        </p:nvSpPr>
        <p:spPr>
          <a:xfrm rot="0">
            <a:off x="2561477" y="9780441"/>
            <a:ext cx="1978571" cy="167278"/>
          </a:xfrm>
          <a:prstGeom prst="rect">
            <a:avLst/>
          </a:prstGeom>
        </p:spPr>
        <p:txBody>
          <a:bodyPr anchor="t" rtlCol="false" tIns="0" lIns="0" bIns="0" rIns="0">
            <a:spAutoFit/>
          </a:bodyPr>
          <a:lstStyle/>
          <a:p>
            <a:pPr algn="l">
              <a:lnSpc>
                <a:spcPts val="1283"/>
              </a:lnSpc>
            </a:pPr>
            <a:r>
              <a:rPr lang="en-US" sz="1103">
                <a:solidFill>
                  <a:srgbClr val="000000"/>
                </a:solidFill>
                <a:latin typeface="Cambria"/>
                <a:ea typeface="Cambria"/>
                <a:cs typeface="Cambria"/>
                <a:sym typeface="Cambria"/>
              </a:rPr>
              <a:t>08777 Sant Quintí de Mediona</a:t>
            </a:r>
          </a:p>
        </p:txBody>
      </p:sp>
      <p:sp>
        <p:nvSpPr>
          <p:cNvPr name="TextBox 9" id="9"/>
          <p:cNvSpPr txBox="true"/>
          <p:nvPr/>
        </p:nvSpPr>
        <p:spPr>
          <a:xfrm rot="0">
            <a:off x="5422358" y="9875310"/>
            <a:ext cx="110738" cy="195853"/>
          </a:xfrm>
          <a:prstGeom prst="rect">
            <a:avLst/>
          </a:prstGeom>
        </p:spPr>
        <p:txBody>
          <a:bodyPr anchor="t" rtlCol="false" tIns="0" lIns="0" bIns="0" rIns="0">
            <a:spAutoFit/>
          </a:bodyPr>
          <a:lstStyle/>
          <a:p>
            <a:pPr algn="l">
              <a:lnSpc>
                <a:spcPts val="1545"/>
              </a:lnSpc>
            </a:pPr>
            <a:r>
              <a:rPr lang="en-US" sz="1103">
                <a:solidFill>
                  <a:srgbClr val="000000"/>
                </a:solidFill>
                <a:latin typeface="Cambria"/>
                <a:ea typeface="Cambria"/>
                <a:cs typeface="Cambria"/>
                <a:sym typeface="Cambria"/>
              </a:rPr>
              <a:t>0 </a:t>
            </a:r>
          </a:p>
        </p:txBody>
      </p:sp>
      <p:sp>
        <p:nvSpPr>
          <p:cNvPr name="TextBox 10" id="10"/>
          <p:cNvSpPr txBox="true"/>
          <p:nvPr/>
        </p:nvSpPr>
        <p:spPr>
          <a:xfrm rot="-5400000">
            <a:off x="1907386" y="1703080"/>
            <a:ext cx="2588705" cy="339090"/>
          </a:xfrm>
          <a:prstGeom prst="rect">
            <a:avLst/>
          </a:prstGeom>
        </p:spPr>
        <p:txBody>
          <a:bodyPr anchor="t" rtlCol="false" tIns="0" lIns="0" bIns="0" rIns="0">
            <a:spAutoFit/>
          </a:bodyPr>
          <a:lstStyle/>
          <a:p>
            <a:pPr algn="l">
              <a:lnSpc>
                <a:spcPts val="2520"/>
              </a:lnSpc>
            </a:pPr>
            <a:r>
              <a:rPr lang="en-US" sz="1800">
                <a:solidFill>
                  <a:srgbClr val="000000"/>
                </a:solidFill>
                <a:latin typeface="Calibri (MS)"/>
                <a:ea typeface="Calibri (MS)"/>
                <a:cs typeface="Calibri (MS)"/>
                <a:sym typeface="Calibri (MS)"/>
              </a:rPr>
              <a:t>Gemma Isant a Casaldàliga </a:t>
            </a:r>
          </a:p>
        </p:txBody>
      </p:sp>
      <p:sp>
        <p:nvSpPr>
          <p:cNvPr name="TextBox 11" id="11"/>
          <p:cNvSpPr txBox="true"/>
          <p:nvPr/>
        </p:nvSpPr>
        <p:spPr>
          <a:xfrm rot="-5400000">
            <a:off x="2367014" y="1765868"/>
            <a:ext cx="3430981" cy="862994"/>
          </a:xfrm>
          <a:prstGeom prst="rect">
            <a:avLst/>
          </a:prstGeom>
        </p:spPr>
        <p:txBody>
          <a:bodyPr anchor="t" rtlCol="false" tIns="0" lIns="0" bIns="0" rIns="0">
            <a:spAutoFit/>
          </a:bodyPr>
          <a:lstStyle/>
          <a:p>
            <a:pPr algn="l">
              <a:lnSpc>
                <a:spcPts val="7005"/>
              </a:lnSpc>
            </a:pPr>
            <a:r>
              <a:rPr lang="en-US" sz="5004">
                <a:solidFill>
                  <a:srgbClr val="4F81BD"/>
                </a:solidFill>
                <a:latin typeface="Cambria"/>
                <a:ea typeface="Cambria"/>
                <a:cs typeface="Cambria"/>
                <a:sym typeface="Cambria"/>
              </a:rPr>
              <a:t>2025-2029 </a:t>
            </a:r>
          </a:p>
        </p:txBody>
      </p:sp>
      <p:sp>
        <p:nvSpPr>
          <p:cNvPr name="TextBox 12" id="12"/>
          <p:cNvSpPr txBox="true"/>
          <p:nvPr/>
        </p:nvSpPr>
        <p:spPr>
          <a:xfrm rot="-5400000">
            <a:off x="856988" y="1869920"/>
            <a:ext cx="3063288" cy="436245"/>
          </a:xfrm>
          <a:prstGeom prst="rect">
            <a:avLst/>
          </a:prstGeom>
        </p:spPr>
        <p:txBody>
          <a:bodyPr anchor="t" rtlCol="false" tIns="0" lIns="0" bIns="0" rIns="0">
            <a:spAutoFit/>
          </a:bodyPr>
          <a:lstStyle/>
          <a:p>
            <a:pPr algn="l">
              <a:lnSpc>
                <a:spcPts val="3360"/>
              </a:lnSpc>
            </a:pPr>
            <a:r>
              <a:rPr lang="en-US" sz="2400">
                <a:solidFill>
                  <a:srgbClr val="000000"/>
                </a:solidFill>
                <a:latin typeface="Calibri (MS)"/>
                <a:ea typeface="Calibri (MS)"/>
                <a:cs typeface="Calibri (MS)"/>
                <a:sym typeface="Calibri (MS)"/>
              </a:rPr>
              <a:t>PROJECTE DE DIRECCIÓ </a:t>
            </a:r>
          </a:p>
        </p:txBody>
      </p:sp>
      <p:sp>
        <p:nvSpPr>
          <p:cNvPr name="TextBox 13" id="13"/>
          <p:cNvSpPr txBox="true"/>
          <p:nvPr/>
        </p:nvSpPr>
        <p:spPr>
          <a:xfrm rot="0">
            <a:off x="4683218" y="5954182"/>
            <a:ext cx="3859244" cy="317897"/>
          </a:xfrm>
          <a:prstGeom prst="rect">
            <a:avLst/>
          </a:prstGeom>
        </p:spPr>
        <p:txBody>
          <a:bodyPr anchor="t" rtlCol="false" tIns="0" lIns="0" bIns="0" rIns="0">
            <a:spAutoFit/>
          </a:bodyPr>
          <a:lstStyle/>
          <a:p>
            <a:pPr algn="l">
              <a:lnSpc>
                <a:spcPts val="996"/>
              </a:lnSpc>
            </a:pPr>
            <a:r>
              <a:rPr lang="en-US" sz="1103">
                <a:solidFill>
                  <a:srgbClr val="000000"/>
                </a:solidFill>
                <a:latin typeface="Cambria"/>
                <a:ea typeface="Cambria"/>
                <a:cs typeface="Cambria"/>
                <a:sym typeface="Cambria"/>
              </a:rPr>
              <a:t> </a:t>
            </a:r>
          </a:p>
          <a:p>
            <a:pPr algn="l">
              <a:lnSpc>
                <a:spcPts val="1267"/>
              </a:lnSpc>
            </a:pPr>
            <a:r>
              <a:rPr lang="en-US" b="true" sz="1403">
                <a:solidFill>
                  <a:srgbClr val="000000"/>
                </a:solidFill>
                <a:latin typeface="Aharoni CLM Bold"/>
                <a:ea typeface="Aharoni CLM Bold"/>
                <a:cs typeface="Aharoni CLM Bold"/>
                <a:sym typeface="Aharoni CLM Bold"/>
              </a:rPr>
              <a:t>INSTITUT ESCOLA SANT QUINTÍ DE MEDIONA</a:t>
            </a:r>
            <a:r>
              <a:rPr lang="en-US" sz="1403">
                <a:solidFill>
                  <a:srgbClr val="000000"/>
                </a:solidFill>
                <a:latin typeface="Aharoni CLM"/>
                <a:ea typeface="Aharoni CLM"/>
                <a:cs typeface="Aharoni CLM"/>
                <a:sym typeface="Aharoni CLM"/>
              </a:rPr>
              <a:t>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12797" y="2689950"/>
            <a:ext cx="9065257" cy="5564076"/>
          </a:xfrm>
          <a:custGeom>
            <a:avLst/>
            <a:gdLst/>
            <a:ahLst/>
            <a:cxnLst/>
            <a:rect r="r" b="b" t="t" l="l"/>
            <a:pathLst>
              <a:path h="5564076" w="9065257">
                <a:moveTo>
                  <a:pt x="0" y="0"/>
                </a:moveTo>
                <a:lnTo>
                  <a:pt x="9065257" y="0"/>
                </a:lnTo>
                <a:lnTo>
                  <a:pt x="9065257" y="5564076"/>
                </a:lnTo>
                <a:lnTo>
                  <a:pt x="0" y="55640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420230" y="8313758"/>
            <a:ext cx="110738" cy="195853"/>
          </a:xfrm>
          <a:prstGeom prst="rect">
            <a:avLst/>
          </a:prstGeom>
        </p:spPr>
        <p:txBody>
          <a:bodyPr anchor="t" rtlCol="false" tIns="0" lIns="0" bIns="0" rIns="0">
            <a:spAutoFit/>
          </a:bodyPr>
          <a:lstStyle/>
          <a:p>
            <a:pPr algn="l">
              <a:lnSpc>
                <a:spcPts val="1545"/>
              </a:lnSpc>
            </a:pPr>
            <a:r>
              <a:rPr lang="en-US" sz="1103">
                <a:solidFill>
                  <a:srgbClr val="000000"/>
                </a:solidFill>
                <a:latin typeface="Cambria"/>
                <a:ea typeface="Cambria"/>
                <a:cs typeface="Cambria"/>
                <a:sym typeface="Cambria"/>
              </a:rPr>
              <a:t>9 </a:t>
            </a:r>
          </a:p>
        </p:txBody>
      </p:sp>
      <p:sp>
        <p:nvSpPr>
          <p:cNvPr name="TextBox 4" id="4"/>
          <p:cNvSpPr txBox="true"/>
          <p:nvPr/>
        </p:nvSpPr>
        <p:spPr>
          <a:xfrm rot="0">
            <a:off x="914400" y="2568563"/>
            <a:ext cx="713108" cy="203444"/>
          </a:xfrm>
          <a:prstGeom prst="rect">
            <a:avLst/>
          </a:prstGeom>
        </p:spPr>
        <p:txBody>
          <a:bodyPr anchor="t" rtlCol="false" tIns="0" lIns="0" bIns="0" rIns="0">
            <a:spAutoFit/>
          </a:bodyPr>
          <a:lstStyle/>
          <a:p>
            <a:pPr algn="l">
              <a:lnSpc>
                <a:spcPts val="1545"/>
              </a:lnSpc>
            </a:pPr>
            <a:r>
              <a:rPr lang="en-US" sz="1103">
                <a:solidFill>
                  <a:srgbClr val="365F91"/>
                </a:solidFill>
                <a:latin typeface="Arial"/>
                <a:ea typeface="Arial"/>
                <a:cs typeface="Arial"/>
                <a:sym typeface="Arial"/>
              </a:rPr>
              <a:t>2.4. DAFO </a:t>
            </a:r>
          </a:p>
        </p:txBody>
      </p:sp>
      <p:sp>
        <p:nvSpPr>
          <p:cNvPr name="TextBox 5" id="5"/>
          <p:cNvSpPr txBox="true"/>
          <p:nvPr/>
        </p:nvSpPr>
        <p:spPr>
          <a:xfrm rot="-5400000">
            <a:off x="792680" y="3855458"/>
            <a:ext cx="732320" cy="163373"/>
          </a:xfrm>
          <a:prstGeom prst="rect">
            <a:avLst/>
          </a:prstGeom>
        </p:spPr>
        <p:txBody>
          <a:bodyPr anchor="t" rtlCol="false" tIns="0" lIns="0" bIns="0" rIns="0">
            <a:spAutoFit/>
          </a:bodyPr>
          <a:lstStyle/>
          <a:p>
            <a:pPr algn="l">
              <a:lnSpc>
                <a:spcPts val="1260"/>
              </a:lnSpc>
            </a:pPr>
            <a:r>
              <a:rPr lang="en-US" b="true" sz="900" i="true">
                <a:solidFill>
                  <a:srgbClr val="000000"/>
                </a:solidFill>
                <a:latin typeface="Arial Bold Italics"/>
                <a:ea typeface="Arial Bold Italics"/>
                <a:cs typeface="Arial Bold Italics"/>
                <a:sym typeface="Arial Bold Italics"/>
              </a:rPr>
              <a:t>Oportunitats </a:t>
            </a:r>
          </a:p>
        </p:txBody>
      </p:sp>
      <p:sp>
        <p:nvSpPr>
          <p:cNvPr name="TextBox 6" id="6"/>
          <p:cNvSpPr txBox="true"/>
          <p:nvPr/>
        </p:nvSpPr>
        <p:spPr>
          <a:xfrm rot="-5400000">
            <a:off x="850020" y="6514524"/>
            <a:ext cx="615344" cy="163373"/>
          </a:xfrm>
          <a:prstGeom prst="rect">
            <a:avLst/>
          </a:prstGeom>
        </p:spPr>
        <p:txBody>
          <a:bodyPr anchor="t" rtlCol="false" tIns="0" lIns="0" bIns="0" rIns="0">
            <a:spAutoFit/>
          </a:bodyPr>
          <a:lstStyle/>
          <a:p>
            <a:pPr algn="l">
              <a:lnSpc>
                <a:spcPts val="1260"/>
              </a:lnSpc>
            </a:pPr>
            <a:r>
              <a:rPr lang="en-US" b="true" sz="900" i="true">
                <a:solidFill>
                  <a:srgbClr val="000000"/>
                </a:solidFill>
                <a:latin typeface="Arial Bold Italics"/>
                <a:ea typeface="Arial Bold Italics"/>
                <a:cs typeface="Arial Bold Italics"/>
                <a:sym typeface="Arial Bold Italics"/>
              </a:rPr>
              <a:t>Fortaleses </a:t>
            </a:r>
          </a:p>
        </p:txBody>
      </p:sp>
      <p:sp>
        <p:nvSpPr>
          <p:cNvPr name="TextBox 7" id="7"/>
          <p:cNvSpPr txBox="true"/>
          <p:nvPr/>
        </p:nvSpPr>
        <p:spPr>
          <a:xfrm rot="-5400000">
            <a:off x="5228292" y="6513762"/>
            <a:ext cx="557822" cy="163373"/>
          </a:xfrm>
          <a:prstGeom prst="rect">
            <a:avLst/>
          </a:prstGeom>
        </p:spPr>
        <p:txBody>
          <a:bodyPr anchor="t" rtlCol="false" tIns="0" lIns="0" bIns="0" rIns="0">
            <a:spAutoFit/>
          </a:bodyPr>
          <a:lstStyle/>
          <a:p>
            <a:pPr algn="l">
              <a:lnSpc>
                <a:spcPts val="1260"/>
              </a:lnSpc>
            </a:pPr>
            <a:r>
              <a:rPr lang="en-US" b="true" sz="900" i="true" spc="0">
                <a:solidFill>
                  <a:srgbClr val="000000"/>
                </a:solidFill>
                <a:latin typeface="Arial Bold Italics"/>
                <a:ea typeface="Arial Bold Italics"/>
                <a:cs typeface="Arial Bold Italics"/>
                <a:sym typeface="Arial Bold Italics"/>
              </a:rPr>
              <a:t>Debilitats </a:t>
            </a:r>
          </a:p>
        </p:txBody>
      </p:sp>
      <p:sp>
        <p:nvSpPr>
          <p:cNvPr name="TextBox 8" id="8"/>
          <p:cNvSpPr txBox="true"/>
          <p:nvPr/>
        </p:nvSpPr>
        <p:spPr>
          <a:xfrm rot="-5400000">
            <a:off x="5352308" y="3856220"/>
            <a:ext cx="615734" cy="163373"/>
          </a:xfrm>
          <a:prstGeom prst="rect">
            <a:avLst/>
          </a:prstGeom>
        </p:spPr>
        <p:txBody>
          <a:bodyPr anchor="t" rtlCol="false" tIns="0" lIns="0" bIns="0" rIns="0">
            <a:spAutoFit/>
          </a:bodyPr>
          <a:lstStyle/>
          <a:p>
            <a:pPr algn="l">
              <a:lnSpc>
                <a:spcPts val="1260"/>
              </a:lnSpc>
            </a:pPr>
            <a:r>
              <a:rPr lang="en-US" b="true" sz="900" i="true">
                <a:solidFill>
                  <a:srgbClr val="000000"/>
                </a:solidFill>
                <a:latin typeface="Arial Bold Italics"/>
                <a:ea typeface="Arial Bold Italics"/>
                <a:cs typeface="Arial Bold Italics"/>
                <a:sym typeface="Arial Bold Italics"/>
              </a:rPr>
              <a:t>Amenaces </a:t>
            </a:r>
          </a:p>
        </p:txBody>
      </p:sp>
      <p:sp>
        <p:nvSpPr>
          <p:cNvPr name="TextBox 9" id="9"/>
          <p:cNvSpPr txBox="true"/>
          <p:nvPr/>
        </p:nvSpPr>
        <p:spPr>
          <a:xfrm rot="0">
            <a:off x="1661417" y="2877850"/>
            <a:ext cx="3646418" cy="2177234"/>
          </a:xfrm>
          <a:prstGeom prst="rect">
            <a:avLst/>
          </a:prstGeom>
        </p:spPr>
        <p:txBody>
          <a:bodyPr anchor="t" rtlCol="false" tIns="0" lIns="0" bIns="0" rIns="0">
            <a:spAutoFit/>
          </a:bodyPr>
          <a:lstStyle/>
          <a:p>
            <a:pPr algn="l">
              <a:lnSpc>
                <a:spcPts val="1726"/>
              </a:lnSpc>
            </a:pPr>
            <a:r>
              <a:rPr lang="en-US" sz="996" spc="1">
                <a:solidFill>
                  <a:srgbClr val="000000"/>
                </a:solidFill>
                <a:latin typeface="Arial"/>
                <a:ea typeface="Arial"/>
                <a:cs typeface="Arial"/>
                <a:sym typeface="Arial"/>
              </a:rPr>
              <a:t>Únic centre educatiu amb tres etapes al poble. Tres etapes en un mateix edifici 2019. Ampliació 2021. Entorn natural proper. Diversitat cultural, de llengües i social. Participació consolidada en plans d’esport, d’alimentació, de salut, de campanyes solidàries… Activitats extraescolars ofertes per Ajuntament i AFA. Participació de les famílies en les propostes del centre. Progressiva estabilització de docents a les etapes de primària i secundària. </a:t>
            </a:r>
          </a:p>
        </p:txBody>
      </p:sp>
      <p:sp>
        <p:nvSpPr>
          <p:cNvPr name="TextBox 10" id="10"/>
          <p:cNvSpPr txBox="true"/>
          <p:nvPr/>
        </p:nvSpPr>
        <p:spPr>
          <a:xfrm rot="0">
            <a:off x="1661417" y="5141752"/>
            <a:ext cx="3682413" cy="2900953"/>
          </a:xfrm>
          <a:prstGeom prst="rect">
            <a:avLst/>
          </a:prstGeom>
        </p:spPr>
        <p:txBody>
          <a:bodyPr anchor="t" rtlCol="false" tIns="0" lIns="0" bIns="0" rIns="0">
            <a:spAutoFit/>
          </a:bodyPr>
          <a:lstStyle/>
          <a:p>
            <a:pPr algn="l">
              <a:lnSpc>
                <a:spcPts val="2490"/>
              </a:lnSpc>
            </a:pPr>
            <a:r>
              <a:rPr lang="en-US" sz="996" spc="0">
                <a:solidFill>
                  <a:srgbClr val="000000"/>
                </a:solidFill>
                <a:latin typeface="Arial"/>
                <a:ea typeface="Arial"/>
                <a:cs typeface="Arial"/>
                <a:sym typeface="Arial"/>
              </a:rPr>
              <a:t>Treball en xarxa. </a:t>
            </a:r>
          </a:p>
          <a:p>
            <a:pPr algn="l">
              <a:lnSpc>
                <a:spcPts val="946"/>
              </a:lnSpc>
            </a:pPr>
            <a:r>
              <a:rPr lang="en-US" sz="996" spc="0">
                <a:solidFill>
                  <a:srgbClr val="000000"/>
                </a:solidFill>
                <a:latin typeface="Arial"/>
                <a:ea typeface="Arial"/>
                <a:cs typeface="Arial"/>
                <a:sym typeface="Arial"/>
              </a:rPr>
              <a:t>Flexibilitat organitzativa per donar resposta a les necessitats </a:t>
            </a:r>
          </a:p>
          <a:p>
            <a:pPr algn="l">
              <a:lnSpc>
                <a:spcPts val="2490"/>
              </a:lnSpc>
            </a:pPr>
            <a:r>
              <a:rPr lang="en-US" sz="996" spc="1">
                <a:solidFill>
                  <a:srgbClr val="000000"/>
                </a:solidFill>
                <a:latin typeface="Arial"/>
                <a:ea typeface="Arial"/>
                <a:cs typeface="Arial"/>
                <a:sym typeface="Arial"/>
              </a:rPr>
              <a:t>educatives. </a:t>
            </a:r>
          </a:p>
          <a:p>
            <a:pPr algn="l">
              <a:lnSpc>
                <a:spcPts val="966"/>
              </a:lnSpc>
            </a:pPr>
            <a:r>
              <a:rPr lang="en-US" sz="996" spc="1">
                <a:solidFill>
                  <a:srgbClr val="000000"/>
                </a:solidFill>
                <a:latin typeface="Arial"/>
                <a:ea typeface="Arial"/>
                <a:cs typeface="Arial"/>
                <a:sym typeface="Arial"/>
              </a:rPr>
              <a:t>Equip directiu i docents amb energia i il·lusió . </a:t>
            </a:r>
          </a:p>
          <a:p>
            <a:pPr algn="l">
              <a:lnSpc>
                <a:spcPts val="2490"/>
              </a:lnSpc>
            </a:pPr>
            <a:r>
              <a:rPr lang="en-US" sz="996" spc="0">
                <a:solidFill>
                  <a:srgbClr val="000000"/>
                </a:solidFill>
                <a:latin typeface="Arial"/>
                <a:ea typeface="Arial"/>
                <a:cs typeface="Arial"/>
                <a:sym typeface="Arial"/>
              </a:rPr>
              <a:t>Proximitat de la gent del poble, que facilita la seva col·laboració </a:t>
            </a:r>
          </a:p>
          <a:p>
            <a:pPr algn="l">
              <a:lnSpc>
                <a:spcPts val="942"/>
              </a:lnSpc>
            </a:pPr>
            <a:r>
              <a:rPr lang="en-US" sz="996" spc="1">
                <a:solidFill>
                  <a:srgbClr val="000000"/>
                </a:solidFill>
                <a:latin typeface="Arial"/>
                <a:ea typeface="Arial"/>
                <a:cs typeface="Arial"/>
                <a:sym typeface="Arial"/>
              </a:rPr>
              <a:t>en projectes determinats. </a:t>
            </a:r>
          </a:p>
          <a:p>
            <a:pPr algn="l">
              <a:lnSpc>
                <a:spcPts val="2490"/>
              </a:lnSpc>
            </a:pPr>
            <a:r>
              <a:rPr lang="en-US" sz="996" spc="1">
                <a:solidFill>
                  <a:srgbClr val="000000"/>
                </a:solidFill>
                <a:latin typeface="Arial"/>
                <a:ea typeface="Arial"/>
                <a:cs typeface="Arial"/>
                <a:sym typeface="Arial"/>
              </a:rPr>
              <a:t>Coordinacions regulars i exitoses amb serveis externs. </a:t>
            </a:r>
          </a:p>
          <a:p>
            <a:pPr algn="l">
              <a:lnSpc>
                <a:spcPts val="966"/>
              </a:lnSpc>
            </a:pPr>
            <a:r>
              <a:rPr lang="en-US" sz="996" spc="0">
                <a:solidFill>
                  <a:srgbClr val="000000"/>
                </a:solidFill>
                <a:latin typeface="Arial"/>
                <a:ea typeface="Arial"/>
                <a:cs typeface="Arial"/>
                <a:sym typeface="Arial"/>
              </a:rPr>
              <a:t>Aprofitament dels recursos que ens ofereix l’entorn tant natural, </a:t>
            </a:r>
          </a:p>
          <a:p>
            <a:pPr algn="l">
              <a:lnSpc>
                <a:spcPts val="2466"/>
              </a:lnSpc>
            </a:pPr>
            <a:r>
              <a:rPr lang="en-US" sz="996" spc="1">
                <a:solidFill>
                  <a:srgbClr val="000000"/>
                </a:solidFill>
                <a:latin typeface="Arial"/>
                <a:ea typeface="Arial"/>
                <a:cs typeface="Arial"/>
                <a:sym typeface="Arial"/>
              </a:rPr>
              <a:t>com social. </a:t>
            </a:r>
          </a:p>
          <a:p>
            <a:pPr algn="l">
              <a:lnSpc>
                <a:spcPts val="996"/>
              </a:lnSpc>
            </a:pPr>
            <a:r>
              <a:rPr lang="en-US" sz="996" spc="0">
                <a:solidFill>
                  <a:srgbClr val="000000"/>
                </a:solidFill>
                <a:latin typeface="Arial"/>
                <a:ea typeface="Arial"/>
                <a:cs typeface="Arial"/>
                <a:sym typeface="Arial"/>
              </a:rPr>
              <a:t>Facilitat d’accés a la socialització, beques, recerca de </a:t>
            </a:r>
          </a:p>
          <a:p>
            <a:pPr algn="l">
              <a:lnSpc>
                <a:spcPts val="2460"/>
              </a:lnSpc>
            </a:pPr>
            <a:r>
              <a:rPr lang="en-US" sz="996" spc="1">
                <a:solidFill>
                  <a:srgbClr val="000000"/>
                </a:solidFill>
                <a:latin typeface="Arial"/>
                <a:ea typeface="Arial"/>
                <a:cs typeface="Arial"/>
                <a:sym typeface="Arial"/>
              </a:rPr>
              <a:t>finançament, acompanyant a les famílies sempre que sigui </a:t>
            </a:r>
          </a:p>
          <a:p>
            <a:pPr algn="l">
              <a:lnSpc>
                <a:spcPts val="996"/>
              </a:lnSpc>
            </a:pPr>
            <a:r>
              <a:rPr lang="en-US" sz="996" spc="1">
                <a:solidFill>
                  <a:srgbClr val="000000"/>
                </a:solidFill>
                <a:latin typeface="Arial"/>
                <a:ea typeface="Arial"/>
                <a:cs typeface="Arial"/>
                <a:sym typeface="Arial"/>
              </a:rPr>
              <a:t>necessari. </a:t>
            </a:r>
          </a:p>
          <a:p>
            <a:pPr algn="l">
              <a:lnSpc>
                <a:spcPts val="2435"/>
              </a:lnSpc>
            </a:pPr>
            <a:r>
              <a:rPr lang="en-US" sz="996" spc="1">
                <a:solidFill>
                  <a:srgbClr val="000000"/>
                </a:solidFill>
                <a:latin typeface="Arial"/>
                <a:ea typeface="Arial"/>
                <a:cs typeface="Arial"/>
                <a:sym typeface="Arial"/>
              </a:rPr>
              <a:t>Absentisme baix i localitzat. </a:t>
            </a:r>
          </a:p>
        </p:txBody>
      </p:sp>
      <p:sp>
        <p:nvSpPr>
          <p:cNvPr name="TextBox 11" id="11"/>
          <p:cNvSpPr txBox="true"/>
          <p:nvPr/>
        </p:nvSpPr>
        <p:spPr>
          <a:xfrm rot="0">
            <a:off x="6162418" y="5426606"/>
            <a:ext cx="3540357" cy="864689"/>
          </a:xfrm>
          <a:prstGeom prst="rect">
            <a:avLst/>
          </a:prstGeom>
        </p:spPr>
        <p:txBody>
          <a:bodyPr anchor="t" rtlCol="false" tIns="0" lIns="0" bIns="0" rIns="0">
            <a:spAutoFit/>
          </a:bodyPr>
          <a:lstStyle/>
          <a:p>
            <a:pPr algn="l">
              <a:lnSpc>
                <a:spcPts val="1728"/>
              </a:lnSpc>
            </a:pPr>
            <a:r>
              <a:rPr lang="en-US" sz="996" spc="1">
                <a:solidFill>
                  <a:srgbClr val="000000"/>
                </a:solidFill>
                <a:latin typeface="Arial"/>
                <a:ea typeface="Arial"/>
                <a:cs typeface="Arial"/>
                <a:sym typeface="Arial"/>
              </a:rPr>
              <a:t>Plantilla poc consolidada. Coordinacions puntals (COCOBE, DIGITAL, DIVERSITAT…) poc estables. Comunicació. </a:t>
            </a:r>
          </a:p>
        </p:txBody>
      </p:sp>
      <p:sp>
        <p:nvSpPr>
          <p:cNvPr name="TextBox 12" id="12"/>
          <p:cNvSpPr txBox="true"/>
          <p:nvPr/>
        </p:nvSpPr>
        <p:spPr>
          <a:xfrm rot="0">
            <a:off x="6162418" y="2877850"/>
            <a:ext cx="3608708" cy="1300934"/>
          </a:xfrm>
          <a:prstGeom prst="rect">
            <a:avLst/>
          </a:prstGeom>
        </p:spPr>
        <p:txBody>
          <a:bodyPr anchor="t" rtlCol="false" tIns="0" lIns="0" bIns="0" rIns="0">
            <a:spAutoFit/>
          </a:bodyPr>
          <a:lstStyle/>
          <a:p>
            <a:pPr algn="l">
              <a:lnSpc>
                <a:spcPts val="1725"/>
              </a:lnSpc>
            </a:pPr>
            <a:r>
              <a:rPr lang="en-US" sz="996" spc="1">
                <a:solidFill>
                  <a:srgbClr val="000000"/>
                </a:solidFill>
                <a:latin typeface="Arial"/>
                <a:ea typeface="Arial"/>
                <a:cs typeface="Arial"/>
                <a:sym typeface="Arial"/>
              </a:rPr>
              <a:t>Matrícula viva durant el curs. Disminució de la presència del català als passadissos i al pati. Augment de la complexitat social amb menys respecte i compromís vers la tasca docent i la institució en general. Augment de l’índex de famílies socioeconòmicament desafavorides. Alumnat NESE.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1240793"/>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10 </a:t>
            </a:r>
          </a:p>
        </p:txBody>
      </p:sp>
      <p:sp>
        <p:nvSpPr>
          <p:cNvPr name="TextBox 6" id="6"/>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2480705" y="1023623"/>
            <a:ext cx="2289467" cy="213360"/>
          </a:xfrm>
          <a:prstGeom prst="rect">
            <a:avLst/>
          </a:prstGeom>
        </p:spPr>
        <p:txBody>
          <a:bodyPr anchor="t" rtlCol="false" tIns="0" lIns="0" bIns="0" rIns="0">
            <a:spAutoFit/>
          </a:bodyPr>
          <a:lstStyle/>
          <a:p>
            <a:pPr algn="l">
              <a:lnSpc>
                <a:spcPts val="1680"/>
              </a:lnSpc>
            </a:pPr>
            <a:r>
              <a:rPr lang="en-US" sz="1200">
                <a:solidFill>
                  <a:srgbClr val="365F91"/>
                </a:solidFill>
                <a:latin typeface="Calibri (MS)"/>
                <a:ea typeface="Calibri (MS)"/>
                <a:cs typeface="Calibri (MS)"/>
                <a:sym typeface="Calibri (MS)"/>
              </a:rPr>
              <a:t>2.5. AVALUACIÓ ESCOLA INCLUSIVA </a:t>
            </a:r>
          </a:p>
        </p:txBody>
      </p:sp>
      <p:sp>
        <p:nvSpPr>
          <p:cNvPr name="TextBox 8" id="8"/>
          <p:cNvSpPr txBox="true"/>
          <p:nvPr/>
        </p:nvSpPr>
        <p:spPr>
          <a:xfrm rot="0">
            <a:off x="2480705" y="1402613"/>
            <a:ext cx="5888165" cy="1583426"/>
          </a:xfrm>
          <a:prstGeom prst="rect">
            <a:avLst/>
          </a:prstGeom>
        </p:spPr>
        <p:txBody>
          <a:bodyPr anchor="t" rtlCol="false" tIns="0" lIns="0" bIns="0" rIns="0">
            <a:spAutoFit/>
          </a:bodyPr>
          <a:lstStyle/>
          <a:p>
            <a:pPr algn="just">
              <a:lnSpc>
                <a:spcPts val="2534"/>
              </a:lnSpc>
            </a:pPr>
            <a:r>
              <a:rPr lang="en-US" sz="1103">
                <a:solidFill>
                  <a:srgbClr val="000000"/>
                </a:solidFill>
                <a:latin typeface="Arial"/>
                <a:ea typeface="Arial"/>
                <a:cs typeface="Arial"/>
                <a:sym typeface="Arial"/>
              </a:rPr>
              <a:t>El centre participa en el programa Plan de Refuerzo Orientación y Apoyo (PROA+). L’any 2023, en el marc d’aquest programa es va dur a terme l’enquesta d’avaluació d’escola inclusiva en la qual van participar gran part dels agents educatius: docents, Personal d’Administració i Serveis (PAS), personal auxiliar i alumnat d’I5 a 4t d’ESO. També hi van participar un gruix de 80 famílies. </a:t>
            </a:r>
          </a:p>
        </p:txBody>
      </p:sp>
      <p:sp>
        <p:nvSpPr>
          <p:cNvPr name="TextBox 9" id="9"/>
          <p:cNvSpPr txBox="true"/>
          <p:nvPr/>
        </p:nvSpPr>
        <p:spPr>
          <a:xfrm rot="0">
            <a:off x="2709305" y="3009290"/>
            <a:ext cx="5652554" cy="618734"/>
          </a:xfrm>
          <a:prstGeom prst="rect">
            <a:avLst/>
          </a:prstGeom>
        </p:spPr>
        <p:txBody>
          <a:bodyPr anchor="t" rtlCol="false" tIns="0" lIns="0" bIns="0" rIns="0">
            <a:spAutoFit/>
          </a:bodyPr>
          <a:lstStyle/>
          <a:p>
            <a:pPr algn="l">
              <a:lnSpc>
                <a:spcPts val="2534"/>
              </a:lnSpc>
            </a:pPr>
            <a:r>
              <a:rPr lang="en-US" sz="1103">
                <a:solidFill>
                  <a:srgbClr val="000000"/>
                </a:solidFill>
                <a:latin typeface="Arial"/>
                <a:ea typeface="Arial"/>
                <a:cs typeface="Arial"/>
                <a:sym typeface="Arial"/>
              </a:rPr>
              <a:t>D’aquesta se’n conclouen alguns resultats, tals com: 1. A l’IE </a:t>
            </a:r>
            <a:r>
              <a:rPr lang="en-US" b="true" sz="1103" i="true">
                <a:solidFill>
                  <a:srgbClr val="000000"/>
                </a:solidFill>
                <a:latin typeface="Arial Bold Italics"/>
                <a:ea typeface="Arial Bold Italics"/>
                <a:cs typeface="Arial Bold Italics"/>
                <a:sym typeface="Arial Bold Italics"/>
              </a:rPr>
              <a:t>tothom hi és benvingut</a:t>
            </a:r>
            <a:r>
              <a:rPr lang="en-US" sz="1103">
                <a:solidFill>
                  <a:srgbClr val="000000"/>
                </a:solidFill>
                <a:latin typeface="Arial"/>
                <a:ea typeface="Arial"/>
                <a:cs typeface="Arial"/>
                <a:sym typeface="Arial"/>
              </a:rPr>
              <a:t> i s’assegura que tothom pugui participar de manera </a:t>
            </a:r>
          </a:p>
        </p:txBody>
      </p:sp>
      <p:sp>
        <p:nvSpPr>
          <p:cNvPr name="TextBox 10" id="10"/>
          <p:cNvSpPr txBox="true"/>
          <p:nvPr/>
        </p:nvSpPr>
        <p:spPr>
          <a:xfrm rot="0">
            <a:off x="2937857" y="3650894"/>
            <a:ext cx="5420992" cy="941822"/>
          </a:xfrm>
          <a:prstGeom prst="rect">
            <a:avLst/>
          </a:prstGeom>
        </p:spPr>
        <p:txBody>
          <a:bodyPr anchor="t" rtlCol="false" tIns="0" lIns="0" bIns="0" rIns="0">
            <a:spAutoFit/>
          </a:bodyPr>
          <a:lstStyle/>
          <a:p>
            <a:pPr algn="l">
              <a:lnSpc>
                <a:spcPts val="2534"/>
              </a:lnSpc>
            </a:pPr>
            <a:r>
              <a:rPr lang="en-US" sz="1103">
                <a:solidFill>
                  <a:srgbClr val="000000"/>
                </a:solidFill>
                <a:latin typeface="Arial"/>
                <a:ea typeface="Arial"/>
                <a:cs typeface="Arial"/>
                <a:sym typeface="Arial"/>
              </a:rPr>
              <a:t>igual i democràtica. Família, equip educatiu i alumnat es respecten i treballen en col·laboració entre casa i centre educatiu. </a:t>
            </a:r>
          </a:p>
        </p:txBody>
      </p:sp>
      <p:sp>
        <p:nvSpPr>
          <p:cNvPr name="TextBox 11" id="11"/>
          <p:cNvSpPr txBox="true"/>
          <p:nvPr/>
        </p:nvSpPr>
        <p:spPr>
          <a:xfrm rot="0">
            <a:off x="2709305" y="4614062"/>
            <a:ext cx="5653745" cy="942080"/>
          </a:xfrm>
          <a:prstGeom prst="rect">
            <a:avLst/>
          </a:prstGeom>
        </p:spPr>
        <p:txBody>
          <a:bodyPr anchor="t" rtlCol="false" tIns="0" lIns="0" bIns="0" rIns="0">
            <a:spAutoFit/>
          </a:bodyPr>
          <a:lstStyle/>
          <a:p>
            <a:pPr algn="just">
              <a:lnSpc>
                <a:spcPts val="2534"/>
              </a:lnSpc>
            </a:pPr>
            <a:r>
              <a:rPr lang="en-US" sz="1103">
                <a:solidFill>
                  <a:srgbClr val="000000"/>
                </a:solidFill>
                <a:latin typeface="Arial"/>
                <a:ea typeface="Arial"/>
                <a:cs typeface="Arial"/>
                <a:sym typeface="Arial"/>
              </a:rPr>
              <a:t>2. L’IE desenvolupa uns </a:t>
            </a:r>
            <a:r>
              <a:rPr lang="en-US" b="true" sz="1103" i="true">
                <a:solidFill>
                  <a:srgbClr val="000000"/>
                </a:solidFill>
                <a:latin typeface="Arial Bold Italics"/>
                <a:ea typeface="Arial Bold Italics"/>
                <a:cs typeface="Arial Bold Italics"/>
                <a:sym typeface="Arial Bold Italics"/>
              </a:rPr>
              <a:t>valors inclusius</a:t>
            </a:r>
            <a:r>
              <a:rPr lang="en-US" sz="1103">
                <a:solidFill>
                  <a:srgbClr val="000000"/>
                </a:solidFill>
                <a:latin typeface="Arial"/>
                <a:ea typeface="Arial"/>
                <a:cs typeface="Arial"/>
                <a:sym typeface="Arial"/>
              </a:rPr>
              <a:t>, on tothom és valorat per igual i es refusa tota mena de discriminació, per tal de poder-se sentir bé amb ells mateixos i busca resoldre els </a:t>
            </a:r>
            <a:r>
              <a:rPr lang="en-US" b="true" sz="1103" i="true">
                <a:solidFill>
                  <a:srgbClr val="000000"/>
                </a:solidFill>
                <a:latin typeface="Arial Bold Italics"/>
                <a:ea typeface="Arial Bold Italics"/>
                <a:cs typeface="Arial Bold Italics"/>
                <a:sym typeface="Arial Bold Italics"/>
              </a:rPr>
              <a:t>conflictes </a:t>
            </a:r>
            <a:r>
              <a:rPr lang="en-US" sz="1103">
                <a:solidFill>
                  <a:srgbClr val="000000"/>
                </a:solidFill>
                <a:latin typeface="Arial"/>
                <a:ea typeface="Arial"/>
                <a:cs typeface="Arial"/>
                <a:sym typeface="Arial"/>
              </a:rPr>
              <a:t>de manera </a:t>
            </a:r>
            <a:r>
              <a:rPr lang="en-US" b="true" sz="1103" i="true">
                <a:solidFill>
                  <a:srgbClr val="000000"/>
                </a:solidFill>
                <a:latin typeface="Arial Bold Italics"/>
                <a:ea typeface="Arial Bold Italics"/>
                <a:cs typeface="Arial Bold Italics"/>
                <a:sym typeface="Arial Bold Italics"/>
              </a:rPr>
              <a:t>pacífica</a:t>
            </a:r>
            <a:r>
              <a:rPr lang="en-US" sz="1103">
                <a:solidFill>
                  <a:srgbClr val="000000"/>
                </a:solidFill>
                <a:latin typeface="Arial"/>
                <a:ea typeface="Arial"/>
                <a:cs typeface="Arial"/>
                <a:sym typeface="Arial"/>
              </a:rPr>
              <a:t>. </a:t>
            </a:r>
          </a:p>
        </p:txBody>
      </p:sp>
      <p:sp>
        <p:nvSpPr>
          <p:cNvPr name="TextBox 12" id="12"/>
          <p:cNvSpPr txBox="true"/>
          <p:nvPr/>
        </p:nvSpPr>
        <p:spPr>
          <a:xfrm rot="0">
            <a:off x="2709305" y="5577478"/>
            <a:ext cx="5653669" cy="943346"/>
          </a:xfrm>
          <a:prstGeom prst="rect">
            <a:avLst/>
          </a:prstGeom>
        </p:spPr>
        <p:txBody>
          <a:bodyPr anchor="t" rtlCol="false" tIns="0" lIns="0" bIns="0" rIns="0">
            <a:spAutoFit/>
          </a:bodyPr>
          <a:lstStyle/>
          <a:p>
            <a:pPr algn="just">
              <a:lnSpc>
                <a:spcPts val="2516"/>
              </a:lnSpc>
            </a:pPr>
            <a:r>
              <a:rPr lang="en-US" sz="1103">
                <a:solidFill>
                  <a:srgbClr val="000000"/>
                </a:solidFill>
                <a:latin typeface="Arial"/>
                <a:ea typeface="Arial"/>
                <a:cs typeface="Arial"/>
                <a:sym typeface="Arial"/>
              </a:rPr>
              <a:t>3. És un </a:t>
            </a:r>
            <a:r>
              <a:rPr lang="en-US" b="true" sz="1103" i="true">
                <a:solidFill>
                  <a:srgbClr val="000000"/>
                </a:solidFill>
                <a:latin typeface="Arial Bold Italics"/>
                <a:ea typeface="Arial Bold Italics"/>
                <a:cs typeface="Arial Bold Italics"/>
                <a:sym typeface="Arial Bold Italics"/>
              </a:rPr>
              <a:t>centre integrador</a:t>
            </a:r>
            <a:r>
              <a:rPr lang="en-US" sz="1103">
                <a:solidFill>
                  <a:srgbClr val="000000"/>
                </a:solidFill>
                <a:latin typeface="Arial"/>
                <a:ea typeface="Arial"/>
                <a:cs typeface="Arial"/>
                <a:sym typeface="Arial"/>
              </a:rPr>
              <a:t> tant per l’alumnat com per docents. Es reconeix l’experiència d’aquests i es fomenta la participació de tothom, amb una distribució de l’alumnat equitativa. </a:t>
            </a:r>
          </a:p>
        </p:txBody>
      </p:sp>
      <p:sp>
        <p:nvSpPr>
          <p:cNvPr name="TextBox 13" id="13"/>
          <p:cNvSpPr txBox="true"/>
          <p:nvPr/>
        </p:nvSpPr>
        <p:spPr>
          <a:xfrm rot="0">
            <a:off x="2709305" y="6542170"/>
            <a:ext cx="5655002" cy="1263767"/>
          </a:xfrm>
          <a:prstGeom prst="rect">
            <a:avLst/>
          </a:prstGeom>
        </p:spPr>
        <p:txBody>
          <a:bodyPr anchor="t" rtlCol="false" tIns="0" lIns="0" bIns="0" rIns="0">
            <a:spAutoFit/>
          </a:bodyPr>
          <a:lstStyle/>
          <a:p>
            <a:pPr algn="l">
              <a:lnSpc>
                <a:spcPts val="2516"/>
              </a:lnSpc>
            </a:pPr>
            <a:r>
              <a:rPr lang="en-US" sz="1103">
                <a:solidFill>
                  <a:srgbClr val="000000"/>
                </a:solidFill>
                <a:latin typeface="Arial"/>
                <a:ea typeface="Arial"/>
                <a:cs typeface="Arial"/>
                <a:sym typeface="Arial"/>
              </a:rPr>
              <a:t>4. L’IE és </a:t>
            </a:r>
            <a:r>
              <a:rPr lang="en-US" b="true" sz="1103" i="true">
                <a:solidFill>
                  <a:srgbClr val="000000"/>
                </a:solidFill>
                <a:latin typeface="Arial Bold Italics"/>
                <a:ea typeface="Arial Bold Italics"/>
                <a:cs typeface="Arial Bold Italics"/>
                <a:sym typeface="Arial Bold Italics"/>
              </a:rPr>
              <a:t>accessible</a:t>
            </a:r>
            <a:r>
              <a:rPr lang="en-US" sz="1103">
                <a:solidFill>
                  <a:srgbClr val="000000"/>
                </a:solidFill>
                <a:latin typeface="Arial"/>
                <a:ea typeface="Arial"/>
                <a:cs typeface="Arial"/>
                <a:sym typeface="Arial"/>
              </a:rPr>
              <a:t> a tothom i facilita la </a:t>
            </a:r>
            <a:r>
              <a:rPr lang="en-US" b="true" sz="1103" i="true">
                <a:solidFill>
                  <a:srgbClr val="000000"/>
                </a:solidFill>
                <a:latin typeface="Arial Bold Italics"/>
                <a:ea typeface="Arial Bold Italics"/>
                <a:cs typeface="Arial Bold Italics"/>
                <a:sym typeface="Arial Bold Italics"/>
              </a:rPr>
              <a:t>connectivitat</a:t>
            </a:r>
            <a:r>
              <a:rPr lang="en-US" sz="1103">
                <a:solidFill>
                  <a:srgbClr val="000000"/>
                </a:solidFill>
                <a:latin typeface="Arial"/>
                <a:ea typeface="Arial"/>
                <a:cs typeface="Arial"/>
                <a:sym typeface="Arial"/>
              </a:rPr>
              <a:t> i dispositius a tothom. 5. Les </a:t>
            </a:r>
            <a:r>
              <a:rPr lang="en-US" b="true" sz="1103" i="true">
                <a:solidFill>
                  <a:srgbClr val="000000"/>
                </a:solidFill>
                <a:latin typeface="Arial Bold Italics"/>
                <a:ea typeface="Arial Bold Italics"/>
                <a:cs typeface="Arial Bold Italics"/>
                <a:sym typeface="Arial Bold Italics"/>
              </a:rPr>
              <a:t>necessitats educatives especials</a:t>
            </a:r>
            <a:r>
              <a:rPr lang="en-US" sz="1103">
                <a:solidFill>
                  <a:srgbClr val="000000"/>
                </a:solidFill>
                <a:latin typeface="Arial"/>
                <a:ea typeface="Arial"/>
                <a:cs typeface="Arial"/>
                <a:sym typeface="Arial"/>
              </a:rPr>
              <a:t> són ateses de manera </a:t>
            </a:r>
            <a:r>
              <a:rPr lang="en-US" b="true" sz="1103" i="true">
                <a:solidFill>
                  <a:srgbClr val="000000"/>
                </a:solidFill>
                <a:latin typeface="Arial Bold Italics"/>
                <a:ea typeface="Arial Bold Italics"/>
                <a:cs typeface="Arial Bold Italics"/>
                <a:sym typeface="Arial Bold Italics"/>
              </a:rPr>
              <a:t>inclusiva</a:t>
            </a:r>
            <a:r>
              <a:rPr lang="en-US" sz="1103">
                <a:solidFill>
                  <a:srgbClr val="000000"/>
                </a:solidFill>
                <a:latin typeface="Arial"/>
                <a:ea typeface="Arial"/>
                <a:cs typeface="Arial"/>
                <a:sym typeface="Arial"/>
              </a:rPr>
              <a:t>: facilitant al màxim l’assistència al centre, organitzant els reforços de la manera òptima, buscant les activitats que donin millor resposta a la diversitat. </a:t>
            </a:r>
          </a:p>
        </p:txBody>
      </p:sp>
      <p:sp>
        <p:nvSpPr>
          <p:cNvPr name="TextBox 14" id="14"/>
          <p:cNvSpPr txBox="true"/>
          <p:nvPr/>
        </p:nvSpPr>
        <p:spPr>
          <a:xfrm rot="0">
            <a:off x="2709305" y="7827283"/>
            <a:ext cx="5655240" cy="620258"/>
          </a:xfrm>
          <a:prstGeom prst="rect">
            <a:avLst/>
          </a:prstGeom>
        </p:spPr>
        <p:txBody>
          <a:bodyPr anchor="t" rtlCol="false" tIns="0" lIns="0" bIns="0" rIns="0">
            <a:spAutoFit/>
          </a:bodyPr>
          <a:lstStyle/>
          <a:p>
            <a:pPr algn="l">
              <a:lnSpc>
                <a:spcPts val="2516"/>
              </a:lnSpc>
            </a:pPr>
            <a:r>
              <a:rPr lang="en-US" sz="1103">
                <a:solidFill>
                  <a:srgbClr val="000000"/>
                </a:solidFill>
                <a:latin typeface="Arial"/>
                <a:ea typeface="Arial"/>
                <a:cs typeface="Arial"/>
                <a:sym typeface="Arial"/>
              </a:rPr>
              <a:t>6. El centre treballa construint un </a:t>
            </a:r>
            <a:r>
              <a:rPr lang="en-US" b="true" sz="1103" i="true">
                <a:solidFill>
                  <a:srgbClr val="000000"/>
                </a:solidFill>
                <a:latin typeface="Arial Bold Italics"/>
                <a:ea typeface="Arial Bold Italics"/>
                <a:cs typeface="Arial Bold Italics"/>
                <a:sym typeface="Arial Bold Italics"/>
              </a:rPr>
              <a:t>currículum</a:t>
            </a:r>
            <a:r>
              <a:rPr lang="en-US" sz="1103">
                <a:solidFill>
                  <a:srgbClr val="000000"/>
                </a:solidFill>
                <a:latin typeface="Arial"/>
                <a:ea typeface="Arial"/>
                <a:cs typeface="Arial"/>
                <a:sym typeface="Arial"/>
              </a:rPr>
              <a:t> per a tots i per a totes. </a:t>
            </a:r>
          </a:p>
          <a:p>
            <a:pPr algn="l">
              <a:lnSpc>
                <a:spcPts val="2648"/>
              </a:lnSpc>
            </a:pPr>
            <a:r>
              <a:rPr lang="en-US" sz="1103">
                <a:solidFill>
                  <a:srgbClr val="000000"/>
                </a:solidFill>
                <a:latin typeface="Arial"/>
                <a:ea typeface="Arial"/>
                <a:cs typeface="Arial"/>
                <a:sym typeface="Arial"/>
              </a:rPr>
              <a:t>7. Els </a:t>
            </a:r>
            <a:r>
              <a:rPr lang="en-US" b="true" sz="1103" i="true">
                <a:solidFill>
                  <a:srgbClr val="000000"/>
                </a:solidFill>
                <a:latin typeface="Arial Bold Italics"/>
                <a:ea typeface="Arial Bold Italics"/>
                <a:cs typeface="Arial Bold Italics"/>
                <a:sym typeface="Arial Bold Italics"/>
              </a:rPr>
              <a:t>aprenentatges</a:t>
            </a:r>
            <a:r>
              <a:rPr lang="en-US" sz="1103">
                <a:solidFill>
                  <a:srgbClr val="000000"/>
                </a:solidFill>
                <a:latin typeface="Arial"/>
                <a:ea typeface="Arial"/>
                <a:cs typeface="Arial"/>
                <a:sym typeface="Arial"/>
              </a:rPr>
              <a:t> fomenten la </a:t>
            </a:r>
            <a:r>
              <a:rPr lang="en-US" b="true" sz="1103" i="true">
                <a:solidFill>
                  <a:srgbClr val="000000"/>
                </a:solidFill>
                <a:latin typeface="Arial Bold Italics"/>
                <a:ea typeface="Arial Bold Italics"/>
                <a:cs typeface="Arial Bold Italics"/>
                <a:sym typeface="Arial Bold Italics"/>
              </a:rPr>
              <a:t>participació</a:t>
            </a:r>
            <a:r>
              <a:rPr lang="en-US" sz="1103">
                <a:solidFill>
                  <a:srgbClr val="000000"/>
                </a:solidFill>
                <a:latin typeface="Arial"/>
                <a:ea typeface="Arial"/>
                <a:cs typeface="Arial"/>
                <a:sym typeface="Arial"/>
              </a:rPr>
              <a:t>, la </a:t>
            </a:r>
            <a:r>
              <a:rPr lang="en-US" b="true" sz="1103" i="true">
                <a:solidFill>
                  <a:srgbClr val="000000"/>
                </a:solidFill>
                <a:latin typeface="Arial Bold Italics"/>
                <a:ea typeface="Arial Bold Italics"/>
                <a:cs typeface="Arial Bold Italics"/>
                <a:sym typeface="Arial Bold Italics"/>
              </a:rPr>
              <a:t>reflexió</a:t>
            </a:r>
            <a:r>
              <a:rPr lang="en-US" sz="1103">
                <a:solidFill>
                  <a:srgbClr val="000000"/>
                </a:solidFill>
                <a:latin typeface="Arial"/>
                <a:ea typeface="Arial"/>
                <a:cs typeface="Arial"/>
                <a:sym typeface="Arial"/>
              </a:rPr>
              <a:t>, el </a:t>
            </a:r>
            <a:r>
              <a:rPr lang="en-US" b="true" sz="1103" i="true">
                <a:solidFill>
                  <a:srgbClr val="000000"/>
                </a:solidFill>
                <a:latin typeface="Arial Bold Italics"/>
                <a:ea typeface="Arial Bold Italics"/>
                <a:cs typeface="Arial Bold Italics"/>
                <a:sym typeface="Arial Bold Italics"/>
              </a:rPr>
              <a:t>pensament crític</a:t>
            </a:r>
            <a:r>
              <a:rPr lang="en-US" sz="1103">
                <a:solidFill>
                  <a:srgbClr val="000000"/>
                </a:solidFill>
                <a:latin typeface="Arial"/>
                <a:ea typeface="Arial"/>
                <a:cs typeface="Arial"/>
                <a:sym typeface="Arial"/>
              </a:rPr>
              <a:t>, la </a:t>
            </a:r>
          </a:p>
        </p:txBody>
      </p:sp>
      <p:sp>
        <p:nvSpPr>
          <p:cNvPr name="TextBox 15" id="15"/>
          <p:cNvSpPr txBox="true"/>
          <p:nvPr/>
        </p:nvSpPr>
        <p:spPr>
          <a:xfrm rot="0">
            <a:off x="2937857" y="8479936"/>
            <a:ext cx="5252961" cy="289169"/>
          </a:xfrm>
          <a:prstGeom prst="rect">
            <a:avLst/>
          </a:prstGeom>
        </p:spPr>
        <p:txBody>
          <a:bodyPr anchor="t" rtlCol="false" tIns="0" lIns="0" bIns="0" rIns="0">
            <a:spAutoFit/>
          </a:bodyPr>
          <a:lstStyle/>
          <a:p>
            <a:pPr algn="l">
              <a:lnSpc>
                <a:spcPts val="2415"/>
              </a:lnSpc>
            </a:pPr>
            <a:r>
              <a:rPr lang="en-US" sz="1103">
                <a:solidFill>
                  <a:srgbClr val="000000"/>
                </a:solidFill>
                <a:latin typeface="Arial"/>
                <a:ea typeface="Arial"/>
                <a:cs typeface="Arial"/>
                <a:sym typeface="Arial"/>
              </a:rPr>
              <a:t>comprensió de les semblances i diferències entre les persones i el </a:t>
            </a:r>
            <a:r>
              <a:rPr lang="en-US" b="true" sz="1103" i="true">
                <a:solidFill>
                  <a:srgbClr val="000000"/>
                </a:solidFill>
                <a:latin typeface="Arial Bold Italics"/>
                <a:ea typeface="Arial Bold Italics"/>
                <a:cs typeface="Arial Bold Italics"/>
                <a:sym typeface="Arial Bold Italics"/>
              </a:rPr>
              <a:t>respecte</a:t>
            </a:r>
            <a:r>
              <a:rPr lang="en-US" sz="1103">
                <a:solidFill>
                  <a:srgbClr val="000000"/>
                </a:solidFill>
                <a:latin typeface="Arial"/>
                <a:ea typeface="Arial"/>
                <a:cs typeface="Arial"/>
                <a:sym typeface="Arial"/>
              </a:rPr>
              <a:t> mutu. </a:t>
            </a:r>
          </a:p>
        </p:txBody>
      </p:sp>
      <p:sp>
        <p:nvSpPr>
          <p:cNvPr name="TextBox 16" id="16"/>
          <p:cNvSpPr txBox="true"/>
          <p:nvPr/>
        </p:nvSpPr>
        <p:spPr>
          <a:xfrm rot="0">
            <a:off x="2709305" y="8782450"/>
            <a:ext cx="5653678" cy="951605"/>
          </a:xfrm>
          <a:prstGeom prst="rect">
            <a:avLst/>
          </a:prstGeom>
        </p:spPr>
        <p:txBody>
          <a:bodyPr anchor="t" rtlCol="false" tIns="0" lIns="0" bIns="0" rIns="0">
            <a:spAutoFit/>
          </a:bodyPr>
          <a:lstStyle/>
          <a:p>
            <a:pPr algn="just">
              <a:lnSpc>
                <a:spcPts val="2648"/>
              </a:lnSpc>
            </a:pPr>
            <a:r>
              <a:rPr lang="en-US" sz="1103">
                <a:solidFill>
                  <a:srgbClr val="000000"/>
                </a:solidFill>
                <a:latin typeface="Arial"/>
                <a:ea typeface="Arial"/>
                <a:cs typeface="Arial"/>
                <a:sym typeface="Arial"/>
              </a:rPr>
              <a:t>8. A més, les activitats estan pensades per donar resposta a tot l’alumnat i els docents </a:t>
            </a:r>
          </a:p>
          <a:p>
            <a:pPr algn="just">
              <a:lnSpc>
                <a:spcPts val="2415"/>
              </a:lnSpc>
            </a:pPr>
            <a:r>
              <a:rPr lang="en-US" sz="1103">
                <a:solidFill>
                  <a:srgbClr val="000000"/>
                </a:solidFill>
                <a:latin typeface="Arial"/>
                <a:ea typeface="Arial"/>
                <a:cs typeface="Arial"/>
                <a:sym typeface="Arial"/>
              </a:rPr>
              <a:t>de reforç fan possible que això sigui així. L’alumnat participa activament del seu </a:t>
            </a:r>
          </a:p>
          <a:p>
            <a:pPr algn="just">
              <a:lnSpc>
                <a:spcPts val="2651"/>
              </a:lnSpc>
            </a:pPr>
            <a:r>
              <a:rPr lang="en-US" sz="1103">
                <a:solidFill>
                  <a:srgbClr val="000000"/>
                </a:solidFill>
                <a:latin typeface="Arial"/>
                <a:ea typeface="Arial"/>
                <a:cs typeface="Arial"/>
                <a:sym typeface="Arial"/>
              </a:rPr>
              <a:t>aprenentatge.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2527049"/>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11 </a:t>
            </a:r>
          </a:p>
        </p:txBody>
      </p:sp>
      <p:sp>
        <p:nvSpPr>
          <p:cNvPr name="TextBox 6" id="6"/>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2480705" y="779040"/>
            <a:ext cx="5885612" cy="1262120"/>
          </a:xfrm>
          <a:prstGeom prst="rect">
            <a:avLst/>
          </a:prstGeom>
        </p:spPr>
        <p:txBody>
          <a:bodyPr anchor="t" rtlCol="false" tIns="0" lIns="0" bIns="0" rIns="0">
            <a:spAutoFit/>
          </a:bodyPr>
          <a:lstStyle/>
          <a:p>
            <a:pPr algn="just">
              <a:lnSpc>
                <a:spcPts val="2527"/>
              </a:lnSpc>
            </a:pPr>
            <a:r>
              <a:rPr lang="en-US" sz="1103" spc="15">
                <a:solidFill>
                  <a:srgbClr val="000000"/>
                </a:solidFill>
                <a:latin typeface="Arial"/>
                <a:ea typeface="Arial"/>
                <a:cs typeface="Arial"/>
                <a:sym typeface="Arial"/>
              </a:rPr>
              <a:t>Per tal de poder donar sortida a les debilitats presentades i als punts que la comunitat destacava que s’havia de seguir millorant, caldrà continuar treballant en equip, amb respecte mutu i objectius compartits, facilitant la formació quan es valori necessària i possible. </a:t>
            </a:r>
          </a:p>
        </p:txBody>
      </p:sp>
      <p:sp>
        <p:nvSpPr>
          <p:cNvPr name="TextBox 8" id="8"/>
          <p:cNvSpPr txBox="true"/>
          <p:nvPr/>
        </p:nvSpPr>
        <p:spPr>
          <a:xfrm rot="0">
            <a:off x="2480705" y="2687345"/>
            <a:ext cx="5888717" cy="6724898"/>
          </a:xfrm>
          <a:prstGeom prst="rect">
            <a:avLst/>
          </a:prstGeom>
        </p:spPr>
        <p:txBody>
          <a:bodyPr anchor="t" rtlCol="false" tIns="0" lIns="0" bIns="0" rIns="0">
            <a:spAutoFit/>
          </a:bodyPr>
          <a:lstStyle/>
          <a:p>
            <a:pPr algn="just">
              <a:lnSpc>
                <a:spcPts val="2530"/>
              </a:lnSpc>
            </a:pPr>
            <a:r>
              <a:rPr lang="en-US" sz="1103">
                <a:solidFill>
                  <a:srgbClr val="000000"/>
                </a:solidFill>
                <a:latin typeface="Arial"/>
                <a:ea typeface="Arial"/>
                <a:cs typeface="Arial"/>
                <a:sym typeface="Arial"/>
              </a:rPr>
              <a:t>Les propostes de millora estan dividides en tres eixos: l’organitzatiu, el pedagògic i l’humà. Pel que fa a l’</a:t>
            </a:r>
            <a:r>
              <a:rPr lang="en-US" b="true" sz="1103" i="true">
                <a:solidFill>
                  <a:srgbClr val="000000"/>
                </a:solidFill>
                <a:latin typeface="Arial Bold Italics"/>
                <a:ea typeface="Arial Bold Italics"/>
                <a:cs typeface="Arial Bold Italics"/>
                <a:sym typeface="Arial Bold Italics"/>
              </a:rPr>
              <a:t>organització </a:t>
            </a:r>
            <a:r>
              <a:rPr lang="en-US" sz="1103">
                <a:solidFill>
                  <a:srgbClr val="000000"/>
                </a:solidFill>
                <a:latin typeface="Arial"/>
                <a:ea typeface="Arial"/>
                <a:cs typeface="Arial"/>
                <a:sym typeface="Arial"/>
              </a:rPr>
              <a:t>dels espais caldrà preveure la distribució dels </a:t>
            </a:r>
            <a:r>
              <a:rPr lang="en-US" b="true" sz="1103" i="true">
                <a:solidFill>
                  <a:srgbClr val="000000"/>
                </a:solidFill>
                <a:latin typeface="Arial Bold Italics"/>
                <a:ea typeface="Arial Bold Italics"/>
                <a:cs typeface="Arial Bold Italics"/>
                <a:sym typeface="Arial Bold Italics"/>
              </a:rPr>
              <a:t>espais compartits</a:t>
            </a:r>
            <a:r>
              <a:rPr lang="en-US" sz="1103">
                <a:solidFill>
                  <a:srgbClr val="000000"/>
                </a:solidFill>
                <a:latin typeface="Arial"/>
                <a:ea typeface="Arial"/>
                <a:cs typeface="Arial"/>
                <a:sym typeface="Arial"/>
              </a:rPr>
              <a:t>, sobretot entre primària i secundària, ja que els horaris no coincideixen exactament, i com adeqüem una mateixa aula per tal que sigui </a:t>
            </a:r>
            <a:r>
              <a:rPr lang="en-US" b="true" sz="1103" i="true">
                <a:solidFill>
                  <a:srgbClr val="000000"/>
                </a:solidFill>
                <a:latin typeface="Arial Bold Italics"/>
                <a:ea typeface="Arial Bold Italics"/>
                <a:cs typeface="Arial Bold Italics"/>
                <a:sym typeface="Arial Bold Italics"/>
              </a:rPr>
              <a:t>funcional</a:t>
            </a:r>
            <a:r>
              <a:rPr lang="en-US" sz="1103">
                <a:solidFill>
                  <a:srgbClr val="000000"/>
                </a:solidFill>
                <a:latin typeface="Arial"/>
                <a:ea typeface="Arial"/>
                <a:cs typeface="Arial"/>
                <a:sym typeface="Arial"/>
              </a:rPr>
              <a:t> per a les dues etapes. També caldrà optimitzar les vies de comunicació entre docents. Ja comptem amb la plataforma de “Dinantia” per fer-ho, però caldrà trobar la manera de sistematitzar-ho més i de facilitar punts de trobada on comunicar coses importants, sobretot de cara a l’organització i a la convivència del centre. Pel que fa a l’àmbit </a:t>
            </a:r>
            <a:r>
              <a:rPr lang="en-US" b="true" sz="1103" i="true">
                <a:solidFill>
                  <a:srgbClr val="000000"/>
                </a:solidFill>
                <a:latin typeface="Arial Bold Italics"/>
                <a:ea typeface="Arial Bold Italics"/>
                <a:cs typeface="Arial Bold Italics"/>
                <a:sym typeface="Arial Bold Italics"/>
              </a:rPr>
              <a:t>pedagògic</a:t>
            </a:r>
            <a:r>
              <a:rPr lang="en-US" sz="1103">
                <a:solidFill>
                  <a:srgbClr val="000000"/>
                </a:solidFill>
                <a:latin typeface="Arial"/>
                <a:ea typeface="Arial"/>
                <a:cs typeface="Arial"/>
                <a:sym typeface="Arial"/>
              </a:rPr>
              <a:t> caldrà buscar diferents estratègies per tal que l’alumnat assoleixi la base de tots els aprenentatges, que són la</a:t>
            </a:r>
            <a:r>
              <a:rPr lang="en-US" b="true" sz="1103" i="true">
                <a:solidFill>
                  <a:srgbClr val="000000"/>
                </a:solidFill>
                <a:latin typeface="Arial Bold Italics"/>
                <a:ea typeface="Arial Bold Italics"/>
                <a:cs typeface="Arial Bold Italics"/>
                <a:sym typeface="Arial Bold Italics"/>
              </a:rPr>
              <a:t> lectura</a:t>
            </a:r>
            <a:r>
              <a:rPr lang="en-US" sz="1103">
                <a:solidFill>
                  <a:srgbClr val="000000"/>
                </a:solidFill>
                <a:latin typeface="Arial"/>
                <a:ea typeface="Arial"/>
                <a:cs typeface="Arial"/>
                <a:sym typeface="Arial"/>
              </a:rPr>
              <a:t> i la </a:t>
            </a:r>
            <a:r>
              <a:rPr lang="en-US" b="true" sz="1103" i="true">
                <a:solidFill>
                  <a:srgbClr val="000000"/>
                </a:solidFill>
                <a:latin typeface="Arial Bold Italics"/>
                <a:ea typeface="Arial Bold Italics"/>
                <a:cs typeface="Arial Bold Italics"/>
                <a:sym typeface="Arial Bold Italics"/>
              </a:rPr>
              <a:t>comprensió lectora</a:t>
            </a:r>
            <a:r>
              <a:rPr lang="en-US" sz="1103">
                <a:solidFill>
                  <a:srgbClr val="000000"/>
                </a:solidFill>
                <a:latin typeface="Arial"/>
                <a:ea typeface="Arial"/>
                <a:cs typeface="Arial"/>
                <a:sym typeface="Arial"/>
              </a:rPr>
              <a:t>. Si assegurem un bon assoliment d’aquesta, facilitarem l’accés a la resta d’aprenentatges. També caldrà continuar treballant en les</a:t>
            </a:r>
            <a:r>
              <a:rPr lang="en-US" b="true" sz="1103" i="true">
                <a:solidFill>
                  <a:srgbClr val="000000"/>
                </a:solidFill>
                <a:latin typeface="Arial Bold Italics"/>
                <a:ea typeface="Arial Bold Italics"/>
                <a:cs typeface="Arial Bold Italics"/>
                <a:sym typeface="Arial Bold Italics"/>
              </a:rPr>
              <a:t> innovacions pedagògiques</a:t>
            </a:r>
            <a:r>
              <a:rPr lang="en-US" sz="1103">
                <a:solidFill>
                  <a:srgbClr val="000000"/>
                </a:solidFill>
                <a:latin typeface="Arial"/>
                <a:ea typeface="Arial"/>
                <a:cs typeface="Arial"/>
                <a:sym typeface="Arial"/>
              </a:rPr>
              <a:t> que ja hem iniciat com a centre i que cal continuar millorant, per tal d’anar establint unes bases i la</a:t>
            </a:r>
            <a:r>
              <a:rPr lang="en-US" b="true" sz="1103" i="true">
                <a:solidFill>
                  <a:srgbClr val="000000"/>
                </a:solidFill>
                <a:latin typeface="Arial Bold Italics"/>
                <a:ea typeface="Arial Bold Italics"/>
                <a:cs typeface="Arial Bold Italics"/>
                <a:sym typeface="Arial Bold Italics"/>
              </a:rPr>
              <a:t> línia pedagògica de centre</a:t>
            </a:r>
            <a:r>
              <a:rPr lang="en-US" sz="1103">
                <a:solidFill>
                  <a:srgbClr val="000000"/>
                </a:solidFill>
                <a:latin typeface="Arial"/>
                <a:ea typeface="Arial"/>
                <a:cs typeface="Arial"/>
                <a:sym typeface="Arial"/>
              </a:rPr>
              <a:t>, amb els recursos disponibles. Per tal de seguir-hi treballant i consolidant-la és essencial comptar amb una </a:t>
            </a:r>
            <a:r>
              <a:rPr lang="en-US" b="true" sz="1103" i="true">
                <a:solidFill>
                  <a:srgbClr val="000000"/>
                </a:solidFill>
                <a:latin typeface="Arial Bold Italics"/>
                <a:ea typeface="Arial Bold Italics"/>
                <a:cs typeface="Arial Bold Italics"/>
                <a:sym typeface="Arial Bold Italics"/>
              </a:rPr>
              <a:t>sisena persona</a:t>
            </a:r>
            <a:r>
              <a:rPr lang="en-US" sz="1103">
                <a:solidFill>
                  <a:srgbClr val="000000"/>
                </a:solidFill>
                <a:latin typeface="Arial"/>
                <a:ea typeface="Arial"/>
                <a:cs typeface="Arial"/>
                <a:sym typeface="Arial"/>
              </a:rPr>
              <a:t> a l’</a:t>
            </a:r>
            <a:r>
              <a:rPr lang="en-US" b="true" sz="1103" i="true">
                <a:solidFill>
                  <a:srgbClr val="000000"/>
                </a:solidFill>
                <a:latin typeface="Arial Bold Italics"/>
                <a:ea typeface="Arial Bold Italics"/>
                <a:cs typeface="Arial Bold Italics"/>
                <a:sym typeface="Arial Bold Italics"/>
              </a:rPr>
              <a:t>equip directiu</a:t>
            </a:r>
            <a:r>
              <a:rPr lang="en-US" sz="1103">
                <a:solidFill>
                  <a:srgbClr val="000000"/>
                </a:solidFill>
                <a:latin typeface="Arial"/>
                <a:ea typeface="Arial"/>
                <a:cs typeface="Arial"/>
                <a:sym typeface="Arial"/>
              </a:rPr>
              <a:t>. El fet de tenir una plantilla poc estable fa que no acabin de funcionar algunes coordinacions, ja que sovint, els docents canvien i costa donar continuïtat al que s’havia començat. Passa sobretot amb les coordinacions de convivència i diversitat. A més, a les etapes d’educació infantil i primària disposem de la mateixa figura, que abraça les funcions de cap d’estudis i de coordinadora pedagògica. Si desdobléssim aquesta figura </a:t>
            </a:r>
          </a:p>
        </p:txBody>
      </p:sp>
      <p:sp>
        <p:nvSpPr>
          <p:cNvPr name="TextBox 9" id="9"/>
          <p:cNvSpPr txBox="true"/>
          <p:nvPr/>
        </p:nvSpPr>
        <p:spPr>
          <a:xfrm rot="0">
            <a:off x="2480705" y="2308355"/>
            <a:ext cx="1908620" cy="213360"/>
          </a:xfrm>
          <a:prstGeom prst="rect">
            <a:avLst/>
          </a:prstGeom>
        </p:spPr>
        <p:txBody>
          <a:bodyPr anchor="t" rtlCol="false" tIns="0" lIns="0" bIns="0" rIns="0">
            <a:spAutoFit/>
          </a:bodyPr>
          <a:lstStyle/>
          <a:p>
            <a:pPr algn="l">
              <a:lnSpc>
                <a:spcPts val="1680"/>
              </a:lnSpc>
            </a:pPr>
            <a:r>
              <a:rPr lang="en-US" sz="1200">
                <a:solidFill>
                  <a:srgbClr val="365F91"/>
                </a:solidFill>
                <a:latin typeface="Calibri (MS)"/>
                <a:ea typeface="Calibri (MS)"/>
                <a:cs typeface="Calibri (MS)"/>
                <a:sym typeface="Calibri (MS)"/>
              </a:rPr>
              <a:t> 2.6. PROPOSTES DE MILLORA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4" id="4"/>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12 </a:t>
            </a:r>
          </a:p>
        </p:txBody>
      </p:sp>
      <p:sp>
        <p:nvSpPr>
          <p:cNvPr name="TextBox 5" id="5"/>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6" id="6"/>
          <p:cNvSpPr txBox="true"/>
          <p:nvPr/>
        </p:nvSpPr>
        <p:spPr>
          <a:xfrm rot="0">
            <a:off x="2480705" y="779040"/>
            <a:ext cx="5888574" cy="6723631"/>
          </a:xfrm>
          <a:prstGeom prst="rect">
            <a:avLst/>
          </a:prstGeom>
        </p:spPr>
        <p:txBody>
          <a:bodyPr anchor="t" rtlCol="false" tIns="0" lIns="0" bIns="0" rIns="0">
            <a:spAutoFit/>
          </a:bodyPr>
          <a:lstStyle/>
          <a:p>
            <a:pPr algn="just">
              <a:lnSpc>
                <a:spcPts val="2530"/>
              </a:lnSpc>
            </a:pPr>
            <a:r>
              <a:rPr lang="en-US" sz="1103" spc="18">
                <a:solidFill>
                  <a:srgbClr val="000000"/>
                </a:solidFill>
                <a:latin typeface="Arial"/>
                <a:ea typeface="Arial"/>
                <a:cs typeface="Arial"/>
                <a:sym typeface="Arial"/>
              </a:rPr>
              <a:t>hi hauria dues persones que es repartissin les funcions aconseguiríem un repartiment de tasques òptim, facilitaria una millor coordinació entre etapes i amb els docents. Finalment, pel que fa a l’eix </a:t>
            </a:r>
            <a:r>
              <a:rPr lang="en-US" b="true" sz="1103" i="true" spc="18">
                <a:solidFill>
                  <a:srgbClr val="000000"/>
                </a:solidFill>
                <a:latin typeface="Arial Bold Italics"/>
                <a:ea typeface="Arial Bold Italics"/>
                <a:cs typeface="Arial Bold Italics"/>
                <a:sym typeface="Arial Bold Italics"/>
              </a:rPr>
              <a:t>humà</a:t>
            </a:r>
            <a:r>
              <a:rPr lang="en-US" sz="1103" spc="18">
                <a:solidFill>
                  <a:srgbClr val="000000"/>
                </a:solidFill>
                <a:latin typeface="Arial"/>
                <a:ea typeface="Arial"/>
                <a:cs typeface="Arial"/>
                <a:sym typeface="Arial"/>
              </a:rPr>
              <a:t> serà important anar </a:t>
            </a:r>
            <a:r>
              <a:rPr lang="en-US" b="true" sz="1103" i="true" spc="18">
                <a:solidFill>
                  <a:srgbClr val="000000"/>
                </a:solidFill>
                <a:latin typeface="Arial Bold Italics"/>
                <a:ea typeface="Arial Bold Italics"/>
                <a:cs typeface="Arial Bold Italics"/>
                <a:sym typeface="Arial Bold Italics"/>
              </a:rPr>
              <a:t>estabilitzant</a:t>
            </a:r>
            <a:r>
              <a:rPr lang="en-US" sz="1103" spc="18">
                <a:solidFill>
                  <a:srgbClr val="000000"/>
                </a:solidFill>
                <a:latin typeface="Arial"/>
                <a:ea typeface="Arial"/>
                <a:cs typeface="Arial"/>
                <a:sym typeface="Arial"/>
              </a:rPr>
              <a:t> la </a:t>
            </a:r>
            <a:r>
              <a:rPr lang="en-US" b="true" sz="1103" i="true" spc="18">
                <a:solidFill>
                  <a:srgbClr val="000000"/>
                </a:solidFill>
                <a:latin typeface="Arial Bold Italics"/>
                <a:ea typeface="Arial Bold Italics"/>
                <a:cs typeface="Arial Bold Italics"/>
                <a:sym typeface="Arial Bold Italics"/>
              </a:rPr>
              <a:t>plantilla</a:t>
            </a:r>
            <a:r>
              <a:rPr lang="en-US" sz="1103" spc="18">
                <a:solidFill>
                  <a:srgbClr val="000000"/>
                </a:solidFill>
                <a:latin typeface="Arial"/>
                <a:ea typeface="Arial"/>
                <a:cs typeface="Arial"/>
                <a:sym typeface="Arial"/>
              </a:rPr>
              <a:t>, sobretot la de secundària, al llarg dels pròxims cursos, ja que això ens permetrà anar construint aquesta línia de centre i donar-li una continuïtat i sentit. A més, si aconseguim això ens facilitarà poder treballar la cohesió del claustre i poder conèixer-nos molt millor i així, poder potenciar al màxim les habilitats de cada docent. En aquest punt, també serà molt important l’</a:t>
            </a:r>
            <a:r>
              <a:rPr lang="en-US" b="true" sz="1103" i="true" spc="18">
                <a:solidFill>
                  <a:srgbClr val="000000"/>
                </a:solidFill>
                <a:latin typeface="Arial Bold Italics"/>
                <a:ea typeface="Arial Bold Italics"/>
                <a:cs typeface="Arial Bold Italics"/>
                <a:sym typeface="Arial Bold Italics"/>
              </a:rPr>
              <a:t>escolta activa</a:t>
            </a:r>
            <a:r>
              <a:rPr lang="en-US" sz="1103" spc="18">
                <a:solidFill>
                  <a:srgbClr val="000000"/>
                </a:solidFill>
                <a:latin typeface="Arial"/>
                <a:ea typeface="Arial"/>
                <a:cs typeface="Arial"/>
                <a:sym typeface="Arial"/>
              </a:rPr>
              <a:t> dels </a:t>
            </a:r>
            <a:r>
              <a:rPr lang="en-US" b="true" sz="1103" i="true" spc="18">
                <a:solidFill>
                  <a:srgbClr val="000000"/>
                </a:solidFill>
                <a:latin typeface="Arial Bold Italics"/>
                <a:ea typeface="Arial Bold Italics"/>
                <a:cs typeface="Arial Bold Italics"/>
                <a:sym typeface="Arial Bold Italics"/>
              </a:rPr>
              <a:t>docents</a:t>
            </a:r>
            <a:r>
              <a:rPr lang="en-US" sz="1103" spc="18">
                <a:solidFill>
                  <a:srgbClr val="000000"/>
                </a:solidFill>
                <a:latin typeface="Arial"/>
                <a:ea typeface="Arial"/>
                <a:cs typeface="Arial"/>
                <a:sym typeface="Arial"/>
              </a:rPr>
              <a:t>. També oferir-los </a:t>
            </a:r>
            <a:r>
              <a:rPr lang="en-US" b="true" sz="1103" i="true" spc="18">
                <a:solidFill>
                  <a:srgbClr val="000000"/>
                </a:solidFill>
                <a:latin typeface="Arial Bold Italics"/>
                <a:ea typeface="Arial Bold Italics"/>
                <a:cs typeface="Arial Bold Italics"/>
                <a:sym typeface="Arial Bold Italics"/>
              </a:rPr>
              <a:t>acompanyament</a:t>
            </a:r>
            <a:r>
              <a:rPr lang="en-US" sz="1103" spc="18">
                <a:solidFill>
                  <a:srgbClr val="000000"/>
                </a:solidFill>
                <a:latin typeface="Arial"/>
                <a:ea typeface="Arial"/>
                <a:cs typeface="Arial"/>
                <a:sym typeface="Arial"/>
              </a:rPr>
              <a:t> en l’atenció a la diversitat (Disseny Universal de l’Aprenentatge, Plans de Suport Individualitzats…) i en l’ús metodològic de les </a:t>
            </a:r>
            <a:r>
              <a:rPr lang="en-US" b="true" sz="1103" i="true" spc="18">
                <a:solidFill>
                  <a:srgbClr val="000000"/>
                </a:solidFill>
                <a:latin typeface="Arial Bold Italics"/>
                <a:ea typeface="Arial Bold Italics"/>
                <a:cs typeface="Arial Bold Italics"/>
                <a:sym typeface="Arial Bold Italics"/>
              </a:rPr>
              <a:t>noves tecnologies</a:t>
            </a:r>
            <a:r>
              <a:rPr lang="en-US" sz="1103" spc="18">
                <a:solidFill>
                  <a:srgbClr val="000000"/>
                </a:solidFill>
                <a:latin typeface="Arial"/>
                <a:ea typeface="Arial"/>
                <a:cs typeface="Arial"/>
                <a:sym typeface="Arial"/>
              </a:rPr>
              <a:t> de manera profitosa. Igualment, caldrà trobar quines són les millors estratègies per a donar resposta a l’alumnat amb Necessitats Específiques de Suport Educatiu. Per tot això serà important proporcionar oportunitats de participar en les diferents </a:t>
            </a:r>
            <a:r>
              <a:rPr lang="en-US" b="true" sz="1103" i="true" spc="18">
                <a:solidFill>
                  <a:srgbClr val="000000"/>
                </a:solidFill>
                <a:latin typeface="Arial Bold Italics"/>
                <a:ea typeface="Arial Bold Italics"/>
                <a:cs typeface="Arial Bold Italics"/>
                <a:sym typeface="Arial Bold Italics"/>
              </a:rPr>
              <a:t>formacions</a:t>
            </a:r>
            <a:r>
              <a:rPr lang="en-US" sz="1103" spc="18">
                <a:solidFill>
                  <a:srgbClr val="000000"/>
                </a:solidFill>
                <a:latin typeface="Arial"/>
                <a:ea typeface="Arial"/>
                <a:cs typeface="Arial"/>
                <a:sym typeface="Arial"/>
              </a:rPr>
              <a:t> que faran que puguem agafar expertesa en temes que veiem com un pilar fonamental al centre com ara l’educació emocional, les </a:t>
            </a:r>
            <a:r>
              <a:rPr lang="en-US" b="true" sz="1103" i="true" spc="18">
                <a:solidFill>
                  <a:srgbClr val="000000"/>
                </a:solidFill>
                <a:latin typeface="Arial Bold Italics"/>
                <a:ea typeface="Arial Bold Italics"/>
                <a:cs typeface="Arial Bold Italics"/>
                <a:sym typeface="Arial Bold Italics"/>
              </a:rPr>
              <a:t>TIC</a:t>
            </a:r>
            <a:r>
              <a:rPr lang="en-US" sz="1103" spc="18">
                <a:solidFill>
                  <a:srgbClr val="000000"/>
                </a:solidFill>
                <a:latin typeface="Arial"/>
                <a:ea typeface="Arial"/>
                <a:cs typeface="Arial"/>
                <a:sym typeface="Arial"/>
              </a:rPr>
              <a:t> (Tecnologies de la Informació i la Comunicació), l’</a:t>
            </a:r>
            <a:r>
              <a:rPr lang="en-US" b="true" sz="1103" i="true" spc="18">
                <a:solidFill>
                  <a:srgbClr val="000000"/>
                </a:solidFill>
                <a:latin typeface="Arial Bold Italics"/>
                <a:ea typeface="Arial Bold Italics"/>
                <a:cs typeface="Arial Bold Italics"/>
                <a:sym typeface="Arial Bold Italics"/>
              </a:rPr>
              <a:t>avaluació</a:t>
            </a:r>
            <a:r>
              <a:rPr lang="en-US" sz="1103" spc="18">
                <a:solidFill>
                  <a:srgbClr val="000000"/>
                </a:solidFill>
                <a:latin typeface="Arial"/>
                <a:ea typeface="Arial"/>
                <a:cs typeface="Arial"/>
                <a:sym typeface="Arial"/>
              </a:rPr>
              <a:t> entesa com a part de l’</a:t>
            </a:r>
            <a:r>
              <a:rPr lang="en-US" b="true" sz="1103" i="true" spc="18">
                <a:solidFill>
                  <a:srgbClr val="000000"/>
                </a:solidFill>
                <a:latin typeface="Arial Bold Italics"/>
                <a:ea typeface="Arial Bold Italics"/>
                <a:cs typeface="Arial Bold Italics"/>
                <a:sym typeface="Arial Bold Italics"/>
              </a:rPr>
              <a:t>aprenentatge</a:t>
            </a:r>
            <a:r>
              <a:rPr lang="en-US" sz="1103" spc="18">
                <a:solidFill>
                  <a:srgbClr val="000000"/>
                </a:solidFill>
                <a:latin typeface="Arial"/>
                <a:ea typeface="Arial"/>
                <a:cs typeface="Arial"/>
                <a:sym typeface="Arial"/>
              </a:rPr>
              <a:t>… També formen part d’aquest eix l’</a:t>
            </a:r>
            <a:r>
              <a:rPr lang="en-US" b="true" sz="1103" i="true" spc="18">
                <a:solidFill>
                  <a:srgbClr val="000000"/>
                </a:solidFill>
                <a:latin typeface="Arial Bold Italics"/>
                <a:ea typeface="Arial Bold Italics"/>
                <a:cs typeface="Arial Bold Italics"/>
                <a:sym typeface="Arial Bold Italics"/>
              </a:rPr>
              <a:t>alumnat</a:t>
            </a:r>
            <a:r>
              <a:rPr lang="en-US" sz="1103" spc="18">
                <a:solidFill>
                  <a:srgbClr val="000000"/>
                </a:solidFill>
                <a:latin typeface="Arial"/>
                <a:ea typeface="Arial"/>
                <a:cs typeface="Arial"/>
                <a:sym typeface="Arial"/>
              </a:rPr>
              <a:t>, pel qual caldrà preveure una bona acollida, tant a I3 com a 1r d’ESO i al nou alumnat que s’incorpora a cursos intermitjos, tant a començament com a final de curs. I finalment, serà important comptar amb un gruix rellevant de</a:t>
            </a:r>
            <a:r>
              <a:rPr lang="en-US" b="true" sz="1103" i="true" spc="18">
                <a:solidFill>
                  <a:srgbClr val="000000"/>
                </a:solidFill>
                <a:latin typeface="Arial Bold Italics"/>
                <a:ea typeface="Arial Bold Italics"/>
                <a:cs typeface="Arial Bold Italics"/>
                <a:sym typeface="Arial Bold Italics"/>
              </a:rPr>
              <a:t> famílies</a:t>
            </a:r>
            <a:r>
              <a:rPr lang="en-US" sz="1103" spc="18">
                <a:solidFill>
                  <a:srgbClr val="000000"/>
                </a:solidFill>
                <a:latin typeface="Arial"/>
                <a:ea typeface="Arial"/>
                <a:cs typeface="Arial"/>
                <a:sym typeface="Arial"/>
              </a:rPr>
              <a:t> amb ganes de participar en el centre i enriquir-lo. </a:t>
            </a:r>
          </a:p>
        </p:txBody>
      </p:sp>
      <p:sp>
        <p:nvSpPr>
          <p:cNvPr name="TextBox 7" id="7"/>
          <p:cNvSpPr txBox="true"/>
          <p:nvPr/>
        </p:nvSpPr>
        <p:spPr>
          <a:xfrm rot="0">
            <a:off x="2480705" y="7679455"/>
            <a:ext cx="5888574" cy="1263386"/>
          </a:xfrm>
          <a:prstGeom prst="rect">
            <a:avLst/>
          </a:prstGeom>
        </p:spPr>
        <p:txBody>
          <a:bodyPr anchor="t" rtlCol="false" tIns="0" lIns="0" bIns="0" rIns="0">
            <a:spAutoFit/>
          </a:bodyPr>
          <a:lstStyle/>
          <a:p>
            <a:pPr algn="just">
              <a:lnSpc>
                <a:spcPts val="2531"/>
              </a:lnSpc>
            </a:pPr>
            <a:r>
              <a:rPr lang="en-US" sz="1103" spc="7">
                <a:solidFill>
                  <a:srgbClr val="000000"/>
                </a:solidFill>
                <a:latin typeface="Arial"/>
                <a:ea typeface="Arial"/>
                <a:cs typeface="Arial"/>
                <a:sym typeface="Arial"/>
              </a:rPr>
              <a:t>La il·lusió per continuar amb el projecte d’Institut Escola i les ganes de treballar ens servirà per a poder dur a terme totes aquestes propostes de millora, també la motivació de les famílies i el més important, els nens i nenes i nois i noies. Ells són el centre i el motiu pel qual fem tot això.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1114301"/>
            <a:ext cx="5770750" cy="18288"/>
          </a:xfrm>
          <a:custGeom>
            <a:avLst/>
            <a:gdLst/>
            <a:ahLst/>
            <a:cxnLst/>
            <a:rect r="r" b="b" t="t" l="l"/>
            <a:pathLst>
              <a:path h="18288" w="5770750">
                <a:moveTo>
                  <a:pt x="0" y="0"/>
                </a:moveTo>
                <a:lnTo>
                  <a:pt x="5770750" y="0"/>
                </a:lnTo>
                <a:lnTo>
                  <a:pt x="5770750" y="18288"/>
                </a:lnTo>
                <a:lnTo>
                  <a:pt x="0" y="182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42526" y="1864614"/>
            <a:ext cx="5847540" cy="4609719"/>
          </a:xfrm>
          <a:custGeom>
            <a:avLst/>
            <a:gdLst/>
            <a:ahLst/>
            <a:cxnLst/>
            <a:rect r="r" b="b" t="t" l="l"/>
            <a:pathLst>
              <a:path h="4609719" w="5847540">
                <a:moveTo>
                  <a:pt x="0" y="0"/>
                </a:moveTo>
                <a:lnTo>
                  <a:pt x="5847540" y="0"/>
                </a:lnTo>
                <a:lnTo>
                  <a:pt x="5847540" y="4609719"/>
                </a:lnTo>
                <a:lnTo>
                  <a:pt x="0" y="46097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6" id="6"/>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13 </a:t>
            </a:r>
          </a:p>
        </p:txBody>
      </p:sp>
      <p:sp>
        <p:nvSpPr>
          <p:cNvPr name="TextBox 7" id="7"/>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8" id="8"/>
          <p:cNvSpPr txBox="true"/>
          <p:nvPr/>
        </p:nvSpPr>
        <p:spPr>
          <a:xfrm rot="0">
            <a:off x="2480705" y="897131"/>
            <a:ext cx="5883659" cy="881520"/>
          </a:xfrm>
          <a:prstGeom prst="rect">
            <a:avLst/>
          </a:prstGeom>
        </p:spPr>
        <p:txBody>
          <a:bodyPr anchor="t" rtlCol="false" tIns="0" lIns="0" bIns="0" rIns="0">
            <a:spAutoFit/>
          </a:bodyPr>
          <a:lstStyle/>
          <a:p>
            <a:pPr algn="l">
              <a:lnSpc>
                <a:spcPts val="1680"/>
              </a:lnSpc>
            </a:pPr>
            <a:r>
              <a:rPr lang="en-US" sz="1200">
                <a:solidFill>
                  <a:srgbClr val="365F91"/>
                </a:solidFill>
                <a:latin typeface="Calibri (MS)"/>
                <a:ea typeface="Calibri (MS)"/>
                <a:cs typeface="Calibri (MS)"/>
                <a:sym typeface="Calibri (MS)"/>
              </a:rPr>
              <a:t>3. OBJECTIUS, ESTRATÈGIES, ACTUACIONS I INDICADORS </a:t>
            </a:r>
          </a:p>
          <a:p>
            <a:pPr algn="l">
              <a:lnSpc>
                <a:spcPts val="2587"/>
              </a:lnSpc>
            </a:pPr>
            <a:r>
              <a:rPr lang="en-US" sz="1103">
                <a:solidFill>
                  <a:srgbClr val="000000"/>
                </a:solidFill>
                <a:latin typeface="Arial"/>
                <a:ea typeface="Arial"/>
                <a:cs typeface="Arial"/>
                <a:sym typeface="Arial"/>
              </a:rPr>
              <a:t>Partint de l’anàlisi dels resultats i tenint en compte les característiques de l’alumnat ens plantegem els següents objectius. </a:t>
            </a:r>
          </a:p>
        </p:txBody>
      </p:sp>
      <p:sp>
        <p:nvSpPr>
          <p:cNvPr name="TextBox 9" id="9"/>
          <p:cNvSpPr txBox="true"/>
          <p:nvPr/>
        </p:nvSpPr>
        <p:spPr>
          <a:xfrm rot="0">
            <a:off x="3893405" y="1803425"/>
            <a:ext cx="3073194" cy="298694"/>
          </a:xfrm>
          <a:prstGeom prst="rect">
            <a:avLst/>
          </a:prstGeom>
        </p:spPr>
        <p:txBody>
          <a:bodyPr anchor="t" rtlCol="false" tIns="0" lIns="0" bIns="0" rIns="0">
            <a:spAutoFit/>
          </a:bodyPr>
          <a:lstStyle/>
          <a:p>
            <a:pPr algn="l">
              <a:lnSpc>
                <a:spcPts val="2587"/>
              </a:lnSpc>
            </a:pPr>
            <a:r>
              <a:rPr lang="en-US" b="true" sz="1103" i="true">
                <a:solidFill>
                  <a:srgbClr val="000000"/>
                </a:solidFill>
                <a:latin typeface="Arial Bold Italics"/>
                <a:ea typeface="Arial Bold Italics"/>
                <a:cs typeface="Arial Bold Italics"/>
                <a:sym typeface="Arial Bold Italics"/>
              </a:rPr>
              <a:t>1 MILLORAR ELS RESULTATS EDUCATIUS </a:t>
            </a:r>
          </a:p>
        </p:txBody>
      </p:sp>
      <p:sp>
        <p:nvSpPr>
          <p:cNvPr name="TextBox 10" id="10"/>
          <p:cNvSpPr txBox="true"/>
          <p:nvPr/>
        </p:nvSpPr>
        <p:spPr>
          <a:xfrm rot="0">
            <a:off x="7238071" y="2155850"/>
            <a:ext cx="656568" cy="251069"/>
          </a:xfrm>
          <a:prstGeom prst="rect">
            <a:avLst/>
          </a:prstGeom>
        </p:spPr>
        <p:txBody>
          <a:bodyPr anchor="t" rtlCol="false" tIns="0" lIns="0" bIns="0" rIns="0">
            <a:spAutoFit/>
          </a:bodyPr>
          <a:lstStyle/>
          <a:p>
            <a:pPr algn="l">
              <a:lnSpc>
                <a:spcPts val="2099"/>
              </a:lnSpc>
            </a:pPr>
            <a:r>
              <a:rPr lang="en-US" sz="1103">
                <a:solidFill>
                  <a:srgbClr val="000000"/>
                </a:solidFill>
                <a:latin typeface="Arial"/>
                <a:ea typeface="Arial"/>
                <a:cs typeface="Arial"/>
                <a:sym typeface="Arial"/>
              </a:rPr>
              <a:t>Millora de </a:t>
            </a:r>
          </a:p>
        </p:txBody>
      </p:sp>
      <p:sp>
        <p:nvSpPr>
          <p:cNvPr name="TextBox 11" id="11"/>
          <p:cNvSpPr txBox="true"/>
          <p:nvPr/>
        </p:nvSpPr>
        <p:spPr>
          <a:xfrm rot="0">
            <a:off x="2869277" y="2419121"/>
            <a:ext cx="807444" cy="108194"/>
          </a:xfrm>
          <a:prstGeom prst="rect">
            <a:avLst/>
          </a:prstGeom>
        </p:spPr>
        <p:txBody>
          <a:bodyPr anchor="t" rtlCol="false" tIns="0" lIns="0" bIns="0" rIns="0">
            <a:spAutoFit/>
          </a:bodyPr>
          <a:lstStyle/>
          <a:p>
            <a:pPr algn="l">
              <a:lnSpc>
                <a:spcPts val="551"/>
              </a:lnSpc>
            </a:pPr>
            <a:r>
              <a:rPr lang="en-US" sz="1103">
                <a:solidFill>
                  <a:srgbClr val="000000"/>
                </a:solidFill>
                <a:latin typeface="Arial"/>
                <a:ea typeface="Arial"/>
                <a:cs typeface="Arial"/>
                <a:sym typeface="Arial"/>
              </a:rPr>
              <a:t>Millora de la </a:t>
            </a:r>
          </a:p>
        </p:txBody>
      </p:sp>
      <p:sp>
        <p:nvSpPr>
          <p:cNvPr name="TextBox 12" id="12"/>
          <p:cNvSpPr txBox="true"/>
          <p:nvPr/>
        </p:nvSpPr>
        <p:spPr>
          <a:xfrm rot="0">
            <a:off x="4026374" y="2419121"/>
            <a:ext cx="1250613" cy="589778"/>
          </a:xfrm>
          <a:prstGeom prst="rect">
            <a:avLst/>
          </a:prstGeom>
        </p:spPr>
        <p:txBody>
          <a:bodyPr anchor="t" rtlCol="false" tIns="0" lIns="0" bIns="0" rIns="0">
            <a:spAutoFit/>
          </a:bodyPr>
          <a:lstStyle/>
          <a:p>
            <a:pPr algn="l">
              <a:lnSpc>
                <a:spcPts val="551"/>
              </a:lnSpc>
            </a:pPr>
            <a:r>
              <a:rPr lang="en-US" sz="1103">
                <a:solidFill>
                  <a:srgbClr val="000000"/>
                </a:solidFill>
                <a:latin typeface="Arial"/>
                <a:ea typeface="Arial"/>
                <a:cs typeface="Arial"/>
                <a:sym typeface="Arial"/>
              </a:rPr>
              <a:t>Incentivació del treball col·laboratiu entre l’alumnat. </a:t>
            </a:r>
          </a:p>
        </p:txBody>
      </p:sp>
      <p:sp>
        <p:nvSpPr>
          <p:cNvPr name="TextBox 13" id="13"/>
          <p:cNvSpPr txBox="true"/>
          <p:nvPr/>
        </p:nvSpPr>
        <p:spPr>
          <a:xfrm rot="0">
            <a:off x="5693878" y="2419121"/>
            <a:ext cx="1013955" cy="108194"/>
          </a:xfrm>
          <a:prstGeom prst="rect">
            <a:avLst/>
          </a:prstGeom>
        </p:spPr>
        <p:txBody>
          <a:bodyPr anchor="t" rtlCol="false" tIns="0" lIns="0" bIns="0" rIns="0">
            <a:spAutoFit/>
          </a:bodyPr>
          <a:lstStyle/>
          <a:p>
            <a:pPr algn="l">
              <a:lnSpc>
                <a:spcPts val="551"/>
              </a:lnSpc>
            </a:pPr>
            <a:r>
              <a:rPr lang="en-US" sz="1103">
                <a:solidFill>
                  <a:srgbClr val="000000"/>
                </a:solidFill>
                <a:latin typeface="Arial"/>
                <a:ea typeface="Arial"/>
                <a:cs typeface="Arial"/>
                <a:sym typeface="Arial"/>
              </a:rPr>
              <a:t>El català com a </a:t>
            </a:r>
          </a:p>
        </p:txBody>
      </p:sp>
      <p:sp>
        <p:nvSpPr>
          <p:cNvPr name="TextBox 14" id="14"/>
          <p:cNvSpPr txBox="true"/>
          <p:nvPr/>
        </p:nvSpPr>
        <p:spPr>
          <a:xfrm rot="0">
            <a:off x="6850594" y="2463317"/>
            <a:ext cx="1213028" cy="665978"/>
          </a:xfrm>
          <a:prstGeom prst="rect">
            <a:avLst/>
          </a:prstGeom>
        </p:spPr>
        <p:txBody>
          <a:bodyPr anchor="t" rtlCol="false" tIns="0" lIns="0" bIns="0" rIns="0">
            <a:spAutoFit/>
          </a:bodyPr>
          <a:lstStyle/>
          <a:p>
            <a:pPr algn="ctr">
              <a:lnSpc>
                <a:spcPts val="1343"/>
              </a:lnSpc>
            </a:pPr>
            <a:r>
              <a:rPr lang="en-US" sz="1103">
                <a:solidFill>
                  <a:srgbClr val="000000"/>
                </a:solidFill>
                <a:latin typeface="Arial"/>
                <a:ea typeface="Arial"/>
                <a:cs typeface="Arial"/>
                <a:sym typeface="Arial"/>
              </a:rPr>
              <a:t>l’avaluació, entesa com a part de l’aprenentatge. </a:t>
            </a:r>
          </a:p>
        </p:txBody>
      </p:sp>
      <p:sp>
        <p:nvSpPr>
          <p:cNvPr name="TextBox 15" id="15"/>
          <p:cNvSpPr txBox="true"/>
          <p:nvPr/>
        </p:nvSpPr>
        <p:spPr>
          <a:xfrm rot="0">
            <a:off x="2521853" y="2659913"/>
            <a:ext cx="1283294" cy="348986"/>
          </a:xfrm>
          <a:prstGeom prst="rect">
            <a:avLst/>
          </a:prstGeom>
        </p:spPr>
        <p:txBody>
          <a:bodyPr anchor="t" rtlCol="false" tIns="0" lIns="0" bIns="0" rIns="0">
            <a:spAutoFit/>
          </a:bodyPr>
          <a:lstStyle/>
          <a:p>
            <a:pPr algn="ctr">
              <a:lnSpc>
                <a:spcPts val="551"/>
              </a:lnSpc>
            </a:pPr>
            <a:r>
              <a:rPr lang="en-US" sz="1103">
                <a:solidFill>
                  <a:srgbClr val="000000"/>
                </a:solidFill>
                <a:latin typeface="Arial"/>
                <a:ea typeface="Arial"/>
                <a:cs typeface="Arial"/>
                <a:sym typeface="Arial"/>
              </a:rPr>
              <a:t>fluïdesa i de la comprensió lectora. </a:t>
            </a:r>
          </a:p>
        </p:txBody>
      </p:sp>
      <p:sp>
        <p:nvSpPr>
          <p:cNvPr name="TextBox 16" id="16"/>
          <p:cNvSpPr txBox="true"/>
          <p:nvPr/>
        </p:nvSpPr>
        <p:spPr>
          <a:xfrm rot="0">
            <a:off x="5498558" y="2659913"/>
            <a:ext cx="1180281" cy="348986"/>
          </a:xfrm>
          <a:prstGeom prst="rect">
            <a:avLst/>
          </a:prstGeom>
        </p:spPr>
        <p:txBody>
          <a:bodyPr anchor="t" rtlCol="false" tIns="0" lIns="0" bIns="0" rIns="0">
            <a:spAutoFit/>
          </a:bodyPr>
          <a:lstStyle/>
          <a:p>
            <a:pPr algn="ctr">
              <a:lnSpc>
                <a:spcPts val="551"/>
              </a:lnSpc>
            </a:pPr>
            <a:r>
              <a:rPr lang="en-US" sz="1103">
                <a:solidFill>
                  <a:srgbClr val="000000"/>
                </a:solidFill>
                <a:latin typeface="Arial"/>
                <a:ea typeface="Arial"/>
                <a:cs typeface="Arial"/>
                <a:sym typeface="Arial"/>
              </a:rPr>
              <a:t>llengua vehicular i d’aprenentatge </a:t>
            </a:r>
          </a:p>
        </p:txBody>
      </p:sp>
      <p:sp>
        <p:nvSpPr>
          <p:cNvPr name="TextBox 17" id="17"/>
          <p:cNvSpPr txBox="true"/>
          <p:nvPr/>
        </p:nvSpPr>
        <p:spPr>
          <a:xfrm rot="0">
            <a:off x="3120737" y="3133496"/>
            <a:ext cx="4649829" cy="317744"/>
          </a:xfrm>
          <a:prstGeom prst="rect">
            <a:avLst/>
          </a:prstGeom>
        </p:spPr>
        <p:txBody>
          <a:bodyPr anchor="t" rtlCol="false" tIns="0" lIns="0" bIns="0" rIns="0">
            <a:spAutoFit/>
          </a:bodyPr>
          <a:lstStyle/>
          <a:p>
            <a:pPr algn="l">
              <a:lnSpc>
                <a:spcPts val="2759"/>
              </a:lnSpc>
            </a:pPr>
            <a:r>
              <a:rPr lang="en-US" b="true" sz="1103" i="true">
                <a:solidFill>
                  <a:srgbClr val="000000"/>
                </a:solidFill>
                <a:latin typeface="Arial Bold Italics"/>
                <a:ea typeface="Arial Bold Italics"/>
                <a:cs typeface="Arial Bold Italics"/>
                <a:sym typeface="Arial Bold Italics"/>
              </a:rPr>
              <a:t>2 MILLORAR LA COHESIÓ SOCIAL I LA CONVIVÈNCIA AL CENTRE </a:t>
            </a:r>
          </a:p>
        </p:txBody>
      </p:sp>
      <p:sp>
        <p:nvSpPr>
          <p:cNvPr name="TextBox 18" id="18"/>
          <p:cNvSpPr txBox="true"/>
          <p:nvPr/>
        </p:nvSpPr>
        <p:spPr>
          <a:xfrm rot="0">
            <a:off x="3973034" y="3522116"/>
            <a:ext cx="1354036" cy="1407404"/>
          </a:xfrm>
          <a:prstGeom prst="rect">
            <a:avLst/>
          </a:prstGeom>
        </p:spPr>
        <p:txBody>
          <a:bodyPr anchor="t" rtlCol="false" tIns="0" lIns="0" bIns="0" rIns="0">
            <a:spAutoFit/>
          </a:bodyPr>
          <a:lstStyle/>
          <a:p>
            <a:pPr algn="ctr">
              <a:lnSpc>
                <a:spcPts val="1559"/>
              </a:lnSpc>
            </a:pPr>
            <a:r>
              <a:rPr lang="en-US" sz="1103">
                <a:solidFill>
                  <a:srgbClr val="000000"/>
                </a:solidFill>
                <a:latin typeface="Arial"/>
                <a:ea typeface="Arial"/>
                <a:cs typeface="Arial"/>
                <a:sym typeface="Arial"/>
              </a:rPr>
              <a:t>Promoció d’activitats </a:t>
            </a:r>
          </a:p>
          <a:p>
            <a:pPr algn="ctr">
              <a:lnSpc>
                <a:spcPts val="2232"/>
              </a:lnSpc>
            </a:pPr>
            <a:r>
              <a:rPr lang="en-US" sz="1103">
                <a:solidFill>
                  <a:srgbClr val="000000"/>
                </a:solidFill>
                <a:latin typeface="Arial"/>
                <a:ea typeface="Arial"/>
                <a:cs typeface="Arial"/>
                <a:sym typeface="Arial"/>
              </a:rPr>
              <a:t>conjuntes de tot el </a:t>
            </a:r>
          </a:p>
          <a:p>
            <a:pPr algn="ctr">
              <a:lnSpc>
                <a:spcPts val="1559"/>
              </a:lnSpc>
            </a:pPr>
            <a:r>
              <a:rPr lang="en-US" sz="1103">
                <a:solidFill>
                  <a:srgbClr val="000000"/>
                </a:solidFill>
                <a:latin typeface="Arial"/>
                <a:ea typeface="Arial"/>
                <a:cs typeface="Arial"/>
                <a:sym typeface="Arial"/>
              </a:rPr>
              <a:t>centre. Tant pel que </a:t>
            </a:r>
          </a:p>
          <a:p>
            <a:pPr algn="ctr">
              <a:lnSpc>
                <a:spcPts val="1343"/>
              </a:lnSpc>
            </a:pPr>
            <a:r>
              <a:rPr lang="en-US" sz="1103">
                <a:solidFill>
                  <a:srgbClr val="000000"/>
                </a:solidFill>
                <a:latin typeface="Arial"/>
                <a:ea typeface="Arial"/>
                <a:cs typeface="Arial"/>
                <a:sym typeface="Arial"/>
              </a:rPr>
              <a:t>fa a l’alumnat, com a </a:t>
            </a:r>
          </a:p>
          <a:p>
            <a:pPr algn="ctr">
              <a:lnSpc>
                <a:spcPts val="2447"/>
              </a:lnSpc>
            </a:pPr>
            <a:r>
              <a:rPr lang="en-US" sz="1103">
                <a:solidFill>
                  <a:srgbClr val="000000"/>
                </a:solidFill>
                <a:latin typeface="Arial"/>
                <a:ea typeface="Arial"/>
                <a:cs typeface="Arial"/>
                <a:sym typeface="Arial"/>
              </a:rPr>
              <a:t>les famílies i als </a:t>
            </a:r>
          </a:p>
          <a:p>
            <a:pPr algn="ctr">
              <a:lnSpc>
                <a:spcPts val="1343"/>
              </a:lnSpc>
            </a:pPr>
            <a:r>
              <a:rPr lang="en-US" sz="1103">
                <a:solidFill>
                  <a:srgbClr val="000000"/>
                </a:solidFill>
                <a:latin typeface="Arial"/>
                <a:ea typeface="Arial"/>
                <a:cs typeface="Arial"/>
                <a:sym typeface="Arial"/>
              </a:rPr>
              <a:t>docents. </a:t>
            </a:r>
          </a:p>
        </p:txBody>
      </p:sp>
      <p:sp>
        <p:nvSpPr>
          <p:cNvPr name="TextBox 19" id="19"/>
          <p:cNvSpPr txBox="true"/>
          <p:nvPr/>
        </p:nvSpPr>
        <p:spPr>
          <a:xfrm rot="0">
            <a:off x="2919569" y="4003700"/>
            <a:ext cx="704621" cy="203444"/>
          </a:xfrm>
          <a:prstGeom prst="rect">
            <a:avLst/>
          </a:prstGeom>
        </p:spPr>
        <p:txBody>
          <a:bodyPr anchor="t" rtlCol="false" tIns="0" lIns="0" bIns="0" rIns="0">
            <a:spAutoFit/>
          </a:bodyPr>
          <a:lstStyle/>
          <a:p>
            <a:pPr algn="l">
              <a:lnSpc>
                <a:spcPts val="1559"/>
              </a:lnSpc>
            </a:pPr>
            <a:r>
              <a:rPr lang="en-US" sz="1103">
                <a:solidFill>
                  <a:srgbClr val="000000"/>
                </a:solidFill>
                <a:latin typeface="Arial"/>
                <a:ea typeface="Arial"/>
                <a:cs typeface="Arial"/>
                <a:sym typeface="Arial"/>
              </a:rPr>
              <a:t>Treball del </a:t>
            </a:r>
          </a:p>
        </p:txBody>
      </p:sp>
      <p:sp>
        <p:nvSpPr>
          <p:cNvPr name="TextBox 20" id="20"/>
          <p:cNvSpPr txBox="true"/>
          <p:nvPr/>
        </p:nvSpPr>
        <p:spPr>
          <a:xfrm rot="0">
            <a:off x="6862786" y="4003700"/>
            <a:ext cx="1188149" cy="444236"/>
          </a:xfrm>
          <a:prstGeom prst="rect">
            <a:avLst/>
          </a:prstGeom>
        </p:spPr>
        <p:txBody>
          <a:bodyPr anchor="t" rtlCol="false" tIns="0" lIns="0" bIns="0" rIns="0">
            <a:spAutoFit/>
          </a:bodyPr>
          <a:lstStyle/>
          <a:p>
            <a:pPr algn="ctr">
              <a:lnSpc>
                <a:spcPts val="1559"/>
              </a:lnSpc>
            </a:pPr>
            <a:r>
              <a:rPr lang="en-US" sz="1103">
                <a:solidFill>
                  <a:srgbClr val="000000"/>
                </a:solidFill>
                <a:latin typeface="Arial"/>
                <a:ea typeface="Arial"/>
                <a:cs typeface="Arial"/>
                <a:sym typeface="Arial"/>
              </a:rPr>
              <a:t>Suport a l’alumnat </a:t>
            </a:r>
          </a:p>
          <a:p>
            <a:pPr algn="ctr">
              <a:lnSpc>
                <a:spcPts val="1343"/>
              </a:lnSpc>
            </a:pPr>
            <a:r>
              <a:rPr lang="en-US" sz="1103">
                <a:solidFill>
                  <a:srgbClr val="000000"/>
                </a:solidFill>
                <a:latin typeface="Arial"/>
                <a:ea typeface="Arial"/>
                <a:cs typeface="Arial"/>
                <a:sym typeface="Arial"/>
              </a:rPr>
              <a:t>amb NESE. </a:t>
            </a:r>
          </a:p>
        </p:txBody>
      </p:sp>
      <p:sp>
        <p:nvSpPr>
          <p:cNvPr name="TextBox 21" id="21"/>
          <p:cNvSpPr txBox="true"/>
          <p:nvPr/>
        </p:nvSpPr>
        <p:spPr>
          <a:xfrm rot="0">
            <a:off x="5463506" y="4219346"/>
            <a:ext cx="1252509" cy="108194"/>
          </a:xfrm>
          <a:prstGeom prst="rect">
            <a:avLst/>
          </a:prstGeom>
        </p:spPr>
        <p:txBody>
          <a:bodyPr anchor="t" rtlCol="false" tIns="0" lIns="0" bIns="0" rIns="0">
            <a:spAutoFit/>
          </a:bodyPr>
          <a:lstStyle/>
          <a:p>
            <a:pPr algn="l">
              <a:lnSpc>
                <a:spcPts val="551"/>
              </a:lnSpc>
            </a:pPr>
            <a:r>
              <a:rPr lang="en-US" sz="1103">
                <a:solidFill>
                  <a:srgbClr val="000000"/>
                </a:solidFill>
                <a:latin typeface="Arial"/>
                <a:ea typeface="Arial"/>
                <a:cs typeface="Arial"/>
                <a:sym typeface="Arial"/>
              </a:rPr>
              <a:t>Ús de la mediació. </a:t>
            </a:r>
          </a:p>
        </p:txBody>
      </p:sp>
      <p:sp>
        <p:nvSpPr>
          <p:cNvPr name="TextBox 22" id="22"/>
          <p:cNvSpPr txBox="true"/>
          <p:nvPr/>
        </p:nvSpPr>
        <p:spPr>
          <a:xfrm rot="0">
            <a:off x="2502041" y="4263542"/>
            <a:ext cx="1323708" cy="184394"/>
          </a:xfrm>
          <a:prstGeom prst="rect">
            <a:avLst/>
          </a:prstGeom>
        </p:spPr>
        <p:txBody>
          <a:bodyPr anchor="t" rtlCol="false" tIns="0" lIns="0" bIns="0" rIns="0">
            <a:spAutoFit/>
          </a:bodyPr>
          <a:lstStyle/>
          <a:p>
            <a:pPr algn="l">
              <a:lnSpc>
                <a:spcPts val="1343"/>
              </a:lnSpc>
            </a:pPr>
            <a:r>
              <a:rPr lang="en-US" sz="1103">
                <a:solidFill>
                  <a:srgbClr val="000000"/>
                </a:solidFill>
                <a:latin typeface="Arial"/>
                <a:ea typeface="Arial"/>
                <a:cs typeface="Arial"/>
                <a:sym typeface="Arial"/>
              </a:rPr>
              <a:t>benestar emocional. </a:t>
            </a:r>
          </a:p>
        </p:txBody>
      </p:sp>
      <p:sp>
        <p:nvSpPr>
          <p:cNvPr name="TextBox 23" id="23"/>
          <p:cNvSpPr txBox="true"/>
          <p:nvPr/>
        </p:nvSpPr>
        <p:spPr>
          <a:xfrm rot="0">
            <a:off x="2733689" y="4883810"/>
            <a:ext cx="5434775" cy="298694"/>
          </a:xfrm>
          <a:prstGeom prst="rect">
            <a:avLst/>
          </a:prstGeom>
        </p:spPr>
        <p:txBody>
          <a:bodyPr anchor="t" rtlCol="false" tIns="0" lIns="0" bIns="0" rIns="0">
            <a:spAutoFit/>
          </a:bodyPr>
          <a:lstStyle/>
          <a:p>
            <a:pPr algn="l">
              <a:lnSpc>
                <a:spcPts val="2533"/>
              </a:lnSpc>
            </a:pPr>
            <a:r>
              <a:rPr lang="en-US" b="true" sz="1103" i="true">
                <a:solidFill>
                  <a:srgbClr val="000000"/>
                </a:solidFill>
                <a:latin typeface="Arial Bold Italics"/>
                <a:ea typeface="Arial Bold Italics"/>
                <a:cs typeface="Arial Bold Italics"/>
                <a:sym typeface="Arial Bold Italics"/>
              </a:rPr>
              <a:t>3 CONSOLIDAR LA LÍNIA PEDAGÒGICA DE L’INSTITUT ESCOLA SANT QUINTÍ </a:t>
            </a:r>
          </a:p>
        </p:txBody>
      </p:sp>
      <p:sp>
        <p:nvSpPr>
          <p:cNvPr name="TextBox 24" id="24"/>
          <p:cNvSpPr txBox="true"/>
          <p:nvPr/>
        </p:nvSpPr>
        <p:spPr>
          <a:xfrm rot="0">
            <a:off x="4818854" y="5205622"/>
            <a:ext cx="950938" cy="298694"/>
          </a:xfrm>
          <a:prstGeom prst="rect">
            <a:avLst/>
          </a:prstGeom>
        </p:spPr>
        <p:txBody>
          <a:bodyPr anchor="t" rtlCol="false" tIns="0" lIns="0" bIns="0" rIns="0">
            <a:spAutoFit/>
          </a:bodyPr>
          <a:lstStyle/>
          <a:p>
            <a:pPr algn="l">
              <a:lnSpc>
                <a:spcPts val="2533"/>
              </a:lnSpc>
            </a:pPr>
            <a:r>
              <a:rPr lang="en-US" b="true" sz="1103" i="true">
                <a:solidFill>
                  <a:srgbClr val="000000"/>
                </a:solidFill>
                <a:latin typeface="Arial Bold Italics"/>
                <a:ea typeface="Arial Bold Italics"/>
                <a:cs typeface="Arial Bold Italics"/>
                <a:sym typeface="Arial Bold Italics"/>
              </a:rPr>
              <a:t>DE MEDIONA </a:t>
            </a:r>
          </a:p>
        </p:txBody>
      </p:sp>
      <p:sp>
        <p:nvSpPr>
          <p:cNvPr name="TextBox 25" id="25"/>
          <p:cNvSpPr txBox="true"/>
          <p:nvPr/>
        </p:nvSpPr>
        <p:spPr>
          <a:xfrm rot="0">
            <a:off x="2876897" y="5521852"/>
            <a:ext cx="792147"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Cohesió del </a:t>
            </a:r>
          </a:p>
        </p:txBody>
      </p:sp>
      <p:sp>
        <p:nvSpPr>
          <p:cNvPr name="TextBox 26" id="26"/>
          <p:cNvSpPr txBox="true"/>
          <p:nvPr/>
        </p:nvSpPr>
        <p:spPr>
          <a:xfrm rot="0">
            <a:off x="4396706" y="5521852"/>
            <a:ext cx="721643"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Treball per </a:t>
            </a:r>
          </a:p>
        </p:txBody>
      </p:sp>
      <p:sp>
        <p:nvSpPr>
          <p:cNvPr name="TextBox 27" id="27"/>
          <p:cNvSpPr txBox="true"/>
          <p:nvPr/>
        </p:nvSpPr>
        <p:spPr>
          <a:xfrm rot="0">
            <a:off x="5914858" y="5521852"/>
            <a:ext cx="563613"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Banc de </a:t>
            </a:r>
          </a:p>
        </p:txBody>
      </p:sp>
      <p:sp>
        <p:nvSpPr>
          <p:cNvPr name="TextBox 28" id="28"/>
          <p:cNvSpPr txBox="true"/>
          <p:nvPr/>
        </p:nvSpPr>
        <p:spPr>
          <a:xfrm rot="0">
            <a:off x="7039570" y="5521852"/>
            <a:ext cx="1060723"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Treball en xarxa </a:t>
            </a:r>
          </a:p>
        </p:txBody>
      </p:sp>
      <p:sp>
        <p:nvSpPr>
          <p:cNvPr name="TextBox 29" id="29"/>
          <p:cNvSpPr txBox="true"/>
          <p:nvPr/>
        </p:nvSpPr>
        <p:spPr>
          <a:xfrm rot="0">
            <a:off x="2534045" y="5924569"/>
            <a:ext cx="1259081" cy="396611"/>
          </a:xfrm>
          <a:prstGeom prst="rect">
            <a:avLst/>
          </a:prstGeom>
        </p:spPr>
        <p:txBody>
          <a:bodyPr anchor="t" rtlCol="false" tIns="0" lIns="0" bIns="0" rIns="0">
            <a:spAutoFit/>
          </a:bodyPr>
          <a:lstStyle/>
          <a:p>
            <a:pPr algn="ctr">
              <a:lnSpc>
                <a:spcPts val="1032"/>
              </a:lnSpc>
            </a:pPr>
            <a:r>
              <a:rPr lang="en-US" sz="1103">
                <a:solidFill>
                  <a:srgbClr val="000000"/>
                </a:solidFill>
                <a:latin typeface="Arial"/>
                <a:ea typeface="Arial"/>
                <a:cs typeface="Arial"/>
                <a:sym typeface="Arial"/>
              </a:rPr>
              <a:t>claustre de l’Institut </a:t>
            </a:r>
          </a:p>
          <a:p>
            <a:pPr algn="ctr">
              <a:lnSpc>
                <a:spcPts val="2759"/>
              </a:lnSpc>
            </a:pPr>
            <a:r>
              <a:rPr lang="en-US" sz="1103">
                <a:solidFill>
                  <a:srgbClr val="000000"/>
                </a:solidFill>
                <a:latin typeface="Arial"/>
                <a:ea typeface="Arial"/>
                <a:cs typeface="Arial"/>
                <a:sym typeface="Arial"/>
              </a:rPr>
              <a:t>Escola. </a:t>
            </a:r>
          </a:p>
        </p:txBody>
      </p:sp>
      <p:sp>
        <p:nvSpPr>
          <p:cNvPr name="TextBox 30" id="30"/>
          <p:cNvSpPr txBox="true"/>
          <p:nvPr/>
        </p:nvSpPr>
        <p:spPr>
          <a:xfrm rot="0">
            <a:off x="4158962" y="5924569"/>
            <a:ext cx="975551" cy="396611"/>
          </a:xfrm>
          <a:prstGeom prst="rect">
            <a:avLst/>
          </a:prstGeom>
        </p:spPr>
        <p:txBody>
          <a:bodyPr anchor="t" rtlCol="false" tIns="0" lIns="0" bIns="0" rIns="0">
            <a:spAutoFit/>
          </a:bodyPr>
          <a:lstStyle/>
          <a:p>
            <a:pPr algn="ctr">
              <a:lnSpc>
                <a:spcPts val="1032"/>
              </a:lnSpc>
            </a:pPr>
            <a:r>
              <a:rPr lang="en-US" sz="1103">
                <a:solidFill>
                  <a:srgbClr val="000000"/>
                </a:solidFill>
                <a:latin typeface="Arial"/>
                <a:ea typeface="Arial"/>
                <a:cs typeface="Arial"/>
                <a:sym typeface="Arial"/>
              </a:rPr>
              <a:t>comissions </a:t>
            </a:r>
          </a:p>
          <a:p>
            <a:pPr algn="ctr">
              <a:lnSpc>
                <a:spcPts val="2759"/>
              </a:lnSpc>
            </a:pPr>
            <a:r>
              <a:rPr lang="en-US" sz="1103">
                <a:solidFill>
                  <a:srgbClr val="000000"/>
                </a:solidFill>
                <a:latin typeface="Arial"/>
                <a:ea typeface="Arial"/>
                <a:cs typeface="Arial"/>
                <a:sym typeface="Arial"/>
              </a:rPr>
              <a:t>pedagògiques. </a:t>
            </a:r>
          </a:p>
        </p:txBody>
      </p:sp>
      <p:sp>
        <p:nvSpPr>
          <p:cNvPr name="TextBox 31" id="31"/>
          <p:cNvSpPr txBox="true"/>
          <p:nvPr/>
        </p:nvSpPr>
        <p:spPr>
          <a:xfrm rot="0">
            <a:off x="5544278" y="5924569"/>
            <a:ext cx="1085459" cy="396611"/>
          </a:xfrm>
          <a:prstGeom prst="rect">
            <a:avLst/>
          </a:prstGeom>
        </p:spPr>
        <p:txBody>
          <a:bodyPr anchor="t" rtlCol="false" tIns="0" lIns="0" bIns="0" rIns="0">
            <a:spAutoFit/>
          </a:bodyPr>
          <a:lstStyle/>
          <a:p>
            <a:pPr algn="ctr">
              <a:lnSpc>
                <a:spcPts val="1032"/>
              </a:lnSpc>
            </a:pPr>
            <a:r>
              <a:rPr lang="en-US" sz="1103">
                <a:solidFill>
                  <a:srgbClr val="000000"/>
                </a:solidFill>
                <a:latin typeface="Arial"/>
                <a:ea typeface="Arial"/>
                <a:cs typeface="Arial"/>
                <a:sym typeface="Arial"/>
              </a:rPr>
              <a:t>recursos i bones </a:t>
            </a:r>
          </a:p>
          <a:p>
            <a:pPr algn="ctr">
              <a:lnSpc>
                <a:spcPts val="2759"/>
              </a:lnSpc>
            </a:pPr>
            <a:r>
              <a:rPr lang="en-US" sz="1103">
                <a:solidFill>
                  <a:srgbClr val="000000"/>
                </a:solidFill>
                <a:latin typeface="Arial"/>
                <a:ea typeface="Arial"/>
                <a:cs typeface="Arial"/>
                <a:sym typeface="Arial"/>
              </a:rPr>
              <a:t>pràctiques. </a:t>
            </a:r>
          </a:p>
        </p:txBody>
      </p:sp>
      <p:sp>
        <p:nvSpPr>
          <p:cNvPr name="TextBox 32" id="32"/>
          <p:cNvSpPr txBox="true"/>
          <p:nvPr/>
        </p:nvSpPr>
        <p:spPr>
          <a:xfrm rot="0">
            <a:off x="6878026" y="5924569"/>
            <a:ext cx="1156678" cy="396611"/>
          </a:xfrm>
          <a:prstGeom prst="rect">
            <a:avLst/>
          </a:prstGeom>
        </p:spPr>
        <p:txBody>
          <a:bodyPr anchor="t" rtlCol="false" tIns="0" lIns="0" bIns="0" rIns="0">
            <a:spAutoFit/>
          </a:bodyPr>
          <a:lstStyle/>
          <a:p>
            <a:pPr algn="ctr">
              <a:lnSpc>
                <a:spcPts val="1032"/>
              </a:lnSpc>
            </a:pPr>
            <a:r>
              <a:rPr lang="en-US" sz="1103">
                <a:solidFill>
                  <a:srgbClr val="000000"/>
                </a:solidFill>
                <a:latin typeface="Arial"/>
                <a:ea typeface="Arial"/>
                <a:cs typeface="Arial"/>
                <a:sym typeface="Arial"/>
              </a:rPr>
              <a:t>de tots els agents </a:t>
            </a:r>
          </a:p>
          <a:p>
            <a:pPr algn="ctr">
              <a:lnSpc>
                <a:spcPts val="2759"/>
              </a:lnSpc>
            </a:pPr>
            <a:r>
              <a:rPr lang="en-US" sz="1103">
                <a:solidFill>
                  <a:srgbClr val="000000"/>
                </a:solidFill>
                <a:latin typeface="Arial"/>
                <a:ea typeface="Arial"/>
                <a:cs typeface="Arial"/>
                <a:sym typeface="Arial"/>
              </a:rPr>
              <a:t>educatius.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96112" y="2806793"/>
            <a:ext cx="8898636" cy="12192"/>
          </a:xfrm>
          <a:custGeom>
            <a:avLst/>
            <a:gdLst/>
            <a:ahLst/>
            <a:cxnLst/>
            <a:rect r="r" b="b" t="t" l="l"/>
            <a:pathLst>
              <a:path h="12192" w="8898636">
                <a:moveTo>
                  <a:pt x="0" y="0"/>
                </a:moveTo>
                <a:lnTo>
                  <a:pt x="8898636" y="0"/>
                </a:lnTo>
                <a:lnTo>
                  <a:pt x="8898636" y="12192"/>
                </a:lnTo>
                <a:lnTo>
                  <a:pt x="0" y="12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 y="2154264"/>
            <a:ext cx="8862060" cy="9525"/>
          </a:xfrm>
          <a:custGeom>
            <a:avLst/>
            <a:gdLst/>
            <a:ahLst/>
            <a:cxnLst/>
            <a:rect r="r" b="b" t="t" l="l"/>
            <a:pathLst>
              <a:path h="9525" w="8862060">
                <a:moveTo>
                  <a:pt x="0" y="0"/>
                </a:moveTo>
                <a:lnTo>
                  <a:pt x="8862060" y="0"/>
                </a:lnTo>
                <a:lnTo>
                  <a:pt x="8862060"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76221" y="3448902"/>
            <a:ext cx="9286237" cy="4645104"/>
          </a:xfrm>
          <a:custGeom>
            <a:avLst/>
            <a:gdLst/>
            <a:ahLst/>
            <a:cxnLst/>
            <a:rect r="r" b="b" t="t" l="l"/>
            <a:pathLst>
              <a:path h="4645104" w="9286237">
                <a:moveTo>
                  <a:pt x="0" y="0"/>
                </a:moveTo>
                <a:lnTo>
                  <a:pt x="9286237" y="0"/>
                </a:lnTo>
                <a:lnTo>
                  <a:pt x="9286237" y="4645104"/>
                </a:lnTo>
                <a:lnTo>
                  <a:pt x="0" y="46451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914400" y="2002816"/>
            <a:ext cx="1195769"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6" id="6"/>
          <p:cNvSpPr txBox="true"/>
          <p:nvPr/>
        </p:nvSpPr>
        <p:spPr>
          <a:xfrm rot="0">
            <a:off x="5388226" y="8342352"/>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14 </a:t>
            </a:r>
          </a:p>
        </p:txBody>
      </p:sp>
      <p:sp>
        <p:nvSpPr>
          <p:cNvPr name="TextBox 7" id="7"/>
          <p:cNvSpPr txBox="true"/>
          <p:nvPr/>
        </p:nvSpPr>
        <p:spPr>
          <a:xfrm rot="0">
            <a:off x="8244583" y="2002816"/>
            <a:ext cx="1598381"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8" id="8"/>
          <p:cNvSpPr txBox="true"/>
          <p:nvPr/>
        </p:nvSpPr>
        <p:spPr>
          <a:xfrm rot="0">
            <a:off x="914400" y="2589623"/>
            <a:ext cx="2729694" cy="213360"/>
          </a:xfrm>
          <a:prstGeom prst="rect">
            <a:avLst/>
          </a:prstGeom>
        </p:spPr>
        <p:txBody>
          <a:bodyPr anchor="t" rtlCol="false" tIns="0" lIns="0" bIns="0" rIns="0">
            <a:spAutoFit/>
          </a:bodyPr>
          <a:lstStyle/>
          <a:p>
            <a:pPr algn="l">
              <a:lnSpc>
                <a:spcPts val="1680"/>
              </a:lnSpc>
            </a:pPr>
            <a:r>
              <a:rPr lang="en-US" sz="1200">
                <a:solidFill>
                  <a:srgbClr val="365F91"/>
                </a:solidFill>
                <a:latin typeface="Calibri (MS)"/>
                <a:ea typeface="Calibri (MS)"/>
                <a:cs typeface="Calibri (MS)"/>
                <a:sym typeface="Calibri (MS)"/>
              </a:rPr>
              <a:t>3.1. MILLORAR ELS RESULTATS EDUCATIUS </a:t>
            </a:r>
          </a:p>
        </p:txBody>
      </p:sp>
      <p:sp>
        <p:nvSpPr>
          <p:cNvPr name="TextBox 9" id="9"/>
          <p:cNvSpPr txBox="true"/>
          <p:nvPr/>
        </p:nvSpPr>
        <p:spPr>
          <a:xfrm rot="0">
            <a:off x="914400" y="7496665"/>
            <a:ext cx="3049876"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1.2.1. Assentar el treball per ambients a infantil. </a:t>
            </a:r>
          </a:p>
        </p:txBody>
      </p:sp>
      <p:sp>
        <p:nvSpPr>
          <p:cNvPr name="TextBox 10" id="10"/>
          <p:cNvSpPr txBox="true"/>
          <p:nvPr/>
        </p:nvSpPr>
        <p:spPr>
          <a:xfrm rot="0">
            <a:off x="914400" y="6731617"/>
            <a:ext cx="3269685" cy="472811"/>
          </a:xfrm>
          <a:prstGeom prst="rect">
            <a:avLst/>
          </a:prstGeom>
        </p:spPr>
        <p:txBody>
          <a:bodyPr anchor="t" rtlCol="false" tIns="0" lIns="0" bIns="0" rIns="0">
            <a:spAutoFit/>
          </a:bodyPr>
          <a:lstStyle/>
          <a:p>
            <a:pPr algn="l">
              <a:lnSpc>
                <a:spcPts val="1895"/>
              </a:lnSpc>
            </a:pPr>
            <a:r>
              <a:rPr lang="en-US" sz="1103">
                <a:solidFill>
                  <a:srgbClr val="000000"/>
                </a:solidFill>
                <a:latin typeface="Arial"/>
                <a:ea typeface="Arial"/>
                <a:cs typeface="Arial"/>
                <a:sym typeface="Arial"/>
              </a:rPr>
              <a:t>1.1.3. Impuls de l’activitat de padrins lectors a tot el centre. </a:t>
            </a:r>
          </a:p>
        </p:txBody>
      </p:sp>
      <p:sp>
        <p:nvSpPr>
          <p:cNvPr name="TextBox 11" id="11"/>
          <p:cNvSpPr txBox="true"/>
          <p:nvPr/>
        </p:nvSpPr>
        <p:spPr>
          <a:xfrm rot="0">
            <a:off x="4543682" y="676019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2" id="12"/>
          <p:cNvSpPr txBox="true"/>
          <p:nvPr/>
        </p:nvSpPr>
        <p:spPr>
          <a:xfrm rot="0">
            <a:off x="4543682" y="7496665"/>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3" id="13"/>
          <p:cNvSpPr txBox="true"/>
          <p:nvPr/>
        </p:nvSpPr>
        <p:spPr>
          <a:xfrm rot="0">
            <a:off x="5038982" y="676019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4" id="14"/>
          <p:cNvSpPr txBox="true"/>
          <p:nvPr/>
        </p:nvSpPr>
        <p:spPr>
          <a:xfrm rot="0">
            <a:off x="5038982" y="7496665"/>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5" id="15"/>
          <p:cNvSpPr txBox="true"/>
          <p:nvPr/>
        </p:nvSpPr>
        <p:spPr>
          <a:xfrm rot="0">
            <a:off x="5525386" y="676019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6" id="16"/>
          <p:cNvSpPr txBox="true"/>
          <p:nvPr/>
        </p:nvSpPr>
        <p:spPr>
          <a:xfrm rot="0">
            <a:off x="5991730" y="676019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7" id="17"/>
          <p:cNvSpPr txBox="true"/>
          <p:nvPr/>
        </p:nvSpPr>
        <p:spPr>
          <a:xfrm rot="0">
            <a:off x="6230998" y="6228316"/>
            <a:ext cx="1506017" cy="1712538"/>
          </a:xfrm>
          <a:prstGeom prst="rect">
            <a:avLst/>
          </a:prstGeom>
        </p:spPr>
        <p:txBody>
          <a:bodyPr anchor="t" rtlCol="false" tIns="0" lIns="0" bIns="0" rIns="0">
            <a:spAutoFit/>
          </a:bodyPr>
          <a:lstStyle/>
          <a:p>
            <a:pPr algn="l">
              <a:lnSpc>
                <a:spcPts val="1959"/>
              </a:lnSpc>
            </a:pPr>
            <a:r>
              <a:rPr lang="en-US" sz="1103">
                <a:solidFill>
                  <a:srgbClr val="000000"/>
                </a:solidFill>
                <a:latin typeface="Arial"/>
                <a:ea typeface="Arial"/>
                <a:cs typeface="Arial"/>
                <a:sym typeface="Arial"/>
              </a:rPr>
              <a:t>1.1.2. Coordinador ELIC. 1.1.3. Coordinacions </a:t>
            </a:r>
          </a:p>
          <a:p>
            <a:pPr algn="l">
              <a:lnSpc>
                <a:spcPts val="1703"/>
              </a:lnSpc>
            </a:pPr>
            <a:r>
              <a:rPr lang="en-US" sz="1103">
                <a:solidFill>
                  <a:srgbClr val="000000"/>
                </a:solidFill>
                <a:latin typeface="Arial"/>
                <a:ea typeface="Arial"/>
                <a:cs typeface="Arial"/>
                <a:sym typeface="Arial"/>
              </a:rPr>
              <a:t>pedagògiques d’EI-PRI </a:t>
            </a:r>
          </a:p>
          <a:p>
            <a:pPr algn="l">
              <a:lnSpc>
                <a:spcPts val="1961"/>
              </a:lnSpc>
            </a:pPr>
            <a:r>
              <a:rPr lang="en-US" sz="1103">
                <a:solidFill>
                  <a:srgbClr val="000000"/>
                </a:solidFill>
                <a:latin typeface="Arial"/>
                <a:ea typeface="Arial"/>
                <a:cs typeface="Arial"/>
                <a:sym typeface="Arial"/>
              </a:rPr>
              <a:t>i ESO 1.2.1. Coordinacions pedagògiques d’EI-PRI </a:t>
            </a:r>
          </a:p>
        </p:txBody>
      </p:sp>
      <p:sp>
        <p:nvSpPr>
          <p:cNvPr name="TextBox 18" id="18"/>
          <p:cNvSpPr txBox="true"/>
          <p:nvPr/>
        </p:nvSpPr>
        <p:spPr>
          <a:xfrm rot="0">
            <a:off x="1143305" y="2733917"/>
            <a:ext cx="8841343" cy="298694"/>
          </a:xfrm>
          <a:prstGeom prst="rect">
            <a:avLst/>
          </a:prstGeom>
        </p:spPr>
        <p:txBody>
          <a:bodyPr anchor="t" rtlCol="false" tIns="0" lIns="0" bIns="0" rIns="0">
            <a:spAutoFit/>
          </a:bodyPr>
          <a:lstStyle/>
          <a:p>
            <a:pPr algn="l">
              <a:lnSpc>
                <a:spcPts val="2595"/>
              </a:lnSpc>
            </a:pPr>
            <a:r>
              <a:rPr lang="en-US" sz="1103">
                <a:solidFill>
                  <a:srgbClr val="000000"/>
                </a:solidFill>
                <a:latin typeface="Arial"/>
                <a:ea typeface="Arial"/>
                <a:cs typeface="Arial"/>
                <a:sym typeface="Arial"/>
              </a:rPr>
              <a:t>Calgarantirl’aprenentatge bàsicdelectura i la comprensió per poder accedir a tots els altres aprenentatges, així com l’accés a la </a:t>
            </a:r>
          </a:p>
        </p:txBody>
      </p:sp>
      <p:sp>
        <p:nvSpPr>
          <p:cNvPr name="TextBox 19" id="19"/>
          <p:cNvSpPr txBox="true"/>
          <p:nvPr/>
        </p:nvSpPr>
        <p:spPr>
          <a:xfrm rot="0">
            <a:off x="914400" y="3055481"/>
            <a:ext cx="7842990" cy="298694"/>
          </a:xfrm>
          <a:prstGeom prst="rect">
            <a:avLst/>
          </a:prstGeom>
        </p:spPr>
        <p:txBody>
          <a:bodyPr anchor="t" rtlCol="false" tIns="0" lIns="0" bIns="0" rIns="0">
            <a:spAutoFit/>
          </a:bodyPr>
          <a:lstStyle/>
          <a:p>
            <a:pPr algn="l">
              <a:lnSpc>
                <a:spcPts val="2595"/>
              </a:lnSpc>
            </a:pPr>
            <a:r>
              <a:rPr lang="en-US" sz="1103">
                <a:solidFill>
                  <a:srgbClr val="000000"/>
                </a:solidFill>
                <a:latin typeface="Arial"/>
                <a:ea typeface="Arial"/>
                <a:cs typeface="Arial"/>
                <a:sym typeface="Arial"/>
              </a:rPr>
              <a:t>tecnologia i a través d’un treball col·laboratiu. Tenint en compte els principis dels aprenentatges i els vectors del currículum. </a:t>
            </a:r>
          </a:p>
        </p:txBody>
      </p:sp>
      <p:sp>
        <p:nvSpPr>
          <p:cNvPr name="TextBox 20" id="20"/>
          <p:cNvSpPr txBox="true"/>
          <p:nvPr/>
        </p:nvSpPr>
        <p:spPr>
          <a:xfrm rot="0">
            <a:off x="1143305" y="3387713"/>
            <a:ext cx="1196235" cy="1467983"/>
          </a:xfrm>
          <a:prstGeom prst="rect">
            <a:avLst/>
          </a:prstGeom>
        </p:spPr>
        <p:txBody>
          <a:bodyPr anchor="t" rtlCol="false" tIns="0" lIns="0" bIns="0" rIns="0">
            <a:spAutoFit/>
          </a:bodyPr>
          <a:lstStyle/>
          <a:p>
            <a:pPr algn="just">
              <a:lnSpc>
                <a:spcPts val="2595"/>
              </a:lnSpc>
            </a:pPr>
            <a:r>
              <a:rPr lang="en-US" b="true" sz="1103" i="true">
                <a:solidFill>
                  <a:srgbClr val="000000"/>
                </a:solidFill>
                <a:latin typeface="Arial Bold Italics"/>
                <a:ea typeface="Arial Bold Italics"/>
                <a:cs typeface="Arial Bold Italics"/>
                <a:sym typeface="Arial Bold Italics"/>
              </a:rPr>
              <a:t>OBJECTIU 1 </a:t>
            </a:r>
          </a:p>
          <a:p>
            <a:pPr algn="just">
              <a:lnSpc>
                <a:spcPts val="1884"/>
              </a:lnSpc>
            </a:pPr>
            <a:r>
              <a:rPr lang="en-US" b="true" sz="1103" i="true">
                <a:solidFill>
                  <a:srgbClr val="000000"/>
                </a:solidFill>
                <a:latin typeface="Arial Bold Italics"/>
                <a:ea typeface="Arial Bold Italics"/>
                <a:cs typeface="Arial Bold Italics"/>
                <a:sym typeface="Arial Bold Italics"/>
              </a:rPr>
              <a:t>ESTRATÈGIA 1.1 </a:t>
            </a:r>
          </a:p>
          <a:p>
            <a:pPr algn="just">
              <a:lnSpc>
                <a:spcPts val="2730"/>
              </a:lnSpc>
            </a:pPr>
            <a:r>
              <a:rPr lang="en-US" b="true" sz="1103" i="true">
                <a:solidFill>
                  <a:srgbClr val="000000"/>
                </a:solidFill>
                <a:latin typeface="Arial Bold Italics"/>
                <a:ea typeface="Arial Bold Italics"/>
                <a:cs typeface="Arial Bold Italics"/>
                <a:sym typeface="Arial Bold Italics"/>
              </a:rPr>
              <a:t>ESTRATÈGIA 1.2 </a:t>
            </a:r>
          </a:p>
          <a:p>
            <a:pPr algn="just">
              <a:lnSpc>
                <a:spcPts val="1853"/>
              </a:lnSpc>
            </a:pPr>
            <a:r>
              <a:rPr lang="en-US" b="true" sz="1103" i="true">
                <a:solidFill>
                  <a:srgbClr val="000000"/>
                </a:solidFill>
                <a:latin typeface="Arial Bold Italics"/>
                <a:ea typeface="Arial Bold Italics"/>
                <a:cs typeface="Arial Bold Italics"/>
                <a:sym typeface="Arial Bold Italics"/>
              </a:rPr>
              <a:t>ESTRATÈGIA 1.3 </a:t>
            </a:r>
          </a:p>
          <a:p>
            <a:pPr algn="just">
              <a:lnSpc>
                <a:spcPts val="2754"/>
              </a:lnSpc>
            </a:pPr>
            <a:r>
              <a:rPr lang="en-US" b="true" sz="1103" i="true">
                <a:solidFill>
                  <a:srgbClr val="000000"/>
                </a:solidFill>
                <a:latin typeface="Arial Bold Italics"/>
                <a:ea typeface="Arial Bold Italics"/>
                <a:cs typeface="Arial Bold Italics"/>
                <a:sym typeface="Arial Bold Italics"/>
              </a:rPr>
              <a:t>ESTRATÈGIA 1.4 </a:t>
            </a:r>
          </a:p>
        </p:txBody>
      </p:sp>
      <p:sp>
        <p:nvSpPr>
          <p:cNvPr name="TextBox 21" id="21"/>
          <p:cNvSpPr txBox="true"/>
          <p:nvPr/>
        </p:nvSpPr>
        <p:spPr>
          <a:xfrm rot="0">
            <a:off x="3583562" y="3389237"/>
            <a:ext cx="3762994" cy="1467983"/>
          </a:xfrm>
          <a:prstGeom prst="rect">
            <a:avLst/>
          </a:prstGeom>
        </p:spPr>
        <p:txBody>
          <a:bodyPr anchor="t" rtlCol="false" tIns="0" lIns="0" bIns="0" rIns="0">
            <a:spAutoFit/>
          </a:bodyPr>
          <a:lstStyle/>
          <a:p>
            <a:pPr algn="l">
              <a:lnSpc>
                <a:spcPts val="2595"/>
              </a:lnSpc>
            </a:pPr>
            <a:r>
              <a:rPr lang="en-US" sz="1103">
                <a:solidFill>
                  <a:srgbClr val="000000"/>
                </a:solidFill>
                <a:latin typeface="Arial"/>
                <a:ea typeface="Arial"/>
                <a:cs typeface="Arial"/>
                <a:sym typeface="Arial"/>
              </a:rPr>
              <a:t>MILLORAR ELS RESULTATS EDUCATIUS DEL CENTRE </a:t>
            </a:r>
          </a:p>
          <a:p>
            <a:pPr algn="l">
              <a:lnSpc>
                <a:spcPts val="1884"/>
              </a:lnSpc>
            </a:pPr>
            <a:r>
              <a:rPr lang="en-US" sz="1103">
                <a:solidFill>
                  <a:srgbClr val="000000"/>
                </a:solidFill>
                <a:latin typeface="Arial"/>
                <a:ea typeface="Arial"/>
                <a:cs typeface="Arial"/>
                <a:sym typeface="Arial"/>
              </a:rPr>
              <a:t>Millora de la fluïdesa i la comprensió lectora. </a:t>
            </a:r>
          </a:p>
          <a:p>
            <a:pPr algn="l">
              <a:lnSpc>
                <a:spcPts val="2730"/>
              </a:lnSpc>
            </a:pPr>
            <a:r>
              <a:rPr lang="en-US" sz="1103">
                <a:solidFill>
                  <a:srgbClr val="000000"/>
                </a:solidFill>
                <a:latin typeface="Arial"/>
                <a:ea typeface="Arial"/>
                <a:cs typeface="Arial"/>
                <a:sym typeface="Arial"/>
              </a:rPr>
              <a:t>Incentivació del treball col·laboratiu. </a:t>
            </a:r>
          </a:p>
          <a:p>
            <a:pPr algn="l">
              <a:lnSpc>
                <a:spcPts val="1853"/>
              </a:lnSpc>
            </a:pPr>
            <a:r>
              <a:rPr lang="en-US" sz="1103">
                <a:solidFill>
                  <a:srgbClr val="000000"/>
                </a:solidFill>
                <a:latin typeface="Arial"/>
                <a:ea typeface="Arial"/>
                <a:cs typeface="Arial"/>
                <a:sym typeface="Arial"/>
              </a:rPr>
              <a:t>Millora de l’avaluació, entesa com a part de l’aprenentatge. </a:t>
            </a:r>
          </a:p>
          <a:p>
            <a:pPr algn="l">
              <a:lnSpc>
                <a:spcPts val="2754"/>
              </a:lnSpc>
            </a:pPr>
            <a:r>
              <a:rPr lang="en-US" sz="1103">
                <a:solidFill>
                  <a:srgbClr val="000000"/>
                </a:solidFill>
                <a:latin typeface="Arial"/>
                <a:ea typeface="Arial"/>
                <a:cs typeface="Arial"/>
                <a:sym typeface="Arial"/>
              </a:rPr>
              <a:t>El català com a llengua vehicular i d’aprenentatge </a:t>
            </a:r>
          </a:p>
        </p:txBody>
      </p:sp>
      <p:sp>
        <p:nvSpPr>
          <p:cNvPr name="TextBox 22" id="22"/>
          <p:cNvSpPr txBox="true"/>
          <p:nvPr/>
        </p:nvSpPr>
        <p:spPr>
          <a:xfrm rot="0">
            <a:off x="2194817" y="4916285"/>
            <a:ext cx="989543" cy="232019"/>
          </a:xfrm>
          <a:prstGeom prst="rect">
            <a:avLst/>
          </a:prstGeom>
        </p:spPr>
        <p:txBody>
          <a:bodyPr anchor="t" rtlCol="false" tIns="0" lIns="0" bIns="0" rIns="0">
            <a:spAutoFit/>
          </a:bodyPr>
          <a:lstStyle/>
          <a:p>
            <a:pPr algn="l">
              <a:lnSpc>
                <a:spcPts val="1830"/>
              </a:lnSpc>
            </a:pPr>
            <a:r>
              <a:rPr lang="en-US" b="true" sz="1103" i="true">
                <a:solidFill>
                  <a:srgbClr val="000000"/>
                </a:solidFill>
                <a:latin typeface="Arial Bold Italics"/>
                <a:ea typeface="Arial Bold Italics"/>
                <a:cs typeface="Arial Bold Italics"/>
                <a:sym typeface="Arial Bold Italics"/>
              </a:rPr>
              <a:t>ACTUACIONS </a:t>
            </a:r>
          </a:p>
        </p:txBody>
      </p:sp>
      <p:sp>
        <p:nvSpPr>
          <p:cNvPr name="TextBox 23" id="23"/>
          <p:cNvSpPr txBox="true"/>
          <p:nvPr/>
        </p:nvSpPr>
        <p:spPr>
          <a:xfrm rot="0">
            <a:off x="4543682" y="4916285"/>
            <a:ext cx="1219867" cy="232019"/>
          </a:xfrm>
          <a:prstGeom prst="rect">
            <a:avLst/>
          </a:prstGeom>
        </p:spPr>
        <p:txBody>
          <a:bodyPr anchor="t" rtlCol="false" tIns="0" lIns="0" bIns="0" rIns="0">
            <a:spAutoFit/>
          </a:bodyPr>
          <a:lstStyle/>
          <a:p>
            <a:pPr algn="l">
              <a:lnSpc>
                <a:spcPts val="1830"/>
              </a:lnSpc>
            </a:pPr>
            <a:r>
              <a:rPr lang="en-US" b="true" sz="1103" i="true">
                <a:solidFill>
                  <a:srgbClr val="000000"/>
                </a:solidFill>
                <a:latin typeface="Arial Bold Italics"/>
                <a:ea typeface="Arial Bold Italics"/>
                <a:cs typeface="Arial Bold Italics"/>
                <a:sym typeface="Arial Bold Italics"/>
              </a:rPr>
              <a:t>TEMPORITZACIÓ </a:t>
            </a:r>
          </a:p>
        </p:txBody>
      </p:sp>
      <p:sp>
        <p:nvSpPr>
          <p:cNvPr name="TextBox 24" id="24"/>
          <p:cNvSpPr txBox="true"/>
          <p:nvPr/>
        </p:nvSpPr>
        <p:spPr>
          <a:xfrm rot="0">
            <a:off x="6459598" y="4916285"/>
            <a:ext cx="1220000" cy="232019"/>
          </a:xfrm>
          <a:prstGeom prst="rect">
            <a:avLst/>
          </a:prstGeom>
        </p:spPr>
        <p:txBody>
          <a:bodyPr anchor="t" rtlCol="false" tIns="0" lIns="0" bIns="0" rIns="0">
            <a:spAutoFit/>
          </a:bodyPr>
          <a:lstStyle/>
          <a:p>
            <a:pPr algn="l">
              <a:lnSpc>
                <a:spcPts val="1830"/>
              </a:lnSpc>
            </a:pPr>
            <a:r>
              <a:rPr lang="en-US" b="true" sz="1103" i="true">
                <a:solidFill>
                  <a:srgbClr val="000000"/>
                </a:solidFill>
                <a:latin typeface="Arial Bold Italics"/>
                <a:ea typeface="Arial Bold Italics"/>
                <a:cs typeface="Arial Bold Italics"/>
                <a:sym typeface="Arial Bold Italics"/>
              </a:rPr>
              <a:t>RESPONSABLES </a:t>
            </a:r>
          </a:p>
        </p:txBody>
      </p:sp>
      <p:sp>
        <p:nvSpPr>
          <p:cNvPr name="TextBox 25" id="25"/>
          <p:cNvSpPr txBox="true"/>
          <p:nvPr/>
        </p:nvSpPr>
        <p:spPr>
          <a:xfrm rot="0">
            <a:off x="8087611" y="4916285"/>
            <a:ext cx="1329976" cy="474335"/>
          </a:xfrm>
          <a:prstGeom prst="rect">
            <a:avLst/>
          </a:prstGeom>
        </p:spPr>
        <p:txBody>
          <a:bodyPr anchor="t" rtlCol="false" tIns="0" lIns="0" bIns="0" rIns="0">
            <a:spAutoFit/>
          </a:bodyPr>
          <a:lstStyle/>
          <a:p>
            <a:pPr algn="l">
              <a:lnSpc>
                <a:spcPts val="1830"/>
              </a:lnSpc>
            </a:pPr>
            <a:r>
              <a:rPr lang="en-US" b="true" sz="1103" i="true">
                <a:solidFill>
                  <a:srgbClr val="000000"/>
                </a:solidFill>
                <a:latin typeface="Arial Bold Italics"/>
                <a:ea typeface="Arial Bold Italics"/>
                <a:cs typeface="Arial Bold Italics"/>
                <a:sym typeface="Arial Bold Italics"/>
              </a:rPr>
              <a:t>RECURSOS </a:t>
            </a:r>
          </a:p>
          <a:p>
            <a:pPr algn="l">
              <a:lnSpc>
                <a:spcPts val="2754"/>
              </a:lnSpc>
            </a:pPr>
            <a:r>
              <a:rPr lang="en-US" sz="1103">
                <a:solidFill>
                  <a:srgbClr val="000000"/>
                </a:solidFill>
                <a:latin typeface="Arial"/>
                <a:ea typeface="Arial"/>
                <a:cs typeface="Arial"/>
                <a:sym typeface="Arial"/>
              </a:rPr>
              <a:t>(humans i materials) </a:t>
            </a:r>
          </a:p>
        </p:txBody>
      </p:sp>
      <p:sp>
        <p:nvSpPr>
          <p:cNvPr name="TextBox 26" id="26"/>
          <p:cNvSpPr txBox="true"/>
          <p:nvPr/>
        </p:nvSpPr>
        <p:spPr>
          <a:xfrm rot="0">
            <a:off x="4543682" y="5121644"/>
            <a:ext cx="119034" cy="612134"/>
          </a:xfrm>
          <a:prstGeom prst="rect">
            <a:avLst/>
          </a:prstGeom>
        </p:spPr>
        <p:txBody>
          <a:bodyPr anchor="t" rtlCol="false" tIns="0" lIns="0" bIns="0" rIns="0">
            <a:spAutoFit/>
          </a:bodyPr>
          <a:lstStyle/>
          <a:p>
            <a:pPr algn="just">
              <a:lnSpc>
                <a:spcPts val="2754"/>
              </a:lnSpc>
            </a:pPr>
            <a:r>
              <a:rPr lang="en-US" b="true" sz="1103" i="true">
                <a:solidFill>
                  <a:srgbClr val="000000"/>
                </a:solidFill>
                <a:latin typeface="Arial Bold Italics"/>
                <a:ea typeface="Arial Bold Italics"/>
                <a:cs typeface="Arial Bold Italics"/>
                <a:sym typeface="Arial Bold Italics"/>
              </a:rPr>
              <a:t>1 </a:t>
            </a:r>
          </a:p>
          <a:p>
            <a:pPr algn="just">
              <a:lnSpc>
                <a:spcPts val="1891"/>
              </a:lnSpc>
            </a:pPr>
            <a:r>
              <a:rPr lang="en-US" sz="1103">
                <a:solidFill>
                  <a:srgbClr val="000000"/>
                </a:solidFill>
                <a:latin typeface="Arial"/>
                <a:ea typeface="Arial"/>
                <a:cs typeface="Arial"/>
                <a:sym typeface="Arial"/>
              </a:rPr>
              <a:t>x </a:t>
            </a:r>
          </a:p>
        </p:txBody>
      </p:sp>
      <p:sp>
        <p:nvSpPr>
          <p:cNvPr name="TextBox 27" id="27"/>
          <p:cNvSpPr txBox="true"/>
          <p:nvPr/>
        </p:nvSpPr>
        <p:spPr>
          <a:xfrm rot="0">
            <a:off x="5038982" y="5121644"/>
            <a:ext cx="119034" cy="612134"/>
          </a:xfrm>
          <a:prstGeom prst="rect">
            <a:avLst/>
          </a:prstGeom>
        </p:spPr>
        <p:txBody>
          <a:bodyPr anchor="t" rtlCol="false" tIns="0" lIns="0" bIns="0" rIns="0">
            <a:spAutoFit/>
          </a:bodyPr>
          <a:lstStyle/>
          <a:p>
            <a:pPr algn="just">
              <a:lnSpc>
                <a:spcPts val="2754"/>
              </a:lnSpc>
            </a:pPr>
            <a:r>
              <a:rPr lang="en-US" b="true" sz="1103" i="true">
                <a:solidFill>
                  <a:srgbClr val="000000"/>
                </a:solidFill>
                <a:latin typeface="Arial Bold Italics"/>
                <a:ea typeface="Arial Bold Italics"/>
                <a:cs typeface="Arial Bold Italics"/>
                <a:sym typeface="Arial Bold Italics"/>
              </a:rPr>
              <a:t>2 </a:t>
            </a:r>
          </a:p>
          <a:p>
            <a:pPr algn="just">
              <a:lnSpc>
                <a:spcPts val="1891"/>
              </a:lnSpc>
            </a:pPr>
            <a:r>
              <a:rPr lang="en-US" sz="1103">
                <a:solidFill>
                  <a:srgbClr val="000000"/>
                </a:solidFill>
                <a:latin typeface="Arial"/>
                <a:ea typeface="Arial"/>
                <a:cs typeface="Arial"/>
                <a:sym typeface="Arial"/>
              </a:rPr>
              <a:t>x </a:t>
            </a:r>
          </a:p>
        </p:txBody>
      </p:sp>
      <p:sp>
        <p:nvSpPr>
          <p:cNvPr name="TextBox 28" id="28"/>
          <p:cNvSpPr txBox="true"/>
          <p:nvPr/>
        </p:nvSpPr>
        <p:spPr>
          <a:xfrm rot="0">
            <a:off x="5525386" y="5121644"/>
            <a:ext cx="119034" cy="612134"/>
          </a:xfrm>
          <a:prstGeom prst="rect">
            <a:avLst/>
          </a:prstGeom>
        </p:spPr>
        <p:txBody>
          <a:bodyPr anchor="t" rtlCol="false" tIns="0" lIns="0" bIns="0" rIns="0">
            <a:spAutoFit/>
          </a:bodyPr>
          <a:lstStyle/>
          <a:p>
            <a:pPr algn="just">
              <a:lnSpc>
                <a:spcPts val="2754"/>
              </a:lnSpc>
            </a:pPr>
            <a:r>
              <a:rPr lang="en-US" b="true" sz="1103" i="true">
                <a:solidFill>
                  <a:srgbClr val="000000"/>
                </a:solidFill>
                <a:latin typeface="Arial Bold Italics"/>
                <a:ea typeface="Arial Bold Italics"/>
                <a:cs typeface="Arial Bold Italics"/>
                <a:sym typeface="Arial Bold Italics"/>
              </a:rPr>
              <a:t>3 </a:t>
            </a:r>
          </a:p>
          <a:p>
            <a:pPr algn="just">
              <a:lnSpc>
                <a:spcPts val="1891"/>
              </a:lnSpc>
            </a:pPr>
            <a:r>
              <a:rPr lang="en-US" sz="1103">
                <a:solidFill>
                  <a:srgbClr val="000000"/>
                </a:solidFill>
                <a:latin typeface="Arial"/>
                <a:ea typeface="Arial"/>
                <a:cs typeface="Arial"/>
                <a:sym typeface="Arial"/>
              </a:rPr>
              <a:t>x </a:t>
            </a:r>
          </a:p>
        </p:txBody>
      </p:sp>
      <p:sp>
        <p:nvSpPr>
          <p:cNvPr name="TextBox 29" id="29"/>
          <p:cNvSpPr txBox="true"/>
          <p:nvPr/>
        </p:nvSpPr>
        <p:spPr>
          <a:xfrm rot="0">
            <a:off x="5991730" y="5121644"/>
            <a:ext cx="119034" cy="612134"/>
          </a:xfrm>
          <a:prstGeom prst="rect">
            <a:avLst/>
          </a:prstGeom>
        </p:spPr>
        <p:txBody>
          <a:bodyPr anchor="t" rtlCol="false" tIns="0" lIns="0" bIns="0" rIns="0">
            <a:spAutoFit/>
          </a:bodyPr>
          <a:lstStyle/>
          <a:p>
            <a:pPr algn="just">
              <a:lnSpc>
                <a:spcPts val="2754"/>
              </a:lnSpc>
            </a:pPr>
            <a:r>
              <a:rPr lang="en-US" b="true" sz="1103" i="true">
                <a:solidFill>
                  <a:srgbClr val="000000"/>
                </a:solidFill>
                <a:latin typeface="Arial Bold Italics"/>
                <a:ea typeface="Arial Bold Italics"/>
                <a:cs typeface="Arial Bold Italics"/>
                <a:sym typeface="Arial Bold Italics"/>
              </a:rPr>
              <a:t>4 </a:t>
            </a:r>
          </a:p>
          <a:p>
            <a:pPr algn="just">
              <a:lnSpc>
                <a:spcPts val="1891"/>
              </a:lnSpc>
            </a:pPr>
            <a:r>
              <a:rPr lang="en-US" sz="1103">
                <a:solidFill>
                  <a:srgbClr val="000000"/>
                </a:solidFill>
                <a:latin typeface="Arial"/>
                <a:ea typeface="Arial"/>
                <a:cs typeface="Arial"/>
                <a:sym typeface="Arial"/>
              </a:rPr>
              <a:t>x </a:t>
            </a:r>
          </a:p>
        </p:txBody>
      </p:sp>
      <p:sp>
        <p:nvSpPr>
          <p:cNvPr name="TextBox 30" id="30"/>
          <p:cNvSpPr txBox="true"/>
          <p:nvPr/>
        </p:nvSpPr>
        <p:spPr>
          <a:xfrm rot="0">
            <a:off x="914400" y="5501749"/>
            <a:ext cx="2549576" cy="232019"/>
          </a:xfrm>
          <a:prstGeom prst="rect">
            <a:avLst/>
          </a:prstGeom>
        </p:spPr>
        <p:txBody>
          <a:bodyPr anchor="t" rtlCol="false" tIns="0" lIns="0" bIns="0" rIns="0">
            <a:spAutoFit/>
          </a:bodyPr>
          <a:lstStyle/>
          <a:p>
            <a:pPr algn="l">
              <a:lnSpc>
                <a:spcPts val="1891"/>
              </a:lnSpc>
            </a:pPr>
            <a:r>
              <a:rPr lang="en-US" sz="1103">
                <a:solidFill>
                  <a:srgbClr val="000000"/>
                </a:solidFill>
                <a:latin typeface="Arial"/>
                <a:ea typeface="Arial"/>
                <a:cs typeface="Arial"/>
                <a:sym typeface="Arial"/>
              </a:rPr>
              <a:t>1.1.1. Participació en el programa FET </a:t>
            </a:r>
          </a:p>
        </p:txBody>
      </p:sp>
      <p:sp>
        <p:nvSpPr>
          <p:cNvPr name="TextBox 31" id="31"/>
          <p:cNvSpPr txBox="true"/>
          <p:nvPr/>
        </p:nvSpPr>
        <p:spPr>
          <a:xfrm rot="0">
            <a:off x="6230998" y="5501749"/>
            <a:ext cx="1294981" cy="472811"/>
          </a:xfrm>
          <a:prstGeom prst="rect">
            <a:avLst/>
          </a:prstGeom>
        </p:spPr>
        <p:txBody>
          <a:bodyPr anchor="t" rtlCol="false" tIns="0" lIns="0" bIns="0" rIns="0">
            <a:spAutoFit/>
          </a:bodyPr>
          <a:lstStyle/>
          <a:p>
            <a:pPr algn="l">
              <a:lnSpc>
                <a:spcPts val="1891"/>
              </a:lnSpc>
            </a:pPr>
            <a:r>
              <a:rPr lang="en-US" sz="1103">
                <a:solidFill>
                  <a:srgbClr val="000000"/>
                </a:solidFill>
                <a:latin typeface="Arial"/>
                <a:ea typeface="Arial"/>
                <a:cs typeface="Arial"/>
                <a:sym typeface="Arial"/>
              </a:rPr>
              <a:t>1.1.1. Cap d'estudis d’EI-PRI </a:t>
            </a:r>
          </a:p>
        </p:txBody>
      </p:sp>
      <p:sp>
        <p:nvSpPr>
          <p:cNvPr name="TextBox 32" id="32"/>
          <p:cNvSpPr txBox="true"/>
          <p:nvPr/>
        </p:nvSpPr>
        <p:spPr>
          <a:xfrm rot="0">
            <a:off x="7859011" y="5501749"/>
            <a:ext cx="1847002" cy="968111"/>
          </a:xfrm>
          <a:prstGeom prst="rect">
            <a:avLst/>
          </a:prstGeom>
        </p:spPr>
        <p:txBody>
          <a:bodyPr anchor="t" rtlCol="false" tIns="0" lIns="0" bIns="0" rIns="0">
            <a:spAutoFit/>
          </a:bodyPr>
          <a:lstStyle/>
          <a:p>
            <a:pPr algn="l">
              <a:lnSpc>
                <a:spcPts val="1891"/>
              </a:lnSpc>
            </a:pPr>
            <a:r>
              <a:rPr lang="en-US" sz="1103">
                <a:solidFill>
                  <a:srgbClr val="000000"/>
                </a:solidFill>
                <a:latin typeface="Arial"/>
                <a:ea typeface="Arial"/>
                <a:cs typeface="Arial"/>
                <a:sym typeface="Arial"/>
              </a:rPr>
              <a:t>1.1.1. Mestres que el duen a terme. Dossiers de lectura. Proves PACBAL. </a:t>
            </a:r>
          </a:p>
          <a:p>
            <a:pPr algn="l">
              <a:lnSpc>
                <a:spcPts val="2126"/>
              </a:lnSpc>
            </a:pPr>
            <a:r>
              <a:rPr lang="en-US" sz="1103">
                <a:solidFill>
                  <a:srgbClr val="000000"/>
                </a:solidFill>
                <a:latin typeface="Arial"/>
                <a:ea typeface="Arial"/>
                <a:cs typeface="Arial"/>
                <a:sym typeface="Arial"/>
              </a:rPr>
              <a:t>1.1.2. Comissió biblioteca </a:t>
            </a:r>
          </a:p>
        </p:txBody>
      </p:sp>
      <p:sp>
        <p:nvSpPr>
          <p:cNvPr name="TextBox 33" id="33"/>
          <p:cNvSpPr txBox="true"/>
          <p:nvPr/>
        </p:nvSpPr>
        <p:spPr>
          <a:xfrm rot="0">
            <a:off x="1371857" y="5742541"/>
            <a:ext cx="1813417" cy="232019"/>
          </a:xfrm>
          <a:prstGeom prst="rect">
            <a:avLst/>
          </a:prstGeom>
        </p:spPr>
        <p:txBody>
          <a:bodyPr anchor="t" rtlCol="false" tIns="0" lIns="0" bIns="0" rIns="0">
            <a:spAutoFit/>
          </a:bodyPr>
          <a:lstStyle/>
          <a:p>
            <a:pPr algn="l">
              <a:lnSpc>
                <a:spcPts val="1891"/>
              </a:lnSpc>
            </a:pPr>
            <a:r>
              <a:rPr lang="en-US" sz="1103">
                <a:solidFill>
                  <a:srgbClr val="000000"/>
                </a:solidFill>
                <a:latin typeface="Arial"/>
                <a:ea typeface="Arial"/>
                <a:cs typeface="Arial"/>
                <a:sym typeface="Arial"/>
              </a:rPr>
              <a:t>(Fem Escola per a Tothom). </a:t>
            </a:r>
          </a:p>
        </p:txBody>
      </p:sp>
      <p:sp>
        <p:nvSpPr>
          <p:cNvPr name="TextBox 34" id="34"/>
          <p:cNvSpPr txBox="true"/>
          <p:nvPr/>
        </p:nvSpPr>
        <p:spPr>
          <a:xfrm rot="0">
            <a:off x="914400" y="6209266"/>
            <a:ext cx="2875778" cy="260594"/>
          </a:xfrm>
          <a:prstGeom prst="rect">
            <a:avLst/>
          </a:prstGeom>
        </p:spPr>
        <p:txBody>
          <a:bodyPr anchor="t" rtlCol="false" tIns="0" lIns="0" bIns="0" rIns="0">
            <a:spAutoFit/>
          </a:bodyPr>
          <a:lstStyle/>
          <a:p>
            <a:pPr algn="l">
              <a:lnSpc>
                <a:spcPts val="2126"/>
              </a:lnSpc>
            </a:pPr>
            <a:r>
              <a:rPr lang="en-US" sz="1103">
                <a:solidFill>
                  <a:srgbClr val="000000"/>
                </a:solidFill>
                <a:latin typeface="Arial"/>
                <a:ea typeface="Arial"/>
                <a:cs typeface="Arial"/>
                <a:sym typeface="Arial"/>
              </a:rPr>
              <a:t>1.1.2. Dinamització de la biblioteca de centre </a:t>
            </a:r>
          </a:p>
        </p:txBody>
      </p:sp>
      <p:sp>
        <p:nvSpPr>
          <p:cNvPr name="TextBox 35" id="35"/>
          <p:cNvSpPr txBox="true"/>
          <p:nvPr/>
        </p:nvSpPr>
        <p:spPr>
          <a:xfrm rot="0">
            <a:off x="4543682" y="6209266"/>
            <a:ext cx="111262" cy="260594"/>
          </a:xfrm>
          <a:prstGeom prst="rect">
            <a:avLst/>
          </a:prstGeom>
        </p:spPr>
        <p:txBody>
          <a:bodyPr anchor="t" rtlCol="false" tIns="0" lIns="0" bIns="0" rIns="0">
            <a:spAutoFit/>
          </a:bodyPr>
          <a:lstStyle/>
          <a:p>
            <a:pPr algn="l">
              <a:lnSpc>
                <a:spcPts val="2126"/>
              </a:lnSpc>
            </a:pPr>
            <a:r>
              <a:rPr lang="en-US" sz="1103">
                <a:solidFill>
                  <a:srgbClr val="000000"/>
                </a:solidFill>
                <a:latin typeface="Arial"/>
                <a:ea typeface="Arial"/>
                <a:cs typeface="Arial"/>
                <a:sym typeface="Arial"/>
              </a:rPr>
              <a:t>x </a:t>
            </a:r>
          </a:p>
        </p:txBody>
      </p:sp>
      <p:sp>
        <p:nvSpPr>
          <p:cNvPr name="TextBox 36" id="36"/>
          <p:cNvSpPr txBox="true"/>
          <p:nvPr/>
        </p:nvSpPr>
        <p:spPr>
          <a:xfrm rot="0">
            <a:off x="5038982" y="6209266"/>
            <a:ext cx="111262" cy="260594"/>
          </a:xfrm>
          <a:prstGeom prst="rect">
            <a:avLst/>
          </a:prstGeom>
        </p:spPr>
        <p:txBody>
          <a:bodyPr anchor="t" rtlCol="false" tIns="0" lIns="0" bIns="0" rIns="0">
            <a:spAutoFit/>
          </a:bodyPr>
          <a:lstStyle/>
          <a:p>
            <a:pPr algn="l">
              <a:lnSpc>
                <a:spcPts val="2126"/>
              </a:lnSpc>
            </a:pPr>
            <a:r>
              <a:rPr lang="en-US" sz="1103">
                <a:solidFill>
                  <a:srgbClr val="000000"/>
                </a:solidFill>
                <a:latin typeface="Arial"/>
                <a:ea typeface="Arial"/>
                <a:cs typeface="Arial"/>
                <a:sym typeface="Arial"/>
              </a:rPr>
              <a:t>x </a:t>
            </a:r>
          </a:p>
        </p:txBody>
      </p:sp>
      <p:sp>
        <p:nvSpPr>
          <p:cNvPr name="TextBox 37" id="37"/>
          <p:cNvSpPr txBox="true"/>
          <p:nvPr/>
        </p:nvSpPr>
        <p:spPr>
          <a:xfrm rot="0">
            <a:off x="5525386" y="6209266"/>
            <a:ext cx="111262" cy="260594"/>
          </a:xfrm>
          <a:prstGeom prst="rect">
            <a:avLst/>
          </a:prstGeom>
        </p:spPr>
        <p:txBody>
          <a:bodyPr anchor="t" rtlCol="false" tIns="0" lIns="0" bIns="0" rIns="0">
            <a:spAutoFit/>
          </a:bodyPr>
          <a:lstStyle/>
          <a:p>
            <a:pPr algn="l">
              <a:lnSpc>
                <a:spcPts val="2126"/>
              </a:lnSpc>
            </a:pPr>
            <a:r>
              <a:rPr lang="en-US" sz="1103">
                <a:solidFill>
                  <a:srgbClr val="000000"/>
                </a:solidFill>
                <a:latin typeface="Arial"/>
                <a:ea typeface="Arial"/>
                <a:cs typeface="Arial"/>
                <a:sym typeface="Arial"/>
              </a:rPr>
              <a:t>x </a:t>
            </a:r>
          </a:p>
        </p:txBody>
      </p:sp>
      <p:sp>
        <p:nvSpPr>
          <p:cNvPr name="TextBox 38" id="38"/>
          <p:cNvSpPr txBox="true"/>
          <p:nvPr/>
        </p:nvSpPr>
        <p:spPr>
          <a:xfrm rot="0">
            <a:off x="5991730" y="6209266"/>
            <a:ext cx="111262" cy="260594"/>
          </a:xfrm>
          <a:prstGeom prst="rect">
            <a:avLst/>
          </a:prstGeom>
        </p:spPr>
        <p:txBody>
          <a:bodyPr anchor="t" rtlCol="false" tIns="0" lIns="0" bIns="0" rIns="0">
            <a:spAutoFit/>
          </a:bodyPr>
          <a:lstStyle/>
          <a:p>
            <a:pPr algn="l">
              <a:lnSpc>
                <a:spcPts val="2126"/>
              </a:lnSpc>
            </a:pPr>
            <a:r>
              <a:rPr lang="en-US" sz="1103">
                <a:solidFill>
                  <a:srgbClr val="000000"/>
                </a:solidFill>
                <a:latin typeface="Arial"/>
                <a:ea typeface="Arial"/>
                <a:cs typeface="Arial"/>
                <a:sym typeface="Arial"/>
              </a:rPr>
              <a:t>x </a:t>
            </a:r>
          </a:p>
        </p:txBody>
      </p:sp>
      <p:sp>
        <p:nvSpPr>
          <p:cNvPr name="TextBox 39" id="39"/>
          <p:cNvSpPr txBox="true"/>
          <p:nvPr/>
        </p:nvSpPr>
        <p:spPr>
          <a:xfrm rot="0">
            <a:off x="7859011" y="6722092"/>
            <a:ext cx="2098700" cy="1218762"/>
          </a:xfrm>
          <a:prstGeom prst="rect">
            <a:avLst/>
          </a:prstGeom>
        </p:spPr>
        <p:txBody>
          <a:bodyPr anchor="t" rtlCol="false" tIns="0" lIns="0" bIns="0" rIns="0">
            <a:spAutoFit/>
          </a:bodyPr>
          <a:lstStyle/>
          <a:p>
            <a:pPr algn="l">
              <a:lnSpc>
                <a:spcPts val="1949"/>
              </a:lnSpc>
            </a:pPr>
            <a:r>
              <a:rPr lang="en-US" sz="1103">
                <a:solidFill>
                  <a:srgbClr val="000000"/>
                </a:solidFill>
                <a:latin typeface="Arial"/>
                <a:ea typeface="Arial"/>
                <a:cs typeface="Arial"/>
                <a:sym typeface="Arial"/>
              </a:rPr>
              <a:t>1.1.3. Llibres biblioteca escola. Alumnat i docents que hi participen. 1.2.1. 1h de reunió al mes. Nous </a:t>
            </a:r>
          </a:p>
          <a:p>
            <a:pPr algn="l">
              <a:lnSpc>
                <a:spcPts val="1684"/>
              </a:lnSpc>
            </a:pPr>
            <a:r>
              <a:rPr lang="en-US" sz="1103">
                <a:solidFill>
                  <a:srgbClr val="000000"/>
                </a:solidFill>
                <a:latin typeface="Arial"/>
                <a:ea typeface="Arial"/>
                <a:cs typeface="Arial"/>
                <a:sym typeface="Arial"/>
              </a:rPr>
              <a:t>materials. Equip de docents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2154264"/>
            <a:ext cx="8862060" cy="9525"/>
          </a:xfrm>
          <a:custGeom>
            <a:avLst/>
            <a:gdLst/>
            <a:ahLst/>
            <a:cxnLst/>
            <a:rect r="r" b="b" t="t" l="l"/>
            <a:pathLst>
              <a:path h="9525" w="8862060">
                <a:moveTo>
                  <a:pt x="0" y="0"/>
                </a:moveTo>
                <a:lnTo>
                  <a:pt x="8862060" y="0"/>
                </a:lnTo>
                <a:lnTo>
                  <a:pt x="8862060"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76221" y="7470233"/>
            <a:ext cx="9138409" cy="724357"/>
          </a:xfrm>
          <a:custGeom>
            <a:avLst/>
            <a:gdLst/>
            <a:ahLst/>
            <a:cxnLst/>
            <a:rect r="r" b="b" t="t" l="l"/>
            <a:pathLst>
              <a:path h="724357" w="9138409">
                <a:moveTo>
                  <a:pt x="0" y="0"/>
                </a:moveTo>
                <a:lnTo>
                  <a:pt x="9138409" y="0"/>
                </a:lnTo>
                <a:lnTo>
                  <a:pt x="9138409" y="724357"/>
                </a:lnTo>
                <a:lnTo>
                  <a:pt x="0" y="7243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76221" y="2417154"/>
            <a:ext cx="9286237" cy="4858512"/>
          </a:xfrm>
          <a:custGeom>
            <a:avLst/>
            <a:gdLst/>
            <a:ahLst/>
            <a:cxnLst/>
            <a:rect r="r" b="b" t="t" l="l"/>
            <a:pathLst>
              <a:path h="4858512" w="9286237">
                <a:moveTo>
                  <a:pt x="0" y="0"/>
                </a:moveTo>
                <a:lnTo>
                  <a:pt x="9286237" y="0"/>
                </a:lnTo>
                <a:lnTo>
                  <a:pt x="9286237" y="4858512"/>
                </a:lnTo>
                <a:lnTo>
                  <a:pt x="0" y="48585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914400" y="2002816"/>
            <a:ext cx="1195769"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6" id="6"/>
          <p:cNvSpPr txBox="true"/>
          <p:nvPr/>
        </p:nvSpPr>
        <p:spPr>
          <a:xfrm rot="0">
            <a:off x="5388226" y="8342352"/>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15 </a:t>
            </a:r>
          </a:p>
        </p:txBody>
      </p:sp>
      <p:sp>
        <p:nvSpPr>
          <p:cNvPr name="TextBox 7" id="7"/>
          <p:cNvSpPr txBox="true"/>
          <p:nvPr/>
        </p:nvSpPr>
        <p:spPr>
          <a:xfrm rot="0">
            <a:off x="8244583" y="2002816"/>
            <a:ext cx="1598381"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8" id="8"/>
          <p:cNvSpPr txBox="true"/>
          <p:nvPr/>
        </p:nvSpPr>
        <p:spPr>
          <a:xfrm rot="0">
            <a:off x="914400" y="6677896"/>
            <a:ext cx="2473166"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1.4.2. Promoció de la cultura catalana. </a:t>
            </a:r>
          </a:p>
        </p:txBody>
      </p:sp>
      <p:sp>
        <p:nvSpPr>
          <p:cNvPr name="TextBox 9" id="9"/>
          <p:cNvSpPr txBox="true"/>
          <p:nvPr/>
        </p:nvSpPr>
        <p:spPr>
          <a:xfrm rot="0">
            <a:off x="914400" y="6182596"/>
            <a:ext cx="2535345"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1.4.1. Treball de les llengües maternes. </a:t>
            </a:r>
          </a:p>
        </p:txBody>
      </p:sp>
      <p:sp>
        <p:nvSpPr>
          <p:cNvPr name="TextBox 10" id="10"/>
          <p:cNvSpPr txBox="true"/>
          <p:nvPr/>
        </p:nvSpPr>
        <p:spPr>
          <a:xfrm rot="0">
            <a:off x="914400" y="3212072"/>
            <a:ext cx="2676335" cy="472811"/>
          </a:xfrm>
          <a:prstGeom prst="rect">
            <a:avLst/>
          </a:prstGeom>
        </p:spPr>
        <p:txBody>
          <a:bodyPr anchor="t" rtlCol="false" tIns="0" lIns="0" bIns="0" rIns="0">
            <a:spAutoFit/>
          </a:bodyPr>
          <a:lstStyle/>
          <a:p>
            <a:pPr algn="l">
              <a:lnSpc>
                <a:spcPts val="1895"/>
              </a:lnSpc>
            </a:pPr>
            <a:r>
              <a:rPr lang="en-US" sz="1103">
                <a:solidFill>
                  <a:srgbClr val="000000"/>
                </a:solidFill>
                <a:latin typeface="Arial"/>
                <a:ea typeface="Arial"/>
                <a:cs typeface="Arial"/>
                <a:sym typeface="Arial"/>
              </a:rPr>
              <a:t>1.2.3. Consolidar el treball per projectes a secundària. </a:t>
            </a:r>
          </a:p>
        </p:txBody>
      </p:sp>
      <p:sp>
        <p:nvSpPr>
          <p:cNvPr name="TextBox 11" id="11"/>
          <p:cNvSpPr txBox="true"/>
          <p:nvPr/>
        </p:nvSpPr>
        <p:spPr>
          <a:xfrm rot="0">
            <a:off x="1612649" y="7504285"/>
            <a:ext cx="1972361"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INDICADORS D’AVALUACIÓ </a:t>
            </a:r>
          </a:p>
        </p:txBody>
      </p:sp>
      <p:sp>
        <p:nvSpPr>
          <p:cNvPr name="TextBox 12" id="12"/>
          <p:cNvSpPr txBox="true"/>
          <p:nvPr/>
        </p:nvSpPr>
        <p:spPr>
          <a:xfrm rot="0">
            <a:off x="914400" y="2745347"/>
            <a:ext cx="290842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1.2.2. Assentar el treball de panys a primària. </a:t>
            </a:r>
          </a:p>
        </p:txBody>
      </p:sp>
      <p:sp>
        <p:nvSpPr>
          <p:cNvPr name="TextBox 13" id="13"/>
          <p:cNvSpPr txBox="true"/>
          <p:nvPr/>
        </p:nvSpPr>
        <p:spPr>
          <a:xfrm rot="0">
            <a:off x="914400" y="4216388"/>
            <a:ext cx="295038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1.3.1. Formació dels docents en l'àmbit intern. </a:t>
            </a:r>
          </a:p>
        </p:txBody>
      </p:sp>
      <p:sp>
        <p:nvSpPr>
          <p:cNvPr name="TextBox 14" id="14"/>
          <p:cNvSpPr txBox="true"/>
          <p:nvPr/>
        </p:nvSpPr>
        <p:spPr>
          <a:xfrm rot="0">
            <a:off x="914400" y="4914380"/>
            <a:ext cx="3088634" cy="737102"/>
          </a:xfrm>
          <a:prstGeom prst="rect">
            <a:avLst/>
          </a:prstGeom>
        </p:spPr>
        <p:txBody>
          <a:bodyPr anchor="t" rtlCol="false" tIns="0" lIns="0" bIns="0" rIns="0">
            <a:spAutoFit/>
          </a:bodyPr>
          <a:lstStyle/>
          <a:p>
            <a:pPr algn="l">
              <a:lnSpc>
                <a:spcPts val="1969"/>
              </a:lnSpc>
            </a:pPr>
            <a:r>
              <a:rPr lang="en-US" sz="1103">
                <a:solidFill>
                  <a:srgbClr val="000000"/>
                </a:solidFill>
                <a:latin typeface="Arial"/>
                <a:ea typeface="Arial"/>
                <a:cs typeface="Arial"/>
                <a:sym typeface="Arial"/>
              </a:rPr>
              <a:t>1.3.2. Disseny d’activitats d’avaluació a totes les etapes. 1.3.3. Millora del model d’informe a secundària. </a:t>
            </a:r>
          </a:p>
        </p:txBody>
      </p:sp>
      <p:sp>
        <p:nvSpPr>
          <p:cNvPr name="TextBox 15" id="15"/>
          <p:cNvSpPr txBox="true"/>
          <p:nvPr/>
        </p:nvSpPr>
        <p:spPr>
          <a:xfrm rot="0">
            <a:off x="4400426" y="7796845"/>
            <a:ext cx="119034"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1 </a:t>
            </a:r>
          </a:p>
        </p:txBody>
      </p:sp>
      <p:sp>
        <p:nvSpPr>
          <p:cNvPr name="TextBox 16" id="16"/>
          <p:cNvSpPr txBox="true"/>
          <p:nvPr/>
        </p:nvSpPr>
        <p:spPr>
          <a:xfrm rot="0">
            <a:off x="4543682" y="27453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7" id="17"/>
          <p:cNvSpPr txBox="true"/>
          <p:nvPr/>
        </p:nvSpPr>
        <p:spPr>
          <a:xfrm rot="0">
            <a:off x="4543682" y="32406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8" id="18"/>
          <p:cNvSpPr txBox="true"/>
          <p:nvPr/>
        </p:nvSpPr>
        <p:spPr>
          <a:xfrm rot="0">
            <a:off x="4543682" y="42163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9" id="19"/>
          <p:cNvSpPr txBox="true"/>
          <p:nvPr/>
        </p:nvSpPr>
        <p:spPr>
          <a:xfrm rot="0">
            <a:off x="4572638" y="4952480"/>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0" id="20"/>
          <p:cNvSpPr txBox="true"/>
          <p:nvPr/>
        </p:nvSpPr>
        <p:spPr>
          <a:xfrm rot="0">
            <a:off x="4572638" y="6182596"/>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1" id="21"/>
          <p:cNvSpPr txBox="true"/>
          <p:nvPr/>
        </p:nvSpPr>
        <p:spPr>
          <a:xfrm rot="0">
            <a:off x="4572638" y="6677896"/>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2" id="22"/>
          <p:cNvSpPr txBox="true"/>
          <p:nvPr/>
        </p:nvSpPr>
        <p:spPr>
          <a:xfrm rot="0">
            <a:off x="5038982" y="27453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3" id="23"/>
          <p:cNvSpPr txBox="true"/>
          <p:nvPr/>
        </p:nvSpPr>
        <p:spPr>
          <a:xfrm rot="0">
            <a:off x="5038982" y="32406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4" id="24"/>
          <p:cNvSpPr txBox="true"/>
          <p:nvPr/>
        </p:nvSpPr>
        <p:spPr>
          <a:xfrm rot="0">
            <a:off x="5038982" y="42163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5" id="25"/>
          <p:cNvSpPr txBox="true"/>
          <p:nvPr/>
        </p:nvSpPr>
        <p:spPr>
          <a:xfrm rot="0">
            <a:off x="5063366" y="4952480"/>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6" id="26"/>
          <p:cNvSpPr txBox="true"/>
          <p:nvPr/>
        </p:nvSpPr>
        <p:spPr>
          <a:xfrm rot="0">
            <a:off x="5063366" y="6677896"/>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7" id="27"/>
          <p:cNvSpPr txBox="true"/>
          <p:nvPr/>
        </p:nvSpPr>
        <p:spPr>
          <a:xfrm rot="0">
            <a:off x="5525386" y="32406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8" id="28"/>
          <p:cNvSpPr txBox="true"/>
          <p:nvPr/>
        </p:nvSpPr>
        <p:spPr>
          <a:xfrm rot="0">
            <a:off x="5540626" y="544802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9" id="29"/>
          <p:cNvSpPr txBox="true"/>
          <p:nvPr/>
        </p:nvSpPr>
        <p:spPr>
          <a:xfrm rot="0">
            <a:off x="5540626" y="6677896"/>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0" id="30"/>
          <p:cNvSpPr txBox="true"/>
          <p:nvPr/>
        </p:nvSpPr>
        <p:spPr>
          <a:xfrm rot="0">
            <a:off x="4686938" y="7428085"/>
            <a:ext cx="1370648" cy="279644"/>
          </a:xfrm>
          <a:prstGeom prst="rect">
            <a:avLst/>
          </a:prstGeom>
        </p:spPr>
        <p:txBody>
          <a:bodyPr anchor="t" rtlCol="false" tIns="0" lIns="0" bIns="0" rIns="0">
            <a:spAutoFit/>
          </a:bodyPr>
          <a:lstStyle/>
          <a:p>
            <a:pPr algn="l">
              <a:lnSpc>
                <a:spcPts val="2304"/>
              </a:lnSpc>
            </a:pPr>
            <a:r>
              <a:rPr lang="en-US" b="true" sz="1103" i="true">
                <a:solidFill>
                  <a:srgbClr val="000000"/>
                </a:solidFill>
                <a:latin typeface="Arial Bold Italics"/>
                <a:ea typeface="Arial Bold Italics"/>
                <a:cs typeface="Arial Bold Italics"/>
                <a:sym typeface="Arial Bold Italics"/>
              </a:rPr>
              <a:t>PROGRESSIÓ en % </a:t>
            </a:r>
          </a:p>
        </p:txBody>
      </p:sp>
      <p:sp>
        <p:nvSpPr>
          <p:cNvPr name="TextBox 31" id="31"/>
          <p:cNvSpPr txBox="true"/>
          <p:nvPr/>
        </p:nvSpPr>
        <p:spPr>
          <a:xfrm rot="0">
            <a:off x="4996310" y="7720645"/>
            <a:ext cx="119034" cy="279644"/>
          </a:xfrm>
          <a:prstGeom prst="rect">
            <a:avLst/>
          </a:prstGeom>
        </p:spPr>
        <p:txBody>
          <a:bodyPr anchor="t" rtlCol="false" tIns="0" lIns="0" bIns="0" rIns="0">
            <a:spAutoFit/>
          </a:bodyPr>
          <a:lstStyle/>
          <a:p>
            <a:pPr algn="l">
              <a:lnSpc>
                <a:spcPts val="2304"/>
              </a:lnSpc>
            </a:pPr>
            <a:r>
              <a:rPr lang="en-US" b="true" sz="1103" i="true">
                <a:solidFill>
                  <a:srgbClr val="000000"/>
                </a:solidFill>
                <a:latin typeface="Arial Bold Italics"/>
                <a:ea typeface="Arial Bold Italics"/>
                <a:cs typeface="Arial Bold Italics"/>
                <a:sym typeface="Arial Bold Italics"/>
              </a:rPr>
              <a:t>2 </a:t>
            </a:r>
          </a:p>
        </p:txBody>
      </p:sp>
      <p:sp>
        <p:nvSpPr>
          <p:cNvPr name="TextBox 32" id="32"/>
          <p:cNvSpPr txBox="true"/>
          <p:nvPr/>
        </p:nvSpPr>
        <p:spPr>
          <a:xfrm rot="0">
            <a:off x="5581774" y="7720645"/>
            <a:ext cx="119034" cy="279644"/>
          </a:xfrm>
          <a:prstGeom prst="rect">
            <a:avLst/>
          </a:prstGeom>
        </p:spPr>
        <p:txBody>
          <a:bodyPr anchor="t" rtlCol="false" tIns="0" lIns="0" bIns="0" rIns="0">
            <a:spAutoFit/>
          </a:bodyPr>
          <a:lstStyle/>
          <a:p>
            <a:pPr algn="l">
              <a:lnSpc>
                <a:spcPts val="2304"/>
              </a:lnSpc>
            </a:pPr>
            <a:r>
              <a:rPr lang="en-US" b="true" sz="1103" i="true">
                <a:solidFill>
                  <a:srgbClr val="000000"/>
                </a:solidFill>
                <a:latin typeface="Arial Bold Italics"/>
                <a:ea typeface="Arial Bold Italics"/>
                <a:cs typeface="Arial Bold Italics"/>
                <a:sym typeface="Arial Bold Italics"/>
              </a:rPr>
              <a:t>3 </a:t>
            </a:r>
          </a:p>
        </p:txBody>
      </p:sp>
      <p:sp>
        <p:nvSpPr>
          <p:cNvPr name="TextBox 33" id="33"/>
          <p:cNvSpPr txBox="true"/>
          <p:nvPr/>
        </p:nvSpPr>
        <p:spPr>
          <a:xfrm rot="0">
            <a:off x="6006970" y="544802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4" id="34"/>
          <p:cNvSpPr txBox="true"/>
          <p:nvPr/>
        </p:nvSpPr>
        <p:spPr>
          <a:xfrm rot="0">
            <a:off x="6006970" y="6677896"/>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5" id="35"/>
          <p:cNvSpPr txBox="true"/>
          <p:nvPr/>
        </p:nvSpPr>
        <p:spPr>
          <a:xfrm rot="0">
            <a:off x="6166990" y="7796845"/>
            <a:ext cx="119034"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4 </a:t>
            </a:r>
          </a:p>
        </p:txBody>
      </p:sp>
      <p:sp>
        <p:nvSpPr>
          <p:cNvPr name="TextBox 36" id="36"/>
          <p:cNvSpPr txBox="true"/>
          <p:nvPr/>
        </p:nvSpPr>
        <p:spPr>
          <a:xfrm rot="0">
            <a:off x="6230998" y="6144496"/>
            <a:ext cx="1417415" cy="482336"/>
          </a:xfrm>
          <a:prstGeom prst="rect">
            <a:avLst/>
          </a:prstGeom>
        </p:spPr>
        <p:txBody>
          <a:bodyPr anchor="t" rtlCol="false" tIns="0" lIns="0" bIns="0" rIns="0">
            <a:spAutoFit/>
          </a:bodyPr>
          <a:lstStyle/>
          <a:p>
            <a:pPr algn="l">
              <a:lnSpc>
                <a:spcPts val="1968"/>
              </a:lnSpc>
            </a:pPr>
            <a:r>
              <a:rPr lang="en-US" sz="1103">
                <a:solidFill>
                  <a:srgbClr val="000000"/>
                </a:solidFill>
                <a:latin typeface="Arial"/>
                <a:ea typeface="Arial"/>
                <a:cs typeface="Arial"/>
                <a:sym typeface="Arial"/>
              </a:rPr>
              <a:t>1.4.1. Caps d’estudis EI-PRI i d’ESO. ELIC. </a:t>
            </a:r>
          </a:p>
        </p:txBody>
      </p:sp>
      <p:sp>
        <p:nvSpPr>
          <p:cNvPr name="TextBox 37" id="37"/>
          <p:cNvSpPr txBox="true"/>
          <p:nvPr/>
        </p:nvSpPr>
        <p:spPr>
          <a:xfrm rot="0">
            <a:off x="6323962" y="6639796"/>
            <a:ext cx="1371686" cy="482336"/>
          </a:xfrm>
          <a:prstGeom prst="rect">
            <a:avLst/>
          </a:prstGeom>
        </p:spPr>
        <p:txBody>
          <a:bodyPr anchor="t" rtlCol="false" tIns="0" lIns="0" bIns="0" rIns="0">
            <a:spAutoFit/>
          </a:bodyPr>
          <a:lstStyle/>
          <a:p>
            <a:pPr algn="ctr">
              <a:lnSpc>
                <a:spcPts val="1968"/>
              </a:lnSpc>
            </a:pPr>
            <a:r>
              <a:rPr lang="en-US" sz="1103">
                <a:solidFill>
                  <a:srgbClr val="000000"/>
                </a:solidFill>
                <a:latin typeface="Arial"/>
                <a:ea typeface="Arial"/>
                <a:cs typeface="Arial"/>
                <a:sym typeface="Arial"/>
              </a:rPr>
              <a:t>1.4.1. Caps d’estudis </a:t>
            </a:r>
          </a:p>
          <a:p>
            <a:pPr algn="ctr">
              <a:lnSpc>
                <a:spcPts val="1680"/>
              </a:lnSpc>
            </a:pPr>
            <a:r>
              <a:rPr lang="en-US" sz="1103">
                <a:solidFill>
                  <a:srgbClr val="000000"/>
                </a:solidFill>
                <a:latin typeface="Arial"/>
                <a:ea typeface="Arial"/>
                <a:cs typeface="Arial"/>
                <a:sym typeface="Arial"/>
              </a:rPr>
              <a:t>EI-PRI i d’ESO </a:t>
            </a:r>
          </a:p>
        </p:txBody>
      </p:sp>
      <p:sp>
        <p:nvSpPr>
          <p:cNvPr name="TextBox 38" id="38"/>
          <p:cNvSpPr txBox="true"/>
          <p:nvPr/>
        </p:nvSpPr>
        <p:spPr>
          <a:xfrm rot="0">
            <a:off x="6230998" y="4178288"/>
            <a:ext cx="1505998" cy="1713986"/>
          </a:xfrm>
          <a:prstGeom prst="rect">
            <a:avLst/>
          </a:prstGeom>
        </p:spPr>
        <p:txBody>
          <a:bodyPr anchor="t" rtlCol="false" tIns="0" lIns="0" bIns="0" rIns="0">
            <a:spAutoFit/>
          </a:bodyPr>
          <a:lstStyle/>
          <a:p>
            <a:pPr algn="l">
              <a:lnSpc>
                <a:spcPts val="1944"/>
              </a:lnSpc>
            </a:pPr>
            <a:r>
              <a:rPr lang="en-US" sz="1103">
                <a:solidFill>
                  <a:srgbClr val="000000"/>
                </a:solidFill>
                <a:latin typeface="Arial"/>
                <a:ea typeface="Arial"/>
                <a:cs typeface="Arial"/>
                <a:sym typeface="Arial"/>
              </a:rPr>
              <a:t>1.3.1. Coordinacions pedagògiques d’EI-PRI i d’ESO. 1.3.2. Coordinacions </a:t>
            </a:r>
          </a:p>
          <a:p>
            <a:pPr algn="l">
              <a:lnSpc>
                <a:spcPts val="1727"/>
              </a:lnSpc>
            </a:pPr>
            <a:r>
              <a:rPr lang="en-US" sz="1103">
                <a:solidFill>
                  <a:srgbClr val="000000"/>
                </a:solidFill>
                <a:latin typeface="Arial"/>
                <a:ea typeface="Arial"/>
                <a:cs typeface="Arial"/>
                <a:sym typeface="Arial"/>
              </a:rPr>
              <a:t>pedagògiques. </a:t>
            </a:r>
          </a:p>
          <a:p>
            <a:pPr algn="l">
              <a:lnSpc>
                <a:spcPts val="2284"/>
              </a:lnSpc>
            </a:pPr>
            <a:r>
              <a:rPr lang="en-US" sz="1103">
                <a:solidFill>
                  <a:srgbClr val="000000"/>
                </a:solidFill>
                <a:latin typeface="Arial"/>
                <a:ea typeface="Arial"/>
                <a:cs typeface="Arial"/>
                <a:sym typeface="Arial"/>
              </a:rPr>
              <a:t>1.3.3. Caps d’estudis </a:t>
            </a:r>
          </a:p>
          <a:p>
            <a:pPr algn="l">
              <a:lnSpc>
                <a:spcPts val="1508"/>
              </a:lnSpc>
            </a:pPr>
            <a:r>
              <a:rPr lang="en-US" sz="1103">
                <a:solidFill>
                  <a:srgbClr val="000000"/>
                </a:solidFill>
                <a:latin typeface="Arial"/>
                <a:ea typeface="Arial"/>
                <a:cs typeface="Arial"/>
                <a:sym typeface="Arial"/>
              </a:rPr>
              <a:t>EI-PRI i d’ESO </a:t>
            </a:r>
          </a:p>
        </p:txBody>
      </p:sp>
      <p:sp>
        <p:nvSpPr>
          <p:cNvPr name="TextBox 39" id="39"/>
          <p:cNvSpPr txBox="true"/>
          <p:nvPr/>
        </p:nvSpPr>
        <p:spPr>
          <a:xfrm rot="0">
            <a:off x="6230998" y="2707247"/>
            <a:ext cx="1506017" cy="977636"/>
          </a:xfrm>
          <a:prstGeom prst="rect">
            <a:avLst/>
          </a:prstGeom>
        </p:spPr>
        <p:txBody>
          <a:bodyPr anchor="t" rtlCol="false" tIns="0" lIns="0" bIns="0" rIns="0">
            <a:spAutoFit/>
          </a:bodyPr>
          <a:lstStyle/>
          <a:p>
            <a:pPr algn="l">
              <a:lnSpc>
                <a:spcPts val="1968"/>
              </a:lnSpc>
            </a:pPr>
            <a:r>
              <a:rPr lang="en-US" sz="1103">
                <a:solidFill>
                  <a:srgbClr val="000000"/>
                </a:solidFill>
                <a:latin typeface="Arial"/>
                <a:ea typeface="Arial"/>
                <a:cs typeface="Arial"/>
                <a:sym typeface="Arial"/>
              </a:rPr>
              <a:t>1.2.1. Coordinacions pedagògiques d’EI-PRI 1.2.3. Coordinacions </a:t>
            </a:r>
          </a:p>
          <a:p>
            <a:pPr algn="l">
              <a:lnSpc>
                <a:spcPts val="1680"/>
              </a:lnSpc>
            </a:pPr>
            <a:r>
              <a:rPr lang="en-US" sz="1103">
                <a:solidFill>
                  <a:srgbClr val="000000"/>
                </a:solidFill>
                <a:latin typeface="Arial"/>
                <a:ea typeface="Arial"/>
                <a:cs typeface="Arial"/>
                <a:sym typeface="Arial"/>
              </a:rPr>
              <a:t>pedagògiques d’ESO </a:t>
            </a:r>
          </a:p>
        </p:txBody>
      </p:sp>
      <p:sp>
        <p:nvSpPr>
          <p:cNvPr name="TextBox 40" id="40"/>
          <p:cNvSpPr txBox="true"/>
          <p:nvPr/>
        </p:nvSpPr>
        <p:spPr>
          <a:xfrm rot="0">
            <a:off x="6703438" y="7504285"/>
            <a:ext cx="1409643"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EINA D’AVALUACIÓ </a:t>
            </a:r>
          </a:p>
        </p:txBody>
      </p:sp>
      <p:sp>
        <p:nvSpPr>
          <p:cNvPr name="TextBox 41" id="41"/>
          <p:cNvSpPr txBox="true"/>
          <p:nvPr/>
        </p:nvSpPr>
        <p:spPr>
          <a:xfrm rot="0">
            <a:off x="7859011" y="5448028"/>
            <a:ext cx="16318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1.3.3. Docents. Informes. </a:t>
            </a:r>
          </a:p>
        </p:txBody>
      </p:sp>
      <p:sp>
        <p:nvSpPr>
          <p:cNvPr name="TextBox 42" id="42"/>
          <p:cNvSpPr txBox="true"/>
          <p:nvPr/>
        </p:nvSpPr>
        <p:spPr>
          <a:xfrm rot="0">
            <a:off x="8851135" y="7466185"/>
            <a:ext cx="536867" cy="241544"/>
          </a:xfrm>
          <a:prstGeom prst="rect">
            <a:avLst/>
          </a:prstGeom>
        </p:spPr>
        <p:txBody>
          <a:bodyPr anchor="t" rtlCol="false" tIns="0" lIns="0" bIns="0" rIns="0">
            <a:spAutoFit/>
          </a:bodyPr>
          <a:lstStyle/>
          <a:p>
            <a:pPr algn="l">
              <a:lnSpc>
                <a:spcPts val="1907"/>
              </a:lnSpc>
            </a:pPr>
            <a:r>
              <a:rPr lang="en-US" b="true" sz="1103" i="true">
                <a:solidFill>
                  <a:srgbClr val="000000"/>
                </a:solidFill>
                <a:latin typeface="Arial Bold Italics"/>
                <a:ea typeface="Arial Bold Italics"/>
                <a:cs typeface="Arial Bold Italics"/>
                <a:sym typeface="Arial Bold Italics"/>
              </a:rPr>
              <a:t>AGENT </a:t>
            </a:r>
          </a:p>
        </p:txBody>
      </p:sp>
      <p:sp>
        <p:nvSpPr>
          <p:cNvPr name="TextBox 43" id="43"/>
          <p:cNvSpPr txBox="true"/>
          <p:nvPr/>
        </p:nvSpPr>
        <p:spPr>
          <a:xfrm rot="0">
            <a:off x="8534143" y="7708453"/>
            <a:ext cx="950938" cy="241544"/>
          </a:xfrm>
          <a:prstGeom prst="rect">
            <a:avLst/>
          </a:prstGeom>
        </p:spPr>
        <p:txBody>
          <a:bodyPr anchor="t" rtlCol="false" tIns="0" lIns="0" bIns="0" rIns="0">
            <a:spAutoFit/>
          </a:bodyPr>
          <a:lstStyle/>
          <a:p>
            <a:pPr algn="l">
              <a:lnSpc>
                <a:spcPts val="1907"/>
              </a:lnSpc>
            </a:pPr>
            <a:r>
              <a:rPr lang="en-US" b="true" sz="1103" i="true">
                <a:solidFill>
                  <a:srgbClr val="000000"/>
                </a:solidFill>
                <a:latin typeface="Arial Bold Italics"/>
                <a:ea typeface="Arial Bold Italics"/>
                <a:cs typeface="Arial Bold Italics"/>
                <a:sym typeface="Arial Bold Italics"/>
              </a:rPr>
              <a:t>AVALUADOR </a:t>
            </a:r>
          </a:p>
        </p:txBody>
      </p:sp>
      <p:sp>
        <p:nvSpPr>
          <p:cNvPr name="TextBox 44" id="44"/>
          <p:cNvSpPr txBox="true"/>
          <p:nvPr/>
        </p:nvSpPr>
        <p:spPr>
          <a:xfrm rot="0">
            <a:off x="7909303" y="6144496"/>
            <a:ext cx="2043732" cy="977636"/>
          </a:xfrm>
          <a:prstGeom prst="rect">
            <a:avLst/>
          </a:prstGeom>
        </p:spPr>
        <p:txBody>
          <a:bodyPr anchor="t" rtlCol="false" tIns="0" lIns="0" bIns="0" rIns="0">
            <a:spAutoFit/>
          </a:bodyPr>
          <a:lstStyle/>
          <a:p>
            <a:pPr algn="ctr">
              <a:lnSpc>
                <a:spcPts val="1968"/>
              </a:lnSpc>
            </a:pPr>
            <a:r>
              <a:rPr lang="en-US" sz="1103">
                <a:solidFill>
                  <a:srgbClr val="000000"/>
                </a:solidFill>
                <a:latin typeface="Arial"/>
                <a:ea typeface="Arial"/>
                <a:cs typeface="Arial"/>
                <a:sym typeface="Arial"/>
              </a:rPr>
              <a:t>1.4.1. Docents. Alumnat. Famílies. Espai vestíbul. 1.4.2. Docents i alumant Espais </a:t>
            </a:r>
          </a:p>
          <a:p>
            <a:pPr algn="ctr">
              <a:lnSpc>
                <a:spcPts val="1680"/>
              </a:lnSpc>
            </a:pPr>
            <a:r>
              <a:rPr lang="en-US" sz="1103">
                <a:solidFill>
                  <a:srgbClr val="000000"/>
                </a:solidFill>
                <a:latin typeface="Arial"/>
                <a:ea typeface="Arial"/>
                <a:cs typeface="Arial"/>
                <a:sym typeface="Arial"/>
              </a:rPr>
              <a:t>del poble. </a:t>
            </a:r>
          </a:p>
        </p:txBody>
      </p:sp>
      <p:sp>
        <p:nvSpPr>
          <p:cNvPr name="TextBox 45" id="45"/>
          <p:cNvSpPr txBox="true"/>
          <p:nvPr/>
        </p:nvSpPr>
        <p:spPr>
          <a:xfrm rot="0">
            <a:off x="7859011" y="4952480"/>
            <a:ext cx="2107473"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1.3.2. Docents. Banc d’activitats. </a:t>
            </a:r>
          </a:p>
        </p:txBody>
      </p:sp>
      <p:sp>
        <p:nvSpPr>
          <p:cNvPr name="TextBox 46" id="46"/>
          <p:cNvSpPr txBox="true"/>
          <p:nvPr/>
        </p:nvSpPr>
        <p:spPr>
          <a:xfrm rot="0">
            <a:off x="7859011" y="2376539"/>
            <a:ext cx="2137029" cy="2284085"/>
          </a:xfrm>
          <a:prstGeom prst="rect">
            <a:avLst/>
          </a:prstGeom>
        </p:spPr>
        <p:txBody>
          <a:bodyPr anchor="t" rtlCol="false" tIns="0" lIns="0" bIns="0" rIns="0">
            <a:spAutoFit/>
          </a:bodyPr>
          <a:lstStyle/>
          <a:p>
            <a:pPr algn="l">
              <a:lnSpc>
                <a:spcPts val="2304"/>
              </a:lnSpc>
            </a:pPr>
            <a:r>
              <a:rPr lang="en-US" sz="1103">
                <a:solidFill>
                  <a:srgbClr val="000000"/>
                </a:solidFill>
                <a:latin typeface="Arial"/>
                <a:ea typeface="Arial"/>
                <a:cs typeface="Arial"/>
                <a:sym typeface="Arial"/>
              </a:rPr>
              <a:t>d’infantil. 1.2.2. 1 h de reunió de cicle al </a:t>
            </a:r>
          </a:p>
          <a:p>
            <a:pPr algn="l">
              <a:lnSpc>
                <a:spcPts val="1488"/>
              </a:lnSpc>
            </a:pPr>
            <a:r>
              <a:rPr lang="en-US" sz="1103">
                <a:solidFill>
                  <a:srgbClr val="000000"/>
                </a:solidFill>
                <a:latin typeface="Arial"/>
                <a:ea typeface="Arial"/>
                <a:cs typeface="Arial"/>
                <a:sym typeface="Arial"/>
              </a:rPr>
              <a:t>mes. Equip docent de primària. </a:t>
            </a:r>
          </a:p>
          <a:p>
            <a:pPr algn="l">
              <a:lnSpc>
                <a:spcPts val="2520"/>
              </a:lnSpc>
            </a:pPr>
            <a:r>
              <a:rPr lang="en-US" sz="1103">
                <a:solidFill>
                  <a:srgbClr val="000000"/>
                </a:solidFill>
                <a:latin typeface="Arial"/>
                <a:ea typeface="Arial"/>
                <a:cs typeface="Arial"/>
                <a:sym typeface="Arial"/>
              </a:rPr>
              <a:t>1.2.3. 1 h de reunió d’equip </a:t>
            </a:r>
          </a:p>
          <a:p>
            <a:pPr algn="l">
              <a:lnSpc>
                <a:spcPts val="1271"/>
              </a:lnSpc>
            </a:pPr>
            <a:r>
              <a:rPr lang="en-US" sz="1103">
                <a:solidFill>
                  <a:srgbClr val="000000"/>
                </a:solidFill>
                <a:latin typeface="Arial"/>
                <a:ea typeface="Arial"/>
                <a:cs typeface="Arial"/>
                <a:sym typeface="Arial"/>
              </a:rPr>
              <a:t>impulsor (IMPACTE) quinzenal i </a:t>
            </a:r>
          </a:p>
          <a:p>
            <a:pPr algn="l">
              <a:lnSpc>
                <a:spcPts val="2520"/>
              </a:lnSpc>
            </a:pPr>
            <a:r>
              <a:rPr lang="en-US" sz="1103">
                <a:solidFill>
                  <a:srgbClr val="000000"/>
                </a:solidFill>
                <a:latin typeface="Arial"/>
                <a:ea typeface="Arial"/>
                <a:cs typeface="Arial"/>
                <a:sym typeface="Arial"/>
              </a:rPr>
              <a:t>1 h de reunió d’àmbit al mes. </a:t>
            </a:r>
          </a:p>
          <a:p>
            <a:pPr algn="l">
              <a:lnSpc>
                <a:spcPts val="1278"/>
              </a:lnSpc>
            </a:pPr>
            <a:r>
              <a:rPr lang="en-US" sz="1103">
                <a:solidFill>
                  <a:srgbClr val="000000"/>
                </a:solidFill>
                <a:latin typeface="Arial"/>
                <a:ea typeface="Arial"/>
                <a:cs typeface="Arial"/>
                <a:sym typeface="Arial"/>
              </a:rPr>
              <a:t>Equip docent d’àmbit. </a:t>
            </a:r>
          </a:p>
          <a:p>
            <a:pPr algn="l">
              <a:lnSpc>
                <a:spcPts val="2705"/>
              </a:lnSpc>
            </a:pPr>
            <a:r>
              <a:rPr lang="en-US" sz="1103">
                <a:solidFill>
                  <a:srgbClr val="000000"/>
                </a:solidFill>
                <a:latin typeface="Arial"/>
                <a:ea typeface="Arial"/>
                <a:cs typeface="Arial"/>
                <a:sym typeface="Arial"/>
              </a:rPr>
              <a:t>1.3.1. Grup impulsor (IMPACTE). </a:t>
            </a:r>
          </a:p>
          <a:p>
            <a:pPr algn="l">
              <a:lnSpc>
                <a:spcPts val="1086"/>
              </a:lnSpc>
            </a:pPr>
            <a:r>
              <a:rPr lang="en-US" sz="1103">
                <a:solidFill>
                  <a:srgbClr val="000000"/>
                </a:solidFill>
                <a:latin typeface="Arial"/>
                <a:ea typeface="Arial"/>
                <a:cs typeface="Arial"/>
                <a:sym typeface="Arial"/>
              </a:rPr>
              <a:t>Docents.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2154264"/>
            <a:ext cx="8862060" cy="9525"/>
          </a:xfrm>
          <a:custGeom>
            <a:avLst/>
            <a:gdLst/>
            <a:ahLst/>
            <a:cxnLst/>
            <a:rect r="r" b="b" t="t" l="l"/>
            <a:pathLst>
              <a:path h="9525" w="8862060">
                <a:moveTo>
                  <a:pt x="0" y="0"/>
                </a:moveTo>
                <a:lnTo>
                  <a:pt x="8862060" y="0"/>
                </a:lnTo>
                <a:lnTo>
                  <a:pt x="8862060"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76221" y="2417154"/>
            <a:ext cx="9138409" cy="5771340"/>
          </a:xfrm>
          <a:custGeom>
            <a:avLst/>
            <a:gdLst/>
            <a:ahLst/>
            <a:cxnLst/>
            <a:rect r="r" b="b" t="t" l="l"/>
            <a:pathLst>
              <a:path h="5771340" w="9138409">
                <a:moveTo>
                  <a:pt x="0" y="0"/>
                </a:moveTo>
                <a:lnTo>
                  <a:pt x="9138409" y="0"/>
                </a:lnTo>
                <a:lnTo>
                  <a:pt x="9138409" y="5771340"/>
                </a:lnTo>
                <a:lnTo>
                  <a:pt x="0" y="57713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914400" y="2002816"/>
            <a:ext cx="1195769"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388226" y="8342352"/>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16 </a:t>
            </a:r>
          </a:p>
        </p:txBody>
      </p:sp>
      <p:sp>
        <p:nvSpPr>
          <p:cNvPr name="TextBox 6" id="6"/>
          <p:cNvSpPr txBox="true"/>
          <p:nvPr/>
        </p:nvSpPr>
        <p:spPr>
          <a:xfrm rot="0">
            <a:off x="8244583" y="2002816"/>
            <a:ext cx="1598381"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914400" y="7108045"/>
            <a:ext cx="2053066"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1.3.1. Assistència a la formació. </a:t>
            </a:r>
          </a:p>
        </p:txBody>
      </p:sp>
      <p:sp>
        <p:nvSpPr>
          <p:cNvPr name="TextBox 8" id="8"/>
          <p:cNvSpPr txBox="true"/>
          <p:nvPr/>
        </p:nvSpPr>
        <p:spPr>
          <a:xfrm rot="0">
            <a:off x="914400" y="2414639"/>
            <a:ext cx="2835221" cy="736844"/>
          </a:xfrm>
          <a:prstGeom prst="rect">
            <a:avLst/>
          </a:prstGeom>
        </p:spPr>
        <p:txBody>
          <a:bodyPr anchor="t" rtlCol="false" tIns="0" lIns="0" bIns="0" rIns="0">
            <a:spAutoFit/>
          </a:bodyPr>
          <a:lstStyle/>
          <a:p>
            <a:pPr algn="l">
              <a:lnSpc>
                <a:spcPts val="1968"/>
              </a:lnSpc>
            </a:pPr>
            <a:r>
              <a:rPr lang="en-US" sz="1103">
                <a:solidFill>
                  <a:srgbClr val="000000"/>
                </a:solidFill>
                <a:latin typeface="Arial"/>
                <a:ea typeface="Arial"/>
                <a:cs typeface="Arial"/>
                <a:sym typeface="Arial"/>
              </a:rPr>
              <a:t>1.1.1. Increment dels resultats de les proves PACBAL. 1.1.2. Recull d’activitats proposades. </a:t>
            </a:r>
          </a:p>
        </p:txBody>
      </p:sp>
      <p:sp>
        <p:nvSpPr>
          <p:cNvPr name="TextBox 9" id="9"/>
          <p:cNvSpPr txBox="true"/>
          <p:nvPr/>
        </p:nvSpPr>
        <p:spPr>
          <a:xfrm rot="0">
            <a:off x="914400" y="3403715"/>
            <a:ext cx="3096358" cy="2195693"/>
          </a:xfrm>
          <a:prstGeom prst="rect">
            <a:avLst/>
          </a:prstGeom>
        </p:spPr>
        <p:txBody>
          <a:bodyPr anchor="t" rtlCol="false" tIns="0" lIns="0" bIns="0" rIns="0">
            <a:spAutoFit/>
          </a:bodyPr>
          <a:lstStyle/>
          <a:p>
            <a:pPr algn="l">
              <a:lnSpc>
                <a:spcPts val="1949"/>
              </a:lnSpc>
            </a:pPr>
            <a:r>
              <a:rPr lang="en-US" sz="1103">
                <a:solidFill>
                  <a:srgbClr val="000000"/>
                </a:solidFill>
                <a:latin typeface="Arial"/>
                <a:ea typeface="Arial"/>
                <a:cs typeface="Arial"/>
                <a:sym typeface="Arial"/>
              </a:rPr>
              <a:t>1.1.3. Recull de la nova organització a la Programació General Anual i valoració de la mateixa a la Memòria Anual. 1.2.1. Recull a la Programació General Anual de </a:t>
            </a:r>
          </a:p>
          <a:p>
            <a:pPr algn="l">
              <a:lnSpc>
                <a:spcPts val="1697"/>
              </a:lnSpc>
            </a:pPr>
            <a:r>
              <a:rPr lang="en-US" sz="1103">
                <a:solidFill>
                  <a:srgbClr val="000000"/>
                </a:solidFill>
                <a:latin typeface="Arial"/>
                <a:ea typeface="Arial"/>
                <a:cs typeface="Arial"/>
                <a:sym typeface="Arial"/>
              </a:rPr>
              <a:t>les millores acordades i valoració de les </a:t>
            </a:r>
          </a:p>
          <a:p>
            <a:pPr algn="l">
              <a:lnSpc>
                <a:spcPts val="1949"/>
              </a:lnSpc>
            </a:pPr>
            <a:r>
              <a:rPr lang="en-US" sz="1103">
                <a:solidFill>
                  <a:srgbClr val="000000"/>
                </a:solidFill>
                <a:latin typeface="Arial"/>
                <a:ea typeface="Arial"/>
                <a:cs typeface="Arial"/>
                <a:sym typeface="Arial"/>
              </a:rPr>
              <a:t>mateixes a la Memòria Anual. 1.2.2. Recull a la Programació General Anual de les millores acordades i valoració de les mateixes a la Memòria Anual. </a:t>
            </a:r>
          </a:p>
        </p:txBody>
      </p:sp>
      <p:sp>
        <p:nvSpPr>
          <p:cNvPr name="TextBox 10" id="10"/>
          <p:cNvSpPr txBox="true"/>
          <p:nvPr/>
        </p:nvSpPr>
        <p:spPr>
          <a:xfrm rot="0">
            <a:off x="914400" y="6103729"/>
            <a:ext cx="3136402" cy="713603"/>
          </a:xfrm>
          <a:prstGeom prst="rect">
            <a:avLst/>
          </a:prstGeom>
        </p:spPr>
        <p:txBody>
          <a:bodyPr anchor="t" rtlCol="false" tIns="0" lIns="0" bIns="0" rIns="0">
            <a:spAutoFit/>
          </a:bodyPr>
          <a:lstStyle/>
          <a:p>
            <a:pPr algn="l">
              <a:lnSpc>
                <a:spcPts val="1895"/>
              </a:lnSpc>
            </a:pPr>
            <a:r>
              <a:rPr lang="en-US" sz="1103">
                <a:solidFill>
                  <a:srgbClr val="000000"/>
                </a:solidFill>
                <a:latin typeface="Arial"/>
                <a:ea typeface="Arial"/>
                <a:cs typeface="Arial"/>
                <a:sym typeface="Arial"/>
              </a:rPr>
              <a:t>1.2.3. Recull a la Programació General Anual de les millores acordades i valoració de les mateixes a la Memòria Anual. </a:t>
            </a:r>
          </a:p>
        </p:txBody>
      </p:sp>
      <p:sp>
        <p:nvSpPr>
          <p:cNvPr name="TextBox 11" id="11"/>
          <p:cNvSpPr txBox="true"/>
          <p:nvPr/>
        </p:nvSpPr>
        <p:spPr>
          <a:xfrm rot="0">
            <a:off x="4400426" y="2452739"/>
            <a:ext cx="11903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 </a:t>
            </a:r>
          </a:p>
        </p:txBody>
      </p:sp>
      <p:sp>
        <p:nvSpPr>
          <p:cNvPr name="TextBox 12" id="12"/>
          <p:cNvSpPr txBox="true"/>
          <p:nvPr/>
        </p:nvSpPr>
        <p:spPr>
          <a:xfrm rot="0">
            <a:off x="4344038" y="2948039"/>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25 </a:t>
            </a:r>
          </a:p>
        </p:txBody>
      </p:sp>
      <p:sp>
        <p:nvSpPr>
          <p:cNvPr name="TextBox 13" id="13"/>
          <p:cNvSpPr txBox="true"/>
          <p:nvPr/>
        </p:nvSpPr>
        <p:spPr>
          <a:xfrm rot="0">
            <a:off x="4344038" y="3441815"/>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25 </a:t>
            </a:r>
          </a:p>
        </p:txBody>
      </p:sp>
      <p:sp>
        <p:nvSpPr>
          <p:cNvPr name="TextBox 14" id="14"/>
          <p:cNvSpPr txBox="true"/>
          <p:nvPr/>
        </p:nvSpPr>
        <p:spPr>
          <a:xfrm rot="0">
            <a:off x="4344038" y="4178288"/>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15" id="15"/>
          <p:cNvSpPr txBox="true"/>
          <p:nvPr/>
        </p:nvSpPr>
        <p:spPr>
          <a:xfrm rot="0">
            <a:off x="4344038" y="4914380"/>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16" id="16"/>
          <p:cNvSpPr txBox="true"/>
          <p:nvPr/>
        </p:nvSpPr>
        <p:spPr>
          <a:xfrm rot="0">
            <a:off x="4344038" y="6132304"/>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25 </a:t>
            </a:r>
          </a:p>
        </p:txBody>
      </p:sp>
      <p:sp>
        <p:nvSpPr>
          <p:cNvPr name="TextBox 17" id="17"/>
          <p:cNvSpPr txBox="true"/>
          <p:nvPr/>
        </p:nvSpPr>
        <p:spPr>
          <a:xfrm rot="0">
            <a:off x="4344038" y="7108045"/>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60 </a:t>
            </a:r>
          </a:p>
        </p:txBody>
      </p:sp>
      <p:sp>
        <p:nvSpPr>
          <p:cNvPr name="TextBox 18" id="18"/>
          <p:cNvSpPr txBox="true"/>
          <p:nvPr/>
        </p:nvSpPr>
        <p:spPr>
          <a:xfrm rot="0">
            <a:off x="4903346" y="2948039"/>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19" id="19"/>
          <p:cNvSpPr txBox="true"/>
          <p:nvPr/>
        </p:nvSpPr>
        <p:spPr>
          <a:xfrm rot="0">
            <a:off x="4903346" y="3441815"/>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20" id="20"/>
          <p:cNvSpPr txBox="true"/>
          <p:nvPr/>
        </p:nvSpPr>
        <p:spPr>
          <a:xfrm rot="0">
            <a:off x="4903346" y="6132304"/>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21" id="21"/>
          <p:cNvSpPr txBox="true"/>
          <p:nvPr/>
        </p:nvSpPr>
        <p:spPr>
          <a:xfrm rot="0">
            <a:off x="4903346" y="7108045"/>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80 </a:t>
            </a:r>
          </a:p>
        </p:txBody>
      </p:sp>
      <p:sp>
        <p:nvSpPr>
          <p:cNvPr name="TextBox 22" id="22"/>
          <p:cNvSpPr txBox="true"/>
          <p:nvPr/>
        </p:nvSpPr>
        <p:spPr>
          <a:xfrm rot="0">
            <a:off x="4956686" y="2452739"/>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 </a:t>
            </a:r>
          </a:p>
        </p:txBody>
      </p:sp>
      <p:sp>
        <p:nvSpPr>
          <p:cNvPr name="TextBox 23" id="23"/>
          <p:cNvSpPr txBox="true"/>
          <p:nvPr/>
        </p:nvSpPr>
        <p:spPr>
          <a:xfrm rot="0">
            <a:off x="4903346" y="4178288"/>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24" id="24"/>
          <p:cNvSpPr txBox="true"/>
          <p:nvPr/>
        </p:nvSpPr>
        <p:spPr>
          <a:xfrm rot="0">
            <a:off x="4903346" y="4914380"/>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25" id="25"/>
          <p:cNvSpPr txBox="true"/>
          <p:nvPr/>
        </p:nvSpPr>
        <p:spPr>
          <a:xfrm rot="0">
            <a:off x="5533006" y="2948039"/>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75 </a:t>
            </a:r>
          </a:p>
        </p:txBody>
      </p:sp>
      <p:sp>
        <p:nvSpPr>
          <p:cNvPr name="TextBox 26" id="26"/>
          <p:cNvSpPr txBox="true"/>
          <p:nvPr/>
        </p:nvSpPr>
        <p:spPr>
          <a:xfrm rot="0">
            <a:off x="5533006" y="3441815"/>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75 </a:t>
            </a:r>
          </a:p>
        </p:txBody>
      </p:sp>
      <p:sp>
        <p:nvSpPr>
          <p:cNvPr name="TextBox 27" id="27"/>
          <p:cNvSpPr txBox="true"/>
          <p:nvPr/>
        </p:nvSpPr>
        <p:spPr>
          <a:xfrm rot="0">
            <a:off x="5533006" y="6132304"/>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 </a:t>
            </a:r>
          </a:p>
        </p:txBody>
      </p:sp>
      <p:sp>
        <p:nvSpPr>
          <p:cNvPr name="TextBox 28" id="28"/>
          <p:cNvSpPr txBox="true"/>
          <p:nvPr/>
        </p:nvSpPr>
        <p:spPr>
          <a:xfrm rot="0">
            <a:off x="5542150" y="2452739"/>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15 </a:t>
            </a:r>
          </a:p>
        </p:txBody>
      </p:sp>
      <p:sp>
        <p:nvSpPr>
          <p:cNvPr name="TextBox 29" id="29"/>
          <p:cNvSpPr txBox="true"/>
          <p:nvPr/>
        </p:nvSpPr>
        <p:spPr>
          <a:xfrm rot="0">
            <a:off x="6074026" y="2948039"/>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30" id="30"/>
          <p:cNvSpPr txBox="true"/>
          <p:nvPr/>
        </p:nvSpPr>
        <p:spPr>
          <a:xfrm rot="0">
            <a:off x="6074026" y="3441815"/>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31" id="31"/>
          <p:cNvSpPr txBox="true"/>
          <p:nvPr/>
        </p:nvSpPr>
        <p:spPr>
          <a:xfrm rot="0">
            <a:off x="6086218" y="2452739"/>
            <a:ext cx="28225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&gt;15 </a:t>
            </a:r>
          </a:p>
        </p:txBody>
      </p:sp>
      <p:sp>
        <p:nvSpPr>
          <p:cNvPr name="TextBox 32" id="32"/>
          <p:cNvSpPr txBox="true"/>
          <p:nvPr/>
        </p:nvSpPr>
        <p:spPr>
          <a:xfrm rot="0">
            <a:off x="6474838" y="4178288"/>
            <a:ext cx="1434513"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1.2.1. Programacions. </a:t>
            </a:r>
          </a:p>
        </p:txBody>
      </p:sp>
      <p:sp>
        <p:nvSpPr>
          <p:cNvPr name="TextBox 33" id="33"/>
          <p:cNvSpPr txBox="true"/>
          <p:nvPr/>
        </p:nvSpPr>
        <p:spPr>
          <a:xfrm rot="0">
            <a:off x="6474838" y="2452739"/>
            <a:ext cx="1521562"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1.1.1. Proves PACBAL. </a:t>
            </a:r>
          </a:p>
        </p:txBody>
      </p:sp>
      <p:sp>
        <p:nvSpPr>
          <p:cNvPr name="TextBox 34" id="34"/>
          <p:cNvSpPr txBox="true"/>
          <p:nvPr/>
        </p:nvSpPr>
        <p:spPr>
          <a:xfrm rot="0">
            <a:off x="6474838" y="4885805"/>
            <a:ext cx="1623479" cy="1690745"/>
          </a:xfrm>
          <a:prstGeom prst="rect">
            <a:avLst/>
          </a:prstGeom>
        </p:spPr>
        <p:txBody>
          <a:bodyPr anchor="t" rtlCol="false" tIns="0" lIns="0" bIns="0" rIns="0">
            <a:spAutoFit/>
          </a:bodyPr>
          <a:lstStyle/>
          <a:p>
            <a:pPr algn="l">
              <a:lnSpc>
                <a:spcPts val="1895"/>
              </a:lnSpc>
            </a:pPr>
            <a:r>
              <a:rPr lang="en-US" sz="1103">
                <a:solidFill>
                  <a:srgbClr val="000000"/>
                </a:solidFill>
                <a:latin typeface="Arial"/>
                <a:ea typeface="Arial"/>
                <a:cs typeface="Arial"/>
                <a:sym typeface="Arial"/>
              </a:rPr>
              <a:t>1.2.2. Resultats de les avaluacions dels panys. Panys elaborats, al Drive i dels materials elaborats. </a:t>
            </a:r>
          </a:p>
          <a:p>
            <a:pPr algn="l">
              <a:lnSpc>
                <a:spcPts val="2116"/>
              </a:lnSpc>
            </a:pPr>
            <a:r>
              <a:rPr lang="en-US" sz="1103">
                <a:solidFill>
                  <a:srgbClr val="000000"/>
                </a:solidFill>
                <a:latin typeface="Arial"/>
                <a:ea typeface="Arial"/>
                <a:cs typeface="Arial"/>
                <a:sym typeface="Arial"/>
              </a:rPr>
              <a:t>1.2.3. Enquestes de </a:t>
            </a:r>
          </a:p>
          <a:p>
            <a:pPr algn="l">
              <a:lnSpc>
                <a:spcPts val="1675"/>
              </a:lnSpc>
            </a:pPr>
            <a:r>
              <a:rPr lang="en-US" sz="1103">
                <a:solidFill>
                  <a:srgbClr val="000000"/>
                </a:solidFill>
                <a:latin typeface="Arial"/>
                <a:ea typeface="Arial"/>
                <a:cs typeface="Arial"/>
                <a:sym typeface="Arial"/>
              </a:rPr>
              <a:t>satisfacció. </a:t>
            </a:r>
          </a:p>
        </p:txBody>
      </p:sp>
      <p:sp>
        <p:nvSpPr>
          <p:cNvPr name="TextBox 35" id="35"/>
          <p:cNvSpPr txBox="true"/>
          <p:nvPr/>
        </p:nvSpPr>
        <p:spPr>
          <a:xfrm rot="0">
            <a:off x="6703438" y="6556738"/>
            <a:ext cx="1149391" cy="260594"/>
          </a:xfrm>
          <a:prstGeom prst="rect">
            <a:avLst/>
          </a:prstGeom>
        </p:spPr>
        <p:txBody>
          <a:bodyPr anchor="t" rtlCol="false" tIns="0" lIns="0" bIns="0" rIns="0">
            <a:spAutoFit/>
          </a:bodyPr>
          <a:lstStyle/>
          <a:p>
            <a:pPr algn="l">
              <a:lnSpc>
                <a:spcPts val="2116"/>
              </a:lnSpc>
            </a:pPr>
            <a:r>
              <a:rPr lang="en-US" sz="1103">
                <a:solidFill>
                  <a:srgbClr val="000000"/>
                </a:solidFill>
                <a:latin typeface="Arial"/>
                <a:ea typeface="Arial"/>
                <a:cs typeface="Arial"/>
                <a:sym typeface="Arial"/>
              </a:rPr>
              <a:t>Programació dels </a:t>
            </a:r>
          </a:p>
        </p:txBody>
      </p:sp>
      <p:sp>
        <p:nvSpPr>
          <p:cNvPr name="TextBox 36" id="36"/>
          <p:cNvSpPr txBox="true"/>
          <p:nvPr/>
        </p:nvSpPr>
        <p:spPr>
          <a:xfrm rot="0">
            <a:off x="6474838" y="6845155"/>
            <a:ext cx="1244870" cy="708650"/>
          </a:xfrm>
          <a:prstGeom prst="rect">
            <a:avLst/>
          </a:prstGeom>
        </p:spPr>
        <p:txBody>
          <a:bodyPr anchor="t" rtlCol="false" tIns="0" lIns="0" bIns="0" rIns="0">
            <a:spAutoFit/>
          </a:bodyPr>
          <a:lstStyle/>
          <a:p>
            <a:pPr algn="l">
              <a:lnSpc>
                <a:spcPts val="1675"/>
              </a:lnSpc>
            </a:pPr>
            <a:r>
              <a:rPr lang="en-US" sz="1103">
                <a:solidFill>
                  <a:srgbClr val="000000"/>
                </a:solidFill>
                <a:latin typeface="Arial"/>
                <a:ea typeface="Arial"/>
                <a:cs typeface="Arial"/>
                <a:sym typeface="Arial"/>
              </a:rPr>
              <a:t>diferents projectes. </a:t>
            </a:r>
          </a:p>
          <a:p>
            <a:pPr algn="l">
              <a:lnSpc>
                <a:spcPts val="2313"/>
              </a:lnSpc>
            </a:pPr>
            <a:r>
              <a:rPr lang="en-US" sz="1103">
                <a:solidFill>
                  <a:srgbClr val="000000"/>
                </a:solidFill>
                <a:latin typeface="Arial"/>
                <a:ea typeface="Arial"/>
                <a:cs typeface="Arial"/>
                <a:sym typeface="Arial"/>
              </a:rPr>
              <a:t>1.3.1. Registre </a:t>
            </a:r>
          </a:p>
          <a:p>
            <a:pPr algn="l">
              <a:lnSpc>
                <a:spcPts val="1501"/>
              </a:lnSpc>
            </a:pPr>
            <a:r>
              <a:rPr lang="en-US" sz="1103">
                <a:solidFill>
                  <a:srgbClr val="000000"/>
                </a:solidFill>
                <a:latin typeface="Arial"/>
                <a:ea typeface="Arial"/>
                <a:cs typeface="Arial"/>
                <a:sym typeface="Arial"/>
              </a:rPr>
              <a:t>d’assistència. </a:t>
            </a:r>
          </a:p>
        </p:txBody>
      </p:sp>
      <p:sp>
        <p:nvSpPr>
          <p:cNvPr name="TextBox 37" id="37"/>
          <p:cNvSpPr txBox="true"/>
          <p:nvPr/>
        </p:nvSpPr>
        <p:spPr>
          <a:xfrm rot="0">
            <a:off x="6474838" y="2909939"/>
            <a:ext cx="1630623" cy="977636"/>
          </a:xfrm>
          <a:prstGeom prst="rect">
            <a:avLst/>
          </a:prstGeom>
        </p:spPr>
        <p:txBody>
          <a:bodyPr anchor="t" rtlCol="false" tIns="0" lIns="0" bIns="0" rIns="0">
            <a:spAutoFit/>
          </a:bodyPr>
          <a:lstStyle/>
          <a:p>
            <a:pPr algn="l">
              <a:lnSpc>
                <a:spcPts val="1959"/>
              </a:lnSpc>
            </a:pPr>
            <a:r>
              <a:rPr lang="en-US" sz="1103">
                <a:solidFill>
                  <a:srgbClr val="000000"/>
                </a:solidFill>
                <a:latin typeface="Arial"/>
                <a:ea typeface="Arial"/>
                <a:cs typeface="Arial"/>
                <a:sym typeface="Arial"/>
              </a:rPr>
              <a:t>1.1.2. El mateix recull del Drive. 1.1.3. Qüestionari de </a:t>
            </a:r>
          </a:p>
          <a:p>
            <a:pPr algn="l">
              <a:lnSpc>
                <a:spcPts val="1727"/>
              </a:lnSpc>
            </a:pPr>
            <a:r>
              <a:rPr lang="en-US" sz="1103">
                <a:solidFill>
                  <a:srgbClr val="000000"/>
                </a:solidFill>
                <a:latin typeface="Arial"/>
                <a:ea typeface="Arial"/>
                <a:cs typeface="Arial"/>
                <a:sym typeface="Arial"/>
              </a:rPr>
              <a:t>satisfacció. </a:t>
            </a:r>
          </a:p>
        </p:txBody>
      </p:sp>
      <p:sp>
        <p:nvSpPr>
          <p:cNvPr name="TextBox 38" id="38"/>
          <p:cNvSpPr txBox="true"/>
          <p:nvPr/>
        </p:nvSpPr>
        <p:spPr>
          <a:xfrm rot="0">
            <a:off x="8185147" y="2948039"/>
            <a:ext cx="12677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1.1.2. Equip docent </a:t>
            </a:r>
          </a:p>
        </p:txBody>
      </p:sp>
      <p:sp>
        <p:nvSpPr>
          <p:cNvPr name="TextBox 39" id="39"/>
          <p:cNvSpPr txBox="true"/>
          <p:nvPr/>
        </p:nvSpPr>
        <p:spPr>
          <a:xfrm rot="0">
            <a:off x="8185147" y="3441815"/>
            <a:ext cx="12677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1.1.3. Equip docent </a:t>
            </a:r>
          </a:p>
        </p:txBody>
      </p:sp>
      <p:sp>
        <p:nvSpPr>
          <p:cNvPr name="TextBox 40" id="40"/>
          <p:cNvSpPr txBox="true"/>
          <p:nvPr/>
        </p:nvSpPr>
        <p:spPr>
          <a:xfrm rot="0">
            <a:off x="8185147" y="6103729"/>
            <a:ext cx="1346606" cy="713603"/>
          </a:xfrm>
          <a:prstGeom prst="rect">
            <a:avLst/>
          </a:prstGeom>
        </p:spPr>
        <p:txBody>
          <a:bodyPr anchor="t" rtlCol="false" tIns="0" lIns="0" bIns="0" rIns="0">
            <a:spAutoFit/>
          </a:bodyPr>
          <a:lstStyle/>
          <a:p>
            <a:pPr algn="just">
              <a:lnSpc>
                <a:spcPts val="1895"/>
              </a:lnSpc>
            </a:pPr>
            <a:r>
              <a:rPr lang="en-US" sz="1103">
                <a:solidFill>
                  <a:srgbClr val="000000"/>
                </a:solidFill>
                <a:latin typeface="Arial"/>
                <a:ea typeface="Arial"/>
                <a:cs typeface="Arial"/>
                <a:sym typeface="Arial"/>
              </a:rPr>
              <a:t>1.2.3. Coordinacions pedagògiques i caps d'estudis d’ESO. </a:t>
            </a:r>
          </a:p>
        </p:txBody>
      </p:sp>
      <p:sp>
        <p:nvSpPr>
          <p:cNvPr name="TextBox 41" id="41"/>
          <p:cNvSpPr txBox="true"/>
          <p:nvPr/>
        </p:nvSpPr>
        <p:spPr>
          <a:xfrm rot="0">
            <a:off x="8185147" y="4178288"/>
            <a:ext cx="1362875"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1.2.1. Equip de cicle. </a:t>
            </a:r>
          </a:p>
        </p:txBody>
      </p:sp>
      <p:sp>
        <p:nvSpPr>
          <p:cNvPr name="TextBox 42" id="42"/>
          <p:cNvSpPr txBox="true"/>
          <p:nvPr/>
        </p:nvSpPr>
        <p:spPr>
          <a:xfrm rot="0">
            <a:off x="8185147" y="7069945"/>
            <a:ext cx="1371486" cy="965397"/>
          </a:xfrm>
          <a:prstGeom prst="rect">
            <a:avLst/>
          </a:prstGeom>
        </p:spPr>
        <p:txBody>
          <a:bodyPr anchor="t" rtlCol="false" tIns="0" lIns="0" bIns="0" rIns="0">
            <a:spAutoFit/>
          </a:bodyPr>
          <a:lstStyle/>
          <a:p>
            <a:pPr algn="l">
              <a:lnSpc>
                <a:spcPts val="1902"/>
              </a:lnSpc>
            </a:pPr>
            <a:r>
              <a:rPr lang="en-US" sz="1103">
                <a:solidFill>
                  <a:srgbClr val="000000"/>
                </a:solidFill>
                <a:latin typeface="Arial"/>
                <a:ea typeface="Arial"/>
                <a:cs typeface="Arial"/>
                <a:sym typeface="Arial"/>
              </a:rPr>
              <a:t>1.3.1. Caps d’estudis d’Ei-PRI i d’ESO i coordinadors pedagògics. </a:t>
            </a:r>
          </a:p>
        </p:txBody>
      </p:sp>
      <p:sp>
        <p:nvSpPr>
          <p:cNvPr name="TextBox 43" id="43"/>
          <p:cNvSpPr txBox="true"/>
          <p:nvPr/>
        </p:nvSpPr>
        <p:spPr>
          <a:xfrm rot="0">
            <a:off x="8185147" y="4885805"/>
            <a:ext cx="1505893" cy="472811"/>
          </a:xfrm>
          <a:prstGeom prst="rect">
            <a:avLst/>
          </a:prstGeom>
        </p:spPr>
        <p:txBody>
          <a:bodyPr anchor="t" rtlCol="false" tIns="0" lIns="0" bIns="0" rIns="0">
            <a:spAutoFit/>
          </a:bodyPr>
          <a:lstStyle/>
          <a:p>
            <a:pPr algn="l">
              <a:lnSpc>
                <a:spcPts val="1895"/>
              </a:lnSpc>
            </a:pPr>
            <a:r>
              <a:rPr lang="en-US" sz="1103">
                <a:solidFill>
                  <a:srgbClr val="000000"/>
                </a:solidFill>
                <a:latin typeface="Arial"/>
                <a:ea typeface="Arial"/>
                <a:cs typeface="Arial"/>
                <a:sym typeface="Arial"/>
              </a:rPr>
              <a:t>1.2.3. Coordinacions pedagògiques d’EI-PRI </a:t>
            </a:r>
          </a:p>
        </p:txBody>
      </p:sp>
      <p:sp>
        <p:nvSpPr>
          <p:cNvPr name="TextBox 44" id="44"/>
          <p:cNvSpPr txBox="true"/>
          <p:nvPr/>
        </p:nvSpPr>
        <p:spPr>
          <a:xfrm rot="0">
            <a:off x="8185147" y="2452739"/>
            <a:ext cx="165512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1.1.1. Coordinació Infantil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96112" y="5001734"/>
            <a:ext cx="8898636" cy="12192"/>
          </a:xfrm>
          <a:custGeom>
            <a:avLst/>
            <a:gdLst/>
            <a:ahLst/>
            <a:cxnLst/>
            <a:rect r="r" b="b" t="t" l="l"/>
            <a:pathLst>
              <a:path h="12192" w="8898636">
                <a:moveTo>
                  <a:pt x="0" y="0"/>
                </a:moveTo>
                <a:lnTo>
                  <a:pt x="8898636" y="0"/>
                </a:lnTo>
                <a:lnTo>
                  <a:pt x="8898636" y="12192"/>
                </a:lnTo>
                <a:lnTo>
                  <a:pt x="0" y="12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 y="2154264"/>
            <a:ext cx="8862060" cy="9525"/>
          </a:xfrm>
          <a:custGeom>
            <a:avLst/>
            <a:gdLst/>
            <a:ahLst/>
            <a:cxnLst/>
            <a:rect r="r" b="b" t="t" l="l"/>
            <a:pathLst>
              <a:path h="9525" w="8862060">
                <a:moveTo>
                  <a:pt x="0" y="0"/>
                </a:moveTo>
                <a:lnTo>
                  <a:pt x="8862060" y="0"/>
                </a:lnTo>
                <a:lnTo>
                  <a:pt x="8862060"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76221" y="2417154"/>
            <a:ext cx="9138409" cy="2157346"/>
          </a:xfrm>
          <a:custGeom>
            <a:avLst/>
            <a:gdLst/>
            <a:ahLst/>
            <a:cxnLst/>
            <a:rect r="r" b="b" t="t" l="l"/>
            <a:pathLst>
              <a:path h="2157346" w="9138409">
                <a:moveTo>
                  <a:pt x="0" y="0"/>
                </a:moveTo>
                <a:lnTo>
                  <a:pt x="9138409" y="0"/>
                </a:lnTo>
                <a:lnTo>
                  <a:pt x="9138409" y="2157346"/>
                </a:lnTo>
                <a:lnTo>
                  <a:pt x="0" y="21573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776221" y="5642576"/>
            <a:ext cx="9243565" cy="2477338"/>
          </a:xfrm>
          <a:custGeom>
            <a:avLst/>
            <a:gdLst/>
            <a:ahLst/>
            <a:cxnLst/>
            <a:rect r="r" b="b" t="t" l="l"/>
            <a:pathLst>
              <a:path h="2477338" w="9243565">
                <a:moveTo>
                  <a:pt x="0" y="0"/>
                </a:moveTo>
                <a:lnTo>
                  <a:pt x="9243565" y="0"/>
                </a:lnTo>
                <a:lnTo>
                  <a:pt x="9243565" y="2477338"/>
                </a:lnTo>
                <a:lnTo>
                  <a:pt x="0" y="24773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914400" y="2002816"/>
            <a:ext cx="1195769"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7" id="7"/>
          <p:cNvSpPr txBox="true"/>
          <p:nvPr/>
        </p:nvSpPr>
        <p:spPr>
          <a:xfrm rot="0">
            <a:off x="5388226" y="8342352"/>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17 </a:t>
            </a:r>
          </a:p>
        </p:txBody>
      </p:sp>
      <p:sp>
        <p:nvSpPr>
          <p:cNvPr name="TextBox 8" id="8"/>
          <p:cNvSpPr txBox="true"/>
          <p:nvPr/>
        </p:nvSpPr>
        <p:spPr>
          <a:xfrm rot="0">
            <a:off x="8244583" y="2002816"/>
            <a:ext cx="1598381"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9" id="9"/>
          <p:cNvSpPr txBox="true"/>
          <p:nvPr/>
        </p:nvSpPr>
        <p:spPr>
          <a:xfrm rot="0">
            <a:off x="4510154" y="7442077"/>
            <a:ext cx="110738" cy="195853"/>
          </a:xfrm>
          <a:prstGeom prst="rect">
            <a:avLst/>
          </a:prstGeom>
        </p:spPr>
        <p:txBody>
          <a:bodyPr anchor="t" rtlCol="false" tIns="0" lIns="0" bIns="0" rIns="0">
            <a:spAutoFit/>
          </a:bodyPr>
          <a:lstStyle/>
          <a:p>
            <a:pPr algn="l">
              <a:lnSpc>
                <a:spcPts val="1545"/>
              </a:lnSpc>
            </a:pPr>
            <a:r>
              <a:rPr lang="en-US" sz="1103">
                <a:solidFill>
                  <a:srgbClr val="000000"/>
                </a:solidFill>
                <a:latin typeface="Cambria"/>
                <a:ea typeface="Cambria"/>
                <a:cs typeface="Cambria"/>
                <a:sym typeface="Cambria"/>
              </a:rPr>
              <a:t>1 </a:t>
            </a:r>
          </a:p>
        </p:txBody>
      </p:sp>
      <p:sp>
        <p:nvSpPr>
          <p:cNvPr name="TextBox 10" id="10"/>
          <p:cNvSpPr txBox="true"/>
          <p:nvPr/>
        </p:nvSpPr>
        <p:spPr>
          <a:xfrm rot="0">
            <a:off x="5000882" y="7442077"/>
            <a:ext cx="110738" cy="195853"/>
          </a:xfrm>
          <a:prstGeom prst="rect">
            <a:avLst/>
          </a:prstGeom>
        </p:spPr>
        <p:txBody>
          <a:bodyPr anchor="t" rtlCol="false" tIns="0" lIns="0" bIns="0" rIns="0">
            <a:spAutoFit/>
          </a:bodyPr>
          <a:lstStyle/>
          <a:p>
            <a:pPr algn="l">
              <a:lnSpc>
                <a:spcPts val="1545"/>
              </a:lnSpc>
            </a:pPr>
            <a:r>
              <a:rPr lang="en-US" sz="1103">
                <a:solidFill>
                  <a:srgbClr val="000000"/>
                </a:solidFill>
                <a:latin typeface="Cambria"/>
                <a:ea typeface="Cambria"/>
                <a:cs typeface="Cambria"/>
                <a:sym typeface="Cambria"/>
              </a:rPr>
              <a:t>2 </a:t>
            </a:r>
          </a:p>
        </p:txBody>
      </p:sp>
      <p:sp>
        <p:nvSpPr>
          <p:cNvPr name="TextBox 11" id="11"/>
          <p:cNvSpPr txBox="true"/>
          <p:nvPr/>
        </p:nvSpPr>
        <p:spPr>
          <a:xfrm rot="0">
            <a:off x="5494906" y="7442077"/>
            <a:ext cx="110738" cy="195853"/>
          </a:xfrm>
          <a:prstGeom prst="rect">
            <a:avLst/>
          </a:prstGeom>
        </p:spPr>
        <p:txBody>
          <a:bodyPr anchor="t" rtlCol="false" tIns="0" lIns="0" bIns="0" rIns="0">
            <a:spAutoFit/>
          </a:bodyPr>
          <a:lstStyle/>
          <a:p>
            <a:pPr algn="l">
              <a:lnSpc>
                <a:spcPts val="1545"/>
              </a:lnSpc>
            </a:pPr>
            <a:r>
              <a:rPr lang="en-US" sz="1103">
                <a:solidFill>
                  <a:srgbClr val="000000"/>
                </a:solidFill>
                <a:latin typeface="Cambria"/>
                <a:ea typeface="Cambria"/>
                <a:cs typeface="Cambria"/>
                <a:sym typeface="Cambria"/>
              </a:rPr>
              <a:t>3 </a:t>
            </a:r>
          </a:p>
        </p:txBody>
      </p:sp>
      <p:sp>
        <p:nvSpPr>
          <p:cNvPr name="TextBox 12" id="12"/>
          <p:cNvSpPr txBox="true"/>
          <p:nvPr/>
        </p:nvSpPr>
        <p:spPr>
          <a:xfrm rot="0">
            <a:off x="914400" y="4178288"/>
            <a:ext cx="145915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1.4.2. Recull de Festes</a:t>
            </a:r>
          </a:p>
        </p:txBody>
      </p:sp>
      <p:sp>
        <p:nvSpPr>
          <p:cNvPr name="TextBox 13" id="13"/>
          <p:cNvSpPr txBox="true"/>
          <p:nvPr/>
        </p:nvSpPr>
        <p:spPr>
          <a:xfrm rot="0">
            <a:off x="914400" y="3188831"/>
            <a:ext cx="167999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1.3.3. Document elaborat. </a:t>
            </a:r>
          </a:p>
        </p:txBody>
      </p:sp>
      <p:sp>
        <p:nvSpPr>
          <p:cNvPr name="TextBox 14" id="14"/>
          <p:cNvSpPr txBox="true"/>
          <p:nvPr/>
        </p:nvSpPr>
        <p:spPr>
          <a:xfrm rot="0">
            <a:off x="914400" y="3684131"/>
            <a:ext cx="186187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1.4.1. Exposició del projecte. </a:t>
            </a:r>
          </a:p>
        </p:txBody>
      </p:sp>
      <p:sp>
        <p:nvSpPr>
          <p:cNvPr name="TextBox 15" id="15"/>
          <p:cNvSpPr txBox="true"/>
          <p:nvPr/>
        </p:nvSpPr>
        <p:spPr>
          <a:xfrm rot="0">
            <a:off x="914400" y="2452739"/>
            <a:ext cx="188518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1.3.2. Recull de les activitats. </a:t>
            </a:r>
          </a:p>
        </p:txBody>
      </p:sp>
      <p:sp>
        <p:nvSpPr>
          <p:cNvPr name="TextBox 16" id="16"/>
          <p:cNvSpPr txBox="true"/>
          <p:nvPr/>
        </p:nvSpPr>
        <p:spPr>
          <a:xfrm rot="0">
            <a:off x="914400" y="7723693"/>
            <a:ext cx="251202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2.1.1. Pla d’acollida docents i alumnat. </a:t>
            </a:r>
          </a:p>
        </p:txBody>
      </p:sp>
      <p:sp>
        <p:nvSpPr>
          <p:cNvPr name="TextBox 17" id="17"/>
          <p:cNvSpPr txBox="true"/>
          <p:nvPr/>
        </p:nvSpPr>
        <p:spPr>
          <a:xfrm rot="0">
            <a:off x="4344038" y="2452739"/>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25 </a:t>
            </a:r>
          </a:p>
        </p:txBody>
      </p:sp>
      <p:sp>
        <p:nvSpPr>
          <p:cNvPr name="TextBox 18" id="18"/>
          <p:cNvSpPr txBox="true"/>
          <p:nvPr/>
        </p:nvSpPr>
        <p:spPr>
          <a:xfrm rot="0">
            <a:off x="4484246" y="7723693"/>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9" id="19"/>
          <p:cNvSpPr txBox="true"/>
          <p:nvPr/>
        </p:nvSpPr>
        <p:spPr>
          <a:xfrm rot="0">
            <a:off x="4979546" y="7723693"/>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0" id="20"/>
          <p:cNvSpPr txBox="true"/>
          <p:nvPr/>
        </p:nvSpPr>
        <p:spPr>
          <a:xfrm rot="0">
            <a:off x="4903346" y="2452739"/>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21" id="21"/>
          <p:cNvSpPr txBox="true"/>
          <p:nvPr/>
        </p:nvSpPr>
        <p:spPr>
          <a:xfrm rot="0">
            <a:off x="5464426" y="7723693"/>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2" id="22"/>
          <p:cNvSpPr txBox="true"/>
          <p:nvPr/>
        </p:nvSpPr>
        <p:spPr>
          <a:xfrm rot="0">
            <a:off x="5383654" y="2452739"/>
            <a:ext cx="19675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80 </a:t>
            </a:r>
          </a:p>
        </p:txBody>
      </p:sp>
      <p:sp>
        <p:nvSpPr>
          <p:cNvPr name="TextBox 23" id="23"/>
          <p:cNvSpPr txBox="true"/>
          <p:nvPr/>
        </p:nvSpPr>
        <p:spPr>
          <a:xfrm rot="0">
            <a:off x="5533006" y="3188831"/>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24" id="24"/>
          <p:cNvSpPr txBox="true"/>
          <p:nvPr/>
        </p:nvSpPr>
        <p:spPr>
          <a:xfrm rot="0">
            <a:off x="5970394" y="7723693"/>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5" id="25"/>
          <p:cNvSpPr txBox="true"/>
          <p:nvPr/>
        </p:nvSpPr>
        <p:spPr>
          <a:xfrm rot="0">
            <a:off x="6074026" y="2452739"/>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26" id="26"/>
          <p:cNvSpPr txBox="true"/>
          <p:nvPr/>
        </p:nvSpPr>
        <p:spPr>
          <a:xfrm rot="0">
            <a:off x="6074026" y="3188831"/>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27" id="27"/>
          <p:cNvSpPr txBox="true"/>
          <p:nvPr/>
        </p:nvSpPr>
        <p:spPr>
          <a:xfrm rot="0">
            <a:off x="6170038" y="7723693"/>
            <a:ext cx="129927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2.1.1. Equip directiu </a:t>
            </a:r>
          </a:p>
        </p:txBody>
      </p:sp>
      <p:sp>
        <p:nvSpPr>
          <p:cNvPr name="TextBox 28" id="28"/>
          <p:cNvSpPr txBox="true"/>
          <p:nvPr/>
        </p:nvSpPr>
        <p:spPr>
          <a:xfrm rot="0">
            <a:off x="6474838" y="2452739"/>
            <a:ext cx="1434513"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1.3.2. Programacions. </a:t>
            </a:r>
          </a:p>
        </p:txBody>
      </p:sp>
      <p:sp>
        <p:nvSpPr>
          <p:cNvPr name="TextBox 29" id="29"/>
          <p:cNvSpPr txBox="true"/>
          <p:nvPr/>
        </p:nvSpPr>
        <p:spPr>
          <a:xfrm rot="0">
            <a:off x="6474838" y="3150731"/>
            <a:ext cx="1608096" cy="1231001"/>
          </a:xfrm>
          <a:prstGeom prst="rect">
            <a:avLst/>
          </a:prstGeom>
        </p:spPr>
        <p:txBody>
          <a:bodyPr anchor="t" rtlCol="false" tIns="0" lIns="0" bIns="0" rIns="0">
            <a:spAutoFit/>
          </a:bodyPr>
          <a:lstStyle/>
          <a:p>
            <a:pPr algn="l">
              <a:lnSpc>
                <a:spcPts val="1968"/>
              </a:lnSpc>
            </a:pPr>
            <a:r>
              <a:rPr lang="en-US" sz="1103">
                <a:solidFill>
                  <a:srgbClr val="000000"/>
                </a:solidFill>
                <a:latin typeface="Arial"/>
                <a:ea typeface="Arial"/>
                <a:cs typeface="Arial"/>
                <a:sym typeface="Arial"/>
              </a:rPr>
              <a:t>1.3.3. Retorn dels joves i de les famílies. 1.4.1. Número de visites </a:t>
            </a:r>
          </a:p>
          <a:p>
            <a:pPr algn="l">
              <a:lnSpc>
                <a:spcPts val="1685"/>
              </a:lnSpc>
            </a:pPr>
            <a:r>
              <a:rPr lang="en-US" sz="1103">
                <a:solidFill>
                  <a:srgbClr val="000000"/>
                </a:solidFill>
                <a:latin typeface="Arial"/>
                <a:ea typeface="Arial"/>
                <a:cs typeface="Arial"/>
                <a:sym typeface="Arial"/>
              </a:rPr>
              <a:t>a l’exposició. </a:t>
            </a:r>
          </a:p>
          <a:p>
            <a:pPr algn="l">
              <a:lnSpc>
                <a:spcPts val="2298"/>
              </a:lnSpc>
            </a:pPr>
            <a:r>
              <a:rPr lang="en-US" sz="1103">
                <a:solidFill>
                  <a:srgbClr val="000000"/>
                </a:solidFill>
                <a:latin typeface="Arial"/>
                <a:ea typeface="Arial"/>
                <a:cs typeface="Arial"/>
                <a:sym typeface="Arial"/>
              </a:rPr>
              <a:t>1.4.2. Actes comissió. </a:t>
            </a:r>
          </a:p>
        </p:txBody>
      </p:sp>
      <p:sp>
        <p:nvSpPr>
          <p:cNvPr name="TextBox 30" id="30"/>
          <p:cNvSpPr txBox="true"/>
          <p:nvPr/>
        </p:nvSpPr>
        <p:spPr>
          <a:xfrm rot="0">
            <a:off x="8185147" y="2414639"/>
            <a:ext cx="1346606" cy="977636"/>
          </a:xfrm>
          <a:prstGeom prst="rect">
            <a:avLst/>
          </a:prstGeom>
        </p:spPr>
        <p:txBody>
          <a:bodyPr anchor="t" rtlCol="false" tIns="0" lIns="0" bIns="0" rIns="0">
            <a:spAutoFit/>
          </a:bodyPr>
          <a:lstStyle/>
          <a:p>
            <a:pPr algn="just">
              <a:lnSpc>
                <a:spcPts val="1944"/>
              </a:lnSpc>
            </a:pPr>
            <a:r>
              <a:rPr lang="en-US" sz="1103">
                <a:solidFill>
                  <a:srgbClr val="000000"/>
                </a:solidFill>
                <a:latin typeface="Arial"/>
                <a:ea typeface="Arial"/>
                <a:cs typeface="Arial"/>
                <a:sym typeface="Arial"/>
              </a:rPr>
              <a:t>1.3.2. Coordinacions pedagògiques i caps d'estudis d’ESO. 1.3.3. Equip directiu. </a:t>
            </a:r>
          </a:p>
        </p:txBody>
      </p:sp>
      <p:sp>
        <p:nvSpPr>
          <p:cNvPr name="TextBox 31" id="31"/>
          <p:cNvSpPr txBox="true"/>
          <p:nvPr/>
        </p:nvSpPr>
        <p:spPr>
          <a:xfrm rot="0">
            <a:off x="7913875" y="7723693"/>
            <a:ext cx="175032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2.1.1. Dossier inici de curs. </a:t>
            </a:r>
          </a:p>
        </p:txBody>
      </p:sp>
      <p:sp>
        <p:nvSpPr>
          <p:cNvPr name="TextBox 32" id="32"/>
          <p:cNvSpPr txBox="true"/>
          <p:nvPr/>
        </p:nvSpPr>
        <p:spPr>
          <a:xfrm rot="0">
            <a:off x="8185147" y="3646031"/>
            <a:ext cx="1554175" cy="735701"/>
          </a:xfrm>
          <a:prstGeom prst="rect">
            <a:avLst/>
          </a:prstGeom>
        </p:spPr>
        <p:txBody>
          <a:bodyPr anchor="t" rtlCol="false" tIns="0" lIns="0" bIns="0" rIns="0">
            <a:spAutoFit/>
          </a:bodyPr>
          <a:lstStyle/>
          <a:p>
            <a:pPr algn="l">
              <a:lnSpc>
                <a:spcPts val="1960"/>
              </a:lnSpc>
            </a:pPr>
            <a:r>
              <a:rPr lang="en-US" sz="1103">
                <a:solidFill>
                  <a:srgbClr val="000000"/>
                </a:solidFill>
                <a:latin typeface="Arial"/>
                <a:ea typeface="Arial"/>
                <a:cs typeface="Arial"/>
                <a:sym typeface="Arial"/>
              </a:rPr>
              <a:t>1.4.1. Caps d’estudis EI- PRI i ESO 1.4.2. Comissió Festes. </a:t>
            </a:r>
          </a:p>
        </p:txBody>
      </p:sp>
      <p:sp>
        <p:nvSpPr>
          <p:cNvPr name="TextBox 33" id="33"/>
          <p:cNvSpPr txBox="true"/>
          <p:nvPr/>
        </p:nvSpPr>
        <p:spPr>
          <a:xfrm rot="0">
            <a:off x="1143305" y="4928858"/>
            <a:ext cx="8845544" cy="298694"/>
          </a:xfrm>
          <a:prstGeom prst="rect">
            <a:avLst/>
          </a:prstGeom>
        </p:spPr>
        <p:txBody>
          <a:bodyPr anchor="t" rtlCol="false" tIns="0" lIns="0" bIns="0" rIns="0">
            <a:spAutoFit/>
          </a:bodyPr>
          <a:lstStyle/>
          <a:p>
            <a:pPr algn="l">
              <a:lnSpc>
                <a:spcPts val="2593"/>
              </a:lnSpc>
            </a:pPr>
            <a:r>
              <a:rPr lang="en-US" sz="1103">
                <a:solidFill>
                  <a:srgbClr val="000000"/>
                </a:solidFill>
                <a:latin typeface="Arial"/>
                <a:ea typeface="Arial"/>
                <a:cs typeface="Arial"/>
                <a:sym typeface="Arial"/>
              </a:rPr>
              <a:t>Tenint en compte l’alt percentatge de matrícula viva, d’alumnat d’origen estranger, amb necessitats educatives i amb una situació </a:t>
            </a:r>
          </a:p>
        </p:txBody>
      </p:sp>
      <p:sp>
        <p:nvSpPr>
          <p:cNvPr name="TextBox 34" id="34"/>
          <p:cNvSpPr txBox="true"/>
          <p:nvPr/>
        </p:nvSpPr>
        <p:spPr>
          <a:xfrm rot="0">
            <a:off x="914400" y="5248898"/>
            <a:ext cx="8492757" cy="298694"/>
          </a:xfrm>
          <a:prstGeom prst="rect">
            <a:avLst/>
          </a:prstGeom>
        </p:spPr>
        <p:txBody>
          <a:bodyPr anchor="t" rtlCol="false" tIns="0" lIns="0" bIns="0" rIns="0">
            <a:spAutoFit/>
          </a:bodyPr>
          <a:lstStyle/>
          <a:p>
            <a:pPr algn="l">
              <a:lnSpc>
                <a:spcPts val="2593"/>
              </a:lnSpc>
            </a:pPr>
            <a:r>
              <a:rPr lang="en-US" sz="1103">
                <a:solidFill>
                  <a:srgbClr val="000000"/>
                </a:solidFill>
                <a:latin typeface="Arial"/>
                <a:ea typeface="Arial"/>
                <a:cs typeface="Arial"/>
                <a:sym typeface="Arial"/>
              </a:rPr>
              <a:t>econòmica desafavorida, així com també l’augment de la complexitat social es fa indispensable el desplegament del següent objectiu. </a:t>
            </a:r>
          </a:p>
        </p:txBody>
      </p:sp>
      <p:sp>
        <p:nvSpPr>
          <p:cNvPr name="TextBox 35" id="35"/>
          <p:cNvSpPr txBox="true"/>
          <p:nvPr/>
        </p:nvSpPr>
        <p:spPr>
          <a:xfrm rot="0">
            <a:off x="1143305" y="5582902"/>
            <a:ext cx="1196235" cy="1466078"/>
          </a:xfrm>
          <a:prstGeom prst="rect">
            <a:avLst/>
          </a:prstGeom>
        </p:spPr>
        <p:txBody>
          <a:bodyPr anchor="t" rtlCol="false" tIns="0" lIns="0" bIns="0" rIns="0">
            <a:spAutoFit/>
          </a:bodyPr>
          <a:lstStyle/>
          <a:p>
            <a:pPr algn="just">
              <a:lnSpc>
                <a:spcPts val="2593"/>
              </a:lnSpc>
            </a:pPr>
            <a:r>
              <a:rPr lang="en-US" b="true" sz="1103" i="true">
                <a:solidFill>
                  <a:srgbClr val="000000"/>
                </a:solidFill>
                <a:latin typeface="Arial Bold Italics"/>
                <a:ea typeface="Arial Bold Italics"/>
                <a:cs typeface="Arial Bold Italics"/>
                <a:sym typeface="Arial Bold Italics"/>
              </a:rPr>
              <a:t>OBJECTIU 2 </a:t>
            </a:r>
          </a:p>
          <a:p>
            <a:pPr algn="just">
              <a:lnSpc>
                <a:spcPts val="1867"/>
              </a:lnSpc>
            </a:pPr>
            <a:r>
              <a:rPr lang="en-US" b="true" sz="1103" i="true">
                <a:solidFill>
                  <a:srgbClr val="000000"/>
                </a:solidFill>
                <a:latin typeface="Arial Bold Italics"/>
                <a:ea typeface="Arial Bold Italics"/>
                <a:cs typeface="Arial Bold Italics"/>
                <a:sym typeface="Arial Bold Italics"/>
              </a:rPr>
              <a:t>ESTRATÈGIA 2.1 </a:t>
            </a:r>
          </a:p>
          <a:p>
            <a:pPr algn="just">
              <a:lnSpc>
                <a:spcPts val="2740"/>
              </a:lnSpc>
            </a:pPr>
            <a:r>
              <a:rPr lang="en-US" b="true" sz="1103" i="true">
                <a:solidFill>
                  <a:srgbClr val="000000"/>
                </a:solidFill>
                <a:latin typeface="Arial Bold Italics"/>
                <a:ea typeface="Arial Bold Italics"/>
                <a:cs typeface="Arial Bold Italics"/>
                <a:sym typeface="Arial Bold Italics"/>
              </a:rPr>
              <a:t>ESTRATÈGIA 2.2 </a:t>
            </a:r>
          </a:p>
          <a:p>
            <a:pPr algn="just">
              <a:lnSpc>
                <a:spcPts val="1867"/>
              </a:lnSpc>
            </a:pPr>
            <a:r>
              <a:rPr lang="en-US" b="true" sz="1103" i="true">
                <a:solidFill>
                  <a:srgbClr val="000000"/>
                </a:solidFill>
                <a:latin typeface="Arial Bold Italics"/>
                <a:ea typeface="Arial Bold Italics"/>
                <a:cs typeface="Arial Bold Italics"/>
                <a:sym typeface="Arial Bold Italics"/>
              </a:rPr>
              <a:t>ESTRATÈGIA 2.3 </a:t>
            </a:r>
          </a:p>
          <a:p>
            <a:pPr algn="just">
              <a:lnSpc>
                <a:spcPts val="2715"/>
              </a:lnSpc>
            </a:pPr>
            <a:r>
              <a:rPr lang="en-US" b="true" sz="1103" i="true">
                <a:solidFill>
                  <a:srgbClr val="000000"/>
                </a:solidFill>
                <a:latin typeface="Arial Bold Italics"/>
                <a:ea typeface="Arial Bold Italics"/>
                <a:cs typeface="Arial Bold Italics"/>
                <a:sym typeface="Arial Bold Italics"/>
              </a:rPr>
              <a:t>ESTRATÈGIA 2.4 </a:t>
            </a:r>
          </a:p>
        </p:txBody>
      </p:sp>
      <p:sp>
        <p:nvSpPr>
          <p:cNvPr name="TextBox 36" id="36"/>
          <p:cNvSpPr txBox="true"/>
          <p:nvPr/>
        </p:nvSpPr>
        <p:spPr>
          <a:xfrm rot="0">
            <a:off x="3022349" y="5582902"/>
            <a:ext cx="6829463" cy="1467602"/>
          </a:xfrm>
          <a:prstGeom prst="rect">
            <a:avLst/>
          </a:prstGeom>
        </p:spPr>
        <p:txBody>
          <a:bodyPr anchor="t" rtlCol="false" tIns="0" lIns="0" bIns="0" rIns="0">
            <a:spAutoFit/>
          </a:bodyPr>
          <a:lstStyle/>
          <a:p>
            <a:pPr algn="l">
              <a:lnSpc>
                <a:spcPts val="2593"/>
              </a:lnSpc>
            </a:pPr>
            <a:r>
              <a:rPr lang="en-US" b="true" sz="1103" i="true">
                <a:solidFill>
                  <a:srgbClr val="000000"/>
                </a:solidFill>
                <a:latin typeface="Arial Bold Italics"/>
                <a:ea typeface="Arial Bold Italics"/>
                <a:cs typeface="Arial Bold Italics"/>
                <a:sym typeface="Arial Bold Italics"/>
              </a:rPr>
              <a:t>MILLORAR LA COHESIÓ SOCIAL I LA CONVIVÈNCIA AL CENTRE. </a:t>
            </a:r>
          </a:p>
          <a:p>
            <a:pPr algn="l">
              <a:lnSpc>
                <a:spcPts val="1867"/>
              </a:lnSpc>
            </a:pPr>
            <a:r>
              <a:rPr lang="en-US" sz="1103">
                <a:solidFill>
                  <a:srgbClr val="000000"/>
                </a:solidFill>
                <a:latin typeface="Arial"/>
                <a:ea typeface="Arial"/>
                <a:cs typeface="Arial"/>
                <a:sym typeface="Arial"/>
              </a:rPr>
              <a:t>Treball del benestar emocional. </a:t>
            </a:r>
          </a:p>
          <a:p>
            <a:pPr algn="l">
              <a:lnSpc>
                <a:spcPts val="2740"/>
              </a:lnSpc>
            </a:pPr>
            <a:r>
              <a:rPr lang="en-US" sz="1103">
                <a:solidFill>
                  <a:srgbClr val="000000"/>
                </a:solidFill>
                <a:latin typeface="Arial"/>
                <a:ea typeface="Arial"/>
                <a:cs typeface="Arial"/>
                <a:sym typeface="Arial"/>
              </a:rPr>
              <a:t>Promoció d’activitats conjuntes de tot el centre. Tant pel que fa a l’alumnat, com a les famílies i als docents. </a:t>
            </a:r>
          </a:p>
          <a:p>
            <a:pPr algn="l">
              <a:lnSpc>
                <a:spcPts val="1867"/>
              </a:lnSpc>
            </a:pPr>
            <a:r>
              <a:rPr lang="en-US" sz="1103">
                <a:solidFill>
                  <a:srgbClr val="000000"/>
                </a:solidFill>
                <a:latin typeface="Arial"/>
                <a:ea typeface="Arial"/>
                <a:cs typeface="Arial"/>
                <a:sym typeface="Arial"/>
              </a:rPr>
              <a:t>Ús de l’eina de la mediació. </a:t>
            </a:r>
          </a:p>
          <a:p>
            <a:pPr algn="l">
              <a:lnSpc>
                <a:spcPts val="2715"/>
              </a:lnSpc>
            </a:pPr>
            <a:r>
              <a:rPr lang="en-US" sz="1103">
                <a:solidFill>
                  <a:srgbClr val="000000"/>
                </a:solidFill>
                <a:latin typeface="Arial"/>
                <a:ea typeface="Arial"/>
                <a:cs typeface="Arial"/>
                <a:sym typeface="Arial"/>
              </a:rPr>
              <a:t>Suport a l’alumnat amb Necessitats Específiques de Suport Educatiu. </a:t>
            </a:r>
          </a:p>
        </p:txBody>
      </p:sp>
      <p:sp>
        <p:nvSpPr>
          <p:cNvPr name="TextBox 37" id="37"/>
          <p:cNvSpPr txBox="true"/>
          <p:nvPr/>
        </p:nvSpPr>
        <p:spPr>
          <a:xfrm rot="0">
            <a:off x="2164337" y="7109950"/>
            <a:ext cx="989543" cy="232019"/>
          </a:xfrm>
          <a:prstGeom prst="rect">
            <a:avLst/>
          </a:prstGeom>
        </p:spPr>
        <p:txBody>
          <a:bodyPr anchor="t" rtlCol="false" tIns="0" lIns="0" bIns="0" rIns="0">
            <a:spAutoFit/>
          </a:bodyPr>
          <a:lstStyle/>
          <a:p>
            <a:pPr algn="l">
              <a:lnSpc>
                <a:spcPts val="1873"/>
              </a:lnSpc>
            </a:pPr>
            <a:r>
              <a:rPr lang="en-US" b="true" sz="1103" i="true">
                <a:solidFill>
                  <a:srgbClr val="000000"/>
                </a:solidFill>
                <a:latin typeface="Arial Bold Italics"/>
                <a:ea typeface="Arial Bold Italics"/>
                <a:cs typeface="Arial Bold Italics"/>
                <a:sym typeface="Arial Bold Italics"/>
              </a:rPr>
              <a:t>ACTUACIONS </a:t>
            </a:r>
          </a:p>
        </p:txBody>
      </p:sp>
      <p:sp>
        <p:nvSpPr>
          <p:cNvPr name="TextBox 38" id="38"/>
          <p:cNvSpPr txBox="true"/>
          <p:nvPr/>
        </p:nvSpPr>
        <p:spPr>
          <a:xfrm rot="0">
            <a:off x="4679318" y="7109950"/>
            <a:ext cx="1219867" cy="232019"/>
          </a:xfrm>
          <a:prstGeom prst="rect">
            <a:avLst/>
          </a:prstGeom>
        </p:spPr>
        <p:txBody>
          <a:bodyPr anchor="t" rtlCol="false" tIns="0" lIns="0" bIns="0" rIns="0">
            <a:spAutoFit/>
          </a:bodyPr>
          <a:lstStyle/>
          <a:p>
            <a:pPr algn="l">
              <a:lnSpc>
                <a:spcPts val="1873"/>
              </a:lnSpc>
            </a:pPr>
            <a:r>
              <a:rPr lang="en-US" b="true" sz="1103" i="true">
                <a:solidFill>
                  <a:srgbClr val="000000"/>
                </a:solidFill>
                <a:latin typeface="Arial Bold Italics"/>
                <a:ea typeface="Arial Bold Italics"/>
                <a:cs typeface="Arial Bold Italics"/>
                <a:sym typeface="Arial Bold Italics"/>
              </a:rPr>
              <a:t>TEMPORITZACIÓ </a:t>
            </a:r>
          </a:p>
        </p:txBody>
      </p:sp>
      <p:sp>
        <p:nvSpPr>
          <p:cNvPr name="TextBox 39" id="39"/>
          <p:cNvSpPr txBox="true"/>
          <p:nvPr/>
        </p:nvSpPr>
        <p:spPr>
          <a:xfrm rot="0">
            <a:off x="6508366" y="7109950"/>
            <a:ext cx="1220000" cy="232019"/>
          </a:xfrm>
          <a:prstGeom prst="rect">
            <a:avLst/>
          </a:prstGeom>
        </p:spPr>
        <p:txBody>
          <a:bodyPr anchor="t" rtlCol="false" tIns="0" lIns="0" bIns="0" rIns="0">
            <a:spAutoFit/>
          </a:bodyPr>
          <a:lstStyle/>
          <a:p>
            <a:pPr algn="l">
              <a:lnSpc>
                <a:spcPts val="1873"/>
              </a:lnSpc>
            </a:pPr>
            <a:r>
              <a:rPr lang="en-US" b="true" sz="1103" i="true">
                <a:solidFill>
                  <a:srgbClr val="000000"/>
                </a:solidFill>
                <a:latin typeface="Arial Bold Italics"/>
                <a:ea typeface="Arial Bold Italics"/>
                <a:cs typeface="Arial Bold Italics"/>
                <a:sym typeface="Arial Bold Italics"/>
              </a:rPr>
              <a:t>RESPONSABLES </a:t>
            </a:r>
          </a:p>
        </p:txBody>
      </p:sp>
      <p:sp>
        <p:nvSpPr>
          <p:cNvPr name="TextBox 40" id="40"/>
          <p:cNvSpPr txBox="true"/>
          <p:nvPr/>
        </p:nvSpPr>
        <p:spPr>
          <a:xfrm rot="0">
            <a:off x="8614915" y="7109950"/>
            <a:ext cx="848087" cy="232019"/>
          </a:xfrm>
          <a:prstGeom prst="rect">
            <a:avLst/>
          </a:prstGeom>
        </p:spPr>
        <p:txBody>
          <a:bodyPr anchor="t" rtlCol="false" tIns="0" lIns="0" bIns="0" rIns="0">
            <a:spAutoFit/>
          </a:bodyPr>
          <a:lstStyle/>
          <a:p>
            <a:pPr algn="l">
              <a:lnSpc>
                <a:spcPts val="1873"/>
              </a:lnSpc>
            </a:pPr>
            <a:r>
              <a:rPr lang="en-US" b="true" sz="1103" i="true">
                <a:solidFill>
                  <a:srgbClr val="000000"/>
                </a:solidFill>
                <a:latin typeface="Arial Bold Italics"/>
                <a:ea typeface="Arial Bold Italics"/>
                <a:cs typeface="Arial Bold Italics"/>
                <a:sym typeface="Arial Bold Italics"/>
              </a:rPr>
              <a:t>RECURSOS </a:t>
            </a:r>
          </a:p>
        </p:txBody>
      </p:sp>
      <p:sp>
        <p:nvSpPr>
          <p:cNvPr name="TextBox 41" id="41"/>
          <p:cNvSpPr txBox="true"/>
          <p:nvPr/>
        </p:nvSpPr>
        <p:spPr>
          <a:xfrm rot="0">
            <a:off x="914400" y="4783040"/>
            <a:ext cx="4167588" cy="213360"/>
          </a:xfrm>
          <a:prstGeom prst="rect">
            <a:avLst/>
          </a:prstGeom>
        </p:spPr>
        <p:txBody>
          <a:bodyPr anchor="t" rtlCol="false" tIns="0" lIns="0" bIns="0" rIns="0">
            <a:spAutoFit/>
          </a:bodyPr>
          <a:lstStyle/>
          <a:p>
            <a:pPr algn="l">
              <a:lnSpc>
                <a:spcPts val="1680"/>
              </a:lnSpc>
            </a:pPr>
            <a:r>
              <a:rPr lang="en-US" sz="1200">
                <a:solidFill>
                  <a:srgbClr val="365F91"/>
                </a:solidFill>
                <a:latin typeface="Calibri (MS)"/>
                <a:ea typeface="Calibri (MS)"/>
                <a:cs typeface="Calibri (MS)"/>
                <a:sym typeface="Calibri (MS)"/>
              </a:rPr>
              <a:t>3.2. MILLORAR LA COHESIÓ SOCIAL I LA CONVIVÈNCIA AL CENTRE </a:t>
            </a:r>
          </a:p>
        </p:txBody>
      </p:sp>
      <p:sp>
        <p:nvSpPr>
          <p:cNvPr name="TextBox 42" id="42"/>
          <p:cNvSpPr txBox="true"/>
          <p:nvPr/>
        </p:nvSpPr>
        <p:spPr>
          <a:xfrm rot="0">
            <a:off x="5970394" y="7442077"/>
            <a:ext cx="79229" cy="195853"/>
          </a:xfrm>
          <a:prstGeom prst="rect">
            <a:avLst/>
          </a:prstGeom>
        </p:spPr>
        <p:txBody>
          <a:bodyPr anchor="t" rtlCol="false" tIns="0" lIns="0" bIns="0" rIns="0">
            <a:spAutoFit/>
          </a:bodyPr>
          <a:lstStyle/>
          <a:p>
            <a:pPr algn="l">
              <a:lnSpc>
                <a:spcPts val="1545"/>
              </a:lnSpc>
            </a:pPr>
            <a:r>
              <a:rPr lang="en-US" sz="1103">
                <a:solidFill>
                  <a:srgbClr val="000000"/>
                </a:solidFill>
                <a:latin typeface="Cambria"/>
                <a:ea typeface="Cambria"/>
                <a:cs typeface="Cambria"/>
                <a:sym typeface="Cambria"/>
              </a:rPr>
              <a:t>4</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2154264"/>
            <a:ext cx="8862060" cy="9525"/>
          </a:xfrm>
          <a:custGeom>
            <a:avLst/>
            <a:gdLst/>
            <a:ahLst/>
            <a:cxnLst/>
            <a:rect r="r" b="b" t="t" l="l"/>
            <a:pathLst>
              <a:path h="9525" w="8862060">
                <a:moveTo>
                  <a:pt x="0" y="0"/>
                </a:moveTo>
                <a:lnTo>
                  <a:pt x="8862060" y="0"/>
                </a:lnTo>
                <a:lnTo>
                  <a:pt x="8862060"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76221" y="2417154"/>
            <a:ext cx="9243565" cy="5809440"/>
          </a:xfrm>
          <a:custGeom>
            <a:avLst/>
            <a:gdLst/>
            <a:ahLst/>
            <a:cxnLst/>
            <a:rect r="r" b="b" t="t" l="l"/>
            <a:pathLst>
              <a:path h="5809440" w="9243565">
                <a:moveTo>
                  <a:pt x="0" y="0"/>
                </a:moveTo>
                <a:lnTo>
                  <a:pt x="9243565" y="0"/>
                </a:lnTo>
                <a:lnTo>
                  <a:pt x="9243565" y="5809440"/>
                </a:lnTo>
                <a:lnTo>
                  <a:pt x="0" y="58094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914400" y="2002816"/>
            <a:ext cx="1195769"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388226" y="8342352"/>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18 </a:t>
            </a:r>
          </a:p>
        </p:txBody>
      </p:sp>
      <p:sp>
        <p:nvSpPr>
          <p:cNvPr name="TextBox 6" id="6"/>
          <p:cNvSpPr txBox="true"/>
          <p:nvPr/>
        </p:nvSpPr>
        <p:spPr>
          <a:xfrm rot="0">
            <a:off x="8244583" y="2002816"/>
            <a:ext cx="1598381"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914400" y="3734423"/>
            <a:ext cx="1956692"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2.2.1. Projectes col·laboratius. </a:t>
            </a:r>
          </a:p>
        </p:txBody>
      </p:sp>
      <p:sp>
        <p:nvSpPr>
          <p:cNvPr name="TextBox 8" id="8"/>
          <p:cNvSpPr txBox="true"/>
          <p:nvPr/>
        </p:nvSpPr>
        <p:spPr>
          <a:xfrm rot="0">
            <a:off x="914400" y="4824464"/>
            <a:ext cx="1973790"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2.2.3. Mentoria entre alumnes. </a:t>
            </a:r>
          </a:p>
        </p:txBody>
      </p:sp>
      <p:sp>
        <p:nvSpPr>
          <p:cNvPr name="TextBox 9" id="9"/>
          <p:cNvSpPr txBox="true"/>
          <p:nvPr/>
        </p:nvSpPr>
        <p:spPr>
          <a:xfrm rot="0">
            <a:off x="914400" y="7260445"/>
            <a:ext cx="2242718" cy="572252"/>
          </a:xfrm>
          <a:prstGeom prst="rect">
            <a:avLst/>
          </a:prstGeom>
        </p:spPr>
        <p:txBody>
          <a:bodyPr anchor="t" rtlCol="false" tIns="0" lIns="0" bIns="0" rIns="0">
            <a:spAutoFit/>
          </a:bodyPr>
          <a:lstStyle/>
          <a:p>
            <a:pPr algn="l">
              <a:lnSpc>
                <a:spcPts val="2304"/>
              </a:lnSpc>
            </a:pPr>
            <a:r>
              <a:rPr lang="en-US" sz="1103">
                <a:solidFill>
                  <a:srgbClr val="000000"/>
                </a:solidFill>
                <a:latin typeface="Arial"/>
                <a:ea typeface="Arial"/>
                <a:cs typeface="Arial"/>
                <a:sym typeface="Arial"/>
              </a:rPr>
              <a:t>2.4.2. Manteniment del SIEI 2.4.3. Manteniment aula d’acollida. </a:t>
            </a:r>
          </a:p>
        </p:txBody>
      </p:sp>
      <p:sp>
        <p:nvSpPr>
          <p:cNvPr name="TextBox 10" id="10"/>
          <p:cNvSpPr txBox="true"/>
          <p:nvPr/>
        </p:nvSpPr>
        <p:spPr>
          <a:xfrm rot="0">
            <a:off x="914400" y="4330688"/>
            <a:ext cx="2575760"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2.2.2. Participació en activitats culturals. </a:t>
            </a:r>
          </a:p>
        </p:txBody>
      </p:sp>
      <p:sp>
        <p:nvSpPr>
          <p:cNvPr name="TextBox 11" id="11"/>
          <p:cNvSpPr txBox="true"/>
          <p:nvPr/>
        </p:nvSpPr>
        <p:spPr>
          <a:xfrm rot="0">
            <a:off x="914400" y="5281664"/>
            <a:ext cx="3128591" cy="1764278"/>
          </a:xfrm>
          <a:prstGeom prst="rect">
            <a:avLst/>
          </a:prstGeom>
        </p:spPr>
        <p:txBody>
          <a:bodyPr anchor="t" rtlCol="false" tIns="0" lIns="0" bIns="0" rIns="0">
            <a:spAutoFit/>
          </a:bodyPr>
          <a:lstStyle/>
          <a:p>
            <a:pPr algn="l">
              <a:lnSpc>
                <a:spcPts val="1960"/>
              </a:lnSpc>
            </a:pPr>
            <a:r>
              <a:rPr lang="en-US" sz="1103">
                <a:solidFill>
                  <a:srgbClr val="000000"/>
                </a:solidFill>
                <a:latin typeface="Arial"/>
                <a:ea typeface="Arial"/>
                <a:cs typeface="Arial"/>
                <a:sym typeface="Arial"/>
              </a:rPr>
              <a:t>2.3.1. Formació i acompanyament de docents en mediació. 2.3.2. Ús figura del mediador en la resolució de </a:t>
            </a:r>
          </a:p>
          <a:p>
            <a:pPr algn="l">
              <a:lnSpc>
                <a:spcPts val="1705"/>
              </a:lnSpc>
            </a:pPr>
            <a:r>
              <a:rPr lang="en-US" sz="1103">
                <a:solidFill>
                  <a:srgbClr val="000000"/>
                </a:solidFill>
                <a:latin typeface="Arial"/>
                <a:ea typeface="Arial"/>
                <a:cs typeface="Arial"/>
                <a:sym typeface="Arial"/>
              </a:rPr>
              <a:t>conflictes. </a:t>
            </a:r>
          </a:p>
          <a:p>
            <a:pPr algn="l">
              <a:lnSpc>
                <a:spcPts val="2291"/>
              </a:lnSpc>
            </a:pPr>
            <a:r>
              <a:rPr lang="en-US" sz="1103">
                <a:solidFill>
                  <a:srgbClr val="000000"/>
                </a:solidFill>
                <a:latin typeface="Arial"/>
                <a:ea typeface="Arial"/>
                <a:cs typeface="Arial"/>
                <a:sym typeface="Arial"/>
              </a:rPr>
              <a:t>2.3.3. Implementació figura mediador de pati. 2.4.1. Consolidació tasques MESI (Mestra </a:t>
            </a:r>
          </a:p>
          <a:p>
            <a:pPr algn="l">
              <a:lnSpc>
                <a:spcPts val="1533"/>
              </a:lnSpc>
            </a:pPr>
            <a:r>
              <a:rPr lang="en-US" sz="1103">
                <a:solidFill>
                  <a:srgbClr val="000000"/>
                </a:solidFill>
                <a:latin typeface="Arial"/>
                <a:ea typeface="Arial"/>
                <a:cs typeface="Arial"/>
                <a:sym typeface="Arial"/>
              </a:rPr>
              <a:t>Especialista de Suports Inclusius). </a:t>
            </a:r>
          </a:p>
        </p:txBody>
      </p:sp>
      <p:sp>
        <p:nvSpPr>
          <p:cNvPr name="TextBox 12" id="12"/>
          <p:cNvSpPr txBox="true"/>
          <p:nvPr/>
        </p:nvSpPr>
        <p:spPr>
          <a:xfrm rot="0">
            <a:off x="914400" y="2707247"/>
            <a:ext cx="3207906" cy="736844"/>
          </a:xfrm>
          <a:prstGeom prst="rect">
            <a:avLst/>
          </a:prstGeom>
        </p:spPr>
        <p:txBody>
          <a:bodyPr anchor="t" rtlCol="false" tIns="0" lIns="0" bIns="0" rIns="0">
            <a:spAutoFit/>
          </a:bodyPr>
          <a:lstStyle/>
          <a:p>
            <a:pPr algn="l">
              <a:lnSpc>
                <a:spcPts val="1968"/>
              </a:lnSpc>
            </a:pPr>
            <a:r>
              <a:rPr lang="en-US" sz="1103">
                <a:solidFill>
                  <a:srgbClr val="000000"/>
                </a:solidFill>
                <a:latin typeface="Arial"/>
                <a:ea typeface="Arial"/>
                <a:cs typeface="Arial"/>
                <a:sym typeface="Arial"/>
              </a:rPr>
              <a:t>2.1.2. Activació de dinàmiques d’autoconeixement a les tutories. 2.1.3. Augment d’espais de diàleg. </a:t>
            </a:r>
          </a:p>
        </p:txBody>
      </p:sp>
      <p:sp>
        <p:nvSpPr>
          <p:cNvPr name="TextBox 13" id="13"/>
          <p:cNvSpPr txBox="true"/>
          <p:nvPr/>
        </p:nvSpPr>
        <p:spPr>
          <a:xfrm rot="0">
            <a:off x="4484246" y="2739289"/>
            <a:ext cx="102965" cy="211179"/>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 </a:t>
            </a:r>
          </a:p>
        </p:txBody>
      </p:sp>
      <p:sp>
        <p:nvSpPr>
          <p:cNvPr name="TextBox 14" id="14"/>
          <p:cNvSpPr txBox="true"/>
          <p:nvPr/>
        </p:nvSpPr>
        <p:spPr>
          <a:xfrm rot="0">
            <a:off x="4484246" y="3234589"/>
            <a:ext cx="102965" cy="211179"/>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 </a:t>
            </a:r>
          </a:p>
        </p:txBody>
      </p:sp>
      <p:sp>
        <p:nvSpPr>
          <p:cNvPr name="TextBox 15" id="15"/>
          <p:cNvSpPr txBox="true"/>
          <p:nvPr/>
        </p:nvSpPr>
        <p:spPr>
          <a:xfrm rot="0">
            <a:off x="4513202" y="43306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6" id="16"/>
          <p:cNvSpPr txBox="true"/>
          <p:nvPr/>
        </p:nvSpPr>
        <p:spPr>
          <a:xfrm rot="0">
            <a:off x="4513202" y="4824464"/>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7" id="17"/>
          <p:cNvSpPr txBox="true"/>
          <p:nvPr/>
        </p:nvSpPr>
        <p:spPr>
          <a:xfrm rot="0">
            <a:off x="4513202" y="5319764"/>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8" id="18"/>
          <p:cNvSpPr txBox="true"/>
          <p:nvPr/>
        </p:nvSpPr>
        <p:spPr>
          <a:xfrm rot="0">
            <a:off x="4513202" y="6242413"/>
            <a:ext cx="111262" cy="561203"/>
          </a:xfrm>
          <a:prstGeom prst="rect">
            <a:avLst/>
          </a:prstGeom>
        </p:spPr>
        <p:txBody>
          <a:bodyPr anchor="t" rtlCol="false" tIns="0" lIns="0" bIns="0" rIns="0">
            <a:spAutoFit/>
          </a:bodyPr>
          <a:lstStyle/>
          <a:p>
            <a:pPr algn="just">
              <a:lnSpc>
                <a:spcPts val="2291"/>
              </a:lnSpc>
            </a:pPr>
            <a:r>
              <a:rPr lang="en-US" sz="1103">
                <a:solidFill>
                  <a:srgbClr val="000000"/>
                </a:solidFill>
                <a:latin typeface="Arial"/>
                <a:ea typeface="Arial"/>
                <a:cs typeface="Arial"/>
                <a:sym typeface="Arial"/>
              </a:rPr>
              <a:t>x x </a:t>
            </a:r>
          </a:p>
        </p:txBody>
      </p:sp>
      <p:sp>
        <p:nvSpPr>
          <p:cNvPr name="TextBox 19" id="19"/>
          <p:cNvSpPr txBox="true"/>
          <p:nvPr/>
        </p:nvSpPr>
        <p:spPr>
          <a:xfrm rot="0">
            <a:off x="4979546" y="2739289"/>
            <a:ext cx="126282" cy="211179"/>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 </a:t>
            </a:r>
          </a:p>
        </p:txBody>
      </p:sp>
      <p:sp>
        <p:nvSpPr>
          <p:cNvPr name="TextBox 20" id="20"/>
          <p:cNvSpPr txBox="true"/>
          <p:nvPr/>
        </p:nvSpPr>
        <p:spPr>
          <a:xfrm rot="0">
            <a:off x="4979546" y="3234589"/>
            <a:ext cx="102965" cy="211179"/>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 </a:t>
            </a:r>
          </a:p>
        </p:txBody>
      </p:sp>
      <p:sp>
        <p:nvSpPr>
          <p:cNvPr name="TextBox 21" id="21"/>
          <p:cNvSpPr txBox="true"/>
          <p:nvPr/>
        </p:nvSpPr>
        <p:spPr>
          <a:xfrm rot="0">
            <a:off x="5003930" y="3734423"/>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2" id="22"/>
          <p:cNvSpPr txBox="true"/>
          <p:nvPr/>
        </p:nvSpPr>
        <p:spPr>
          <a:xfrm rot="0">
            <a:off x="5003930" y="43306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3" id="23"/>
          <p:cNvSpPr txBox="true"/>
          <p:nvPr/>
        </p:nvSpPr>
        <p:spPr>
          <a:xfrm rot="0">
            <a:off x="5003930" y="4824464"/>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4" id="24"/>
          <p:cNvSpPr txBox="true"/>
          <p:nvPr/>
        </p:nvSpPr>
        <p:spPr>
          <a:xfrm rot="0">
            <a:off x="5003930" y="5319764"/>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5" id="25"/>
          <p:cNvSpPr txBox="true"/>
          <p:nvPr/>
        </p:nvSpPr>
        <p:spPr>
          <a:xfrm rot="0">
            <a:off x="5003930" y="58137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6" id="26"/>
          <p:cNvSpPr txBox="true"/>
          <p:nvPr/>
        </p:nvSpPr>
        <p:spPr>
          <a:xfrm rot="0">
            <a:off x="5003930" y="6242413"/>
            <a:ext cx="111262" cy="561203"/>
          </a:xfrm>
          <a:prstGeom prst="rect">
            <a:avLst/>
          </a:prstGeom>
        </p:spPr>
        <p:txBody>
          <a:bodyPr anchor="t" rtlCol="false" tIns="0" lIns="0" bIns="0" rIns="0">
            <a:spAutoFit/>
          </a:bodyPr>
          <a:lstStyle/>
          <a:p>
            <a:pPr algn="just">
              <a:lnSpc>
                <a:spcPts val="2291"/>
              </a:lnSpc>
            </a:pPr>
            <a:r>
              <a:rPr lang="en-US" sz="1103">
                <a:solidFill>
                  <a:srgbClr val="000000"/>
                </a:solidFill>
                <a:latin typeface="Arial"/>
                <a:ea typeface="Arial"/>
                <a:cs typeface="Arial"/>
                <a:sym typeface="Arial"/>
              </a:rPr>
              <a:t>x x </a:t>
            </a:r>
          </a:p>
        </p:txBody>
      </p:sp>
      <p:sp>
        <p:nvSpPr>
          <p:cNvPr name="TextBox 27" id="27"/>
          <p:cNvSpPr txBox="true"/>
          <p:nvPr/>
        </p:nvSpPr>
        <p:spPr>
          <a:xfrm rot="0">
            <a:off x="5003930" y="7260445"/>
            <a:ext cx="111262" cy="572252"/>
          </a:xfrm>
          <a:prstGeom prst="rect">
            <a:avLst/>
          </a:prstGeom>
        </p:spPr>
        <p:txBody>
          <a:bodyPr anchor="t" rtlCol="false" tIns="0" lIns="0" bIns="0" rIns="0">
            <a:spAutoFit/>
          </a:bodyPr>
          <a:lstStyle/>
          <a:p>
            <a:pPr algn="just">
              <a:lnSpc>
                <a:spcPts val="2304"/>
              </a:lnSpc>
            </a:pPr>
            <a:r>
              <a:rPr lang="en-US" sz="1103">
                <a:solidFill>
                  <a:srgbClr val="000000"/>
                </a:solidFill>
                <a:latin typeface="Arial"/>
                <a:ea typeface="Arial"/>
                <a:cs typeface="Arial"/>
                <a:sym typeface="Arial"/>
              </a:rPr>
              <a:t>x x </a:t>
            </a:r>
          </a:p>
        </p:txBody>
      </p:sp>
      <p:sp>
        <p:nvSpPr>
          <p:cNvPr name="TextBox 28" id="28"/>
          <p:cNvSpPr txBox="true"/>
          <p:nvPr/>
        </p:nvSpPr>
        <p:spPr>
          <a:xfrm rot="0">
            <a:off x="5497954" y="3734423"/>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9" id="29"/>
          <p:cNvSpPr txBox="true"/>
          <p:nvPr/>
        </p:nvSpPr>
        <p:spPr>
          <a:xfrm rot="0">
            <a:off x="5497954" y="43306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0" id="30"/>
          <p:cNvSpPr txBox="true"/>
          <p:nvPr/>
        </p:nvSpPr>
        <p:spPr>
          <a:xfrm rot="0">
            <a:off x="5497954" y="4824464"/>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1" id="31"/>
          <p:cNvSpPr txBox="true"/>
          <p:nvPr/>
        </p:nvSpPr>
        <p:spPr>
          <a:xfrm rot="0">
            <a:off x="5497954" y="58137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2" id="32"/>
          <p:cNvSpPr txBox="true"/>
          <p:nvPr/>
        </p:nvSpPr>
        <p:spPr>
          <a:xfrm rot="0">
            <a:off x="5970394" y="3734423"/>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3" id="33"/>
          <p:cNvSpPr txBox="true"/>
          <p:nvPr/>
        </p:nvSpPr>
        <p:spPr>
          <a:xfrm rot="0">
            <a:off x="5970394" y="43306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4" id="34"/>
          <p:cNvSpPr txBox="true"/>
          <p:nvPr/>
        </p:nvSpPr>
        <p:spPr>
          <a:xfrm rot="0">
            <a:off x="5970394" y="4824464"/>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5" id="35"/>
          <p:cNvSpPr txBox="true"/>
          <p:nvPr/>
        </p:nvSpPr>
        <p:spPr>
          <a:xfrm rot="0">
            <a:off x="5970394" y="58137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6" id="36"/>
          <p:cNvSpPr txBox="true"/>
          <p:nvPr/>
        </p:nvSpPr>
        <p:spPr>
          <a:xfrm rot="0">
            <a:off x="6170038" y="2707247"/>
            <a:ext cx="1346740" cy="1471793"/>
          </a:xfrm>
          <a:prstGeom prst="rect">
            <a:avLst/>
          </a:prstGeom>
        </p:spPr>
        <p:txBody>
          <a:bodyPr anchor="t" rtlCol="false" tIns="0" lIns="0" bIns="0" rIns="0">
            <a:spAutoFit/>
          </a:bodyPr>
          <a:lstStyle/>
          <a:p>
            <a:pPr algn="l">
              <a:lnSpc>
                <a:spcPts val="1968"/>
              </a:lnSpc>
            </a:pPr>
            <a:r>
              <a:rPr lang="en-US" sz="1103">
                <a:solidFill>
                  <a:srgbClr val="000000"/>
                </a:solidFill>
                <a:latin typeface="Arial"/>
                <a:ea typeface="Arial"/>
                <a:cs typeface="Arial"/>
                <a:sym typeface="Arial"/>
              </a:rPr>
              <a:t>2.1.2. Coordinacions pedagògiques 2.1.3. Coordinacions </a:t>
            </a:r>
          </a:p>
          <a:p>
            <a:pPr algn="l">
              <a:lnSpc>
                <a:spcPts val="1680"/>
              </a:lnSpc>
            </a:pPr>
            <a:r>
              <a:rPr lang="en-US" sz="1103">
                <a:solidFill>
                  <a:srgbClr val="000000"/>
                </a:solidFill>
                <a:latin typeface="Arial"/>
                <a:ea typeface="Arial"/>
                <a:cs typeface="Arial"/>
                <a:sym typeface="Arial"/>
              </a:rPr>
              <a:t>pedagògiques. </a:t>
            </a:r>
          </a:p>
          <a:p>
            <a:pPr algn="l">
              <a:lnSpc>
                <a:spcPts val="2304"/>
              </a:lnSpc>
            </a:pPr>
            <a:r>
              <a:rPr lang="en-US" sz="1103">
                <a:solidFill>
                  <a:srgbClr val="000000"/>
                </a:solidFill>
                <a:latin typeface="Arial"/>
                <a:ea typeface="Arial"/>
                <a:cs typeface="Arial"/>
                <a:sym typeface="Arial"/>
              </a:rPr>
              <a:t>2.2.1. Coordinacions </a:t>
            </a:r>
          </a:p>
          <a:p>
            <a:pPr algn="l">
              <a:lnSpc>
                <a:spcPts val="1493"/>
              </a:lnSpc>
            </a:pPr>
            <a:r>
              <a:rPr lang="en-US" sz="1103">
                <a:solidFill>
                  <a:srgbClr val="000000"/>
                </a:solidFill>
                <a:latin typeface="Arial"/>
                <a:ea typeface="Arial"/>
                <a:cs typeface="Arial"/>
                <a:sym typeface="Arial"/>
              </a:rPr>
              <a:t>pedagògiques </a:t>
            </a:r>
          </a:p>
        </p:txBody>
      </p:sp>
      <p:sp>
        <p:nvSpPr>
          <p:cNvPr name="TextBox 37" id="37"/>
          <p:cNvSpPr txBox="true"/>
          <p:nvPr/>
        </p:nvSpPr>
        <p:spPr>
          <a:xfrm rot="0">
            <a:off x="6170038" y="4216388"/>
            <a:ext cx="1371486" cy="1306820"/>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2.2.2. Comissió de </a:t>
            </a:r>
          </a:p>
          <a:p>
            <a:pPr algn="l">
              <a:lnSpc>
                <a:spcPts val="1032"/>
              </a:lnSpc>
            </a:pPr>
            <a:r>
              <a:rPr lang="en-US" sz="1103">
                <a:solidFill>
                  <a:srgbClr val="000000"/>
                </a:solidFill>
                <a:latin typeface="Arial"/>
                <a:ea typeface="Arial"/>
                <a:cs typeface="Arial"/>
                <a:sym typeface="Arial"/>
              </a:rPr>
              <a:t>festes. </a:t>
            </a:r>
          </a:p>
          <a:p>
            <a:pPr algn="l">
              <a:lnSpc>
                <a:spcPts val="2759"/>
              </a:lnSpc>
            </a:pPr>
            <a:r>
              <a:rPr lang="en-US" sz="1103">
                <a:solidFill>
                  <a:srgbClr val="000000"/>
                </a:solidFill>
                <a:latin typeface="Arial"/>
                <a:ea typeface="Arial"/>
                <a:cs typeface="Arial"/>
                <a:sym typeface="Arial"/>
              </a:rPr>
              <a:t>2.2.3. Coordinacions </a:t>
            </a:r>
          </a:p>
          <a:p>
            <a:pPr algn="l">
              <a:lnSpc>
                <a:spcPts val="1032"/>
              </a:lnSpc>
            </a:pPr>
            <a:r>
              <a:rPr lang="en-US" sz="1103">
                <a:solidFill>
                  <a:srgbClr val="000000"/>
                </a:solidFill>
                <a:latin typeface="Arial"/>
                <a:ea typeface="Arial"/>
                <a:cs typeface="Arial"/>
                <a:sym typeface="Arial"/>
              </a:rPr>
              <a:t>pedagògiques </a:t>
            </a:r>
          </a:p>
          <a:p>
            <a:pPr algn="l">
              <a:lnSpc>
                <a:spcPts val="2759"/>
              </a:lnSpc>
            </a:pPr>
            <a:r>
              <a:rPr lang="en-US" sz="1103">
                <a:solidFill>
                  <a:srgbClr val="000000"/>
                </a:solidFill>
                <a:latin typeface="Arial"/>
                <a:ea typeface="Arial"/>
                <a:cs typeface="Arial"/>
                <a:sym typeface="Arial"/>
              </a:rPr>
              <a:t>2.3.1. Caps d’estudis </a:t>
            </a:r>
          </a:p>
        </p:txBody>
      </p:sp>
      <p:sp>
        <p:nvSpPr>
          <p:cNvPr name="TextBox 38" id="38"/>
          <p:cNvSpPr txBox="true"/>
          <p:nvPr/>
        </p:nvSpPr>
        <p:spPr>
          <a:xfrm rot="0">
            <a:off x="6170038" y="5813788"/>
            <a:ext cx="133172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2.2.3. Caps d’estudis</a:t>
            </a:r>
          </a:p>
        </p:txBody>
      </p:sp>
      <p:sp>
        <p:nvSpPr>
          <p:cNvPr name="TextBox 39" id="39"/>
          <p:cNvSpPr txBox="true"/>
          <p:nvPr/>
        </p:nvSpPr>
        <p:spPr>
          <a:xfrm rot="0">
            <a:off x="6170038" y="7260445"/>
            <a:ext cx="950681" cy="279644"/>
          </a:xfrm>
          <a:prstGeom prst="rect">
            <a:avLst/>
          </a:prstGeom>
        </p:spPr>
        <p:txBody>
          <a:bodyPr anchor="t" rtlCol="false" tIns="0" lIns="0" bIns="0" rIns="0">
            <a:spAutoFit/>
          </a:bodyPr>
          <a:lstStyle/>
          <a:p>
            <a:pPr algn="l">
              <a:lnSpc>
                <a:spcPts val="2304"/>
              </a:lnSpc>
            </a:pPr>
            <a:r>
              <a:rPr lang="en-US" sz="1103">
                <a:solidFill>
                  <a:srgbClr val="000000"/>
                </a:solidFill>
                <a:latin typeface="Arial"/>
                <a:ea typeface="Arial"/>
                <a:cs typeface="Arial"/>
                <a:sym typeface="Arial"/>
              </a:rPr>
              <a:t>2.4.2. Direcció </a:t>
            </a:r>
          </a:p>
        </p:txBody>
      </p:sp>
      <p:sp>
        <p:nvSpPr>
          <p:cNvPr name="TextBox 40" id="40"/>
          <p:cNvSpPr txBox="true"/>
          <p:nvPr/>
        </p:nvSpPr>
        <p:spPr>
          <a:xfrm rot="0">
            <a:off x="6640954" y="7553053"/>
            <a:ext cx="951071" cy="279644"/>
          </a:xfrm>
          <a:prstGeom prst="rect">
            <a:avLst/>
          </a:prstGeom>
        </p:spPr>
        <p:txBody>
          <a:bodyPr anchor="t" rtlCol="false" tIns="0" lIns="0" bIns="0" rIns="0">
            <a:spAutoFit/>
          </a:bodyPr>
          <a:lstStyle/>
          <a:p>
            <a:pPr algn="l">
              <a:lnSpc>
                <a:spcPts val="2304"/>
              </a:lnSpc>
            </a:pPr>
            <a:r>
              <a:rPr lang="en-US" sz="1103">
                <a:solidFill>
                  <a:srgbClr val="000000"/>
                </a:solidFill>
                <a:latin typeface="Arial"/>
                <a:ea typeface="Arial"/>
                <a:cs typeface="Arial"/>
                <a:sym typeface="Arial"/>
              </a:rPr>
              <a:t>2.4.3. Direcció </a:t>
            </a:r>
          </a:p>
        </p:txBody>
      </p:sp>
      <p:sp>
        <p:nvSpPr>
          <p:cNvPr name="TextBox 41" id="41"/>
          <p:cNvSpPr txBox="true"/>
          <p:nvPr/>
        </p:nvSpPr>
        <p:spPr>
          <a:xfrm rot="0">
            <a:off x="6170038" y="6242413"/>
            <a:ext cx="1639710" cy="803519"/>
          </a:xfrm>
          <a:prstGeom prst="rect">
            <a:avLst/>
          </a:prstGeom>
        </p:spPr>
        <p:txBody>
          <a:bodyPr anchor="t" rtlCol="false" tIns="0" lIns="0" bIns="0" rIns="0">
            <a:spAutoFit/>
          </a:bodyPr>
          <a:lstStyle/>
          <a:p>
            <a:pPr algn="l">
              <a:lnSpc>
                <a:spcPts val="2291"/>
              </a:lnSpc>
            </a:pPr>
            <a:r>
              <a:rPr lang="en-US" sz="1103">
                <a:solidFill>
                  <a:srgbClr val="000000"/>
                </a:solidFill>
                <a:latin typeface="Arial"/>
                <a:ea typeface="Arial"/>
                <a:cs typeface="Arial"/>
                <a:sym typeface="Arial"/>
              </a:rPr>
              <a:t>2.3.3. Cap d’estudis ESO 2.4.1. Cap d'estudis EI-</a:t>
            </a:r>
          </a:p>
          <a:p>
            <a:pPr algn="l">
              <a:lnSpc>
                <a:spcPts val="1523"/>
              </a:lnSpc>
            </a:pPr>
            <a:r>
              <a:rPr lang="en-US" sz="1103">
                <a:solidFill>
                  <a:srgbClr val="000000"/>
                </a:solidFill>
                <a:latin typeface="Arial"/>
                <a:ea typeface="Arial"/>
                <a:cs typeface="Arial"/>
                <a:sym typeface="Arial"/>
              </a:rPr>
              <a:t>PRI </a:t>
            </a:r>
          </a:p>
        </p:txBody>
      </p:sp>
      <p:sp>
        <p:nvSpPr>
          <p:cNvPr name="TextBox 42" id="42"/>
          <p:cNvSpPr txBox="true"/>
          <p:nvPr/>
        </p:nvSpPr>
        <p:spPr>
          <a:xfrm rot="0">
            <a:off x="7913875" y="2376539"/>
            <a:ext cx="1615326" cy="1802501"/>
          </a:xfrm>
          <a:prstGeom prst="rect">
            <a:avLst/>
          </a:prstGeom>
        </p:spPr>
        <p:txBody>
          <a:bodyPr anchor="t" rtlCol="false" tIns="0" lIns="0" bIns="0" rIns="0">
            <a:spAutoFit/>
          </a:bodyPr>
          <a:lstStyle/>
          <a:p>
            <a:pPr algn="l">
              <a:lnSpc>
                <a:spcPts val="2304"/>
              </a:lnSpc>
            </a:pPr>
            <a:r>
              <a:rPr lang="en-US" sz="1103">
                <a:solidFill>
                  <a:srgbClr val="000000"/>
                </a:solidFill>
                <a:latin typeface="Arial"/>
                <a:ea typeface="Arial"/>
                <a:cs typeface="Arial"/>
                <a:sym typeface="Arial"/>
              </a:rPr>
              <a:t>Tutors i alumnat. 2.1.2. Recull d’activitats. </a:t>
            </a:r>
          </a:p>
          <a:p>
            <a:pPr algn="l">
              <a:lnSpc>
                <a:spcPts val="1488"/>
              </a:lnSpc>
            </a:pPr>
            <a:r>
              <a:rPr lang="en-US" sz="1103">
                <a:solidFill>
                  <a:srgbClr val="000000"/>
                </a:solidFill>
                <a:latin typeface="Arial"/>
                <a:ea typeface="Arial"/>
                <a:cs typeface="Arial"/>
                <a:sym typeface="Arial"/>
              </a:rPr>
              <a:t>Docents i alumnat. </a:t>
            </a:r>
          </a:p>
          <a:p>
            <a:pPr algn="l">
              <a:lnSpc>
                <a:spcPts val="2520"/>
              </a:lnSpc>
            </a:pPr>
            <a:r>
              <a:rPr lang="en-US" sz="1103">
                <a:solidFill>
                  <a:srgbClr val="000000"/>
                </a:solidFill>
                <a:latin typeface="Arial"/>
                <a:ea typeface="Arial"/>
                <a:cs typeface="Arial"/>
                <a:sym typeface="Arial"/>
              </a:rPr>
              <a:t>2.1.3. Docents i personal </a:t>
            </a:r>
          </a:p>
          <a:p>
            <a:pPr algn="l">
              <a:lnSpc>
                <a:spcPts val="1271"/>
              </a:lnSpc>
            </a:pPr>
            <a:r>
              <a:rPr lang="en-US" sz="1103">
                <a:solidFill>
                  <a:srgbClr val="000000"/>
                </a:solidFill>
                <a:latin typeface="Arial"/>
                <a:ea typeface="Arial"/>
                <a:cs typeface="Arial"/>
                <a:sym typeface="Arial"/>
              </a:rPr>
              <a:t>especialitzat. </a:t>
            </a:r>
          </a:p>
          <a:p>
            <a:pPr algn="l">
              <a:lnSpc>
                <a:spcPts val="2712"/>
              </a:lnSpc>
            </a:pPr>
            <a:r>
              <a:rPr lang="en-US" sz="1103">
                <a:solidFill>
                  <a:srgbClr val="000000"/>
                </a:solidFill>
                <a:latin typeface="Arial"/>
                <a:ea typeface="Arial"/>
                <a:cs typeface="Arial"/>
                <a:sym typeface="Arial"/>
              </a:rPr>
              <a:t>2.2.1. Espais de trobada </a:t>
            </a:r>
          </a:p>
          <a:p>
            <a:pPr algn="l">
              <a:lnSpc>
                <a:spcPts val="1086"/>
              </a:lnSpc>
            </a:pPr>
            <a:r>
              <a:rPr lang="en-US" sz="1103">
                <a:solidFill>
                  <a:srgbClr val="000000"/>
                </a:solidFill>
                <a:latin typeface="Arial"/>
                <a:ea typeface="Arial"/>
                <a:cs typeface="Arial"/>
                <a:sym typeface="Arial"/>
              </a:rPr>
              <a:t>Docents i alumnat. </a:t>
            </a:r>
          </a:p>
        </p:txBody>
      </p:sp>
      <p:sp>
        <p:nvSpPr>
          <p:cNvPr name="TextBox 43" id="43"/>
          <p:cNvSpPr txBox="true"/>
          <p:nvPr/>
        </p:nvSpPr>
        <p:spPr>
          <a:xfrm rot="0">
            <a:off x="7913875" y="4216388"/>
            <a:ext cx="2010185" cy="180085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2.2.2. Docents, alumnat i </a:t>
            </a:r>
          </a:p>
          <a:p>
            <a:pPr algn="l">
              <a:lnSpc>
                <a:spcPts val="1032"/>
              </a:lnSpc>
            </a:pPr>
            <a:r>
              <a:rPr lang="en-US" sz="1103">
                <a:solidFill>
                  <a:srgbClr val="000000"/>
                </a:solidFill>
                <a:latin typeface="Arial"/>
                <a:ea typeface="Arial"/>
                <a:cs typeface="Arial"/>
                <a:sym typeface="Arial"/>
              </a:rPr>
              <a:t>famílies. </a:t>
            </a:r>
          </a:p>
          <a:p>
            <a:pPr algn="l">
              <a:lnSpc>
                <a:spcPts val="2759"/>
              </a:lnSpc>
            </a:pPr>
            <a:r>
              <a:rPr lang="en-US" sz="1103">
                <a:solidFill>
                  <a:srgbClr val="000000"/>
                </a:solidFill>
                <a:latin typeface="Arial"/>
                <a:ea typeface="Arial"/>
                <a:cs typeface="Arial"/>
                <a:sym typeface="Arial"/>
              </a:rPr>
              <a:t>2.2.3. Alumnat nouvingut al </a:t>
            </a:r>
          </a:p>
          <a:p>
            <a:pPr algn="l">
              <a:lnSpc>
                <a:spcPts val="1032"/>
              </a:lnSpc>
            </a:pPr>
            <a:r>
              <a:rPr lang="en-US" sz="1103">
                <a:solidFill>
                  <a:srgbClr val="000000"/>
                </a:solidFill>
                <a:latin typeface="Arial"/>
                <a:ea typeface="Arial"/>
                <a:cs typeface="Arial"/>
                <a:sym typeface="Arial"/>
              </a:rPr>
              <a:t>centre, alumnat i docents. </a:t>
            </a:r>
          </a:p>
          <a:p>
            <a:pPr algn="l">
              <a:lnSpc>
                <a:spcPts val="2759"/>
              </a:lnSpc>
            </a:pPr>
            <a:r>
              <a:rPr lang="en-US" sz="1103">
                <a:solidFill>
                  <a:srgbClr val="000000"/>
                </a:solidFill>
                <a:latin typeface="Arial"/>
                <a:ea typeface="Arial"/>
                <a:cs typeface="Arial"/>
                <a:sym typeface="Arial"/>
              </a:rPr>
              <a:t>2.3.1. Formadores en mediació </a:t>
            </a:r>
          </a:p>
          <a:p>
            <a:pPr algn="l">
              <a:lnSpc>
                <a:spcPts val="1035"/>
              </a:lnSpc>
            </a:pPr>
            <a:r>
              <a:rPr lang="en-US" sz="1103">
                <a:solidFill>
                  <a:srgbClr val="000000"/>
                </a:solidFill>
                <a:latin typeface="Arial"/>
                <a:ea typeface="Arial"/>
                <a:cs typeface="Arial"/>
                <a:sym typeface="Arial"/>
              </a:rPr>
              <a:t>Consell Comarcal. Docents. </a:t>
            </a:r>
          </a:p>
          <a:p>
            <a:pPr algn="l">
              <a:lnSpc>
                <a:spcPts val="2759"/>
              </a:lnSpc>
            </a:pPr>
            <a:r>
              <a:rPr lang="en-US" sz="1103">
                <a:solidFill>
                  <a:srgbClr val="000000"/>
                </a:solidFill>
                <a:latin typeface="Arial"/>
                <a:ea typeface="Arial"/>
                <a:cs typeface="Arial"/>
                <a:sym typeface="Arial"/>
              </a:rPr>
              <a:t>2.3.2. Alumnat i docents. </a:t>
            </a:r>
          </a:p>
        </p:txBody>
      </p:sp>
      <p:sp>
        <p:nvSpPr>
          <p:cNvPr name="TextBox 44" id="44"/>
          <p:cNvSpPr txBox="true"/>
          <p:nvPr/>
        </p:nvSpPr>
        <p:spPr>
          <a:xfrm rot="0">
            <a:off x="7913875" y="6242413"/>
            <a:ext cx="2012185" cy="1831029"/>
          </a:xfrm>
          <a:prstGeom prst="rect">
            <a:avLst/>
          </a:prstGeom>
        </p:spPr>
        <p:txBody>
          <a:bodyPr anchor="t" rtlCol="false" tIns="0" lIns="0" bIns="0" rIns="0">
            <a:spAutoFit/>
          </a:bodyPr>
          <a:lstStyle/>
          <a:p>
            <a:pPr algn="l">
              <a:lnSpc>
                <a:spcPts val="2291"/>
              </a:lnSpc>
            </a:pPr>
            <a:r>
              <a:rPr lang="en-US" sz="1103">
                <a:solidFill>
                  <a:srgbClr val="000000"/>
                </a:solidFill>
                <a:latin typeface="Arial"/>
                <a:ea typeface="Arial"/>
                <a:cs typeface="Arial"/>
                <a:sym typeface="Arial"/>
              </a:rPr>
              <a:t>2.3.3. Alumnat i docents. 2.4.1. MESI. Mestres amb </a:t>
            </a:r>
          </a:p>
          <a:p>
            <a:pPr algn="l">
              <a:lnSpc>
                <a:spcPts val="1523"/>
              </a:lnSpc>
            </a:pPr>
            <a:r>
              <a:rPr lang="en-US" sz="1103">
                <a:solidFill>
                  <a:srgbClr val="000000"/>
                </a:solidFill>
                <a:latin typeface="Arial"/>
                <a:ea typeface="Arial"/>
                <a:cs typeface="Arial"/>
                <a:sym typeface="Arial"/>
              </a:rPr>
              <a:t>alumnat amb NESE. Alumnes </a:t>
            </a:r>
          </a:p>
          <a:p>
            <a:pPr algn="l">
              <a:lnSpc>
                <a:spcPts val="2274"/>
              </a:lnSpc>
            </a:pPr>
            <a:r>
              <a:rPr lang="en-US" sz="1103">
                <a:solidFill>
                  <a:srgbClr val="000000"/>
                </a:solidFill>
                <a:latin typeface="Arial"/>
                <a:ea typeface="Arial"/>
                <a:cs typeface="Arial"/>
                <a:sym typeface="Arial"/>
              </a:rPr>
              <a:t>amb NESE. </a:t>
            </a:r>
          </a:p>
          <a:p>
            <a:pPr algn="l">
              <a:lnSpc>
                <a:spcPts val="1710"/>
              </a:lnSpc>
            </a:pPr>
            <a:r>
              <a:rPr lang="en-US" sz="1103">
                <a:solidFill>
                  <a:srgbClr val="000000"/>
                </a:solidFill>
                <a:latin typeface="Arial"/>
                <a:ea typeface="Arial"/>
                <a:cs typeface="Arial"/>
                <a:sym typeface="Arial"/>
              </a:rPr>
              <a:t>2.4.2. EAP </a:t>
            </a:r>
          </a:p>
          <a:p>
            <a:pPr algn="l">
              <a:lnSpc>
                <a:spcPts val="2759"/>
              </a:lnSpc>
            </a:pPr>
            <a:r>
              <a:rPr lang="en-US" sz="1103">
                <a:solidFill>
                  <a:srgbClr val="000000"/>
                </a:solidFill>
                <a:latin typeface="Arial"/>
                <a:ea typeface="Arial"/>
                <a:cs typeface="Arial"/>
                <a:sym typeface="Arial"/>
              </a:rPr>
              <a:t>2.4.3. Docent responsable aula </a:t>
            </a:r>
          </a:p>
          <a:p>
            <a:pPr algn="l">
              <a:lnSpc>
                <a:spcPts val="1031"/>
              </a:lnSpc>
            </a:pPr>
            <a:r>
              <a:rPr lang="en-US" sz="1103">
                <a:solidFill>
                  <a:srgbClr val="000000"/>
                </a:solidFill>
                <a:latin typeface="Arial"/>
                <a:ea typeface="Arial"/>
                <a:cs typeface="Arial"/>
                <a:sym typeface="Arial"/>
              </a:rPr>
              <a:t>d’acollida. </a:t>
            </a:r>
          </a:p>
        </p:txBody>
      </p:sp>
      <p:sp>
        <p:nvSpPr>
          <p:cNvPr name="TextBox 45" id="45"/>
          <p:cNvSpPr txBox="true"/>
          <p:nvPr/>
        </p:nvSpPr>
        <p:spPr>
          <a:xfrm rot="0">
            <a:off x="4513202" y="7260445"/>
            <a:ext cx="111262" cy="572252"/>
          </a:xfrm>
          <a:prstGeom prst="rect">
            <a:avLst/>
          </a:prstGeom>
        </p:spPr>
        <p:txBody>
          <a:bodyPr anchor="t" rtlCol="false" tIns="0" lIns="0" bIns="0" rIns="0">
            <a:spAutoFit/>
          </a:bodyPr>
          <a:lstStyle/>
          <a:p>
            <a:pPr algn="ctr">
              <a:lnSpc>
                <a:spcPts val="2304"/>
              </a:lnSpc>
            </a:pPr>
            <a:r>
              <a:rPr lang="en-US" sz="1103">
                <a:solidFill>
                  <a:srgbClr val="000000"/>
                </a:solidFill>
                <a:latin typeface="Arial"/>
                <a:ea typeface="Arial"/>
                <a:cs typeface="Arial"/>
                <a:sym typeface="Arial"/>
              </a:rPr>
              <a:t> </a:t>
            </a:r>
          </a:p>
          <a:p>
            <a:pPr algn="ctr">
              <a:lnSpc>
                <a:spcPts val="2304"/>
              </a:lnSpc>
            </a:pPr>
            <a:r>
              <a:rPr lang="en-US" sz="1103">
                <a:solidFill>
                  <a:srgbClr val="000000"/>
                </a:solidFill>
                <a:latin typeface="Arial"/>
                <a:ea typeface="Arial"/>
                <a:cs typeface="Arial"/>
                <a:sym typeface="Arial"/>
              </a:rPr>
              <a:t>x </a:t>
            </a:r>
          </a:p>
        </p:txBody>
      </p:sp>
      <p:sp>
        <p:nvSpPr>
          <p:cNvPr name="TextBox 46" id="46"/>
          <p:cNvSpPr txBox="true"/>
          <p:nvPr/>
        </p:nvSpPr>
        <p:spPr>
          <a:xfrm rot="0">
            <a:off x="5497954" y="6309088"/>
            <a:ext cx="111262"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 </a:t>
            </a:r>
          </a:p>
        </p:txBody>
      </p:sp>
      <p:sp>
        <p:nvSpPr>
          <p:cNvPr name="TextBox 47" id="47"/>
          <p:cNvSpPr txBox="true"/>
          <p:nvPr/>
        </p:nvSpPr>
        <p:spPr>
          <a:xfrm rot="0">
            <a:off x="5497954" y="7260445"/>
            <a:ext cx="111262" cy="572252"/>
          </a:xfrm>
          <a:prstGeom prst="rect">
            <a:avLst/>
          </a:prstGeom>
        </p:spPr>
        <p:txBody>
          <a:bodyPr anchor="t" rtlCol="false" tIns="0" lIns="0" bIns="0" rIns="0">
            <a:spAutoFit/>
          </a:bodyPr>
          <a:lstStyle/>
          <a:p>
            <a:pPr algn="ctr">
              <a:lnSpc>
                <a:spcPts val="2304"/>
              </a:lnSpc>
            </a:pPr>
            <a:r>
              <a:rPr lang="en-US" sz="1103">
                <a:solidFill>
                  <a:srgbClr val="000000"/>
                </a:solidFill>
                <a:latin typeface="Arial"/>
                <a:ea typeface="Arial"/>
                <a:cs typeface="Arial"/>
                <a:sym typeface="Arial"/>
              </a:rPr>
              <a:t> </a:t>
            </a:r>
          </a:p>
          <a:p>
            <a:pPr algn="ctr">
              <a:lnSpc>
                <a:spcPts val="2304"/>
              </a:lnSpc>
            </a:pPr>
            <a:r>
              <a:rPr lang="en-US" sz="1103">
                <a:solidFill>
                  <a:srgbClr val="000000"/>
                </a:solidFill>
                <a:latin typeface="Arial"/>
                <a:ea typeface="Arial"/>
                <a:cs typeface="Arial"/>
                <a:sym typeface="Arial"/>
              </a:rPr>
              <a:t>x </a:t>
            </a:r>
          </a:p>
        </p:txBody>
      </p:sp>
      <p:sp>
        <p:nvSpPr>
          <p:cNvPr name="TextBox 48" id="48"/>
          <p:cNvSpPr txBox="true"/>
          <p:nvPr/>
        </p:nvSpPr>
        <p:spPr>
          <a:xfrm rot="0">
            <a:off x="5970394" y="6309088"/>
            <a:ext cx="111262"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 </a:t>
            </a:r>
          </a:p>
        </p:txBody>
      </p:sp>
      <p:sp>
        <p:nvSpPr>
          <p:cNvPr name="TextBox 49" id="49"/>
          <p:cNvSpPr txBox="true"/>
          <p:nvPr/>
        </p:nvSpPr>
        <p:spPr>
          <a:xfrm rot="0">
            <a:off x="5970394" y="7260445"/>
            <a:ext cx="111262" cy="572252"/>
          </a:xfrm>
          <a:prstGeom prst="rect">
            <a:avLst/>
          </a:prstGeom>
        </p:spPr>
        <p:txBody>
          <a:bodyPr anchor="t" rtlCol="false" tIns="0" lIns="0" bIns="0" rIns="0">
            <a:spAutoFit/>
          </a:bodyPr>
          <a:lstStyle/>
          <a:p>
            <a:pPr algn="ctr">
              <a:lnSpc>
                <a:spcPts val="2304"/>
              </a:lnSpc>
            </a:pPr>
            <a:r>
              <a:rPr lang="en-US" sz="1103">
                <a:solidFill>
                  <a:srgbClr val="000000"/>
                </a:solidFill>
                <a:latin typeface="Arial"/>
                <a:ea typeface="Arial"/>
                <a:cs typeface="Arial"/>
                <a:sym typeface="Arial"/>
              </a:rPr>
              <a:t> </a:t>
            </a:r>
          </a:p>
          <a:p>
            <a:pPr algn="ctr">
              <a:lnSpc>
                <a:spcPts val="2304"/>
              </a:lnSpc>
            </a:pPr>
            <a:r>
              <a:rPr lang="en-US" sz="1103">
                <a:solidFill>
                  <a:srgbClr val="000000"/>
                </a:solidFill>
                <a:latin typeface="Arial"/>
                <a:ea typeface="Arial"/>
                <a:cs typeface="Arial"/>
                <a:sym typeface="Arial"/>
              </a:rPr>
              <a:t>x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1114301"/>
            <a:ext cx="5770750" cy="18288"/>
          </a:xfrm>
          <a:custGeom>
            <a:avLst/>
            <a:gdLst/>
            <a:ahLst/>
            <a:cxnLst/>
            <a:rect r="r" b="b" t="t" l="l"/>
            <a:pathLst>
              <a:path h="18288" w="5770750">
                <a:moveTo>
                  <a:pt x="0" y="0"/>
                </a:moveTo>
                <a:lnTo>
                  <a:pt x="5770750" y="0"/>
                </a:lnTo>
                <a:lnTo>
                  <a:pt x="5770750" y="18288"/>
                </a:lnTo>
                <a:lnTo>
                  <a:pt x="0" y="182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426930" y="9903905"/>
            <a:ext cx="107375" cy="168221"/>
          </a:xfrm>
          <a:prstGeom prst="rect">
            <a:avLst/>
          </a:prstGeom>
        </p:spPr>
        <p:txBody>
          <a:bodyPr anchor="t" rtlCol="false" tIns="0" lIns="0" bIns="0" rIns="0">
            <a:spAutoFit/>
          </a:bodyPr>
          <a:lstStyle/>
          <a:p>
            <a:pPr algn="l">
              <a:lnSpc>
                <a:spcPts val="1394"/>
              </a:lnSpc>
            </a:pPr>
            <a:r>
              <a:rPr lang="en-US" sz="996">
                <a:solidFill>
                  <a:srgbClr val="4F81BD"/>
                </a:solidFill>
                <a:latin typeface="Arial"/>
                <a:ea typeface="Arial"/>
                <a:cs typeface="Arial"/>
                <a:sym typeface="Arial"/>
              </a:rPr>
              <a:t>1 </a:t>
            </a:r>
          </a:p>
        </p:txBody>
      </p:sp>
      <p:sp>
        <p:nvSpPr>
          <p:cNvPr name="TextBox 6" id="6"/>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2709305" y="1421625"/>
            <a:ext cx="42748" cy="236811"/>
          </a:xfrm>
          <a:prstGeom prst="rect">
            <a:avLst/>
          </a:prstGeom>
        </p:spPr>
        <p:txBody>
          <a:bodyPr anchor="t" rtlCol="false" tIns="0" lIns="0" bIns="0" rIns="0">
            <a:spAutoFit/>
          </a:bodyPr>
          <a:lstStyle/>
          <a:p>
            <a:pPr algn="l">
              <a:lnSpc>
                <a:spcPts val="1818"/>
              </a:lnSpc>
            </a:pPr>
            <a:r>
              <a:rPr lang="en-US" sz="1500">
                <a:solidFill>
                  <a:srgbClr val="000000"/>
                </a:solidFill>
                <a:latin typeface="Cambria"/>
                <a:ea typeface="Cambria"/>
                <a:cs typeface="Cambria"/>
                <a:sym typeface="Cambria"/>
              </a:rPr>
              <a:t> </a:t>
            </a:r>
          </a:p>
        </p:txBody>
      </p:sp>
      <p:sp>
        <p:nvSpPr>
          <p:cNvPr name="TextBox 8" id="8"/>
          <p:cNvSpPr txBox="true"/>
          <p:nvPr/>
        </p:nvSpPr>
        <p:spPr>
          <a:xfrm rot="0">
            <a:off x="2480705" y="1637309"/>
            <a:ext cx="5882478" cy="184394"/>
          </a:xfrm>
          <a:prstGeom prst="rect">
            <a:avLst/>
          </a:prstGeom>
        </p:spPr>
        <p:txBody>
          <a:bodyPr anchor="t" rtlCol="false" tIns="0" lIns="0" bIns="0" rIns="0">
            <a:spAutoFit/>
          </a:bodyPr>
          <a:lstStyle/>
          <a:p>
            <a:pPr algn="l">
              <a:lnSpc>
                <a:spcPts val="1338"/>
              </a:lnSpc>
            </a:pPr>
            <a:r>
              <a:rPr lang="en-US" sz="1103">
                <a:solidFill>
                  <a:srgbClr val="000000"/>
                </a:solidFill>
                <a:latin typeface="Arial"/>
                <a:ea typeface="Arial"/>
                <a:cs typeface="Arial"/>
                <a:sym typeface="Arial"/>
                <a:hlinkClick r:id="rId6" action="ppaction://hlinksldjump"/>
              </a:rPr>
              <a:t>1. INTRODUCCIÓ ................................................................................................................. 2 </a:t>
            </a:r>
          </a:p>
        </p:txBody>
      </p:sp>
      <p:sp>
        <p:nvSpPr>
          <p:cNvPr name="TextBox 9" id="9"/>
          <p:cNvSpPr txBox="true"/>
          <p:nvPr/>
        </p:nvSpPr>
        <p:spPr>
          <a:xfrm rot="0">
            <a:off x="2620913" y="1889531"/>
            <a:ext cx="5739470" cy="317744"/>
          </a:xfrm>
          <a:prstGeom prst="rect">
            <a:avLst/>
          </a:prstGeom>
        </p:spPr>
        <p:txBody>
          <a:bodyPr anchor="t" rtlCol="false" tIns="0" lIns="0" bIns="0" rIns="0">
            <a:spAutoFit/>
          </a:bodyPr>
          <a:lstStyle/>
          <a:p>
            <a:pPr algn="l">
              <a:lnSpc>
                <a:spcPts val="2759"/>
              </a:lnSpc>
            </a:pPr>
            <a:r>
              <a:rPr lang="en-US" sz="1103" spc="3">
                <a:solidFill>
                  <a:srgbClr val="000000"/>
                </a:solidFill>
                <a:latin typeface="Arial"/>
                <a:ea typeface="Arial"/>
                <a:cs typeface="Arial"/>
                <a:sym typeface="Arial"/>
                <a:hlinkClick r:id="rId6" action="ppaction://hlinksldjump"/>
              </a:rPr>
              <a:t>1.1. MOTIVACIÓ ............................................................................................................... 2 </a:t>
            </a:r>
          </a:p>
        </p:txBody>
      </p:sp>
      <p:sp>
        <p:nvSpPr>
          <p:cNvPr name="TextBox 10" id="10"/>
          <p:cNvSpPr txBox="true"/>
          <p:nvPr/>
        </p:nvSpPr>
        <p:spPr>
          <a:xfrm rot="0">
            <a:off x="2620913" y="2273579"/>
            <a:ext cx="5739470" cy="317744"/>
          </a:xfrm>
          <a:prstGeom prst="rect">
            <a:avLst/>
          </a:prstGeom>
        </p:spPr>
        <p:txBody>
          <a:bodyPr anchor="t" rtlCol="false" tIns="0" lIns="0" bIns="0" rIns="0">
            <a:spAutoFit/>
          </a:bodyPr>
          <a:lstStyle/>
          <a:p>
            <a:pPr algn="l">
              <a:lnSpc>
                <a:spcPts val="2759"/>
              </a:lnSpc>
            </a:pPr>
            <a:r>
              <a:rPr lang="en-US" sz="1103" spc="2">
                <a:solidFill>
                  <a:srgbClr val="000000"/>
                </a:solidFill>
                <a:latin typeface="Arial"/>
                <a:ea typeface="Arial"/>
                <a:cs typeface="Arial"/>
                <a:sym typeface="Arial"/>
                <a:hlinkClick r:id="rId7" action="ppaction://hlinksldjump"/>
              </a:rPr>
              <a:t>1.2. PLANTEJAMENT INSTITUCIONAL ........................................................................... 3 </a:t>
            </a:r>
          </a:p>
        </p:txBody>
      </p:sp>
      <p:sp>
        <p:nvSpPr>
          <p:cNvPr name="TextBox 11" id="11"/>
          <p:cNvSpPr txBox="true"/>
          <p:nvPr/>
        </p:nvSpPr>
        <p:spPr>
          <a:xfrm rot="0">
            <a:off x="2759597" y="2657627"/>
            <a:ext cx="5598004"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hlinkClick r:id="rId8" action="ppaction://hlinksldjump"/>
              </a:rPr>
              <a:t>LA MISSIÓ ..................................................................................................................... 4 </a:t>
            </a:r>
          </a:p>
        </p:txBody>
      </p:sp>
      <p:sp>
        <p:nvSpPr>
          <p:cNvPr name="TextBox 12" id="12"/>
          <p:cNvSpPr txBox="true"/>
          <p:nvPr/>
        </p:nvSpPr>
        <p:spPr>
          <a:xfrm rot="0">
            <a:off x="2759597" y="3043580"/>
            <a:ext cx="5598004"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hlinkClick r:id="rId9" action="ppaction://hlinksldjump"/>
              </a:rPr>
              <a:t>LA VISIÓ ........................................................................................................................ 5 </a:t>
            </a:r>
          </a:p>
        </p:txBody>
      </p:sp>
      <p:sp>
        <p:nvSpPr>
          <p:cNvPr name="TextBox 13" id="13"/>
          <p:cNvSpPr txBox="true"/>
          <p:nvPr/>
        </p:nvSpPr>
        <p:spPr>
          <a:xfrm rot="0">
            <a:off x="2480705" y="3427628"/>
            <a:ext cx="5882478" cy="317744"/>
          </a:xfrm>
          <a:prstGeom prst="rect">
            <a:avLst/>
          </a:prstGeom>
        </p:spPr>
        <p:txBody>
          <a:bodyPr anchor="t" rtlCol="false" tIns="0" lIns="0" bIns="0" rIns="0">
            <a:spAutoFit/>
          </a:bodyPr>
          <a:lstStyle/>
          <a:p>
            <a:pPr algn="l">
              <a:lnSpc>
                <a:spcPts val="2759"/>
              </a:lnSpc>
            </a:pPr>
            <a:r>
              <a:rPr lang="en-US" sz="1103" spc="3">
                <a:solidFill>
                  <a:srgbClr val="000000"/>
                </a:solidFill>
                <a:latin typeface="Arial"/>
                <a:ea typeface="Arial"/>
                <a:cs typeface="Arial"/>
                <a:sym typeface="Arial"/>
                <a:hlinkClick r:id="rId10" action="ppaction://hlinksldjump"/>
              </a:rPr>
              <a:t>2. DIAGNOSI ........................................................................................................................ 6 </a:t>
            </a:r>
          </a:p>
        </p:txBody>
      </p:sp>
      <p:sp>
        <p:nvSpPr>
          <p:cNvPr name="TextBox 14" id="14"/>
          <p:cNvSpPr txBox="true"/>
          <p:nvPr/>
        </p:nvSpPr>
        <p:spPr>
          <a:xfrm rot="0">
            <a:off x="2620913" y="3813200"/>
            <a:ext cx="5739470" cy="317744"/>
          </a:xfrm>
          <a:prstGeom prst="rect">
            <a:avLst/>
          </a:prstGeom>
        </p:spPr>
        <p:txBody>
          <a:bodyPr anchor="t" rtlCol="false" tIns="0" lIns="0" bIns="0" rIns="0">
            <a:spAutoFit/>
          </a:bodyPr>
          <a:lstStyle/>
          <a:p>
            <a:pPr algn="l">
              <a:lnSpc>
                <a:spcPts val="2759"/>
              </a:lnSpc>
            </a:pPr>
            <a:r>
              <a:rPr lang="en-US" sz="1103" spc="2">
                <a:solidFill>
                  <a:srgbClr val="000000"/>
                </a:solidFill>
                <a:latin typeface="Arial"/>
                <a:ea typeface="Arial"/>
                <a:cs typeface="Arial"/>
                <a:sym typeface="Arial"/>
                <a:hlinkClick r:id="rId10" action="ppaction://hlinksldjump"/>
              </a:rPr>
              <a:t>2.1. EL POBLE .................................................................................................................. 6 </a:t>
            </a:r>
          </a:p>
        </p:txBody>
      </p:sp>
      <p:sp>
        <p:nvSpPr>
          <p:cNvPr name="TextBox 15" id="15"/>
          <p:cNvSpPr txBox="true"/>
          <p:nvPr/>
        </p:nvSpPr>
        <p:spPr>
          <a:xfrm rot="0">
            <a:off x="2620913" y="4197248"/>
            <a:ext cx="5739470" cy="317744"/>
          </a:xfrm>
          <a:prstGeom prst="rect">
            <a:avLst/>
          </a:prstGeom>
        </p:spPr>
        <p:txBody>
          <a:bodyPr anchor="t" rtlCol="false" tIns="0" lIns="0" bIns="0" rIns="0">
            <a:spAutoFit/>
          </a:bodyPr>
          <a:lstStyle/>
          <a:p>
            <a:pPr algn="l">
              <a:lnSpc>
                <a:spcPts val="2759"/>
              </a:lnSpc>
            </a:pPr>
            <a:r>
              <a:rPr lang="en-US" sz="1103" spc="3">
                <a:solidFill>
                  <a:srgbClr val="000000"/>
                </a:solidFill>
                <a:latin typeface="Arial"/>
                <a:ea typeface="Arial"/>
                <a:cs typeface="Arial"/>
                <a:sym typeface="Arial"/>
                <a:hlinkClick r:id="rId11" action="ppaction://hlinksldjump"/>
              </a:rPr>
              <a:t>2.2. EL CENTRE ............................................................................................................... 7 </a:t>
            </a:r>
          </a:p>
        </p:txBody>
      </p:sp>
      <p:sp>
        <p:nvSpPr>
          <p:cNvPr name="TextBox 16" id="16"/>
          <p:cNvSpPr txBox="true"/>
          <p:nvPr/>
        </p:nvSpPr>
        <p:spPr>
          <a:xfrm rot="0">
            <a:off x="2620913" y="4582820"/>
            <a:ext cx="5739470" cy="317744"/>
          </a:xfrm>
          <a:prstGeom prst="rect">
            <a:avLst/>
          </a:prstGeom>
        </p:spPr>
        <p:txBody>
          <a:bodyPr anchor="t" rtlCol="false" tIns="0" lIns="0" bIns="0" rIns="0">
            <a:spAutoFit/>
          </a:bodyPr>
          <a:lstStyle/>
          <a:p>
            <a:pPr algn="l">
              <a:lnSpc>
                <a:spcPts val="2759"/>
              </a:lnSpc>
            </a:pPr>
            <a:r>
              <a:rPr lang="en-US" sz="1103" spc="3">
                <a:solidFill>
                  <a:srgbClr val="000000"/>
                </a:solidFill>
                <a:latin typeface="Arial"/>
                <a:ea typeface="Arial"/>
                <a:cs typeface="Arial"/>
                <a:sym typeface="Arial"/>
                <a:hlinkClick r:id="rId12" action="ppaction://hlinksldjump"/>
              </a:rPr>
              <a:t>2.3. RESULTATS .............................................................................................................. 8 </a:t>
            </a:r>
          </a:p>
        </p:txBody>
      </p:sp>
      <p:sp>
        <p:nvSpPr>
          <p:cNvPr name="TextBox 17" id="17"/>
          <p:cNvSpPr txBox="true"/>
          <p:nvPr/>
        </p:nvSpPr>
        <p:spPr>
          <a:xfrm rot="0">
            <a:off x="2620913" y="4967116"/>
            <a:ext cx="5739470" cy="317744"/>
          </a:xfrm>
          <a:prstGeom prst="rect">
            <a:avLst/>
          </a:prstGeom>
        </p:spPr>
        <p:txBody>
          <a:bodyPr anchor="t" rtlCol="false" tIns="0" lIns="0" bIns="0" rIns="0">
            <a:spAutoFit/>
          </a:bodyPr>
          <a:lstStyle/>
          <a:p>
            <a:pPr algn="l">
              <a:lnSpc>
                <a:spcPts val="2759"/>
              </a:lnSpc>
            </a:pPr>
            <a:r>
              <a:rPr lang="en-US" sz="1103" spc="3">
                <a:solidFill>
                  <a:srgbClr val="000000"/>
                </a:solidFill>
                <a:latin typeface="Arial"/>
                <a:ea typeface="Arial"/>
                <a:cs typeface="Arial"/>
                <a:sym typeface="Arial"/>
                <a:hlinkClick r:id="rId13" action="ppaction://hlinksldjump"/>
              </a:rPr>
              <a:t>2.4. DAFO ......................................................................................................................... 9 </a:t>
            </a:r>
          </a:p>
        </p:txBody>
      </p:sp>
      <p:sp>
        <p:nvSpPr>
          <p:cNvPr name="TextBox 18" id="18"/>
          <p:cNvSpPr txBox="true"/>
          <p:nvPr/>
        </p:nvSpPr>
        <p:spPr>
          <a:xfrm rot="0">
            <a:off x="2620913" y="5352688"/>
            <a:ext cx="5739470"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hlinkClick r:id="rId14" action="ppaction://hlinksldjump"/>
              </a:rPr>
              <a:t>2.5. AVALUACIÓ ESCOLA INCLUSIVA .......................................................................... 10 </a:t>
            </a:r>
          </a:p>
        </p:txBody>
      </p:sp>
      <p:sp>
        <p:nvSpPr>
          <p:cNvPr name="TextBox 19" id="19"/>
          <p:cNvSpPr txBox="true"/>
          <p:nvPr/>
        </p:nvSpPr>
        <p:spPr>
          <a:xfrm rot="0">
            <a:off x="2620913" y="5736736"/>
            <a:ext cx="5739470"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hlinkClick r:id="rId15" action="ppaction://hlinksldjump"/>
              </a:rPr>
              <a:t>2.6. PROPOSTES DE MILLORA ..................................................................................... 11 </a:t>
            </a:r>
          </a:p>
        </p:txBody>
      </p:sp>
      <p:sp>
        <p:nvSpPr>
          <p:cNvPr name="TextBox 20" id="20"/>
          <p:cNvSpPr txBox="true"/>
          <p:nvPr/>
        </p:nvSpPr>
        <p:spPr>
          <a:xfrm rot="0">
            <a:off x="2480705" y="6122308"/>
            <a:ext cx="5882478"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hlinkClick r:id="rId16" action="ppaction://hlinksldjump"/>
              </a:rPr>
              <a:t>3. OBJECTIUS, ESTRATÈGIES, ACTUACIONS I INDICADORS ....................................... 13 </a:t>
            </a:r>
          </a:p>
        </p:txBody>
      </p:sp>
      <p:sp>
        <p:nvSpPr>
          <p:cNvPr name="TextBox 21" id="21"/>
          <p:cNvSpPr txBox="true"/>
          <p:nvPr/>
        </p:nvSpPr>
        <p:spPr>
          <a:xfrm rot="0">
            <a:off x="2620913" y="6506356"/>
            <a:ext cx="5739470" cy="317744"/>
          </a:xfrm>
          <a:prstGeom prst="rect">
            <a:avLst/>
          </a:prstGeom>
        </p:spPr>
        <p:txBody>
          <a:bodyPr anchor="t" rtlCol="false" tIns="0" lIns="0" bIns="0" rIns="0">
            <a:spAutoFit/>
          </a:bodyPr>
          <a:lstStyle/>
          <a:p>
            <a:pPr algn="l">
              <a:lnSpc>
                <a:spcPts val="2759"/>
              </a:lnSpc>
            </a:pPr>
            <a:r>
              <a:rPr lang="en-US" sz="1103" spc="1">
                <a:solidFill>
                  <a:srgbClr val="000000"/>
                </a:solidFill>
                <a:latin typeface="Arial"/>
                <a:ea typeface="Arial"/>
                <a:cs typeface="Arial"/>
                <a:sym typeface="Arial"/>
                <a:hlinkClick r:id="rId17" action="ppaction://hlinksldjump"/>
              </a:rPr>
              <a:t>3.1.MILLORAR ELS RESULTATS EDUCATIUS ............................................................. 14 </a:t>
            </a:r>
          </a:p>
        </p:txBody>
      </p:sp>
      <p:sp>
        <p:nvSpPr>
          <p:cNvPr name="TextBox 22" id="22"/>
          <p:cNvSpPr txBox="true"/>
          <p:nvPr/>
        </p:nvSpPr>
        <p:spPr>
          <a:xfrm rot="0">
            <a:off x="2620913" y="6891928"/>
            <a:ext cx="5739470"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hlinkClick r:id="rId18" action="ppaction://hlinksldjump"/>
              </a:rPr>
              <a:t>3.2.MILLORAR LA COHESIÓ SOCIAL I LA CONVIVÈNCIA AL CENTRE ...................... 17 </a:t>
            </a:r>
          </a:p>
        </p:txBody>
      </p:sp>
      <p:sp>
        <p:nvSpPr>
          <p:cNvPr name="TextBox 23" id="23"/>
          <p:cNvSpPr txBox="true"/>
          <p:nvPr/>
        </p:nvSpPr>
        <p:spPr>
          <a:xfrm rot="0">
            <a:off x="2620913" y="7276357"/>
            <a:ext cx="5739470"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hlinkClick r:id="rId19" action="ppaction://hlinksldjump"/>
              </a:rPr>
              <a:t>3.2.CONSOLIDAR LA LÍNIA PEDAGÒGICA DE L’INSTITUT ESCOLA SANT QUINTÍ .. 20 </a:t>
            </a:r>
          </a:p>
        </p:txBody>
      </p:sp>
      <p:sp>
        <p:nvSpPr>
          <p:cNvPr name="TextBox 24" id="24"/>
          <p:cNvSpPr txBox="true"/>
          <p:nvPr/>
        </p:nvSpPr>
        <p:spPr>
          <a:xfrm rot="0">
            <a:off x="2480705" y="7661929"/>
            <a:ext cx="5882478" cy="317744"/>
          </a:xfrm>
          <a:prstGeom prst="rect">
            <a:avLst/>
          </a:prstGeom>
        </p:spPr>
        <p:txBody>
          <a:bodyPr anchor="t" rtlCol="false" tIns="0" lIns="0" bIns="0" rIns="0">
            <a:spAutoFit/>
          </a:bodyPr>
          <a:lstStyle/>
          <a:p>
            <a:pPr algn="l">
              <a:lnSpc>
                <a:spcPts val="2759"/>
              </a:lnSpc>
            </a:pPr>
            <a:r>
              <a:rPr lang="en-US" sz="1103" spc="2">
                <a:solidFill>
                  <a:srgbClr val="000000"/>
                </a:solidFill>
                <a:latin typeface="Arial"/>
                <a:ea typeface="Arial"/>
                <a:cs typeface="Arial"/>
                <a:sym typeface="Arial"/>
                <a:hlinkClick r:id="rId20" action="ppaction://hlinksldjump"/>
              </a:rPr>
              <a:t>4. CONCRECIONS ORGANITZATIVES ............................................................................. 23 </a:t>
            </a:r>
          </a:p>
        </p:txBody>
      </p:sp>
      <p:sp>
        <p:nvSpPr>
          <p:cNvPr name="TextBox 25" id="25"/>
          <p:cNvSpPr txBox="true"/>
          <p:nvPr/>
        </p:nvSpPr>
        <p:spPr>
          <a:xfrm rot="0">
            <a:off x="2620913" y="8045977"/>
            <a:ext cx="5739470" cy="317744"/>
          </a:xfrm>
          <a:prstGeom prst="rect">
            <a:avLst/>
          </a:prstGeom>
        </p:spPr>
        <p:txBody>
          <a:bodyPr anchor="t" rtlCol="false" tIns="0" lIns="0" bIns="0" rIns="0">
            <a:spAutoFit/>
          </a:bodyPr>
          <a:lstStyle/>
          <a:p>
            <a:pPr algn="l">
              <a:lnSpc>
                <a:spcPts val="2759"/>
              </a:lnSpc>
            </a:pPr>
            <a:r>
              <a:rPr lang="en-US" sz="1103" spc="1">
                <a:solidFill>
                  <a:srgbClr val="000000"/>
                </a:solidFill>
                <a:latin typeface="Arial"/>
                <a:ea typeface="Arial"/>
                <a:cs typeface="Arial"/>
                <a:sym typeface="Arial"/>
                <a:hlinkClick r:id="rId20" action="ppaction://hlinksldjump"/>
              </a:rPr>
              <a:t>4.1. PROPOSTA DE CÀRRECS D’EQUIP DIRECTIU .................................................... 24 </a:t>
            </a:r>
          </a:p>
        </p:txBody>
      </p:sp>
      <p:sp>
        <p:nvSpPr>
          <p:cNvPr name="TextBox 26" id="26"/>
          <p:cNvSpPr txBox="true"/>
          <p:nvPr/>
        </p:nvSpPr>
        <p:spPr>
          <a:xfrm rot="0">
            <a:off x="2620913" y="8431549"/>
            <a:ext cx="5739470"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hlinkClick r:id="rId21" action="ppaction://hlinksldjump"/>
              </a:rPr>
              <a:t>4.2. GRANS REPTES I PROPOSTES D’ORGANITZACIÓ ............................................. 25 </a:t>
            </a:r>
          </a:p>
        </p:txBody>
      </p:sp>
      <p:sp>
        <p:nvSpPr>
          <p:cNvPr name="TextBox 27" id="27"/>
          <p:cNvSpPr txBox="true"/>
          <p:nvPr/>
        </p:nvSpPr>
        <p:spPr>
          <a:xfrm rot="0">
            <a:off x="2480705" y="8815597"/>
            <a:ext cx="5882478"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hlinkClick r:id="rId22" action="ppaction://hlinksldjump"/>
              </a:rPr>
              <a:t>5. ATENCIÓ EDUCATIVA A L’ALUMNAT EN EL MARC DEL SISTEMA INCLUSIU........... 26 </a:t>
            </a:r>
          </a:p>
        </p:txBody>
      </p:sp>
      <p:sp>
        <p:nvSpPr>
          <p:cNvPr name="TextBox 28" id="28"/>
          <p:cNvSpPr txBox="true"/>
          <p:nvPr/>
        </p:nvSpPr>
        <p:spPr>
          <a:xfrm rot="0">
            <a:off x="2480705" y="9195378"/>
            <a:ext cx="5874182" cy="325479"/>
          </a:xfrm>
          <a:prstGeom prst="rect">
            <a:avLst/>
          </a:prstGeom>
        </p:spPr>
        <p:txBody>
          <a:bodyPr anchor="t" rtlCol="false" tIns="0" lIns="0" bIns="0" rIns="0">
            <a:spAutoFit/>
          </a:bodyPr>
          <a:lstStyle/>
          <a:p>
            <a:pPr algn="l">
              <a:lnSpc>
                <a:spcPts val="2759"/>
              </a:lnSpc>
            </a:pPr>
            <a:r>
              <a:rPr lang="en-US" sz="1103" spc="2">
                <a:solidFill>
                  <a:srgbClr val="000000"/>
                </a:solidFill>
                <a:latin typeface="Arial"/>
                <a:ea typeface="Arial"/>
                <a:cs typeface="Arial"/>
                <a:sym typeface="Arial"/>
                <a:hlinkClick r:id="rId23" action="ppaction://hlinksldjump"/>
              </a:rPr>
              <a:t>6. RETIMENT DE COMPTES ............................................................................................. 30</a:t>
            </a:r>
            <a:r>
              <a:rPr lang="en-US" sz="1103" spc="2">
                <a:solidFill>
                  <a:srgbClr val="000000"/>
                </a:solidFill>
                <a:latin typeface="Arial"/>
                <a:ea typeface="Arial"/>
                <a:cs typeface="Arial"/>
                <a:sym typeface="Arial"/>
                <a:hlinkClick r:id="rId22" action="ppaction://hlinksldjump"/>
              </a:rPr>
              <a:t>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2154264"/>
            <a:ext cx="8862060" cy="9525"/>
          </a:xfrm>
          <a:custGeom>
            <a:avLst/>
            <a:gdLst/>
            <a:ahLst/>
            <a:cxnLst/>
            <a:rect r="r" b="b" t="t" l="l"/>
            <a:pathLst>
              <a:path h="9525" w="8862060">
                <a:moveTo>
                  <a:pt x="0" y="0"/>
                </a:moveTo>
                <a:lnTo>
                  <a:pt x="8862060" y="0"/>
                </a:lnTo>
                <a:lnTo>
                  <a:pt x="8862060"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76221" y="2738718"/>
            <a:ext cx="9251185" cy="5455872"/>
          </a:xfrm>
          <a:custGeom>
            <a:avLst/>
            <a:gdLst/>
            <a:ahLst/>
            <a:cxnLst/>
            <a:rect r="r" b="b" t="t" l="l"/>
            <a:pathLst>
              <a:path h="5455872" w="9251185">
                <a:moveTo>
                  <a:pt x="0" y="0"/>
                </a:moveTo>
                <a:lnTo>
                  <a:pt x="9251185" y="0"/>
                </a:lnTo>
                <a:lnTo>
                  <a:pt x="9251185" y="5455872"/>
                </a:lnTo>
                <a:lnTo>
                  <a:pt x="0" y="54558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914400" y="2002816"/>
            <a:ext cx="1195769"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4182494" y="4354987"/>
            <a:ext cx="180432" cy="168221"/>
          </a:xfrm>
          <a:prstGeom prst="rect">
            <a:avLst/>
          </a:prstGeom>
        </p:spPr>
        <p:txBody>
          <a:bodyPr anchor="t" rtlCol="false" tIns="0" lIns="0" bIns="0" rIns="0">
            <a:spAutoFit/>
          </a:bodyPr>
          <a:lstStyle/>
          <a:p>
            <a:pPr algn="l">
              <a:lnSpc>
                <a:spcPts val="1394"/>
              </a:lnSpc>
            </a:pPr>
            <a:r>
              <a:rPr lang="en-US" sz="996" spc="3">
                <a:solidFill>
                  <a:srgbClr val="000000"/>
                </a:solidFill>
                <a:latin typeface="Arial"/>
                <a:ea typeface="Arial"/>
                <a:cs typeface="Arial"/>
                <a:sym typeface="Arial"/>
              </a:rPr>
              <a:t>50 </a:t>
            </a:r>
          </a:p>
        </p:txBody>
      </p:sp>
      <p:sp>
        <p:nvSpPr>
          <p:cNvPr name="TextBox 6" id="6"/>
          <p:cNvSpPr txBox="true"/>
          <p:nvPr/>
        </p:nvSpPr>
        <p:spPr>
          <a:xfrm rot="0">
            <a:off x="4182494" y="4850287"/>
            <a:ext cx="180432" cy="168221"/>
          </a:xfrm>
          <a:prstGeom prst="rect">
            <a:avLst/>
          </a:prstGeom>
        </p:spPr>
        <p:txBody>
          <a:bodyPr anchor="t" rtlCol="false" tIns="0" lIns="0" bIns="0" rIns="0">
            <a:spAutoFit/>
          </a:bodyPr>
          <a:lstStyle/>
          <a:p>
            <a:pPr algn="l">
              <a:lnSpc>
                <a:spcPts val="1394"/>
              </a:lnSpc>
            </a:pPr>
            <a:r>
              <a:rPr lang="en-US" sz="996" spc="3">
                <a:solidFill>
                  <a:srgbClr val="000000"/>
                </a:solidFill>
                <a:latin typeface="Arial"/>
                <a:ea typeface="Arial"/>
                <a:cs typeface="Arial"/>
                <a:sym typeface="Arial"/>
              </a:rPr>
              <a:t>50 </a:t>
            </a:r>
          </a:p>
        </p:txBody>
      </p:sp>
      <p:sp>
        <p:nvSpPr>
          <p:cNvPr name="TextBox 7" id="7"/>
          <p:cNvSpPr txBox="true"/>
          <p:nvPr/>
        </p:nvSpPr>
        <p:spPr>
          <a:xfrm rot="0">
            <a:off x="4182494" y="2989864"/>
            <a:ext cx="251946" cy="556079"/>
          </a:xfrm>
          <a:prstGeom prst="rect">
            <a:avLst/>
          </a:prstGeom>
        </p:spPr>
        <p:txBody>
          <a:bodyPr anchor="t" rtlCol="false" tIns="0" lIns="0" bIns="0" rIns="0">
            <a:spAutoFit/>
          </a:bodyPr>
          <a:lstStyle/>
          <a:p>
            <a:pPr algn="l">
              <a:lnSpc>
                <a:spcPts val="2303"/>
              </a:lnSpc>
            </a:pPr>
            <a:r>
              <a:rPr lang="en-US" b="true" sz="996" i="true">
                <a:solidFill>
                  <a:srgbClr val="000000"/>
                </a:solidFill>
                <a:latin typeface="Arial Bold Italics"/>
                <a:ea typeface="Arial Bold Italics"/>
                <a:cs typeface="Arial Bold Italics"/>
                <a:sym typeface="Arial Bold Italics"/>
              </a:rPr>
              <a:t>1 </a:t>
            </a:r>
            <a:r>
              <a:rPr lang="en-US" sz="996">
                <a:solidFill>
                  <a:srgbClr val="000000"/>
                </a:solidFill>
                <a:latin typeface="Arial"/>
                <a:ea typeface="Arial"/>
                <a:cs typeface="Arial"/>
                <a:sym typeface="Arial"/>
              </a:rPr>
              <a:t>100 </a:t>
            </a:r>
          </a:p>
        </p:txBody>
      </p:sp>
      <p:sp>
        <p:nvSpPr>
          <p:cNvPr name="TextBox 8" id="8"/>
          <p:cNvSpPr txBox="true"/>
          <p:nvPr/>
        </p:nvSpPr>
        <p:spPr>
          <a:xfrm rot="0">
            <a:off x="4287650" y="5344063"/>
            <a:ext cx="180432" cy="168221"/>
          </a:xfrm>
          <a:prstGeom prst="rect">
            <a:avLst/>
          </a:prstGeom>
        </p:spPr>
        <p:txBody>
          <a:bodyPr anchor="t" rtlCol="false" tIns="0" lIns="0" bIns="0" rIns="0">
            <a:spAutoFit/>
          </a:bodyPr>
          <a:lstStyle/>
          <a:p>
            <a:pPr algn="l">
              <a:lnSpc>
                <a:spcPts val="1394"/>
              </a:lnSpc>
            </a:pPr>
            <a:r>
              <a:rPr lang="en-US" sz="996" spc="3">
                <a:solidFill>
                  <a:srgbClr val="000000"/>
                </a:solidFill>
                <a:latin typeface="Arial"/>
                <a:ea typeface="Arial"/>
                <a:cs typeface="Arial"/>
                <a:sym typeface="Arial"/>
              </a:rPr>
              <a:t>25 </a:t>
            </a:r>
          </a:p>
        </p:txBody>
      </p:sp>
      <p:sp>
        <p:nvSpPr>
          <p:cNvPr name="TextBox 9" id="9"/>
          <p:cNvSpPr txBox="true"/>
          <p:nvPr/>
        </p:nvSpPr>
        <p:spPr>
          <a:xfrm rot="0">
            <a:off x="4287650" y="5839610"/>
            <a:ext cx="180432" cy="168221"/>
          </a:xfrm>
          <a:prstGeom prst="rect">
            <a:avLst/>
          </a:prstGeom>
        </p:spPr>
        <p:txBody>
          <a:bodyPr anchor="t" rtlCol="false" tIns="0" lIns="0" bIns="0" rIns="0">
            <a:spAutoFit/>
          </a:bodyPr>
          <a:lstStyle/>
          <a:p>
            <a:pPr algn="l">
              <a:lnSpc>
                <a:spcPts val="1394"/>
              </a:lnSpc>
            </a:pPr>
            <a:r>
              <a:rPr lang="en-US" sz="996" spc="3">
                <a:solidFill>
                  <a:srgbClr val="000000"/>
                </a:solidFill>
                <a:latin typeface="Arial"/>
                <a:ea typeface="Arial"/>
                <a:cs typeface="Arial"/>
                <a:sym typeface="Arial"/>
              </a:rPr>
              <a:t>25 </a:t>
            </a:r>
          </a:p>
        </p:txBody>
      </p:sp>
      <p:sp>
        <p:nvSpPr>
          <p:cNvPr name="TextBox 10" id="10"/>
          <p:cNvSpPr txBox="true"/>
          <p:nvPr/>
        </p:nvSpPr>
        <p:spPr>
          <a:xfrm rot="0">
            <a:off x="4674746" y="4354987"/>
            <a:ext cx="251936" cy="168221"/>
          </a:xfrm>
          <a:prstGeom prst="rect">
            <a:avLst/>
          </a:prstGeom>
        </p:spPr>
        <p:txBody>
          <a:bodyPr anchor="t" rtlCol="false" tIns="0" lIns="0" bIns="0" rIns="0">
            <a:spAutoFit/>
          </a:bodyPr>
          <a:lstStyle/>
          <a:p>
            <a:pPr algn="l">
              <a:lnSpc>
                <a:spcPts val="1394"/>
              </a:lnSpc>
            </a:pPr>
            <a:r>
              <a:rPr lang="en-US" sz="996" spc="1">
                <a:solidFill>
                  <a:srgbClr val="000000"/>
                </a:solidFill>
                <a:latin typeface="Arial"/>
                <a:ea typeface="Arial"/>
                <a:cs typeface="Arial"/>
                <a:sym typeface="Arial"/>
              </a:rPr>
              <a:t>100 </a:t>
            </a:r>
          </a:p>
        </p:txBody>
      </p:sp>
      <p:sp>
        <p:nvSpPr>
          <p:cNvPr name="TextBox 11" id="11"/>
          <p:cNvSpPr txBox="true"/>
          <p:nvPr/>
        </p:nvSpPr>
        <p:spPr>
          <a:xfrm rot="0">
            <a:off x="4674746" y="4850287"/>
            <a:ext cx="251936" cy="168221"/>
          </a:xfrm>
          <a:prstGeom prst="rect">
            <a:avLst/>
          </a:prstGeom>
        </p:spPr>
        <p:txBody>
          <a:bodyPr anchor="t" rtlCol="false" tIns="0" lIns="0" bIns="0" rIns="0">
            <a:spAutoFit/>
          </a:bodyPr>
          <a:lstStyle/>
          <a:p>
            <a:pPr algn="l">
              <a:lnSpc>
                <a:spcPts val="1394"/>
              </a:lnSpc>
            </a:pPr>
            <a:r>
              <a:rPr lang="en-US" sz="996" spc="1">
                <a:solidFill>
                  <a:srgbClr val="000000"/>
                </a:solidFill>
                <a:latin typeface="Arial"/>
                <a:ea typeface="Arial"/>
                <a:cs typeface="Arial"/>
                <a:sym typeface="Arial"/>
              </a:rPr>
              <a:t>100 </a:t>
            </a:r>
          </a:p>
        </p:txBody>
      </p:sp>
      <p:sp>
        <p:nvSpPr>
          <p:cNvPr name="TextBox 12" id="12"/>
          <p:cNvSpPr txBox="true"/>
          <p:nvPr/>
        </p:nvSpPr>
        <p:spPr>
          <a:xfrm rot="0">
            <a:off x="4810382" y="5344063"/>
            <a:ext cx="180432" cy="168221"/>
          </a:xfrm>
          <a:prstGeom prst="rect">
            <a:avLst/>
          </a:prstGeom>
        </p:spPr>
        <p:txBody>
          <a:bodyPr anchor="t" rtlCol="false" tIns="0" lIns="0" bIns="0" rIns="0">
            <a:spAutoFit/>
          </a:bodyPr>
          <a:lstStyle/>
          <a:p>
            <a:pPr algn="l">
              <a:lnSpc>
                <a:spcPts val="1394"/>
              </a:lnSpc>
            </a:pPr>
            <a:r>
              <a:rPr lang="en-US" sz="996" spc="3">
                <a:solidFill>
                  <a:srgbClr val="000000"/>
                </a:solidFill>
                <a:latin typeface="Arial"/>
                <a:ea typeface="Arial"/>
                <a:cs typeface="Arial"/>
                <a:sym typeface="Arial"/>
              </a:rPr>
              <a:t>50 </a:t>
            </a:r>
          </a:p>
        </p:txBody>
      </p:sp>
      <p:sp>
        <p:nvSpPr>
          <p:cNvPr name="TextBox 13" id="13"/>
          <p:cNvSpPr txBox="true"/>
          <p:nvPr/>
        </p:nvSpPr>
        <p:spPr>
          <a:xfrm rot="0">
            <a:off x="4814954" y="5839610"/>
            <a:ext cx="180432" cy="168221"/>
          </a:xfrm>
          <a:prstGeom prst="rect">
            <a:avLst/>
          </a:prstGeom>
        </p:spPr>
        <p:txBody>
          <a:bodyPr anchor="t" rtlCol="false" tIns="0" lIns="0" bIns="0" rIns="0">
            <a:spAutoFit/>
          </a:bodyPr>
          <a:lstStyle/>
          <a:p>
            <a:pPr algn="l">
              <a:lnSpc>
                <a:spcPts val="1394"/>
              </a:lnSpc>
            </a:pPr>
            <a:r>
              <a:rPr lang="en-US" sz="996" spc="3">
                <a:solidFill>
                  <a:srgbClr val="000000"/>
                </a:solidFill>
                <a:latin typeface="Arial"/>
                <a:ea typeface="Arial"/>
                <a:cs typeface="Arial"/>
                <a:sym typeface="Arial"/>
              </a:rPr>
              <a:t>50 </a:t>
            </a:r>
          </a:p>
        </p:txBody>
      </p:sp>
      <p:sp>
        <p:nvSpPr>
          <p:cNvPr name="TextBox 14" id="14"/>
          <p:cNvSpPr txBox="true"/>
          <p:nvPr/>
        </p:nvSpPr>
        <p:spPr>
          <a:xfrm rot="0">
            <a:off x="4903346" y="2989864"/>
            <a:ext cx="107375" cy="263471"/>
          </a:xfrm>
          <a:prstGeom prst="rect">
            <a:avLst/>
          </a:prstGeom>
        </p:spPr>
        <p:txBody>
          <a:bodyPr anchor="t" rtlCol="false" tIns="0" lIns="0" bIns="0" rIns="0">
            <a:spAutoFit/>
          </a:bodyPr>
          <a:lstStyle/>
          <a:p>
            <a:pPr algn="l">
              <a:lnSpc>
                <a:spcPts val="2303"/>
              </a:lnSpc>
            </a:pPr>
            <a:r>
              <a:rPr lang="en-US" b="true" sz="996" i="true">
                <a:solidFill>
                  <a:srgbClr val="000000"/>
                </a:solidFill>
                <a:latin typeface="Arial Bold Italics"/>
                <a:ea typeface="Arial Bold Italics"/>
                <a:cs typeface="Arial Bold Italics"/>
                <a:sym typeface="Arial Bold Italics"/>
              </a:rPr>
              <a:t>2 </a:t>
            </a:r>
          </a:p>
        </p:txBody>
      </p:sp>
      <p:sp>
        <p:nvSpPr>
          <p:cNvPr name="TextBox 15" id="15"/>
          <p:cNvSpPr txBox="true"/>
          <p:nvPr/>
        </p:nvSpPr>
        <p:spPr>
          <a:xfrm rot="0">
            <a:off x="4674746" y="3282472"/>
            <a:ext cx="251936" cy="263471"/>
          </a:xfrm>
          <a:prstGeom prst="rect">
            <a:avLst/>
          </a:prstGeom>
        </p:spPr>
        <p:txBody>
          <a:bodyPr anchor="t" rtlCol="false" tIns="0" lIns="0" bIns="0" rIns="0">
            <a:spAutoFit/>
          </a:bodyPr>
          <a:lstStyle/>
          <a:p>
            <a:pPr algn="l">
              <a:lnSpc>
                <a:spcPts val="2303"/>
              </a:lnSpc>
            </a:pPr>
            <a:r>
              <a:rPr lang="en-US" sz="996" spc="1">
                <a:solidFill>
                  <a:srgbClr val="000000"/>
                </a:solidFill>
                <a:latin typeface="Arial"/>
                <a:ea typeface="Arial"/>
                <a:cs typeface="Arial"/>
                <a:sym typeface="Arial"/>
              </a:rPr>
              <a:t>100 </a:t>
            </a:r>
          </a:p>
        </p:txBody>
      </p:sp>
      <p:sp>
        <p:nvSpPr>
          <p:cNvPr name="TextBox 16" id="16"/>
          <p:cNvSpPr txBox="true"/>
          <p:nvPr/>
        </p:nvSpPr>
        <p:spPr>
          <a:xfrm rot="0">
            <a:off x="5295262" y="5344063"/>
            <a:ext cx="180432" cy="168221"/>
          </a:xfrm>
          <a:prstGeom prst="rect">
            <a:avLst/>
          </a:prstGeom>
        </p:spPr>
        <p:txBody>
          <a:bodyPr anchor="t" rtlCol="false" tIns="0" lIns="0" bIns="0" rIns="0">
            <a:spAutoFit/>
          </a:bodyPr>
          <a:lstStyle/>
          <a:p>
            <a:pPr algn="l">
              <a:lnSpc>
                <a:spcPts val="1394"/>
              </a:lnSpc>
            </a:pPr>
            <a:r>
              <a:rPr lang="en-US" sz="996" spc="3">
                <a:solidFill>
                  <a:srgbClr val="000000"/>
                </a:solidFill>
                <a:latin typeface="Arial"/>
                <a:ea typeface="Arial"/>
                <a:cs typeface="Arial"/>
                <a:sym typeface="Arial"/>
              </a:rPr>
              <a:t>75 </a:t>
            </a:r>
          </a:p>
        </p:txBody>
      </p:sp>
      <p:sp>
        <p:nvSpPr>
          <p:cNvPr name="TextBox 17" id="17"/>
          <p:cNvSpPr txBox="true"/>
          <p:nvPr/>
        </p:nvSpPr>
        <p:spPr>
          <a:xfrm rot="0">
            <a:off x="5330314" y="5839610"/>
            <a:ext cx="180432" cy="168221"/>
          </a:xfrm>
          <a:prstGeom prst="rect">
            <a:avLst/>
          </a:prstGeom>
        </p:spPr>
        <p:txBody>
          <a:bodyPr anchor="t" rtlCol="false" tIns="0" lIns="0" bIns="0" rIns="0">
            <a:spAutoFit/>
          </a:bodyPr>
          <a:lstStyle/>
          <a:p>
            <a:pPr algn="l">
              <a:lnSpc>
                <a:spcPts val="1394"/>
              </a:lnSpc>
            </a:pPr>
            <a:r>
              <a:rPr lang="en-US" sz="996" spc="3">
                <a:solidFill>
                  <a:srgbClr val="000000"/>
                </a:solidFill>
                <a:latin typeface="Arial"/>
                <a:ea typeface="Arial"/>
                <a:cs typeface="Arial"/>
                <a:sym typeface="Arial"/>
              </a:rPr>
              <a:t>75 </a:t>
            </a:r>
          </a:p>
        </p:txBody>
      </p:sp>
      <p:sp>
        <p:nvSpPr>
          <p:cNvPr name="TextBox 18" id="18"/>
          <p:cNvSpPr txBox="true"/>
          <p:nvPr/>
        </p:nvSpPr>
        <p:spPr>
          <a:xfrm rot="0">
            <a:off x="5453758" y="2989864"/>
            <a:ext cx="107375" cy="263471"/>
          </a:xfrm>
          <a:prstGeom prst="rect">
            <a:avLst/>
          </a:prstGeom>
        </p:spPr>
        <p:txBody>
          <a:bodyPr anchor="t" rtlCol="false" tIns="0" lIns="0" bIns="0" rIns="0">
            <a:spAutoFit/>
          </a:bodyPr>
          <a:lstStyle/>
          <a:p>
            <a:pPr algn="l">
              <a:lnSpc>
                <a:spcPts val="2303"/>
              </a:lnSpc>
            </a:pPr>
            <a:r>
              <a:rPr lang="en-US" b="true" sz="996" i="true">
                <a:solidFill>
                  <a:srgbClr val="000000"/>
                </a:solidFill>
                <a:latin typeface="Arial Bold Italics"/>
                <a:ea typeface="Arial Bold Italics"/>
                <a:cs typeface="Arial Bold Italics"/>
                <a:sym typeface="Arial Bold Italics"/>
              </a:rPr>
              <a:t>3 </a:t>
            </a:r>
          </a:p>
        </p:txBody>
      </p:sp>
      <p:sp>
        <p:nvSpPr>
          <p:cNvPr name="TextBox 19" id="19"/>
          <p:cNvSpPr txBox="true"/>
          <p:nvPr/>
        </p:nvSpPr>
        <p:spPr>
          <a:xfrm rot="0">
            <a:off x="5224910" y="3282472"/>
            <a:ext cx="252203" cy="263471"/>
          </a:xfrm>
          <a:prstGeom prst="rect">
            <a:avLst/>
          </a:prstGeom>
        </p:spPr>
        <p:txBody>
          <a:bodyPr anchor="t" rtlCol="false" tIns="0" lIns="0" bIns="0" rIns="0">
            <a:spAutoFit/>
          </a:bodyPr>
          <a:lstStyle/>
          <a:p>
            <a:pPr algn="l">
              <a:lnSpc>
                <a:spcPts val="2303"/>
              </a:lnSpc>
            </a:pPr>
            <a:r>
              <a:rPr lang="en-US" sz="996" spc="2">
                <a:solidFill>
                  <a:srgbClr val="000000"/>
                </a:solidFill>
                <a:latin typeface="Arial"/>
                <a:ea typeface="Arial"/>
                <a:cs typeface="Arial"/>
                <a:sym typeface="Arial"/>
              </a:rPr>
              <a:t>100 </a:t>
            </a:r>
          </a:p>
        </p:txBody>
      </p:sp>
      <p:sp>
        <p:nvSpPr>
          <p:cNvPr name="TextBox 20" id="20"/>
          <p:cNvSpPr txBox="true"/>
          <p:nvPr/>
        </p:nvSpPr>
        <p:spPr>
          <a:xfrm rot="0">
            <a:off x="5388226" y="8342352"/>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19 </a:t>
            </a:r>
          </a:p>
        </p:txBody>
      </p:sp>
      <p:sp>
        <p:nvSpPr>
          <p:cNvPr name="TextBox 21" id="21"/>
          <p:cNvSpPr txBox="true"/>
          <p:nvPr/>
        </p:nvSpPr>
        <p:spPr>
          <a:xfrm rot="0">
            <a:off x="5982586" y="2989864"/>
            <a:ext cx="107375" cy="263471"/>
          </a:xfrm>
          <a:prstGeom prst="rect">
            <a:avLst/>
          </a:prstGeom>
        </p:spPr>
        <p:txBody>
          <a:bodyPr anchor="t" rtlCol="false" tIns="0" lIns="0" bIns="0" rIns="0">
            <a:spAutoFit/>
          </a:bodyPr>
          <a:lstStyle/>
          <a:p>
            <a:pPr algn="l">
              <a:lnSpc>
                <a:spcPts val="2303"/>
              </a:lnSpc>
            </a:pPr>
            <a:r>
              <a:rPr lang="en-US" b="true" sz="996" i="true">
                <a:solidFill>
                  <a:srgbClr val="000000"/>
                </a:solidFill>
                <a:latin typeface="Arial Bold Italics"/>
                <a:ea typeface="Arial Bold Italics"/>
                <a:cs typeface="Arial Bold Italics"/>
                <a:sym typeface="Arial Bold Italics"/>
              </a:rPr>
              <a:t>4 </a:t>
            </a:r>
          </a:p>
        </p:txBody>
      </p:sp>
      <p:sp>
        <p:nvSpPr>
          <p:cNvPr name="TextBox 22" id="22"/>
          <p:cNvSpPr txBox="true"/>
          <p:nvPr/>
        </p:nvSpPr>
        <p:spPr>
          <a:xfrm rot="0">
            <a:off x="5753986" y="3282472"/>
            <a:ext cx="251936" cy="263471"/>
          </a:xfrm>
          <a:prstGeom prst="rect">
            <a:avLst/>
          </a:prstGeom>
        </p:spPr>
        <p:txBody>
          <a:bodyPr anchor="t" rtlCol="false" tIns="0" lIns="0" bIns="0" rIns="0">
            <a:spAutoFit/>
          </a:bodyPr>
          <a:lstStyle/>
          <a:p>
            <a:pPr algn="l">
              <a:lnSpc>
                <a:spcPts val="2303"/>
              </a:lnSpc>
            </a:pPr>
            <a:r>
              <a:rPr lang="en-US" sz="996" spc="1">
                <a:solidFill>
                  <a:srgbClr val="000000"/>
                </a:solidFill>
                <a:latin typeface="Arial"/>
                <a:ea typeface="Arial"/>
                <a:cs typeface="Arial"/>
                <a:sym typeface="Arial"/>
              </a:rPr>
              <a:t>100 </a:t>
            </a:r>
          </a:p>
        </p:txBody>
      </p:sp>
      <p:sp>
        <p:nvSpPr>
          <p:cNvPr name="TextBox 23" id="23"/>
          <p:cNvSpPr txBox="true"/>
          <p:nvPr/>
        </p:nvSpPr>
        <p:spPr>
          <a:xfrm rot="0">
            <a:off x="5849998" y="5344063"/>
            <a:ext cx="251936" cy="168221"/>
          </a:xfrm>
          <a:prstGeom prst="rect">
            <a:avLst/>
          </a:prstGeom>
        </p:spPr>
        <p:txBody>
          <a:bodyPr anchor="t" rtlCol="false" tIns="0" lIns="0" bIns="0" rIns="0">
            <a:spAutoFit/>
          </a:bodyPr>
          <a:lstStyle/>
          <a:p>
            <a:pPr algn="l">
              <a:lnSpc>
                <a:spcPts val="1394"/>
              </a:lnSpc>
            </a:pPr>
            <a:r>
              <a:rPr lang="en-US" sz="996" spc="1">
                <a:solidFill>
                  <a:srgbClr val="000000"/>
                </a:solidFill>
                <a:latin typeface="Arial"/>
                <a:ea typeface="Arial"/>
                <a:cs typeface="Arial"/>
                <a:sym typeface="Arial"/>
              </a:rPr>
              <a:t>100 </a:t>
            </a:r>
          </a:p>
        </p:txBody>
      </p:sp>
      <p:sp>
        <p:nvSpPr>
          <p:cNvPr name="TextBox 24" id="24"/>
          <p:cNvSpPr txBox="true"/>
          <p:nvPr/>
        </p:nvSpPr>
        <p:spPr>
          <a:xfrm rot="0">
            <a:off x="5849998" y="5839610"/>
            <a:ext cx="251936" cy="168221"/>
          </a:xfrm>
          <a:prstGeom prst="rect">
            <a:avLst/>
          </a:prstGeom>
        </p:spPr>
        <p:txBody>
          <a:bodyPr anchor="t" rtlCol="false" tIns="0" lIns="0" bIns="0" rIns="0">
            <a:spAutoFit/>
          </a:bodyPr>
          <a:lstStyle/>
          <a:p>
            <a:pPr algn="l">
              <a:lnSpc>
                <a:spcPts val="1394"/>
              </a:lnSpc>
            </a:pPr>
            <a:r>
              <a:rPr lang="en-US" sz="996" spc="1">
                <a:solidFill>
                  <a:srgbClr val="000000"/>
                </a:solidFill>
                <a:latin typeface="Arial"/>
                <a:ea typeface="Arial"/>
                <a:cs typeface="Arial"/>
                <a:sym typeface="Arial"/>
              </a:rPr>
              <a:t>100 </a:t>
            </a:r>
          </a:p>
        </p:txBody>
      </p:sp>
      <p:sp>
        <p:nvSpPr>
          <p:cNvPr name="TextBox 25" id="25"/>
          <p:cNvSpPr txBox="true"/>
          <p:nvPr/>
        </p:nvSpPr>
        <p:spPr>
          <a:xfrm rot="0">
            <a:off x="8244583" y="2002816"/>
            <a:ext cx="1598381"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26" id="26"/>
          <p:cNvSpPr txBox="true"/>
          <p:nvPr/>
        </p:nvSpPr>
        <p:spPr>
          <a:xfrm rot="0">
            <a:off x="914400" y="5324336"/>
            <a:ext cx="1687763"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2.2.1. Recull de projectes. </a:t>
            </a:r>
          </a:p>
        </p:txBody>
      </p:sp>
      <p:sp>
        <p:nvSpPr>
          <p:cNvPr name="TextBox 27" id="27"/>
          <p:cNvSpPr txBox="true"/>
          <p:nvPr/>
        </p:nvSpPr>
        <p:spPr>
          <a:xfrm rot="0">
            <a:off x="914400" y="6313660"/>
            <a:ext cx="1948920"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2.2.3. Número d’alumnat atès. </a:t>
            </a:r>
          </a:p>
        </p:txBody>
      </p:sp>
      <p:sp>
        <p:nvSpPr>
          <p:cNvPr name="TextBox 28" id="28"/>
          <p:cNvSpPr txBox="true"/>
          <p:nvPr/>
        </p:nvSpPr>
        <p:spPr>
          <a:xfrm rot="0">
            <a:off x="914400" y="4830560"/>
            <a:ext cx="2084156"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2.1.3. Participació en els espais. </a:t>
            </a:r>
          </a:p>
        </p:txBody>
      </p:sp>
      <p:sp>
        <p:nvSpPr>
          <p:cNvPr name="TextBox 29" id="29"/>
          <p:cNvSpPr txBox="true"/>
          <p:nvPr/>
        </p:nvSpPr>
        <p:spPr>
          <a:xfrm rot="0">
            <a:off x="914400" y="4335260"/>
            <a:ext cx="2186750"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2.1.2. Recull de dinàmiques fetes. </a:t>
            </a:r>
          </a:p>
        </p:txBody>
      </p:sp>
      <p:sp>
        <p:nvSpPr>
          <p:cNvPr name="TextBox 30" id="30"/>
          <p:cNvSpPr txBox="true"/>
          <p:nvPr/>
        </p:nvSpPr>
        <p:spPr>
          <a:xfrm rot="0">
            <a:off x="914400" y="5819884"/>
            <a:ext cx="2456069"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2.2.2. Recull d’activitats programades. </a:t>
            </a:r>
          </a:p>
        </p:txBody>
      </p:sp>
      <p:sp>
        <p:nvSpPr>
          <p:cNvPr name="TextBox 31" id="31"/>
          <p:cNvSpPr txBox="true"/>
          <p:nvPr/>
        </p:nvSpPr>
        <p:spPr>
          <a:xfrm rot="0">
            <a:off x="1531877" y="2772779"/>
            <a:ext cx="1972361"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INDICADORS D’AVALUACIÓ </a:t>
            </a:r>
          </a:p>
        </p:txBody>
      </p:sp>
      <p:sp>
        <p:nvSpPr>
          <p:cNvPr name="TextBox 32" id="32"/>
          <p:cNvSpPr txBox="true"/>
          <p:nvPr/>
        </p:nvSpPr>
        <p:spPr>
          <a:xfrm rot="0">
            <a:off x="914400" y="7567150"/>
            <a:ext cx="2699928" cy="472764"/>
          </a:xfrm>
          <a:prstGeom prst="rect">
            <a:avLst/>
          </a:prstGeom>
        </p:spPr>
        <p:txBody>
          <a:bodyPr anchor="t" rtlCol="false" tIns="0" lIns="0" bIns="0" rIns="0">
            <a:spAutoFit/>
          </a:bodyPr>
          <a:lstStyle/>
          <a:p>
            <a:pPr algn="just">
              <a:lnSpc>
                <a:spcPts val="1895"/>
              </a:lnSpc>
            </a:pPr>
            <a:r>
              <a:rPr lang="en-US" sz="1103">
                <a:solidFill>
                  <a:srgbClr val="000000"/>
                </a:solidFill>
                <a:latin typeface="Arial"/>
                <a:ea typeface="Arial"/>
                <a:cs typeface="Arial"/>
                <a:sym typeface="Arial"/>
              </a:rPr>
              <a:t>2.3.3. Valoració i propostes de millora a la Memòria Anual i millora dels objectius a la </a:t>
            </a:r>
          </a:p>
        </p:txBody>
      </p:sp>
      <p:sp>
        <p:nvSpPr>
          <p:cNvPr name="TextBox 33" id="33"/>
          <p:cNvSpPr txBox="true"/>
          <p:nvPr/>
        </p:nvSpPr>
        <p:spPr>
          <a:xfrm rot="0">
            <a:off x="914400" y="6732760"/>
            <a:ext cx="2850909" cy="572633"/>
          </a:xfrm>
          <a:prstGeom prst="rect">
            <a:avLst/>
          </a:prstGeom>
        </p:spPr>
        <p:txBody>
          <a:bodyPr anchor="t" rtlCol="false" tIns="0" lIns="0" bIns="0" rIns="0">
            <a:spAutoFit/>
          </a:bodyPr>
          <a:lstStyle/>
          <a:p>
            <a:pPr algn="l">
              <a:lnSpc>
                <a:spcPts val="2307"/>
              </a:lnSpc>
            </a:pPr>
            <a:r>
              <a:rPr lang="en-US" sz="1103">
                <a:solidFill>
                  <a:srgbClr val="000000"/>
                </a:solidFill>
                <a:latin typeface="Arial"/>
                <a:ea typeface="Arial"/>
                <a:cs typeface="Arial"/>
                <a:sym typeface="Arial"/>
              </a:rPr>
              <a:t>2.3.1. Nombre d’assistents a la formació. 2.3.2. Nombre de mediacions dutes a terme. </a:t>
            </a:r>
          </a:p>
        </p:txBody>
      </p:sp>
      <p:sp>
        <p:nvSpPr>
          <p:cNvPr name="TextBox 34" id="34"/>
          <p:cNvSpPr txBox="true"/>
          <p:nvPr/>
        </p:nvSpPr>
        <p:spPr>
          <a:xfrm rot="0">
            <a:off x="914400" y="3319895"/>
            <a:ext cx="2993746" cy="483860"/>
          </a:xfrm>
          <a:prstGeom prst="rect">
            <a:avLst/>
          </a:prstGeom>
        </p:spPr>
        <p:txBody>
          <a:bodyPr anchor="t" rtlCol="false" tIns="0" lIns="0" bIns="0" rIns="0">
            <a:spAutoFit/>
          </a:bodyPr>
          <a:lstStyle/>
          <a:p>
            <a:pPr algn="l">
              <a:lnSpc>
                <a:spcPts val="1907"/>
              </a:lnSpc>
            </a:pPr>
            <a:r>
              <a:rPr lang="en-US" sz="1103">
                <a:solidFill>
                  <a:srgbClr val="000000"/>
                </a:solidFill>
                <a:latin typeface="Arial"/>
                <a:ea typeface="Arial"/>
                <a:cs typeface="Arial"/>
                <a:sym typeface="Arial"/>
              </a:rPr>
              <a:t>2.1.1. Nivell d’implicació de docents, alumnat i famílies. </a:t>
            </a:r>
          </a:p>
        </p:txBody>
      </p:sp>
      <p:sp>
        <p:nvSpPr>
          <p:cNvPr name="TextBox 35" id="35"/>
          <p:cNvSpPr txBox="true"/>
          <p:nvPr/>
        </p:nvSpPr>
        <p:spPr>
          <a:xfrm rot="0">
            <a:off x="4281554" y="6313660"/>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36" id="36"/>
          <p:cNvSpPr txBox="true"/>
          <p:nvPr/>
        </p:nvSpPr>
        <p:spPr>
          <a:xfrm rot="0">
            <a:off x="4281554" y="7595725"/>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25 </a:t>
            </a:r>
          </a:p>
        </p:txBody>
      </p:sp>
      <p:sp>
        <p:nvSpPr>
          <p:cNvPr name="TextBox 37" id="37"/>
          <p:cNvSpPr txBox="true"/>
          <p:nvPr/>
        </p:nvSpPr>
        <p:spPr>
          <a:xfrm rot="0">
            <a:off x="4241930" y="6808960"/>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38" id="38"/>
          <p:cNvSpPr txBox="true"/>
          <p:nvPr/>
        </p:nvSpPr>
        <p:spPr>
          <a:xfrm rot="0">
            <a:off x="4831718" y="7595725"/>
            <a:ext cx="19675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39" id="39"/>
          <p:cNvSpPr txBox="true"/>
          <p:nvPr/>
        </p:nvSpPr>
        <p:spPr>
          <a:xfrm rot="0">
            <a:off x="4764662" y="6313660"/>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40" id="40"/>
          <p:cNvSpPr txBox="true"/>
          <p:nvPr/>
        </p:nvSpPr>
        <p:spPr>
          <a:xfrm rot="0">
            <a:off x="4764662" y="6732760"/>
            <a:ext cx="277597" cy="279644"/>
          </a:xfrm>
          <a:prstGeom prst="rect">
            <a:avLst/>
          </a:prstGeom>
        </p:spPr>
        <p:txBody>
          <a:bodyPr anchor="t" rtlCol="false" tIns="0" lIns="0" bIns="0" rIns="0">
            <a:spAutoFit/>
          </a:bodyPr>
          <a:lstStyle/>
          <a:p>
            <a:pPr algn="l">
              <a:lnSpc>
                <a:spcPts val="2307"/>
              </a:lnSpc>
            </a:pPr>
            <a:r>
              <a:rPr lang="en-US" sz="1103">
                <a:solidFill>
                  <a:srgbClr val="000000"/>
                </a:solidFill>
                <a:latin typeface="Arial"/>
                <a:ea typeface="Arial"/>
                <a:cs typeface="Arial"/>
                <a:sym typeface="Arial"/>
              </a:rPr>
              <a:t>100 </a:t>
            </a:r>
          </a:p>
        </p:txBody>
      </p:sp>
      <p:sp>
        <p:nvSpPr>
          <p:cNvPr name="TextBox 41" id="41"/>
          <p:cNvSpPr txBox="true"/>
          <p:nvPr/>
        </p:nvSpPr>
        <p:spPr>
          <a:xfrm rot="0">
            <a:off x="4831718" y="7025749"/>
            <a:ext cx="196758" cy="279644"/>
          </a:xfrm>
          <a:prstGeom prst="rect">
            <a:avLst/>
          </a:prstGeom>
        </p:spPr>
        <p:txBody>
          <a:bodyPr anchor="t" rtlCol="false" tIns="0" lIns="0" bIns="0" rIns="0">
            <a:spAutoFit/>
          </a:bodyPr>
          <a:lstStyle/>
          <a:p>
            <a:pPr algn="l">
              <a:lnSpc>
                <a:spcPts val="2307"/>
              </a:lnSpc>
            </a:pPr>
            <a:r>
              <a:rPr lang="en-US" sz="1103">
                <a:solidFill>
                  <a:srgbClr val="000000"/>
                </a:solidFill>
                <a:latin typeface="Arial"/>
                <a:ea typeface="Arial"/>
                <a:cs typeface="Arial"/>
                <a:sym typeface="Arial"/>
              </a:rPr>
              <a:t>25 </a:t>
            </a:r>
          </a:p>
        </p:txBody>
      </p:sp>
      <p:sp>
        <p:nvSpPr>
          <p:cNvPr name="TextBox 42" id="42"/>
          <p:cNvSpPr txBox="true"/>
          <p:nvPr/>
        </p:nvSpPr>
        <p:spPr>
          <a:xfrm rot="0">
            <a:off x="5342506" y="7101949"/>
            <a:ext cx="15879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a:t>
            </a:r>
          </a:p>
        </p:txBody>
      </p:sp>
      <p:sp>
        <p:nvSpPr>
          <p:cNvPr name="TextBox 43" id="43"/>
          <p:cNvSpPr txBox="true"/>
          <p:nvPr/>
        </p:nvSpPr>
        <p:spPr>
          <a:xfrm rot="0">
            <a:off x="5304406" y="6313660"/>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44" id="44"/>
          <p:cNvSpPr txBox="true"/>
          <p:nvPr/>
        </p:nvSpPr>
        <p:spPr>
          <a:xfrm rot="0">
            <a:off x="5304406" y="7595725"/>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45" id="45"/>
          <p:cNvSpPr txBox="true"/>
          <p:nvPr/>
        </p:nvSpPr>
        <p:spPr>
          <a:xfrm rot="0">
            <a:off x="4517774" y="2772779"/>
            <a:ext cx="1370648"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PROGRESSIÓ en % </a:t>
            </a:r>
          </a:p>
        </p:txBody>
      </p:sp>
      <p:sp>
        <p:nvSpPr>
          <p:cNvPr name="TextBox 46" id="46"/>
          <p:cNvSpPr txBox="true"/>
          <p:nvPr/>
        </p:nvSpPr>
        <p:spPr>
          <a:xfrm rot="0">
            <a:off x="5877430" y="7101949"/>
            <a:ext cx="15879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75</a:t>
            </a:r>
          </a:p>
        </p:txBody>
      </p:sp>
      <p:sp>
        <p:nvSpPr>
          <p:cNvPr name="TextBox 47" id="47"/>
          <p:cNvSpPr txBox="true"/>
          <p:nvPr/>
        </p:nvSpPr>
        <p:spPr>
          <a:xfrm rot="0">
            <a:off x="5839330" y="6313660"/>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48" id="48"/>
          <p:cNvSpPr txBox="true"/>
          <p:nvPr/>
        </p:nvSpPr>
        <p:spPr>
          <a:xfrm rot="0">
            <a:off x="5839330" y="7595725"/>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49" id="49"/>
          <p:cNvSpPr txBox="true"/>
          <p:nvPr/>
        </p:nvSpPr>
        <p:spPr>
          <a:xfrm rot="0">
            <a:off x="7021954" y="2744204"/>
            <a:ext cx="376838" cy="232019"/>
          </a:xfrm>
          <a:prstGeom prst="rect">
            <a:avLst/>
          </a:prstGeom>
        </p:spPr>
        <p:txBody>
          <a:bodyPr anchor="t" rtlCol="false" tIns="0" lIns="0" bIns="0" rIns="0">
            <a:spAutoFit/>
          </a:bodyPr>
          <a:lstStyle/>
          <a:p>
            <a:pPr algn="l">
              <a:lnSpc>
                <a:spcPts val="1895"/>
              </a:lnSpc>
            </a:pPr>
            <a:r>
              <a:rPr lang="en-US" b="true" sz="1103" i="true">
                <a:solidFill>
                  <a:srgbClr val="000000"/>
                </a:solidFill>
                <a:latin typeface="Arial Bold Italics"/>
                <a:ea typeface="Arial Bold Italics"/>
                <a:cs typeface="Arial Bold Italics"/>
                <a:sym typeface="Arial Bold Italics"/>
              </a:rPr>
              <a:t>EINA </a:t>
            </a:r>
          </a:p>
        </p:txBody>
      </p:sp>
      <p:sp>
        <p:nvSpPr>
          <p:cNvPr name="TextBox 50" id="50"/>
          <p:cNvSpPr txBox="true"/>
          <p:nvPr/>
        </p:nvSpPr>
        <p:spPr>
          <a:xfrm rot="0">
            <a:off x="6587614" y="2984996"/>
            <a:ext cx="1030348" cy="232019"/>
          </a:xfrm>
          <a:prstGeom prst="rect">
            <a:avLst/>
          </a:prstGeom>
        </p:spPr>
        <p:txBody>
          <a:bodyPr anchor="t" rtlCol="false" tIns="0" lIns="0" bIns="0" rIns="0">
            <a:spAutoFit/>
          </a:bodyPr>
          <a:lstStyle/>
          <a:p>
            <a:pPr algn="l">
              <a:lnSpc>
                <a:spcPts val="1895"/>
              </a:lnSpc>
            </a:pPr>
            <a:r>
              <a:rPr lang="en-US" b="true" sz="1103" i="true">
                <a:solidFill>
                  <a:srgbClr val="000000"/>
                </a:solidFill>
                <a:latin typeface="Arial Bold Italics"/>
                <a:ea typeface="Arial Bold Italics"/>
                <a:cs typeface="Arial Bold Italics"/>
                <a:sym typeface="Arial Bold Italics"/>
              </a:rPr>
              <a:t>D’AVALUACIÓ </a:t>
            </a:r>
          </a:p>
        </p:txBody>
      </p:sp>
      <p:sp>
        <p:nvSpPr>
          <p:cNvPr name="TextBox 51" id="51"/>
          <p:cNvSpPr txBox="true"/>
          <p:nvPr/>
        </p:nvSpPr>
        <p:spPr>
          <a:xfrm rot="0">
            <a:off x="6295006" y="3243695"/>
            <a:ext cx="1584150" cy="3020435"/>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2.1.1. Entrevistes </a:t>
            </a:r>
          </a:p>
          <a:p>
            <a:pPr algn="l">
              <a:lnSpc>
                <a:spcPts val="1056"/>
              </a:lnSpc>
            </a:pPr>
            <a:r>
              <a:rPr lang="en-US" sz="1103">
                <a:solidFill>
                  <a:srgbClr val="000000"/>
                </a:solidFill>
                <a:latin typeface="Arial"/>
                <a:ea typeface="Arial"/>
                <a:cs typeface="Arial"/>
                <a:sym typeface="Arial"/>
              </a:rPr>
              <a:t>personals entre </a:t>
            </a:r>
          </a:p>
          <a:p>
            <a:pPr algn="l">
              <a:lnSpc>
                <a:spcPts val="2742"/>
              </a:lnSpc>
            </a:pPr>
            <a:r>
              <a:rPr lang="en-US" sz="1103">
                <a:solidFill>
                  <a:srgbClr val="000000"/>
                </a:solidFill>
                <a:latin typeface="Arial"/>
                <a:ea typeface="Arial"/>
                <a:cs typeface="Arial"/>
                <a:sym typeface="Arial"/>
              </a:rPr>
              <a:t>membres de l’equip </a:t>
            </a:r>
          </a:p>
          <a:p>
            <a:pPr algn="l">
              <a:lnSpc>
                <a:spcPts val="1049"/>
              </a:lnSpc>
            </a:pPr>
            <a:r>
              <a:rPr lang="en-US" sz="1103">
                <a:solidFill>
                  <a:srgbClr val="000000"/>
                </a:solidFill>
                <a:latin typeface="Arial"/>
                <a:ea typeface="Arial"/>
                <a:cs typeface="Arial"/>
                <a:sym typeface="Arial"/>
              </a:rPr>
              <a:t>directiu i els docents. </a:t>
            </a:r>
          </a:p>
          <a:p>
            <a:pPr algn="l">
              <a:lnSpc>
                <a:spcPts val="2759"/>
              </a:lnSpc>
            </a:pPr>
            <a:r>
              <a:rPr lang="en-US" sz="1103">
                <a:solidFill>
                  <a:srgbClr val="000000"/>
                </a:solidFill>
                <a:latin typeface="Arial"/>
                <a:ea typeface="Arial"/>
                <a:cs typeface="Arial"/>
                <a:sym typeface="Arial"/>
              </a:rPr>
              <a:t>2.1.2. Recull d’activitats </a:t>
            </a:r>
          </a:p>
          <a:p>
            <a:pPr algn="l">
              <a:lnSpc>
                <a:spcPts val="1032"/>
              </a:lnSpc>
            </a:pPr>
            <a:r>
              <a:rPr lang="en-US" sz="1103">
                <a:solidFill>
                  <a:srgbClr val="000000"/>
                </a:solidFill>
                <a:latin typeface="Arial"/>
                <a:ea typeface="Arial"/>
                <a:cs typeface="Arial"/>
                <a:sym typeface="Arial"/>
              </a:rPr>
              <a:t>al Drive. </a:t>
            </a:r>
          </a:p>
          <a:p>
            <a:pPr algn="l">
              <a:lnSpc>
                <a:spcPts val="2759"/>
              </a:lnSpc>
            </a:pPr>
            <a:r>
              <a:rPr lang="en-US" sz="1103">
                <a:solidFill>
                  <a:srgbClr val="000000"/>
                </a:solidFill>
                <a:latin typeface="Arial"/>
                <a:ea typeface="Arial"/>
                <a:cs typeface="Arial"/>
                <a:sym typeface="Arial"/>
              </a:rPr>
              <a:t>2.1.3. Registres alumnat </a:t>
            </a:r>
          </a:p>
          <a:p>
            <a:pPr algn="l">
              <a:lnSpc>
                <a:spcPts val="1032"/>
              </a:lnSpc>
            </a:pPr>
            <a:r>
              <a:rPr lang="en-US" sz="1103">
                <a:solidFill>
                  <a:srgbClr val="000000"/>
                </a:solidFill>
                <a:latin typeface="Arial"/>
                <a:ea typeface="Arial"/>
                <a:cs typeface="Arial"/>
                <a:sym typeface="Arial"/>
              </a:rPr>
              <a:t>atès. </a:t>
            </a:r>
          </a:p>
          <a:p>
            <a:pPr algn="l">
              <a:lnSpc>
                <a:spcPts val="2759"/>
              </a:lnSpc>
            </a:pPr>
            <a:r>
              <a:rPr lang="en-US" sz="1103">
                <a:solidFill>
                  <a:srgbClr val="000000"/>
                </a:solidFill>
                <a:latin typeface="Arial"/>
                <a:ea typeface="Arial"/>
                <a:cs typeface="Arial"/>
                <a:sym typeface="Arial"/>
              </a:rPr>
              <a:t>2.2.1. Enquesta de </a:t>
            </a:r>
          </a:p>
          <a:p>
            <a:pPr algn="l">
              <a:lnSpc>
                <a:spcPts val="1035"/>
              </a:lnSpc>
            </a:pPr>
            <a:r>
              <a:rPr lang="en-US" sz="1103">
                <a:solidFill>
                  <a:srgbClr val="000000"/>
                </a:solidFill>
                <a:latin typeface="Arial"/>
                <a:ea typeface="Arial"/>
                <a:cs typeface="Arial"/>
                <a:sym typeface="Arial"/>
              </a:rPr>
              <a:t>satisfacció. </a:t>
            </a:r>
          </a:p>
          <a:p>
            <a:pPr algn="l">
              <a:lnSpc>
                <a:spcPts val="2759"/>
              </a:lnSpc>
            </a:pPr>
            <a:r>
              <a:rPr lang="en-US" sz="1103">
                <a:solidFill>
                  <a:srgbClr val="000000"/>
                </a:solidFill>
                <a:latin typeface="Arial"/>
                <a:ea typeface="Arial"/>
                <a:cs typeface="Arial"/>
                <a:sym typeface="Arial"/>
              </a:rPr>
              <a:t>2.2.2. Registre de </a:t>
            </a:r>
          </a:p>
          <a:p>
            <a:pPr algn="l">
              <a:lnSpc>
                <a:spcPts val="1032"/>
              </a:lnSpc>
            </a:pPr>
            <a:r>
              <a:rPr lang="en-US" sz="1103">
                <a:solidFill>
                  <a:srgbClr val="000000"/>
                </a:solidFill>
                <a:latin typeface="Arial"/>
                <a:ea typeface="Arial"/>
                <a:cs typeface="Arial"/>
                <a:sym typeface="Arial"/>
              </a:rPr>
              <a:t>participació. </a:t>
            </a:r>
          </a:p>
        </p:txBody>
      </p:sp>
      <p:sp>
        <p:nvSpPr>
          <p:cNvPr name="TextBox 52" id="52"/>
          <p:cNvSpPr txBox="true"/>
          <p:nvPr/>
        </p:nvSpPr>
        <p:spPr>
          <a:xfrm rot="0">
            <a:off x="6523606" y="6199360"/>
            <a:ext cx="1164403"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2.2.3. Registre de </a:t>
            </a:r>
          </a:p>
        </p:txBody>
      </p:sp>
      <p:sp>
        <p:nvSpPr>
          <p:cNvPr name="TextBox 53" id="53"/>
          <p:cNvSpPr txBox="true"/>
          <p:nvPr/>
        </p:nvSpPr>
        <p:spPr>
          <a:xfrm rot="0">
            <a:off x="6295006" y="6603601"/>
            <a:ext cx="1418968" cy="1436313"/>
          </a:xfrm>
          <a:prstGeom prst="rect">
            <a:avLst/>
          </a:prstGeom>
        </p:spPr>
        <p:txBody>
          <a:bodyPr anchor="t" rtlCol="false" tIns="0" lIns="0" bIns="0" rIns="0">
            <a:spAutoFit/>
          </a:bodyPr>
          <a:lstStyle/>
          <a:p>
            <a:pPr algn="l">
              <a:lnSpc>
                <a:spcPts val="1056"/>
              </a:lnSpc>
            </a:pPr>
            <a:r>
              <a:rPr lang="en-US" sz="1103">
                <a:solidFill>
                  <a:srgbClr val="000000"/>
                </a:solidFill>
                <a:latin typeface="Arial"/>
                <a:ea typeface="Arial"/>
                <a:cs typeface="Arial"/>
                <a:sym typeface="Arial"/>
              </a:rPr>
              <a:t>casos. </a:t>
            </a:r>
          </a:p>
          <a:p>
            <a:pPr algn="l">
              <a:lnSpc>
                <a:spcPts val="2759"/>
              </a:lnSpc>
            </a:pPr>
            <a:r>
              <a:rPr lang="en-US" sz="1103">
                <a:solidFill>
                  <a:srgbClr val="000000"/>
                </a:solidFill>
                <a:latin typeface="Arial"/>
                <a:ea typeface="Arial"/>
                <a:cs typeface="Arial"/>
                <a:sym typeface="Arial"/>
              </a:rPr>
              <a:t>2.3.1. Full de registre. </a:t>
            </a:r>
          </a:p>
          <a:p>
            <a:pPr algn="l">
              <a:lnSpc>
                <a:spcPts val="1946"/>
              </a:lnSpc>
            </a:pPr>
            <a:r>
              <a:rPr lang="en-US" sz="1103">
                <a:solidFill>
                  <a:srgbClr val="000000"/>
                </a:solidFill>
                <a:latin typeface="Arial"/>
                <a:ea typeface="Arial"/>
                <a:cs typeface="Arial"/>
                <a:sym typeface="Arial"/>
              </a:rPr>
              <a:t>2.3.2. Registre de seguiment. 2.3.3. Enquesta de </a:t>
            </a:r>
          </a:p>
          <a:p>
            <a:pPr algn="l">
              <a:lnSpc>
                <a:spcPts val="1745"/>
              </a:lnSpc>
            </a:pPr>
            <a:r>
              <a:rPr lang="en-US" sz="1103">
                <a:solidFill>
                  <a:srgbClr val="000000"/>
                </a:solidFill>
                <a:latin typeface="Arial"/>
                <a:ea typeface="Arial"/>
                <a:cs typeface="Arial"/>
                <a:sym typeface="Arial"/>
              </a:rPr>
              <a:t>satisfacció. </a:t>
            </a:r>
          </a:p>
        </p:txBody>
      </p:sp>
      <p:sp>
        <p:nvSpPr>
          <p:cNvPr name="TextBox 54" id="54"/>
          <p:cNvSpPr txBox="true"/>
          <p:nvPr/>
        </p:nvSpPr>
        <p:spPr>
          <a:xfrm rot="0">
            <a:off x="7988551" y="3357995"/>
            <a:ext cx="95068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2.1.1. Direcció </a:t>
            </a:r>
          </a:p>
        </p:txBody>
      </p:sp>
      <p:sp>
        <p:nvSpPr>
          <p:cNvPr name="TextBox 55" id="55"/>
          <p:cNvSpPr txBox="true"/>
          <p:nvPr/>
        </p:nvSpPr>
        <p:spPr>
          <a:xfrm rot="0">
            <a:off x="7988551" y="4297160"/>
            <a:ext cx="1346978" cy="736844"/>
          </a:xfrm>
          <a:prstGeom prst="rect">
            <a:avLst/>
          </a:prstGeom>
        </p:spPr>
        <p:txBody>
          <a:bodyPr anchor="t" rtlCol="false" tIns="0" lIns="0" bIns="0" rIns="0">
            <a:spAutoFit/>
          </a:bodyPr>
          <a:lstStyle/>
          <a:p>
            <a:pPr algn="l">
              <a:lnSpc>
                <a:spcPts val="1968"/>
              </a:lnSpc>
            </a:pPr>
            <a:r>
              <a:rPr lang="en-US" sz="1103">
                <a:solidFill>
                  <a:srgbClr val="000000"/>
                </a:solidFill>
                <a:latin typeface="Arial"/>
                <a:ea typeface="Arial"/>
                <a:cs typeface="Arial"/>
                <a:sym typeface="Arial"/>
              </a:rPr>
              <a:t>2.3.1. Coordinacions pedagògiques 2.1.3. Caps d’estudis</a:t>
            </a:r>
          </a:p>
        </p:txBody>
      </p:sp>
      <p:sp>
        <p:nvSpPr>
          <p:cNvPr name="TextBox 56" id="56"/>
          <p:cNvSpPr txBox="true"/>
          <p:nvPr/>
        </p:nvSpPr>
        <p:spPr>
          <a:xfrm rot="0">
            <a:off x="7988551" y="5286236"/>
            <a:ext cx="1346606" cy="1230878"/>
          </a:xfrm>
          <a:prstGeom prst="rect">
            <a:avLst/>
          </a:prstGeom>
        </p:spPr>
        <p:txBody>
          <a:bodyPr anchor="t" rtlCol="false" tIns="0" lIns="0" bIns="0" rIns="0">
            <a:spAutoFit/>
          </a:bodyPr>
          <a:lstStyle/>
          <a:p>
            <a:pPr algn="l">
              <a:lnSpc>
                <a:spcPts val="1968"/>
              </a:lnSpc>
            </a:pPr>
            <a:r>
              <a:rPr lang="en-US" sz="1103">
                <a:solidFill>
                  <a:srgbClr val="000000"/>
                </a:solidFill>
                <a:latin typeface="Arial"/>
                <a:ea typeface="Arial"/>
                <a:cs typeface="Arial"/>
                <a:sym typeface="Arial"/>
              </a:rPr>
              <a:t>2.2.1. Coordinacions pedagògiques 2.2.2. Coordinacions </a:t>
            </a:r>
          </a:p>
          <a:p>
            <a:pPr algn="l">
              <a:lnSpc>
                <a:spcPts val="1682"/>
              </a:lnSpc>
            </a:pPr>
            <a:r>
              <a:rPr lang="en-US" sz="1103">
                <a:solidFill>
                  <a:srgbClr val="000000"/>
                </a:solidFill>
                <a:latin typeface="Arial"/>
                <a:ea typeface="Arial"/>
                <a:cs typeface="Arial"/>
                <a:sym typeface="Arial"/>
              </a:rPr>
              <a:t>pedagògiques </a:t>
            </a:r>
          </a:p>
          <a:p>
            <a:pPr algn="l">
              <a:lnSpc>
                <a:spcPts val="2301"/>
              </a:lnSpc>
            </a:pPr>
            <a:r>
              <a:rPr lang="en-US" sz="1103">
                <a:solidFill>
                  <a:srgbClr val="000000"/>
                </a:solidFill>
                <a:latin typeface="Arial"/>
                <a:ea typeface="Arial"/>
                <a:cs typeface="Arial"/>
                <a:sym typeface="Arial"/>
              </a:rPr>
              <a:t>2.2.3. Caps d’estudis</a:t>
            </a:r>
          </a:p>
        </p:txBody>
      </p:sp>
      <p:sp>
        <p:nvSpPr>
          <p:cNvPr name="TextBox 57" id="57"/>
          <p:cNvSpPr txBox="true"/>
          <p:nvPr/>
        </p:nvSpPr>
        <p:spPr>
          <a:xfrm rot="0">
            <a:off x="7988551" y="7595725"/>
            <a:ext cx="133172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2.3.1. Caps d’estudis</a:t>
            </a:r>
          </a:p>
        </p:txBody>
      </p:sp>
      <p:sp>
        <p:nvSpPr>
          <p:cNvPr name="TextBox 58" id="58"/>
          <p:cNvSpPr txBox="true"/>
          <p:nvPr/>
        </p:nvSpPr>
        <p:spPr>
          <a:xfrm rot="0">
            <a:off x="7988551" y="6732760"/>
            <a:ext cx="1332100" cy="572633"/>
          </a:xfrm>
          <a:prstGeom prst="rect">
            <a:avLst/>
          </a:prstGeom>
        </p:spPr>
        <p:txBody>
          <a:bodyPr anchor="t" rtlCol="false" tIns="0" lIns="0" bIns="0" rIns="0">
            <a:spAutoFit/>
          </a:bodyPr>
          <a:lstStyle/>
          <a:p>
            <a:pPr algn="just">
              <a:lnSpc>
                <a:spcPts val="2307"/>
              </a:lnSpc>
            </a:pPr>
            <a:r>
              <a:rPr lang="en-US" sz="1103">
                <a:solidFill>
                  <a:srgbClr val="000000"/>
                </a:solidFill>
                <a:latin typeface="Arial"/>
                <a:ea typeface="Arial"/>
                <a:cs typeface="Arial"/>
                <a:sym typeface="Arial"/>
              </a:rPr>
              <a:t>2.3.1. Caps d’estudis 2.3.2. Caps d’estudis</a:t>
            </a:r>
          </a:p>
        </p:txBody>
      </p:sp>
      <p:sp>
        <p:nvSpPr>
          <p:cNvPr name="TextBox 59" id="59"/>
          <p:cNvSpPr txBox="true"/>
          <p:nvPr/>
        </p:nvSpPr>
        <p:spPr>
          <a:xfrm rot="0">
            <a:off x="8342119" y="2772779"/>
            <a:ext cx="1488796"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AGENT AVALUADOR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5483261"/>
            <a:ext cx="7237219" cy="161849"/>
          </a:xfrm>
          <a:custGeom>
            <a:avLst/>
            <a:gdLst/>
            <a:ahLst/>
            <a:cxnLst/>
            <a:rect r="r" b="b" t="t" l="l"/>
            <a:pathLst>
              <a:path h="161849" w="7237219">
                <a:moveTo>
                  <a:pt x="0" y="0"/>
                </a:moveTo>
                <a:lnTo>
                  <a:pt x="7237219" y="0"/>
                </a:lnTo>
                <a:lnTo>
                  <a:pt x="7237219" y="161849"/>
                </a:lnTo>
                <a:lnTo>
                  <a:pt x="0" y="1618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96112" y="4837142"/>
            <a:ext cx="8898636" cy="12192"/>
          </a:xfrm>
          <a:custGeom>
            <a:avLst/>
            <a:gdLst/>
            <a:ahLst/>
            <a:cxnLst/>
            <a:rect r="r" b="b" t="t" l="l"/>
            <a:pathLst>
              <a:path h="12192" w="8898636">
                <a:moveTo>
                  <a:pt x="0" y="0"/>
                </a:moveTo>
                <a:lnTo>
                  <a:pt x="8898636" y="0"/>
                </a:lnTo>
                <a:lnTo>
                  <a:pt x="8898636" y="12192"/>
                </a:lnTo>
                <a:lnTo>
                  <a:pt x="0" y="121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14400" y="2154264"/>
            <a:ext cx="8862060" cy="9525"/>
          </a:xfrm>
          <a:custGeom>
            <a:avLst/>
            <a:gdLst/>
            <a:ahLst/>
            <a:cxnLst/>
            <a:rect r="r" b="b" t="t" l="l"/>
            <a:pathLst>
              <a:path h="9525" w="8862060">
                <a:moveTo>
                  <a:pt x="0" y="0"/>
                </a:moveTo>
                <a:lnTo>
                  <a:pt x="8862060" y="0"/>
                </a:lnTo>
                <a:lnTo>
                  <a:pt x="8862060" y="9525"/>
                </a:lnTo>
                <a:lnTo>
                  <a:pt x="0" y="95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143305" y="5163278"/>
            <a:ext cx="8633203" cy="160020"/>
          </a:xfrm>
          <a:custGeom>
            <a:avLst/>
            <a:gdLst/>
            <a:ahLst/>
            <a:cxnLst/>
            <a:rect r="r" b="b" t="t" l="l"/>
            <a:pathLst>
              <a:path h="160020" w="8633203">
                <a:moveTo>
                  <a:pt x="0" y="0"/>
                </a:moveTo>
                <a:lnTo>
                  <a:pt x="8633203" y="0"/>
                </a:lnTo>
                <a:lnTo>
                  <a:pt x="8633203" y="160020"/>
                </a:lnTo>
                <a:lnTo>
                  <a:pt x="0" y="16002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713737" y="5741636"/>
            <a:ext cx="9263377" cy="2477338"/>
          </a:xfrm>
          <a:custGeom>
            <a:avLst/>
            <a:gdLst/>
            <a:ahLst/>
            <a:cxnLst/>
            <a:rect r="r" b="b" t="t" l="l"/>
            <a:pathLst>
              <a:path h="2477338" w="9263377">
                <a:moveTo>
                  <a:pt x="0" y="0"/>
                </a:moveTo>
                <a:lnTo>
                  <a:pt x="9263377" y="0"/>
                </a:lnTo>
                <a:lnTo>
                  <a:pt x="9263377" y="2477338"/>
                </a:lnTo>
                <a:lnTo>
                  <a:pt x="0" y="24773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776221" y="2417154"/>
            <a:ext cx="9251185" cy="2157346"/>
          </a:xfrm>
          <a:custGeom>
            <a:avLst/>
            <a:gdLst/>
            <a:ahLst/>
            <a:cxnLst/>
            <a:rect r="r" b="b" t="t" l="l"/>
            <a:pathLst>
              <a:path h="2157346" w="9251185">
                <a:moveTo>
                  <a:pt x="0" y="0"/>
                </a:moveTo>
                <a:lnTo>
                  <a:pt x="9251185" y="0"/>
                </a:lnTo>
                <a:lnTo>
                  <a:pt x="9251185" y="2157346"/>
                </a:lnTo>
                <a:lnTo>
                  <a:pt x="0" y="215734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914400" y="2002816"/>
            <a:ext cx="1195769"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9" id="9"/>
          <p:cNvSpPr txBox="true"/>
          <p:nvPr/>
        </p:nvSpPr>
        <p:spPr>
          <a:xfrm rot="0">
            <a:off x="5388226" y="8342352"/>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20 </a:t>
            </a:r>
          </a:p>
        </p:txBody>
      </p:sp>
      <p:sp>
        <p:nvSpPr>
          <p:cNvPr name="TextBox 10" id="10"/>
          <p:cNvSpPr txBox="true"/>
          <p:nvPr/>
        </p:nvSpPr>
        <p:spPr>
          <a:xfrm rot="0">
            <a:off x="8244583" y="2002816"/>
            <a:ext cx="1598381"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11" id="11"/>
          <p:cNvSpPr txBox="true"/>
          <p:nvPr/>
        </p:nvSpPr>
        <p:spPr>
          <a:xfrm rot="0">
            <a:off x="914400" y="3240647"/>
            <a:ext cx="2401662"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2.4.2. Presència del recurs al centre. </a:t>
            </a:r>
          </a:p>
        </p:txBody>
      </p:sp>
      <p:sp>
        <p:nvSpPr>
          <p:cNvPr name="TextBox 12" id="12"/>
          <p:cNvSpPr txBox="true"/>
          <p:nvPr/>
        </p:nvSpPr>
        <p:spPr>
          <a:xfrm rot="0">
            <a:off x="914400" y="3975596"/>
            <a:ext cx="2432752"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2.4.3. Nombre d’hores aula d’acollida. </a:t>
            </a:r>
          </a:p>
        </p:txBody>
      </p:sp>
      <p:sp>
        <p:nvSpPr>
          <p:cNvPr name="TextBox 13" id="13"/>
          <p:cNvSpPr txBox="true"/>
          <p:nvPr/>
        </p:nvSpPr>
        <p:spPr>
          <a:xfrm rot="0">
            <a:off x="914400" y="2376539"/>
            <a:ext cx="2653484" cy="572252"/>
          </a:xfrm>
          <a:prstGeom prst="rect">
            <a:avLst/>
          </a:prstGeom>
        </p:spPr>
        <p:txBody>
          <a:bodyPr anchor="t" rtlCol="false" tIns="0" lIns="0" bIns="0" rIns="0">
            <a:spAutoFit/>
          </a:bodyPr>
          <a:lstStyle/>
          <a:p>
            <a:pPr algn="l">
              <a:lnSpc>
                <a:spcPts val="2304"/>
              </a:lnSpc>
            </a:pPr>
            <a:r>
              <a:rPr lang="en-US" sz="1103">
                <a:solidFill>
                  <a:srgbClr val="000000"/>
                </a:solidFill>
                <a:latin typeface="Arial"/>
                <a:ea typeface="Arial"/>
                <a:cs typeface="Arial"/>
                <a:sym typeface="Arial"/>
              </a:rPr>
              <a:t>Programació General Anual. 2.4.1. Registre de tasques dutes a terme. </a:t>
            </a:r>
          </a:p>
        </p:txBody>
      </p:sp>
      <p:sp>
        <p:nvSpPr>
          <p:cNvPr name="TextBox 14" id="14"/>
          <p:cNvSpPr txBox="true"/>
          <p:nvPr/>
        </p:nvSpPr>
        <p:spPr>
          <a:xfrm rot="0">
            <a:off x="851916" y="7822753"/>
            <a:ext cx="3240215"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3.1.1. Organitzar activitats que fomentin la cohesió </a:t>
            </a:r>
          </a:p>
        </p:txBody>
      </p:sp>
      <p:sp>
        <p:nvSpPr>
          <p:cNvPr name="TextBox 15" id="15"/>
          <p:cNvSpPr txBox="true"/>
          <p:nvPr/>
        </p:nvSpPr>
        <p:spPr>
          <a:xfrm rot="0">
            <a:off x="4106294" y="3947021"/>
            <a:ext cx="321116" cy="472811"/>
          </a:xfrm>
          <a:prstGeom prst="rect">
            <a:avLst/>
          </a:prstGeom>
        </p:spPr>
        <p:txBody>
          <a:bodyPr anchor="t" rtlCol="false" tIns="0" lIns="0" bIns="0" rIns="0">
            <a:spAutoFit/>
          </a:bodyPr>
          <a:lstStyle/>
          <a:p>
            <a:pPr algn="ctr">
              <a:lnSpc>
                <a:spcPts val="1895"/>
              </a:lnSpc>
            </a:pPr>
            <a:r>
              <a:rPr lang="en-US" sz="1103">
                <a:solidFill>
                  <a:srgbClr val="000000"/>
                </a:solidFill>
                <a:latin typeface="Arial"/>
                <a:ea typeface="Arial"/>
                <a:cs typeface="Arial"/>
                <a:sym typeface="Arial"/>
              </a:rPr>
              <a:t>&gt;12/ set. </a:t>
            </a:r>
          </a:p>
        </p:txBody>
      </p:sp>
      <p:sp>
        <p:nvSpPr>
          <p:cNvPr name="TextBox 16" id="16"/>
          <p:cNvSpPr txBox="true"/>
          <p:nvPr/>
        </p:nvSpPr>
        <p:spPr>
          <a:xfrm rot="0">
            <a:off x="4281554" y="2745347"/>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17" id="17"/>
          <p:cNvSpPr txBox="true"/>
          <p:nvPr/>
        </p:nvSpPr>
        <p:spPr>
          <a:xfrm rot="0">
            <a:off x="4206878" y="3240647"/>
            <a:ext cx="34910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sí/no </a:t>
            </a:r>
          </a:p>
        </p:txBody>
      </p:sp>
      <p:sp>
        <p:nvSpPr>
          <p:cNvPr name="TextBox 18" id="18"/>
          <p:cNvSpPr txBox="true"/>
          <p:nvPr/>
        </p:nvSpPr>
        <p:spPr>
          <a:xfrm rot="0">
            <a:off x="4792094" y="2745347"/>
            <a:ext cx="19675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75 </a:t>
            </a:r>
          </a:p>
        </p:txBody>
      </p:sp>
      <p:sp>
        <p:nvSpPr>
          <p:cNvPr name="TextBox 19" id="19"/>
          <p:cNvSpPr txBox="true"/>
          <p:nvPr/>
        </p:nvSpPr>
        <p:spPr>
          <a:xfrm rot="0">
            <a:off x="4763138" y="3947021"/>
            <a:ext cx="282254" cy="472811"/>
          </a:xfrm>
          <a:prstGeom prst="rect">
            <a:avLst/>
          </a:prstGeom>
        </p:spPr>
        <p:txBody>
          <a:bodyPr anchor="t" rtlCol="false" tIns="0" lIns="0" bIns="0" rIns="0">
            <a:spAutoFit/>
          </a:bodyPr>
          <a:lstStyle/>
          <a:p>
            <a:pPr algn="just">
              <a:lnSpc>
                <a:spcPts val="1895"/>
              </a:lnSpc>
            </a:pPr>
            <a:r>
              <a:rPr lang="en-US" sz="1103">
                <a:solidFill>
                  <a:srgbClr val="000000"/>
                </a:solidFill>
                <a:latin typeface="Arial"/>
                <a:ea typeface="Arial"/>
                <a:cs typeface="Arial"/>
                <a:sym typeface="Arial"/>
              </a:rPr>
              <a:t>&gt;12 set. </a:t>
            </a:r>
          </a:p>
        </p:txBody>
      </p:sp>
      <p:sp>
        <p:nvSpPr>
          <p:cNvPr name="TextBox 20" id="20"/>
          <p:cNvSpPr txBox="true"/>
          <p:nvPr/>
        </p:nvSpPr>
        <p:spPr>
          <a:xfrm rot="0">
            <a:off x="4729610" y="3240647"/>
            <a:ext cx="34910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sí/no </a:t>
            </a:r>
          </a:p>
        </p:txBody>
      </p:sp>
      <p:sp>
        <p:nvSpPr>
          <p:cNvPr name="TextBox 21" id="21"/>
          <p:cNvSpPr txBox="true"/>
          <p:nvPr/>
        </p:nvSpPr>
        <p:spPr>
          <a:xfrm rot="0">
            <a:off x="5304406" y="2745347"/>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22" id="22"/>
          <p:cNvSpPr txBox="true"/>
          <p:nvPr/>
        </p:nvSpPr>
        <p:spPr>
          <a:xfrm rot="0">
            <a:off x="5301358" y="3947021"/>
            <a:ext cx="282302" cy="472811"/>
          </a:xfrm>
          <a:prstGeom prst="rect">
            <a:avLst/>
          </a:prstGeom>
        </p:spPr>
        <p:txBody>
          <a:bodyPr anchor="t" rtlCol="false" tIns="0" lIns="0" bIns="0" rIns="0">
            <a:spAutoFit/>
          </a:bodyPr>
          <a:lstStyle/>
          <a:p>
            <a:pPr algn="just">
              <a:lnSpc>
                <a:spcPts val="1895"/>
              </a:lnSpc>
            </a:pPr>
            <a:r>
              <a:rPr lang="en-US" sz="1103">
                <a:solidFill>
                  <a:srgbClr val="000000"/>
                </a:solidFill>
                <a:latin typeface="Arial"/>
                <a:ea typeface="Arial"/>
                <a:cs typeface="Arial"/>
                <a:sym typeface="Arial"/>
              </a:rPr>
              <a:t>&gt;12 set. </a:t>
            </a:r>
          </a:p>
        </p:txBody>
      </p:sp>
      <p:sp>
        <p:nvSpPr>
          <p:cNvPr name="TextBox 23" id="23"/>
          <p:cNvSpPr txBox="true"/>
          <p:nvPr/>
        </p:nvSpPr>
        <p:spPr>
          <a:xfrm rot="0">
            <a:off x="5269354" y="3240647"/>
            <a:ext cx="34910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sí/no </a:t>
            </a:r>
          </a:p>
        </p:txBody>
      </p:sp>
      <p:sp>
        <p:nvSpPr>
          <p:cNvPr name="TextBox 24" id="24"/>
          <p:cNvSpPr txBox="true"/>
          <p:nvPr/>
        </p:nvSpPr>
        <p:spPr>
          <a:xfrm rot="0">
            <a:off x="5836282" y="3947021"/>
            <a:ext cx="282302" cy="472811"/>
          </a:xfrm>
          <a:prstGeom prst="rect">
            <a:avLst/>
          </a:prstGeom>
        </p:spPr>
        <p:txBody>
          <a:bodyPr anchor="t" rtlCol="false" tIns="0" lIns="0" bIns="0" rIns="0">
            <a:spAutoFit/>
          </a:bodyPr>
          <a:lstStyle/>
          <a:p>
            <a:pPr algn="just">
              <a:lnSpc>
                <a:spcPts val="1895"/>
              </a:lnSpc>
            </a:pPr>
            <a:r>
              <a:rPr lang="en-US" sz="1103">
                <a:solidFill>
                  <a:srgbClr val="000000"/>
                </a:solidFill>
                <a:latin typeface="Arial"/>
                <a:ea typeface="Arial"/>
                <a:cs typeface="Arial"/>
                <a:sym typeface="Arial"/>
              </a:rPr>
              <a:t>&gt;12 set. </a:t>
            </a:r>
          </a:p>
        </p:txBody>
      </p:sp>
      <p:sp>
        <p:nvSpPr>
          <p:cNvPr name="TextBox 25" id="25"/>
          <p:cNvSpPr txBox="true"/>
          <p:nvPr/>
        </p:nvSpPr>
        <p:spPr>
          <a:xfrm rot="0">
            <a:off x="5804278" y="3240647"/>
            <a:ext cx="34910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sí/no </a:t>
            </a:r>
          </a:p>
        </p:txBody>
      </p:sp>
      <p:sp>
        <p:nvSpPr>
          <p:cNvPr name="TextBox 26" id="26"/>
          <p:cNvSpPr txBox="true"/>
          <p:nvPr/>
        </p:nvSpPr>
        <p:spPr>
          <a:xfrm rot="0">
            <a:off x="6295006" y="2707247"/>
            <a:ext cx="1599590" cy="1712585"/>
          </a:xfrm>
          <a:prstGeom prst="rect">
            <a:avLst/>
          </a:prstGeom>
        </p:spPr>
        <p:txBody>
          <a:bodyPr anchor="t" rtlCol="false" tIns="0" lIns="0" bIns="0" rIns="0">
            <a:spAutoFit/>
          </a:bodyPr>
          <a:lstStyle/>
          <a:p>
            <a:pPr algn="l">
              <a:lnSpc>
                <a:spcPts val="1968"/>
              </a:lnSpc>
            </a:pPr>
            <a:r>
              <a:rPr lang="en-US" sz="1103">
                <a:solidFill>
                  <a:srgbClr val="000000"/>
                </a:solidFill>
                <a:latin typeface="Arial"/>
                <a:ea typeface="Arial"/>
                <a:cs typeface="Arial"/>
                <a:sym typeface="Arial"/>
              </a:rPr>
              <a:t>2.4.1. Document de registre. 2.4.2. Aprovació de </a:t>
            </a:r>
          </a:p>
          <a:p>
            <a:pPr algn="l">
              <a:lnSpc>
                <a:spcPts val="1680"/>
              </a:lnSpc>
            </a:pPr>
            <a:r>
              <a:rPr lang="en-US" sz="1103">
                <a:solidFill>
                  <a:srgbClr val="000000"/>
                </a:solidFill>
                <a:latin typeface="Arial"/>
                <a:ea typeface="Arial"/>
                <a:cs typeface="Arial"/>
                <a:sym typeface="Arial"/>
              </a:rPr>
              <a:t>continuïtat per part del </a:t>
            </a:r>
          </a:p>
          <a:p>
            <a:pPr algn="l">
              <a:lnSpc>
                <a:spcPts val="2111"/>
              </a:lnSpc>
            </a:pPr>
            <a:r>
              <a:rPr lang="en-US" sz="1103">
                <a:solidFill>
                  <a:srgbClr val="000000"/>
                </a:solidFill>
                <a:latin typeface="Arial"/>
                <a:ea typeface="Arial"/>
                <a:cs typeface="Arial"/>
                <a:sym typeface="Arial"/>
              </a:rPr>
              <a:t>departament. </a:t>
            </a:r>
          </a:p>
          <a:p>
            <a:pPr algn="l">
              <a:lnSpc>
                <a:spcPts val="1895"/>
              </a:lnSpc>
            </a:pPr>
            <a:r>
              <a:rPr lang="en-US" sz="1103">
                <a:solidFill>
                  <a:srgbClr val="000000"/>
                </a:solidFill>
                <a:latin typeface="Arial"/>
                <a:ea typeface="Arial"/>
                <a:cs typeface="Arial"/>
                <a:sym typeface="Arial"/>
              </a:rPr>
              <a:t>2.4.3. Horari docent aula d’acollida. </a:t>
            </a:r>
          </a:p>
        </p:txBody>
      </p:sp>
      <p:sp>
        <p:nvSpPr>
          <p:cNvPr name="TextBox 27" id="27"/>
          <p:cNvSpPr txBox="true"/>
          <p:nvPr/>
        </p:nvSpPr>
        <p:spPr>
          <a:xfrm rot="0">
            <a:off x="7988551" y="3240647"/>
            <a:ext cx="95068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2.4.2. Direcció </a:t>
            </a:r>
          </a:p>
        </p:txBody>
      </p:sp>
      <p:sp>
        <p:nvSpPr>
          <p:cNvPr name="TextBox 28" id="28"/>
          <p:cNvSpPr txBox="true"/>
          <p:nvPr/>
        </p:nvSpPr>
        <p:spPr>
          <a:xfrm rot="0">
            <a:off x="7988551" y="3975596"/>
            <a:ext cx="133172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2.4.3. Caps d’estudis</a:t>
            </a:r>
          </a:p>
        </p:txBody>
      </p:sp>
      <p:sp>
        <p:nvSpPr>
          <p:cNvPr name="TextBox 29" id="29"/>
          <p:cNvSpPr txBox="true"/>
          <p:nvPr/>
        </p:nvSpPr>
        <p:spPr>
          <a:xfrm rot="0">
            <a:off x="7988551" y="2745347"/>
            <a:ext cx="175926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2.4.1. Cap d’estudis EI-PRI </a:t>
            </a:r>
          </a:p>
        </p:txBody>
      </p:sp>
      <p:sp>
        <p:nvSpPr>
          <p:cNvPr name="TextBox 30" id="30"/>
          <p:cNvSpPr txBox="true"/>
          <p:nvPr/>
        </p:nvSpPr>
        <p:spPr>
          <a:xfrm rot="0">
            <a:off x="1143305" y="5027918"/>
            <a:ext cx="8844763" cy="298694"/>
          </a:xfrm>
          <a:prstGeom prst="rect">
            <a:avLst/>
          </a:prstGeom>
        </p:spPr>
        <p:txBody>
          <a:bodyPr anchor="t" rtlCol="false" tIns="0" lIns="0" bIns="0" rIns="0">
            <a:spAutoFit/>
          </a:bodyPr>
          <a:lstStyle/>
          <a:p>
            <a:pPr algn="l">
              <a:lnSpc>
                <a:spcPts val="2521"/>
              </a:lnSpc>
            </a:pPr>
            <a:r>
              <a:rPr lang="en-US" sz="1103" spc="20">
                <a:solidFill>
                  <a:srgbClr val="000000"/>
                </a:solidFill>
                <a:latin typeface="Arial"/>
                <a:ea typeface="Arial"/>
                <a:cs typeface="Arial"/>
                <a:sym typeface="Arial"/>
              </a:rPr>
              <a:t>Per unificar la línia pedagògica de l’Institut Escola Sant Quintí de Mediona, es poden dur a terme diverses actuacions que fomentin la </a:t>
            </a:r>
          </a:p>
        </p:txBody>
      </p:sp>
      <p:sp>
        <p:nvSpPr>
          <p:cNvPr name="TextBox 31" id="31"/>
          <p:cNvSpPr txBox="true"/>
          <p:nvPr/>
        </p:nvSpPr>
        <p:spPr>
          <a:xfrm rot="0">
            <a:off x="914400" y="5348206"/>
            <a:ext cx="7421728" cy="298694"/>
          </a:xfrm>
          <a:prstGeom prst="rect">
            <a:avLst/>
          </a:prstGeom>
        </p:spPr>
        <p:txBody>
          <a:bodyPr anchor="t" rtlCol="false" tIns="0" lIns="0" bIns="0" rIns="0">
            <a:spAutoFit/>
          </a:bodyPr>
          <a:lstStyle/>
          <a:p>
            <a:pPr algn="l">
              <a:lnSpc>
                <a:spcPts val="2521"/>
              </a:lnSpc>
            </a:pPr>
            <a:r>
              <a:rPr lang="en-US" sz="1103">
                <a:solidFill>
                  <a:srgbClr val="000000"/>
                </a:solidFill>
                <a:latin typeface="Arial"/>
                <a:ea typeface="Arial"/>
                <a:cs typeface="Arial"/>
                <a:sym typeface="Arial"/>
              </a:rPr>
              <a:t>coherència i la col·laboració entre docents, alumnat i les famílies, creant un entorn educatiu més cohesionat i efectiu. </a:t>
            </a:r>
          </a:p>
        </p:txBody>
      </p:sp>
      <p:sp>
        <p:nvSpPr>
          <p:cNvPr name="TextBox 32" id="32"/>
          <p:cNvSpPr txBox="true"/>
          <p:nvPr/>
        </p:nvSpPr>
        <p:spPr>
          <a:xfrm rot="0">
            <a:off x="1080821" y="5662912"/>
            <a:ext cx="1196235" cy="1485128"/>
          </a:xfrm>
          <a:prstGeom prst="rect">
            <a:avLst/>
          </a:prstGeom>
        </p:spPr>
        <p:txBody>
          <a:bodyPr anchor="t" rtlCol="false" tIns="0" lIns="0" bIns="0" rIns="0">
            <a:spAutoFit/>
          </a:bodyPr>
          <a:lstStyle/>
          <a:p>
            <a:pPr algn="just">
              <a:lnSpc>
                <a:spcPts val="2757"/>
              </a:lnSpc>
            </a:pPr>
            <a:r>
              <a:rPr lang="en-US" b="true" sz="1103" i="true">
                <a:solidFill>
                  <a:srgbClr val="000000"/>
                </a:solidFill>
                <a:latin typeface="Arial Bold Italics"/>
                <a:ea typeface="Arial Bold Italics"/>
                <a:cs typeface="Arial Bold Italics"/>
                <a:sym typeface="Arial Bold Italics"/>
              </a:rPr>
              <a:t>OBJECTIU 3 </a:t>
            </a:r>
          </a:p>
          <a:p>
            <a:pPr algn="just">
              <a:lnSpc>
                <a:spcPts val="1826"/>
              </a:lnSpc>
            </a:pPr>
            <a:r>
              <a:rPr lang="en-US" b="true" sz="1103" i="true">
                <a:solidFill>
                  <a:srgbClr val="000000"/>
                </a:solidFill>
                <a:latin typeface="Arial Bold Italics"/>
                <a:ea typeface="Arial Bold Italics"/>
                <a:cs typeface="Arial Bold Italics"/>
                <a:sym typeface="Arial Bold Italics"/>
              </a:rPr>
              <a:t>ESTRATÈGIA 3.1 </a:t>
            </a:r>
          </a:p>
          <a:p>
            <a:pPr algn="just">
              <a:lnSpc>
                <a:spcPts val="2759"/>
              </a:lnSpc>
            </a:pPr>
            <a:r>
              <a:rPr lang="en-US" b="true" sz="1103" i="true">
                <a:solidFill>
                  <a:srgbClr val="000000"/>
                </a:solidFill>
                <a:latin typeface="Arial Bold Italics"/>
                <a:ea typeface="Arial Bold Italics"/>
                <a:cs typeface="Arial Bold Italics"/>
                <a:sym typeface="Arial Bold Italics"/>
              </a:rPr>
              <a:t>ESTRATÈGIA 3.2 </a:t>
            </a:r>
          </a:p>
          <a:p>
            <a:pPr algn="just">
              <a:lnSpc>
                <a:spcPts val="1848"/>
              </a:lnSpc>
            </a:pPr>
            <a:r>
              <a:rPr lang="en-US" b="true" sz="1103" i="true">
                <a:solidFill>
                  <a:srgbClr val="000000"/>
                </a:solidFill>
                <a:latin typeface="Arial Bold Italics"/>
                <a:ea typeface="Arial Bold Italics"/>
                <a:cs typeface="Arial Bold Italics"/>
                <a:sym typeface="Arial Bold Italics"/>
              </a:rPr>
              <a:t>ESTRATÈGIA 3.3 </a:t>
            </a:r>
          </a:p>
          <a:p>
            <a:pPr algn="just">
              <a:lnSpc>
                <a:spcPts val="2735"/>
              </a:lnSpc>
            </a:pPr>
            <a:r>
              <a:rPr lang="en-US" b="true" sz="1103" i="true">
                <a:solidFill>
                  <a:srgbClr val="000000"/>
                </a:solidFill>
                <a:latin typeface="Arial Bold Italics"/>
                <a:ea typeface="Arial Bold Italics"/>
                <a:cs typeface="Arial Bold Italics"/>
                <a:sym typeface="Arial Bold Italics"/>
              </a:rPr>
              <a:t>ESTRATÈGIA 3.4 </a:t>
            </a:r>
          </a:p>
        </p:txBody>
      </p:sp>
      <p:sp>
        <p:nvSpPr>
          <p:cNvPr name="TextBox 33" id="33"/>
          <p:cNvSpPr txBox="true"/>
          <p:nvPr/>
        </p:nvSpPr>
        <p:spPr>
          <a:xfrm rot="0">
            <a:off x="3188846" y="5664436"/>
            <a:ext cx="6123089" cy="1485128"/>
          </a:xfrm>
          <a:prstGeom prst="rect">
            <a:avLst/>
          </a:prstGeom>
        </p:spPr>
        <p:txBody>
          <a:bodyPr anchor="t" rtlCol="false" tIns="0" lIns="0" bIns="0" rIns="0">
            <a:spAutoFit/>
          </a:bodyPr>
          <a:lstStyle/>
          <a:p>
            <a:pPr algn="l">
              <a:lnSpc>
                <a:spcPts val="2757"/>
              </a:lnSpc>
            </a:pPr>
            <a:r>
              <a:rPr lang="en-US" sz="1103">
                <a:solidFill>
                  <a:srgbClr val="000000"/>
                </a:solidFill>
                <a:latin typeface="Arial"/>
                <a:ea typeface="Arial"/>
                <a:cs typeface="Arial"/>
                <a:sym typeface="Arial"/>
              </a:rPr>
              <a:t>CONSOLIDAR LA LÍNIA PEDAGÒGICA DE L’INSTITUT ESCOLA SANT QUINTÍ DE MEDIONA </a:t>
            </a:r>
          </a:p>
          <a:p>
            <a:pPr algn="l">
              <a:lnSpc>
                <a:spcPts val="1826"/>
              </a:lnSpc>
            </a:pPr>
            <a:r>
              <a:rPr lang="en-US" sz="1103">
                <a:solidFill>
                  <a:srgbClr val="000000"/>
                </a:solidFill>
                <a:latin typeface="Arial"/>
                <a:ea typeface="Arial"/>
                <a:cs typeface="Arial"/>
                <a:sym typeface="Arial"/>
              </a:rPr>
              <a:t>Cohesió del claustre de l’Institut Escola. </a:t>
            </a:r>
          </a:p>
          <a:p>
            <a:pPr algn="l">
              <a:lnSpc>
                <a:spcPts val="2759"/>
              </a:lnSpc>
            </a:pPr>
            <a:r>
              <a:rPr lang="en-US" sz="1103">
                <a:solidFill>
                  <a:srgbClr val="000000"/>
                </a:solidFill>
                <a:latin typeface="Arial"/>
                <a:ea typeface="Arial"/>
                <a:cs typeface="Arial"/>
                <a:sym typeface="Arial"/>
              </a:rPr>
              <a:t>Treball per comissions pedagògiques. </a:t>
            </a:r>
          </a:p>
          <a:p>
            <a:pPr algn="l">
              <a:lnSpc>
                <a:spcPts val="1848"/>
              </a:lnSpc>
            </a:pPr>
            <a:r>
              <a:rPr lang="en-US" sz="1103">
                <a:solidFill>
                  <a:srgbClr val="000000"/>
                </a:solidFill>
                <a:latin typeface="Arial"/>
                <a:ea typeface="Arial"/>
                <a:cs typeface="Arial"/>
                <a:sym typeface="Arial"/>
              </a:rPr>
              <a:t>Banc de recursos i bones pràctiques. </a:t>
            </a:r>
          </a:p>
          <a:p>
            <a:pPr algn="l">
              <a:lnSpc>
                <a:spcPts val="2735"/>
              </a:lnSpc>
            </a:pPr>
            <a:r>
              <a:rPr lang="en-US" sz="1103">
                <a:solidFill>
                  <a:srgbClr val="000000"/>
                </a:solidFill>
                <a:latin typeface="Arial"/>
                <a:ea typeface="Arial"/>
                <a:cs typeface="Arial"/>
                <a:sym typeface="Arial"/>
              </a:rPr>
              <a:t>Treball en xarxa de tots els agents educatius. </a:t>
            </a:r>
          </a:p>
        </p:txBody>
      </p:sp>
      <p:sp>
        <p:nvSpPr>
          <p:cNvPr name="TextBox 34" id="34"/>
          <p:cNvSpPr txBox="true"/>
          <p:nvPr/>
        </p:nvSpPr>
        <p:spPr>
          <a:xfrm rot="0">
            <a:off x="2101853" y="7209010"/>
            <a:ext cx="989543" cy="232019"/>
          </a:xfrm>
          <a:prstGeom prst="rect">
            <a:avLst/>
          </a:prstGeom>
        </p:spPr>
        <p:txBody>
          <a:bodyPr anchor="t" rtlCol="false" tIns="0" lIns="0" bIns="0" rIns="0">
            <a:spAutoFit/>
          </a:bodyPr>
          <a:lstStyle/>
          <a:p>
            <a:pPr algn="l">
              <a:lnSpc>
                <a:spcPts val="1853"/>
              </a:lnSpc>
            </a:pPr>
            <a:r>
              <a:rPr lang="en-US" b="true" sz="1103" i="true">
                <a:solidFill>
                  <a:srgbClr val="000000"/>
                </a:solidFill>
                <a:latin typeface="Arial Bold Italics"/>
                <a:ea typeface="Arial Bold Italics"/>
                <a:cs typeface="Arial Bold Italics"/>
                <a:sym typeface="Arial Bold Italics"/>
              </a:rPr>
              <a:t>ACTUACIONS </a:t>
            </a:r>
          </a:p>
        </p:txBody>
      </p:sp>
      <p:sp>
        <p:nvSpPr>
          <p:cNvPr name="TextBox 35" id="35"/>
          <p:cNvSpPr txBox="true"/>
          <p:nvPr/>
        </p:nvSpPr>
        <p:spPr>
          <a:xfrm rot="0">
            <a:off x="4616834" y="7209010"/>
            <a:ext cx="1219867" cy="232019"/>
          </a:xfrm>
          <a:prstGeom prst="rect">
            <a:avLst/>
          </a:prstGeom>
        </p:spPr>
        <p:txBody>
          <a:bodyPr anchor="t" rtlCol="false" tIns="0" lIns="0" bIns="0" rIns="0">
            <a:spAutoFit/>
          </a:bodyPr>
          <a:lstStyle/>
          <a:p>
            <a:pPr algn="l">
              <a:lnSpc>
                <a:spcPts val="1853"/>
              </a:lnSpc>
            </a:pPr>
            <a:r>
              <a:rPr lang="en-US" b="true" sz="1103" i="true">
                <a:solidFill>
                  <a:srgbClr val="000000"/>
                </a:solidFill>
                <a:latin typeface="Arial Bold Italics"/>
                <a:ea typeface="Arial Bold Italics"/>
                <a:cs typeface="Arial Bold Italics"/>
                <a:sym typeface="Arial Bold Italics"/>
              </a:rPr>
              <a:t>TEMPORITZACIÓ </a:t>
            </a:r>
          </a:p>
        </p:txBody>
      </p:sp>
      <p:sp>
        <p:nvSpPr>
          <p:cNvPr name="TextBox 36" id="36"/>
          <p:cNvSpPr txBox="true"/>
          <p:nvPr/>
        </p:nvSpPr>
        <p:spPr>
          <a:xfrm rot="0">
            <a:off x="6445882" y="7209010"/>
            <a:ext cx="1220000" cy="232019"/>
          </a:xfrm>
          <a:prstGeom prst="rect">
            <a:avLst/>
          </a:prstGeom>
        </p:spPr>
        <p:txBody>
          <a:bodyPr anchor="t" rtlCol="false" tIns="0" lIns="0" bIns="0" rIns="0">
            <a:spAutoFit/>
          </a:bodyPr>
          <a:lstStyle/>
          <a:p>
            <a:pPr algn="l">
              <a:lnSpc>
                <a:spcPts val="1853"/>
              </a:lnSpc>
            </a:pPr>
            <a:r>
              <a:rPr lang="en-US" b="true" sz="1103" i="true">
                <a:solidFill>
                  <a:srgbClr val="000000"/>
                </a:solidFill>
                <a:latin typeface="Arial Bold Italics"/>
                <a:ea typeface="Arial Bold Italics"/>
                <a:cs typeface="Arial Bold Italics"/>
                <a:sym typeface="Arial Bold Italics"/>
              </a:rPr>
              <a:t>RESPONSABLES </a:t>
            </a:r>
          </a:p>
        </p:txBody>
      </p:sp>
      <p:sp>
        <p:nvSpPr>
          <p:cNvPr name="TextBox 37" id="37"/>
          <p:cNvSpPr txBox="true"/>
          <p:nvPr/>
        </p:nvSpPr>
        <p:spPr>
          <a:xfrm rot="0">
            <a:off x="8563099" y="7209010"/>
            <a:ext cx="848087" cy="232019"/>
          </a:xfrm>
          <a:prstGeom prst="rect">
            <a:avLst/>
          </a:prstGeom>
        </p:spPr>
        <p:txBody>
          <a:bodyPr anchor="t" rtlCol="false" tIns="0" lIns="0" bIns="0" rIns="0">
            <a:spAutoFit/>
          </a:bodyPr>
          <a:lstStyle/>
          <a:p>
            <a:pPr algn="l">
              <a:lnSpc>
                <a:spcPts val="1853"/>
              </a:lnSpc>
            </a:pPr>
            <a:r>
              <a:rPr lang="en-US" b="true" sz="1103" i="true">
                <a:solidFill>
                  <a:srgbClr val="000000"/>
                </a:solidFill>
                <a:latin typeface="Arial Bold Italics"/>
                <a:ea typeface="Arial Bold Italics"/>
                <a:cs typeface="Arial Bold Italics"/>
                <a:sym typeface="Arial Bold Italics"/>
              </a:rPr>
              <a:t>RECURSOS </a:t>
            </a:r>
          </a:p>
        </p:txBody>
      </p:sp>
      <p:sp>
        <p:nvSpPr>
          <p:cNvPr name="TextBox 38" id="38"/>
          <p:cNvSpPr txBox="true"/>
          <p:nvPr/>
        </p:nvSpPr>
        <p:spPr>
          <a:xfrm rot="0">
            <a:off x="4421762" y="7415893"/>
            <a:ext cx="119034" cy="610305"/>
          </a:xfrm>
          <a:prstGeom prst="rect">
            <a:avLst/>
          </a:prstGeom>
        </p:spPr>
        <p:txBody>
          <a:bodyPr anchor="t" rtlCol="false" tIns="0" lIns="0" bIns="0" rIns="0">
            <a:spAutoFit/>
          </a:bodyPr>
          <a:lstStyle/>
          <a:p>
            <a:pPr algn="just">
              <a:lnSpc>
                <a:spcPts val="2754"/>
              </a:lnSpc>
            </a:pPr>
            <a:r>
              <a:rPr lang="en-US" b="true" sz="1103" i="true">
                <a:solidFill>
                  <a:srgbClr val="000000"/>
                </a:solidFill>
                <a:latin typeface="Arial Bold Italics"/>
                <a:ea typeface="Arial Bold Italics"/>
                <a:cs typeface="Arial Bold Italics"/>
                <a:sym typeface="Arial Bold Italics"/>
              </a:rPr>
              <a:t>1 </a:t>
            </a:r>
          </a:p>
          <a:p>
            <a:pPr algn="just">
              <a:lnSpc>
                <a:spcPts val="1853"/>
              </a:lnSpc>
            </a:pPr>
            <a:r>
              <a:rPr lang="en-US" sz="1103">
                <a:solidFill>
                  <a:srgbClr val="000000"/>
                </a:solidFill>
                <a:latin typeface="Arial"/>
                <a:ea typeface="Arial"/>
                <a:cs typeface="Arial"/>
                <a:sym typeface="Arial"/>
              </a:rPr>
              <a:t>x </a:t>
            </a:r>
          </a:p>
        </p:txBody>
      </p:sp>
      <p:sp>
        <p:nvSpPr>
          <p:cNvPr name="TextBox 39" id="39"/>
          <p:cNvSpPr txBox="true"/>
          <p:nvPr/>
        </p:nvSpPr>
        <p:spPr>
          <a:xfrm rot="0">
            <a:off x="4917062" y="7415893"/>
            <a:ext cx="119034" cy="610305"/>
          </a:xfrm>
          <a:prstGeom prst="rect">
            <a:avLst/>
          </a:prstGeom>
        </p:spPr>
        <p:txBody>
          <a:bodyPr anchor="t" rtlCol="false" tIns="0" lIns="0" bIns="0" rIns="0">
            <a:spAutoFit/>
          </a:bodyPr>
          <a:lstStyle/>
          <a:p>
            <a:pPr algn="just">
              <a:lnSpc>
                <a:spcPts val="2754"/>
              </a:lnSpc>
            </a:pPr>
            <a:r>
              <a:rPr lang="en-US" b="true" sz="1103" i="true">
                <a:solidFill>
                  <a:srgbClr val="000000"/>
                </a:solidFill>
                <a:latin typeface="Arial Bold Italics"/>
                <a:ea typeface="Arial Bold Italics"/>
                <a:cs typeface="Arial Bold Italics"/>
                <a:sym typeface="Arial Bold Italics"/>
              </a:rPr>
              <a:t>2 </a:t>
            </a:r>
          </a:p>
          <a:p>
            <a:pPr algn="just">
              <a:lnSpc>
                <a:spcPts val="1853"/>
              </a:lnSpc>
            </a:pPr>
            <a:r>
              <a:rPr lang="en-US" sz="1103">
                <a:solidFill>
                  <a:srgbClr val="000000"/>
                </a:solidFill>
                <a:latin typeface="Arial"/>
                <a:ea typeface="Arial"/>
                <a:cs typeface="Arial"/>
                <a:sym typeface="Arial"/>
              </a:rPr>
              <a:t>x </a:t>
            </a:r>
          </a:p>
        </p:txBody>
      </p:sp>
      <p:sp>
        <p:nvSpPr>
          <p:cNvPr name="TextBox 40" id="40"/>
          <p:cNvSpPr txBox="true"/>
          <p:nvPr/>
        </p:nvSpPr>
        <p:spPr>
          <a:xfrm rot="0">
            <a:off x="5403466" y="7415893"/>
            <a:ext cx="119034" cy="610305"/>
          </a:xfrm>
          <a:prstGeom prst="rect">
            <a:avLst/>
          </a:prstGeom>
        </p:spPr>
        <p:txBody>
          <a:bodyPr anchor="t" rtlCol="false" tIns="0" lIns="0" bIns="0" rIns="0">
            <a:spAutoFit/>
          </a:bodyPr>
          <a:lstStyle/>
          <a:p>
            <a:pPr algn="just">
              <a:lnSpc>
                <a:spcPts val="2754"/>
              </a:lnSpc>
            </a:pPr>
            <a:r>
              <a:rPr lang="en-US" b="true" sz="1103" i="true">
                <a:solidFill>
                  <a:srgbClr val="000000"/>
                </a:solidFill>
                <a:latin typeface="Arial Bold Italics"/>
                <a:ea typeface="Arial Bold Italics"/>
                <a:cs typeface="Arial Bold Italics"/>
                <a:sym typeface="Arial Bold Italics"/>
              </a:rPr>
              <a:t>3 </a:t>
            </a:r>
          </a:p>
          <a:p>
            <a:pPr algn="just">
              <a:lnSpc>
                <a:spcPts val="1853"/>
              </a:lnSpc>
            </a:pPr>
            <a:r>
              <a:rPr lang="en-US" sz="1103">
                <a:solidFill>
                  <a:srgbClr val="000000"/>
                </a:solidFill>
                <a:latin typeface="Arial"/>
                <a:ea typeface="Arial"/>
                <a:cs typeface="Arial"/>
                <a:sym typeface="Arial"/>
              </a:rPr>
              <a:t>x </a:t>
            </a:r>
          </a:p>
        </p:txBody>
      </p:sp>
      <p:sp>
        <p:nvSpPr>
          <p:cNvPr name="TextBox 41" id="41"/>
          <p:cNvSpPr txBox="true"/>
          <p:nvPr/>
        </p:nvSpPr>
        <p:spPr>
          <a:xfrm rot="0">
            <a:off x="5907910" y="7415893"/>
            <a:ext cx="1550241" cy="610305"/>
          </a:xfrm>
          <a:prstGeom prst="rect">
            <a:avLst/>
          </a:prstGeom>
        </p:spPr>
        <p:txBody>
          <a:bodyPr anchor="t" rtlCol="false" tIns="0" lIns="0" bIns="0" rIns="0">
            <a:spAutoFit/>
          </a:bodyPr>
          <a:lstStyle/>
          <a:p>
            <a:pPr algn="l">
              <a:lnSpc>
                <a:spcPts val="2754"/>
              </a:lnSpc>
            </a:pPr>
            <a:r>
              <a:rPr lang="en-US" b="true" sz="1103" i="true">
                <a:solidFill>
                  <a:srgbClr val="000000"/>
                </a:solidFill>
                <a:latin typeface="Arial Bold Italics"/>
                <a:ea typeface="Arial Bold Italics"/>
                <a:cs typeface="Arial Bold Italics"/>
                <a:sym typeface="Arial Bold Italics"/>
              </a:rPr>
              <a:t>4 </a:t>
            </a:r>
          </a:p>
          <a:p>
            <a:pPr algn="l">
              <a:lnSpc>
                <a:spcPts val="1853"/>
              </a:lnSpc>
            </a:pPr>
            <a:r>
              <a:rPr lang="en-US" sz="1103">
                <a:solidFill>
                  <a:srgbClr val="000000"/>
                </a:solidFill>
                <a:latin typeface="Arial"/>
                <a:ea typeface="Arial"/>
                <a:cs typeface="Arial"/>
                <a:sym typeface="Arial"/>
              </a:rPr>
              <a:t>x 3.1.1. Coordinacions </a:t>
            </a:r>
          </a:p>
        </p:txBody>
      </p:sp>
      <p:sp>
        <p:nvSpPr>
          <p:cNvPr name="TextBox 42" id="42"/>
          <p:cNvSpPr txBox="true"/>
          <p:nvPr/>
        </p:nvSpPr>
        <p:spPr>
          <a:xfrm rot="0">
            <a:off x="7851391" y="7794178"/>
            <a:ext cx="1829219" cy="232019"/>
          </a:xfrm>
          <a:prstGeom prst="rect">
            <a:avLst/>
          </a:prstGeom>
        </p:spPr>
        <p:txBody>
          <a:bodyPr anchor="t" rtlCol="false" tIns="0" lIns="0" bIns="0" rIns="0">
            <a:spAutoFit/>
          </a:bodyPr>
          <a:lstStyle/>
          <a:p>
            <a:pPr algn="l">
              <a:lnSpc>
                <a:spcPts val="1853"/>
              </a:lnSpc>
            </a:pPr>
            <a:r>
              <a:rPr lang="en-US" sz="1103">
                <a:solidFill>
                  <a:srgbClr val="000000"/>
                </a:solidFill>
                <a:latin typeface="Arial"/>
                <a:ea typeface="Arial"/>
                <a:cs typeface="Arial"/>
                <a:sym typeface="Arial"/>
              </a:rPr>
              <a:t>3.1.1. Docents. Dinàmiques. </a:t>
            </a:r>
          </a:p>
        </p:txBody>
      </p:sp>
      <p:sp>
        <p:nvSpPr>
          <p:cNvPr name="TextBox 43" id="43"/>
          <p:cNvSpPr txBox="true"/>
          <p:nvPr/>
        </p:nvSpPr>
        <p:spPr>
          <a:xfrm rot="0">
            <a:off x="914400" y="4619972"/>
            <a:ext cx="5781399" cy="213360"/>
          </a:xfrm>
          <a:prstGeom prst="rect">
            <a:avLst/>
          </a:prstGeom>
        </p:spPr>
        <p:txBody>
          <a:bodyPr anchor="t" rtlCol="false" tIns="0" lIns="0" bIns="0" rIns="0">
            <a:spAutoFit/>
          </a:bodyPr>
          <a:lstStyle/>
          <a:p>
            <a:pPr algn="l">
              <a:lnSpc>
                <a:spcPts val="1680"/>
              </a:lnSpc>
            </a:pPr>
            <a:r>
              <a:rPr lang="en-US" sz="1200">
                <a:solidFill>
                  <a:srgbClr val="365F91"/>
                </a:solidFill>
                <a:latin typeface="Calibri (MS)"/>
                <a:ea typeface="Calibri (MS)"/>
                <a:cs typeface="Calibri (MS)"/>
                <a:sym typeface="Calibri (MS)"/>
              </a:rPr>
              <a:t>3.2. CONSOLIDAR LA LÍNIA PEDAGÒGICA DE L’INSTITUT ESCOLA SANT QUINTÍ DE MEDIONA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2154264"/>
            <a:ext cx="8862060" cy="9525"/>
          </a:xfrm>
          <a:custGeom>
            <a:avLst/>
            <a:gdLst/>
            <a:ahLst/>
            <a:cxnLst/>
            <a:rect r="r" b="b" t="t" l="l"/>
            <a:pathLst>
              <a:path h="9525" w="8862060">
                <a:moveTo>
                  <a:pt x="0" y="0"/>
                </a:moveTo>
                <a:lnTo>
                  <a:pt x="8862060" y="0"/>
                </a:lnTo>
                <a:lnTo>
                  <a:pt x="8862060"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13737" y="2417154"/>
            <a:ext cx="9263377" cy="5177028"/>
          </a:xfrm>
          <a:custGeom>
            <a:avLst/>
            <a:gdLst/>
            <a:ahLst/>
            <a:cxnLst/>
            <a:rect r="r" b="b" t="t" l="l"/>
            <a:pathLst>
              <a:path h="5177028" w="9263377">
                <a:moveTo>
                  <a:pt x="0" y="0"/>
                </a:moveTo>
                <a:lnTo>
                  <a:pt x="9263377" y="0"/>
                </a:lnTo>
                <a:lnTo>
                  <a:pt x="9263377" y="5177028"/>
                </a:lnTo>
                <a:lnTo>
                  <a:pt x="0" y="51770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96973" y="7787225"/>
            <a:ext cx="9296905" cy="419557"/>
          </a:xfrm>
          <a:custGeom>
            <a:avLst/>
            <a:gdLst/>
            <a:ahLst/>
            <a:cxnLst/>
            <a:rect r="r" b="b" t="t" l="l"/>
            <a:pathLst>
              <a:path h="419557" w="9296905">
                <a:moveTo>
                  <a:pt x="0" y="0"/>
                </a:moveTo>
                <a:lnTo>
                  <a:pt x="9296905" y="0"/>
                </a:lnTo>
                <a:lnTo>
                  <a:pt x="9296905" y="419557"/>
                </a:lnTo>
                <a:lnTo>
                  <a:pt x="0" y="4195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914400" y="2002816"/>
            <a:ext cx="1195769"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6" id="6"/>
          <p:cNvSpPr txBox="true"/>
          <p:nvPr/>
        </p:nvSpPr>
        <p:spPr>
          <a:xfrm rot="0">
            <a:off x="5388226" y="8342352"/>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21 </a:t>
            </a:r>
          </a:p>
        </p:txBody>
      </p:sp>
      <p:sp>
        <p:nvSpPr>
          <p:cNvPr name="TextBox 7" id="7"/>
          <p:cNvSpPr txBox="true"/>
          <p:nvPr/>
        </p:nvSpPr>
        <p:spPr>
          <a:xfrm rot="0">
            <a:off x="8244583" y="2002816"/>
            <a:ext cx="1598381"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8" id="8"/>
          <p:cNvSpPr txBox="true"/>
          <p:nvPr/>
        </p:nvSpPr>
        <p:spPr>
          <a:xfrm rot="0">
            <a:off x="851916" y="2376539"/>
            <a:ext cx="2004879" cy="572252"/>
          </a:xfrm>
          <a:prstGeom prst="rect">
            <a:avLst/>
          </a:prstGeom>
        </p:spPr>
        <p:txBody>
          <a:bodyPr anchor="t" rtlCol="false" tIns="0" lIns="0" bIns="0" rIns="0">
            <a:spAutoFit/>
          </a:bodyPr>
          <a:lstStyle/>
          <a:p>
            <a:pPr algn="l">
              <a:lnSpc>
                <a:spcPts val="2304"/>
              </a:lnSpc>
            </a:pPr>
            <a:r>
              <a:rPr lang="en-US" sz="1103">
                <a:solidFill>
                  <a:srgbClr val="000000"/>
                </a:solidFill>
                <a:latin typeface="Arial"/>
                <a:ea typeface="Arial"/>
                <a:cs typeface="Arial"/>
                <a:sym typeface="Arial"/>
              </a:rPr>
              <a:t>entre els docents. 3.1.2. Mentories entre docents. </a:t>
            </a:r>
          </a:p>
        </p:txBody>
      </p:sp>
      <p:sp>
        <p:nvSpPr>
          <p:cNvPr name="TextBox 9" id="9"/>
          <p:cNvSpPr txBox="true"/>
          <p:nvPr/>
        </p:nvSpPr>
        <p:spPr>
          <a:xfrm rot="0">
            <a:off x="1585217" y="7834945"/>
            <a:ext cx="1972361"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INDICADORS D’AVALUACIÓ </a:t>
            </a:r>
          </a:p>
        </p:txBody>
      </p:sp>
      <p:sp>
        <p:nvSpPr>
          <p:cNvPr name="TextBox 10" id="10"/>
          <p:cNvSpPr txBox="true"/>
          <p:nvPr/>
        </p:nvSpPr>
        <p:spPr>
          <a:xfrm rot="0">
            <a:off x="851916" y="3202547"/>
            <a:ext cx="3032427" cy="735320"/>
          </a:xfrm>
          <a:prstGeom prst="rect">
            <a:avLst/>
          </a:prstGeom>
        </p:spPr>
        <p:txBody>
          <a:bodyPr anchor="t" rtlCol="false" tIns="0" lIns="0" bIns="0" rIns="0">
            <a:spAutoFit/>
          </a:bodyPr>
          <a:lstStyle/>
          <a:p>
            <a:pPr algn="l">
              <a:lnSpc>
                <a:spcPts val="1959"/>
              </a:lnSpc>
            </a:pPr>
            <a:r>
              <a:rPr lang="en-US" sz="1103">
                <a:solidFill>
                  <a:srgbClr val="000000"/>
                </a:solidFill>
                <a:latin typeface="Arial"/>
                <a:ea typeface="Arial"/>
                <a:cs typeface="Arial"/>
                <a:sym typeface="Arial"/>
              </a:rPr>
              <a:t>3.1.3. Dinamització de trobades informals dins i fora del centre. 3.2.1. Protocol de treball de les comissions. </a:t>
            </a:r>
          </a:p>
        </p:txBody>
      </p:sp>
      <p:sp>
        <p:nvSpPr>
          <p:cNvPr name="TextBox 11" id="11"/>
          <p:cNvSpPr txBox="true"/>
          <p:nvPr/>
        </p:nvSpPr>
        <p:spPr>
          <a:xfrm rot="0">
            <a:off x="851916" y="4192004"/>
            <a:ext cx="3121238" cy="3006338"/>
          </a:xfrm>
          <a:prstGeom prst="rect">
            <a:avLst/>
          </a:prstGeom>
        </p:spPr>
        <p:txBody>
          <a:bodyPr anchor="t" rtlCol="false" tIns="0" lIns="0" bIns="0" rIns="0">
            <a:spAutoFit/>
          </a:bodyPr>
          <a:lstStyle/>
          <a:p>
            <a:pPr algn="l">
              <a:lnSpc>
                <a:spcPts val="1959"/>
              </a:lnSpc>
            </a:pPr>
            <a:r>
              <a:rPr lang="en-US" sz="1103">
                <a:solidFill>
                  <a:srgbClr val="000000"/>
                </a:solidFill>
                <a:latin typeface="Arial"/>
                <a:ea typeface="Arial"/>
                <a:cs typeface="Arial"/>
                <a:sym typeface="Arial"/>
              </a:rPr>
              <a:t>3.2.2. Presa d’acords de claustre dels temes treballats. 3.2.3. Formació dels docents </a:t>
            </a:r>
          </a:p>
          <a:p>
            <a:pPr algn="l">
              <a:lnSpc>
                <a:spcPts val="2520"/>
              </a:lnSpc>
            </a:pPr>
            <a:r>
              <a:rPr lang="en-US" sz="1103">
                <a:solidFill>
                  <a:srgbClr val="000000"/>
                </a:solidFill>
                <a:latin typeface="Arial"/>
                <a:ea typeface="Arial"/>
                <a:cs typeface="Arial"/>
                <a:sym typeface="Arial"/>
              </a:rPr>
              <a:t>3.3.1. Creació de materials adequats a les </a:t>
            </a:r>
          </a:p>
          <a:p>
            <a:pPr algn="l">
              <a:lnSpc>
                <a:spcPts val="1271"/>
              </a:lnSpc>
            </a:pPr>
            <a:r>
              <a:rPr lang="en-US" sz="1103">
                <a:solidFill>
                  <a:srgbClr val="000000"/>
                </a:solidFill>
                <a:latin typeface="Arial"/>
                <a:ea typeface="Arial"/>
                <a:cs typeface="Arial"/>
                <a:sym typeface="Arial"/>
              </a:rPr>
              <a:t>metodologies de treball. </a:t>
            </a:r>
          </a:p>
          <a:p>
            <a:pPr algn="l">
              <a:lnSpc>
                <a:spcPts val="2715"/>
              </a:lnSpc>
            </a:pPr>
            <a:r>
              <a:rPr lang="en-US" sz="1103">
                <a:solidFill>
                  <a:srgbClr val="000000"/>
                </a:solidFill>
                <a:latin typeface="Arial"/>
                <a:ea typeface="Arial"/>
                <a:cs typeface="Arial"/>
                <a:sym typeface="Arial"/>
              </a:rPr>
              <a:t>3.3.2. Estructura clara de DRIVE i espais físics </a:t>
            </a:r>
          </a:p>
          <a:p>
            <a:pPr algn="l">
              <a:lnSpc>
                <a:spcPts val="1099"/>
              </a:lnSpc>
            </a:pPr>
            <a:r>
              <a:rPr lang="en-US" sz="1103">
                <a:solidFill>
                  <a:srgbClr val="000000"/>
                </a:solidFill>
                <a:latin typeface="Arial"/>
                <a:ea typeface="Arial"/>
                <a:cs typeface="Arial"/>
                <a:sym typeface="Arial"/>
              </a:rPr>
              <a:t>organitzats. </a:t>
            </a:r>
          </a:p>
          <a:p>
            <a:pPr algn="l">
              <a:lnSpc>
                <a:spcPts val="2759"/>
              </a:lnSpc>
            </a:pPr>
            <a:r>
              <a:rPr lang="en-US" sz="1103">
                <a:solidFill>
                  <a:srgbClr val="000000"/>
                </a:solidFill>
                <a:latin typeface="Arial"/>
                <a:ea typeface="Arial"/>
                <a:cs typeface="Arial"/>
                <a:sym typeface="Arial"/>
              </a:rPr>
              <a:t>3.3.3. Reunions periòdiques per compartir bones </a:t>
            </a:r>
          </a:p>
          <a:p>
            <a:pPr algn="l">
              <a:lnSpc>
                <a:spcPts val="1032"/>
              </a:lnSpc>
            </a:pPr>
            <a:r>
              <a:rPr lang="en-US" sz="1103">
                <a:solidFill>
                  <a:srgbClr val="000000"/>
                </a:solidFill>
                <a:latin typeface="Arial"/>
                <a:ea typeface="Arial"/>
                <a:cs typeface="Arial"/>
                <a:sym typeface="Arial"/>
              </a:rPr>
              <a:t>pràctiques. </a:t>
            </a:r>
          </a:p>
          <a:p>
            <a:pPr algn="l">
              <a:lnSpc>
                <a:spcPts val="2759"/>
              </a:lnSpc>
            </a:pPr>
            <a:r>
              <a:rPr lang="en-US" sz="1103">
                <a:solidFill>
                  <a:srgbClr val="000000"/>
                </a:solidFill>
                <a:latin typeface="Arial"/>
                <a:ea typeface="Arial"/>
                <a:cs typeface="Arial"/>
                <a:sym typeface="Arial"/>
              </a:rPr>
              <a:t>3.4.1. Reunions periòdiques agents interns i </a:t>
            </a:r>
          </a:p>
          <a:p>
            <a:pPr algn="l">
              <a:lnSpc>
                <a:spcPts val="1032"/>
              </a:lnSpc>
            </a:pPr>
            <a:r>
              <a:rPr lang="en-US" sz="1103">
                <a:solidFill>
                  <a:srgbClr val="000000"/>
                </a:solidFill>
                <a:latin typeface="Arial"/>
                <a:ea typeface="Arial"/>
                <a:cs typeface="Arial"/>
                <a:sym typeface="Arial"/>
              </a:rPr>
              <a:t>externs. </a:t>
            </a:r>
          </a:p>
          <a:p>
            <a:pPr algn="l">
              <a:lnSpc>
                <a:spcPts val="2759"/>
              </a:lnSpc>
            </a:pPr>
            <a:r>
              <a:rPr lang="en-US" sz="1103">
                <a:solidFill>
                  <a:srgbClr val="000000"/>
                </a:solidFill>
                <a:latin typeface="Arial"/>
                <a:ea typeface="Arial"/>
                <a:cs typeface="Arial"/>
                <a:sym typeface="Arial"/>
              </a:rPr>
              <a:t>3.4.2. Protocol comunicació entre docents. </a:t>
            </a:r>
          </a:p>
        </p:txBody>
      </p:sp>
      <p:sp>
        <p:nvSpPr>
          <p:cNvPr name="TextBox 12" id="12"/>
          <p:cNvSpPr txBox="true"/>
          <p:nvPr/>
        </p:nvSpPr>
        <p:spPr>
          <a:xfrm rot="0">
            <a:off x="4421762" y="27453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3" id="13"/>
          <p:cNvSpPr txBox="true"/>
          <p:nvPr/>
        </p:nvSpPr>
        <p:spPr>
          <a:xfrm rot="0">
            <a:off x="4421762" y="32406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4" id="14"/>
          <p:cNvSpPr txBox="true"/>
          <p:nvPr/>
        </p:nvSpPr>
        <p:spPr>
          <a:xfrm rot="0">
            <a:off x="4450718" y="3734423"/>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5" id="15"/>
          <p:cNvSpPr txBox="true"/>
          <p:nvPr/>
        </p:nvSpPr>
        <p:spPr>
          <a:xfrm rot="0">
            <a:off x="4450718" y="4230104"/>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6" id="16"/>
          <p:cNvSpPr txBox="true"/>
          <p:nvPr/>
        </p:nvSpPr>
        <p:spPr>
          <a:xfrm rot="0">
            <a:off x="4450718" y="551051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7" id="17"/>
          <p:cNvSpPr txBox="true"/>
          <p:nvPr/>
        </p:nvSpPr>
        <p:spPr>
          <a:xfrm rot="0">
            <a:off x="4450718" y="600581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8" id="18"/>
          <p:cNvSpPr txBox="true"/>
          <p:nvPr/>
        </p:nvSpPr>
        <p:spPr>
          <a:xfrm rot="0">
            <a:off x="4450718" y="650111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19" id="19"/>
          <p:cNvSpPr txBox="true"/>
          <p:nvPr/>
        </p:nvSpPr>
        <p:spPr>
          <a:xfrm rot="0">
            <a:off x="4450718" y="69948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0" id="20"/>
          <p:cNvSpPr txBox="true"/>
          <p:nvPr/>
        </p:nvSpPr>
        <p:spPr>
          <a:xfrm rot="0">
            <a:off x="4917062" y="27453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1" id="21"/>
          <p:cNvSpPr txBox="true"/>
          <p:nvPr/>
        </p:nvSpPr>
        <p:spPr>
          <a:xfrm rot="0">
            <a:off x="4917062" y="32406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2" id="22"/>
          <p:cNvSpPr txBox="true"/>
          <p:nvPr/>
        </p:nvSpPr>
        <p:spPr>
          <a:xfrm rot="0">
            <a:off x="4941446" y="4230104"/>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3" id="23"/>
          <p:cNvSpPr txBox="true"/>
          <p:nvPr/>
        </p:nvSpPr>
        <p:spPr>
          <a:xfrm rot="0">
            <a:off x="4941446" y="4647680"/>
            <a:ext cx="111262" cy="572252"/>
          </a:xfrm>
          <a:prstGeom prst="rect">
            <a:avLst/>
          </a:prstGeom>
        </p:spPr>
        <p:txBody>
          <a:bodyPr anchor="t" rtlCol="false" tIns="0" lIns="0" bIns="0" rIns="0">
            <a:spAutoFit/>
          </a:bodyPr>
          <a:lstStyle/>
          <a:p>
            <a:pPr algn="just">
              <a:lnSpc>
                <a:spcPts val="2304"/>
              </a:lnSpc>
            </a:pPr>
            <a:r>
              <a:rPr lang="en-US" sz="1103">
                <a:solidFill>
                  <a:srgbClr val="000000"/>
                </a:solidFill>
                <a:latin typeface="Arial"/>
                <a:ea typeface="Arial"/>
                <a:cs typeface="Arial"/>
                <a:sym typeface="Arial"/>
              </a:rPr>
              <a:t>x x </a:t>
            </a:r>
          </a:p>
        </p:txBody>
      </p:sp>
      <p:sp>
        <p:nvSpPr>
          <p:cNvPr name="TextBox 24" id="24"/>
          <p:cNvSpPr txBox="true"/>
          <p:nvPr/>
        </p:nvSpPr>
        <p:spPr>
          <a:xfrm rot="0">
            <a:off x="4941446" y="551051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5" id="25"/>
          <p:cNvSpPr txBox="true"/>
          <p:nvPr/>
        </p:nvSpPr>
        <p:spPr>
          <a:xfrm rot="0">
            <a:off x="4941446" y="600581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6" id="26"/>
          <p:cNvSpPr txBox="true"/>
          <p:nvPr/>
        </p:nvSpPr>
        <p:spPr>
          <a:xfrm rot="0">
            <a:off x="4941446" y="650111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7" id="27"/>
          <p:cNvSpPr txBox="true"/>
          <p:nvPr/>
        </p:nvSpPr>
        <p:spPr>
          <a:xfrm rot="0">
            <a:off x="4941446" y="69948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8" id="28"/>
          <p:cNvSpPr txBox="true"/>
          <p:nvPr/>
        </p:nvSpPr>
        <p:spPr>
          <a:xfrm rot="0">
            <a:off x="5403466" y="27453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29" id="29"/>
          <p:cNvSpPr txBox="true"/>
          <p:nvPr/>
        </p:nvSpPr>
        <p:spPr>
          <a:xfrm rot="0">
            <a:off x="5403466" y="32406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0" id="30"/>
          <p:cNvSpPr txBox="true"/>
          <p:nvPr/>
        </p:nvSpPr>
        <p:spPr>
          <a:xfrm rot="0">
            <a:off x="5436994" y="3734423"/>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1" id="31"/>
          <p:cNvSpPr txBox="true"/>
          <p:nvPr/>
        </p:nvSpPr>
        <p:spPr>
          <a:xfrm rot="0">
            <a:off x="5436994" y="4230104"/>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2" id="32"/>
          <p:cNvSpPr txBox="true"/>
          <p:nvPr/>
        </p:nvSpPr>
        <p:spPr>
          <a:xfrm rot="0">
            <a:off x="5436994" y="600581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3" id="33"/>
          <p:cNvSpPr txBox="true"/>
          <p:nvPr/>
        </p:nvSpPr>
        <p:spPr>
          <a:xfrm rot="0">
            <a:off x="5436994" y="650111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4" id="34"/>
          <p:cNvSpPr txBox="true"/>
          <p:nvPr/>
        </p:nvSpPr>
        <p:spPr>
          <a:xfrm rot="0">
            <a:off x="5436994" y="69948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5" id="35"/>
          <p:cNvSpPr txBox="true"/>
          <p:nvPr/>
        </p:nvSpPr>
        <p:spPr>
          <a:xfrm rot="0">
            <a:off x="4520822" y="7834945"/>
            <a:ext cx="1370648"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PROGRESSIÓ en % </a:t>
            </a:r>
          </a:p>
        </p:txBody>
      </p:sp>
      <p:sp>
        <p:nvSpPr>
          <p:cNvPr name="TextBox 36" id="36"/>
          <p:cNvSpPr txBox="true"/>
          <p:nvPr/>
        </p:nvSpPr>
        <p:spPr>
          <a:xfrm rot="0">
            <a:off x="5907910" y="27453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7" id="37"/>
          <p:cNvSpPr txBox="true"/>
          <p:nvPr/>
        </p:nvSpPr>
        <p:spPr>
          <a:xfrm rot="0">
            <a:off x="5907910" y="3240647"/>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8" id="38"/>
          <p:cNvSpPr txBox="true"/>
          <p:nvPr/>
        </p:nvSpPr>
        <p:spPr>
          <a:xfrm rot="0">
            <a:off x="5907910" y="4230104"/>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39" id="39"/>
          <p:cNvSpPr txBox="true"/>
          <p:nvPr/>
        </p:nvSpPr>
        <p:spPr>
          <a:xfrm rot="0">
            <a:off x="5907910" y="4647680"/>
            <a:ext cx="111262" cy="572252"/>
          </a:xfrm>
          <a:prstGeom prst="rect">
            <a:avLst/>
          </a:prstGeom>
        </p:spPr>
        <p:txBody>
          <a:bodyPr anchor="t" rtlCol="false" tIns="0" lIns="0" bIns="0" rIns="0">
            <a:spAutoFit/>
          </a:bodyPr>
          <a:lstStyle/>
          <a:p>
            <a:pPr algn="just">
              <a:lnSpc>
                <a:spcPts val="2304"/>
              </a:lnSpc>
            </a:pPr>
            <a:r>
              <a:rPr lang="en-US" sz="1103">
                <a:solidFill>
                  <a:srgbClr val="000000"/>
                </a:solidFill>
                <a:latin typeface="Arial"/>
                <a:ea typeface="Arial"/>
                <a:cs typeface="Arial"/>
                <a:sym typeface="Arial"/>
              </a:rPr>
              <a:t>x x </a:t>
            </a:r>
          </a:p>
        </p:txBody>
      </p:sp>
      <p:sp>
        <p:nvSpPr>
          <p:cNvPr name="TextBox 40" id="40"/>
          <p:cNvSpPr txBox="true"/>
          <p:nvPr/>
        </p:nvSpPr>
        <p:spPr>
          <a:xfrm rot="0">
            <a:off x="5907910" y="600581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41" id="41"/>
          <p:cNvSpPr txBox="true"/>
          <p:nvPr/>
        </p:nvSpPr>
        <p:spPr>
          <a:xfrm rot="0">
            <a:off x="5907910" y="6501112"/>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42" id="42"/>
          <p:cNvSpPr txBox="true"/>
          <p:nvPr/>
        </p:nvSpPr>
        <p:spPr>
          <a:xfrm rot="0">
            <a:off x="5907910" y="6994888"/>
            <a:ext cx="7150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x</a:t>
            </a:r>
          </a:p>
        </p:txBody>
      </p:sp>
      <p:sp>
        <p:nvSpPr>
          <p:cNvPr name="TextBox 43" id="43"/>
          <p:cNvSpPr txBox="true"/>
          <p:nvPr/>
        </p:nvSpPr>
        <p:spPr>
          <a:xfrm rot="0">
            <a:off x="6107554" y="2376539"/>
            <a:ext cx="1255224" cy="572252"/>
          </a:xfrm>
          <a:prstGeom prst="rect">
            <a:avLst/>
          </a:prstGeom>
        </p:spPr>
        <p:txBody>
          <a:bodyPr anchor="t" rtlCol="false" tIns="0" lIns="0" bIns="0" rIns="0">
            <a:spAutoFit/>
          </a:bodyPr>
          <a:lstStyle/>
          <a:p>
            <a:pPr algn="l">
              <a:lnSpc>
                <a:spcPts val="2304"/>
              </a:lnSpc>
            </a:pPr>
            <a:r>
              <a:rPr lang="en-US" sz="1103">
                <a:solidFill>
                  <a:srgbClr val="000000"/>
                </a:solidFill>
                <a:latin typeface="Arial"/>
                <a:ea typeface="Arial"/>
                <a:cs typeface="Arial"/>
                <a:sym typeface="Arial"/>
              </a:rPr>
              <a:t>pedagògiques 3.1.2. Cap d'estudis</a:t>
            </a:r>
          </a:p>
        </p:txBody>
      </p:sp>
      <p:sp>
        <p:nvSpPr>
          <p:cNvPr name="TextBox 44" id="44"/>
          <p:cNvSpPr txBox="true"/>
          <p:nvPr/>
        </p:nvSpPr>
        <p:spPr>
          <a:xfrm rot="0">
            <a:off x="6107554" y="6994888"/>
            <a:ext cx="133172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3.4.3. Caps d’estudis</a:t>
            </a:r>
          </a:p>
        </p:txBody>
      </p:sp>
      <p:sp>
        <p:nvSpPr>
          <p:cNvPr name="TextBox 45" id="45"/>
          <p:cNvSpPr txBox="true"/>
          <p:nvPr/>
        </p:nvSpPr>
        <p:spPr>
          <a:xfrm rot="0">
            <a:off x="6107554" y="3202547"/>
            <a:ext cx="1371486" cy="3502019"/>
          </a:xfrm>
          <a:prstGeom prst="rect">
            <a:avLst/>
          </a:prstGeom>
        </p:spPr>
        <p:txBody>
          <a:bodyPr anchor="t" rtlCol="false" tIns="0" lIns="0" bIns="0" rIns="0">
            <a:spAutoFit/>
          </a:bodyPr>
          <a:lstStyle/>
          <a:p>
            <a:pPr algn="just">
              <a:lnSpc>
                <a:spcPts val="1959"/>
              </a:lnSpc>
            </a:pPr>
            <a:r>
              <a:rPr lang="en-US" sz="1103">
                <a:solidFill>
                  <a:srgbClr val="000000"/>
                </a:solidFill>
                <a:latin typeface="Arial"/>
                <a:ea typeface="Arial"/>
                <a:cs typeface="Arial"/>
                <a:sym typeface="Arial"/>
              </a:rPr>
              <a:t>3.1.3. Comissió de Festes 3.2.1. Coordinacions </a:t>
            </a:r>
          </a:p>
          <a:p>
            <a:pPr algn="just">
              <a:lnSpc>
                <a:spcPts val="1710"/>
              </a:lnSpc>
            </a:pPr>
            <a:r>
              <a:rPr lang="en-US" sz="1103">
                <a:solidFill>
                  <a:srgbClr val="000000"/>
                </a:solidFill>
                <a:latin typeface="Arial"/>
                <a:ea typeface="Arial"/>
                <a:cs typeface="Arial"/>
                <a:sym typeface="Arial"/>
              </a:rPr>
              <a:t>pedagògiques </a:t>
            </a:r>
          </a:p>
          <a:p>
            <a:pPr algn="just">
              <a:lnSpc>
                <a:spcPts val="2298"/>
              </a:lnSpc>
            </a:pPr>
            <a:r>
              <a:rPr lang="en-US" sz="1103">
                <a:solidFill>
                  <a:srgbClr val="000000"/>
                </a:solidFill>
                <a:latin typeface="Arial"/>
                <a:ea typeface="Arial"/>
                <a:cs typeface="Arial"/>
                <a:sym typeface="Arial"/>
              </a:rPr>
              <a:t>3.2.2. Coordinacions </a:t>
            </a:r>
          </a:p>
          <a:p>
            <a:pPr algn="just">
              <a:lnSpc>
                <a:spcPts val="1493"/>
              </a:lnSpc>
            </a:pPr>
            <a:r>
              <a:rPr lang="en-US" sz="1103">
                <a:solidFill>
                  <a:srgbClr val="000000"/>
                </a:solidFill>
                <a:latin typeface="Arial"/>
                <a:ea typeface="Arial"/>
                <a:cs typeface="Arial"/>
                <a:sym typeface="Arial"/>
              </a:rPr>
              <a:t>pedagògiques </a:t>
            </a:r>
          </a:p>
          <a:p>
            <a:pPr algn="just">
              <a:lnSpc>
                <a:spcPts val="2489"/>
              </a:lnSpc>
            </a:pPr>
            <a:r>
              <a:rPr lang="en-US" sz="1103">
                <a:solidFill>
                  <a:srgbClr val="000000"/>
                </a:solidFill>
                <a:latin typeface="Arial"/>
                <a:ea typeface="Arial"/>
                <a:cs typeface="Arial"/>
                <a:sym typeface="Arial"/>
              </a:rPr>
              <a:t>3.2.3. Equip directiu. </a:t>
            </a:r>
          </a:p>
          <a:p>
            <a:pPr algn="just">
              <a:lnSpc>
                <a:spcPts val="2117"/>
              </a:lnSpc>
            </a:pPr>
            <a:r>
              <a:rPr lang="en-US" sz="1103">
                <a:solidFill>
                  <a:srgbClr val="000000"/>
                </a:solidFill>
                <a:latin typeface="Arial"/>
                <a:ea typeface="Arial"/>
                <a:cs typeface="Arial"/>
                <a:sym typeface="Arial"/>
              </a:rPr>
              <a:t>3.3.1. Coordinacions </a:t>
            </a:r>
          </a:p>
          <a:p>
            <a:pPr algn="just">
              <a:lnSpc>
                <a:spcPts val="1673"/>
              </a:lnSpc>
            </a:pPr>
            <a:r>
              <a:rPr lang="en-US" sz="1103">
                <a:solidFill>
                  <a:srgbClr val="000000"/>
                </a:solidFill>
                <a:latin typeface="Arial"/>
                <a:ea typeface="Arial"/>
                <a:cs typeface="Arial"/>
                <a:sym typeface="Arial"/>
              </a:rPr>
              <a:t>pedagògiques </a:t>
            </a:r>
          </a:p>
          <a:p>
            <a:pPr algn="just">
              <a:lnSpc>
                <a:spcPts val="2313"/>
              </a:lnSpc>
            </a:pPr>
            <a:r>
              <a:rPr lang="en-US" sz="1103">
                <a:solidFill>
                  <a:srgbClr val="000000"/>
                </a:solidFill>
                <a:latin typeface="Arial"/>
                <a:ea typeface="Arial"/>
                <a:cs typeface="Arial"/>
                <a:sym typeface="Arial"/>
              </a:rPr>
              <a:t>3.3.2. Coordinacions </a:t>
            </a:r>
          </a:p>
          <a:p>
            <a:pPr algn="just">
              <a:lnSpc>
                <a:spcPts val="1502"/>
              </a:lnSpc>
            </a:pPr>
            <a:r>
              <a:rPr lang="en-US" sz="1103">
                <a:solidFill>
                  <a:srgbClr val="000000"/>
                </a:solidFill>
                <a:latin typeface="Arial"/>
                <a:ea typeface="Arial"/>
                <a:cs typeface="Arial"/>
                <a:sym typeface="Arial"/>
              </a:rPr>
              <a:t>pedagògiques </a:t>
            </a:r>
          </a:p>
          <a:p>
            <a:pPr algn="just">
              <a:lnSpc>
                <a:spcPts val="2481"/>
              </a:lnSpc>
            </a:pPr>
            <a:r>
              <a:rPr lang="en-US" sz="1103">
                <a:solidFill>
                  <a:srgbClr val="000000"/>
                </a:solidFill>
                <a:latin typeface="Arial"/>
                <a:ea typeface="Arial"/>
                <a:cs typeface="Arial"/>
                <a:sym typeface="Arial"/>
              </a:rPr>
              <a:t>3.3.3. Coordinacions </a:t>
            </a:r>
          </a:p>
          <a:p>
            <a:pPr algn="just">
              <a:lnSpc>
                <a:spcPts val="1310"/>
              </a:lnSpc>
            </a:pPr>
            <a:r>
              <a:rPr lang="en-US" sz="1103">
                <a:solidFill>
                  <a:srgbClr val="000000"/>
                </a:solidFill>
                <a:latin typeface="Arial"/>
                <a:ea typeface="Arial"/>
                <a:cs typeface="Arial"/>
                <a:sym typeface="Arial"/>
              </a:rPr>
              <a:t>pedagògiques </a:t>
            </a:r>
          </a:p>
          <a:p>
            <a:pPr algn="just">
              <a:lnSpc>
                <a:spcPts val="2698"/>
              </a:lnSpc>
            </a:pPr>
            <a:r>
              <a:rPr lang="en-US" sz="1103">
                <a:solidFill>
                  <a:srgbClr val="000000"/>
                </a:solidFill>
                <a:latin typeface="Arial"/>
                <a:ea typeface="Arial"/>
                <a:cs typeface="Arial"/>
                <a:sym typeface="Arial"/>
              </a:rPr>
              <a:t>3.4.1. Caps d’estudis </a:t>
            </a:r>
          </a:p>
        </p:txBody>
      </p:sp>
      <p:sp>
        <p:nvSpPr>
          <p:cNvPr name="TextBox 46" id="46"/>
          <p:cNvSpPr txBox="true"/>
          <p:nvPr/>
        </p:nvSpPr>
        <p:spPr>
          <a:xfrm rot="0">
            <a:off x="6479410" y="7834945"/>
            <a:ext cx="1409643"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EINA D’AVALUACIÓ </a:t>
            </a:r>
          </a:p>
        </p:txBody>
      </p:sp>
      <p:sp>
        <p:nvSpPr>
          <p:cNvPr name="TextBox 47" id="47"/>
          <p:cNvSpPr txBox="true"/>
          <p:nvPr/>
        </p:nvSpPr>
        <p:spPr>
          <a:xfrm rot="0">
            <a:off x="7851391" y="4230104"/>
            <a:ext cx="919715"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3.2.2. Docents</a:t>
            </a:r>
          </a:p>
        </p:txBody>
      </p:sp>
      <p:sp>
        <p:nvSpPr>
          <p:cNvPr name="TextBox 48" id="48"/>
          <p:cNvSpPr txBox="true"/>
          <p:nvPr/>
        </p:nvSpPr>
        <p:spPr>
          <a:xfrm rot="0">
            <a:off x="7851391" y="2707247"/>
            <a:ext cx="1829267" cy="1230620"/>
          </a:xfrm>
          <a:prstGeom prst="rect">
            <a:avLst/>
          </a:prstGeom>
        </p:spPr>
        <p:txBody>
          <a:bodyPr anchor="t" rtlCol="false" tIns="0" lIns="0" bIns="0" rIns="0">
            <a:spAutoFit/>
          </a:bodyPr>
          <a:lstStyle/>
          <a:p>
            <a:pPr algn="l">
              <a:lnSpc>
                <a:spcPts val="1968"/>
              </a:lnSpc>
            </a:pPr>
            <a:r>
              <a:rPr lang="en-US" sz="1103">
                <a:solidFill>
                  <a:srgbClr val="000000"/>
                </a:solidFill>
                <a:latin typeface="Arial"/>
                <a:ea typeface="Arial"/>
                <a:cs typeface="Arial"/>
                <a:sym typeface="Arial"/>
              </a:rPr>
              <a:t>3.1.2. Equip docent. Dossier inici de curs. 3.1.3. Docents i espais de </a:t>
            </a:r>
          </a:p>
          <a:p>
            <a:pPr algn="l">
              <a:lnSpc>
                <a:spcPts val="1680"/>
              </a:lnSpc>
            </a:pPr>
            <a:r>
              <a:rPr lang="en-US" sz="1103">
                <a:solidFill>
                  <a:srgbClr val="000000"/>
                </a:solidFill>
                <a:latin typeface="Arial"/>
                <a:ea typeface="Arial"/>
                <a:cs typeface="Arial"/>
                <a:sym typeface="Arial"/>
              </a:rPr>
              <a:t>trobada. </a:t>
            </a:r>
          </a:p>
          <a:p>
            <a:pPr algn="l">
              <a:lnSpc>
                <a:spcPts val="2304"/>
              </a:lnSpc>
            </a:pPr>
            <a:r>
              <a:rPr lang="en-US" sz="1103">
                <a:solidFill>
                  <a:srgbClr val="000000"/>
                </a:solidFill>
                <a:latin typeface="Arial"/>
                <a:ea typeface="Arial"/>
                <a:cs typeface="Arial"/>
                <a:sym typeface="Arial"/>
              </a:rPr>
              <a:t>3.2.1. Docents. Protocol. </a:t>
            </a:r>
          </a:p>
        </p:txBody>
      </p:sp>
      <p:sp>
        <p:nvSpPr>
          <p:cNvPr name="TextBox 49" id="49"/>
          <p:cNvSpPr txBox="true"/>
          <p:nvPr/>
        </p:nvSpPr>
        <p:spPr>
          <a:xfrm rot="0">
            <a:off x="8380219" y="7834945"/>
            <a:ext cx="1488796"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AGENT AVALUADOR </a:t>
            </a:r>
          </a:p>
        </p:txBody>
      </p:sp>
      <p:sp>
        <p:nvSpPr>
          <p:cNvPr name="TextBox 50" id="50"/>
          <p:cNvSpPr txBox="true"/>
          <p:nvPr/>
        </p:nvSpPr>
        <p:spPr>
          <a:xfrm rot="0">
            <a:off x="7851391" y="4647680"/>
            <a:ext cx="1972237" cy="2791835"/>
          </a:xfrm>
          <a:prstGeom prst="rect">
            <a:avLst/>
          </a:prstGeom>
        </p:spPr>
        <p:txBody>
          <a:bodyPr anchor="t" rtlCol="false" tIns="0" lIns="0" bIns="0" rIns="0">
            <a:spAutoFit/>
          </a:bodyPr>
          <a:lstStyle/>
          <a:p>
            <a:pPr algn="l">
              <a:lnSpc>
                <a:spcPts val="2304"/>
              </a:lnSpc>
            </a:pPr>
            <a:r>
              <a:rPr lang="en-US" sz="1103">
                <a:solidFill>
                  <a:srgbClr val="000000"/>
                </a:solidFill>
                <a:latin typeface="Arial"/>
                <a:ea typeface="Arial"/>
                <a:cs typeface="Arial"/>
                <a:sym typeface="Arial"/>
              </a:rPr>
              <a:t>3.2.3. Formadors i docents. 3.3.1. Docents. Eines </a:t>
            </a:r>
          </a:p>
          <a:p>
            <a:pPr algn="l">
              <a:lnSpc>
                <a:spcPts val="1488"/>
              </a:lnSpc>
            </a:pPr>
            <a:r>
              <a:rPr lang="en-US" sz="1103">
                <a:solidFill>
                  <a:srgbClr val="000000"/>
                </a:solidFill>
                <a:latin typeface="Arial"/>
                <a:ea typeface="Arial"/>
                <a:cs typeface="Arial"/>
                <a:sym typeface="Arial"/>
              </a:rPr>
              <a:t>necessàries per a l’elaboració. </a:t>
            </a:r>
          </a:p>
          <a:p>
            <a:pPr algn="l">
              <a:lnSpc>
                <a:spcPts val="2499"/>
              </a:lnSpc>
            </a:pPr>
            <a:r>
              <a:rPr lang="en-US" sz="1103">
                <a:solidFill>
                  <a:srgbClr val="000000"/>
                </a:solidFill>
                <a:latin typeface="Arial"/>
                <a:ea typeface="Arial"/>
                <a:cs typeface="Arial"/>
                <a:sym typeface="Arial"/>
              </a:rPr>
              <a:t>3.3.2. Docents, dispositius, </a:t>
            </a:r>
          </a:p>
          <a:p>
            <a:pPr algn="l">
              <a:lnSpc>
                <a:spcPts val="1315"/>
              </a:lnSpc>
            </a:pPr>
            <a:r>
              <a:rPr lang="en-US" sz="1103">
                <a:solidFill>
                  <a:srgbClr val="000000"/>
                </a:solidFill>
                <a:latin typeface="Arial"/>
                <a:ea typeface="Arial"/>
                <a:cs typeface="Arial"/>
                <a:sym typeface="Arial"/>
              </a:rPr>
              <a:t>espais i mobiliari. </a:t>
            </a:r>
          </a:p>
          <a:p>
            <a:pPr algn="l">
              <a:lnSpc>
                <a:spcPts val="2668"/>
              </a:lnSpc>
            </a:pPr>
            <a:r>
              <a:rPr lang="en-US" sz="1103">
                <a:solidFill>
                  <a:srgbClr val="000000"/>
                </a:solidFill>
                <a:latin typeface="Arial"/>
                <a:ea typeface="Arial"/>
                <a:cs typeface="Arial"/>
                <a:sym typeface="Arial"/>
              </a:rPr>
              <a:t>3.3.3. Docents i materials </a:t>
            </a:r>
          </a:p>
          <a:p>
            <a:pPr algn="l">
              <a:lnSpc>
                <a:spcPts val="1123"/>
              </a:lnSpc>
            </a:pPr>
            <a:r>
              <a:rPr lang="en-US" sz="1103">
                <a:solidFill>
                  <a:srgbClr val="000000"/>
                </a:solidFill>
                <a:latin typeface="Arial"/>
                <a:ea typeface="Arial"/>
                <a:cs typeface="Arial"/>
                <a:sym typeface="Arial"/>
              </a:rPr>
              <a:t>didàctics. Espais de trobada. </a:t>
            </a:r>
          </a:p>
          <a:p>
            <a:pPr algn="l">
              <a:lnSpc>
                <a:spcPts val="2759"/>
              </a:lnSpc>
            </a:pPr>
            <a:r>
              <a:rPr lang="en-US" sz="1103">
                <a:solidFill>
                  <a:srgbClr val="000000"/>
                </a:solidFill>
                <a:latin typeface="Arial"/>
                <a:ea typeface="Arial"/>
                <a:cs typeface="Arial"/>
                <a:sym typeface="Arial"/>
              </a:rPr>
              <a:t>3.4.1. Docents implicats </a:t>
            </a:r>
          </a:p>
          <a:p>
            <a:pPr algn="l">
              <a:lnSpc>
                <a:spcPts val="1032"/>
              </a:lnSpc>
            </a:pPr>
            <a:r>
              <a:rPr lang="en-US" sz="1103">
                <a:solidFill>
                  <a:srgbClr val="000000"/>
                </a:solidFill>
                <a:latin typeface="Arial"/>
                <a:ea typeface="Arial"/>
                <a:cs typeface="Arial"/>
                <a:sym typeface="Arial"/>
              </a:rPr>
              <a:t>Consell de direcció. </a:t>
            </a:r>
          </a:p>
          <a:p>
            <a:pPr algn="l">
              <a:lnSpc>
                <a:spcPts val="2759"/>
              </a:lnSpc>
            </a:pPr>
            <a:r>
              <a:rPr lang="en-US" sz="1103">
                <a:solidFill>
                  <a:srgbClr val="000000"/>
                </a:solidFill>
                <a:latin typeface="Arial"/>
                <a:ea typeface="Arial"/>
                <a:cs typeface="Arial"/>
                <a:sym typeface="Arial"/>
              </a:rPr>
              <a:t>3.3.3. Docents. Plataforma </a:t>
            </a:r>
          </a:p>
          <a:p>
            <a:pPr algn="l">
              <a:lnSpc>
                <a:spcPts val="1037"/>
              </a:lnSpc>
            </a:pPr>
            <a:r>
              <a:rPr lang="en-US" sz="1103">
                <a:solidFill>
                  <a:srgbClr val="000000"/>
                </a:solidFill>
                <a:latin typeface="Arial"/>
                <a:ea typeface="Arial"/>
                <a:cs typeface="Arial"/>
                <a:sym typeface="Arial"/>
              </a:rPr>
              <a:t>Dinantia. Documents de Drive. </a:t>
            </a:r>
          </a:p>
        </p:txBody>
      </p:sp>
      <p:sp>
        <p:nvSpPr>
          <p:cNvPr name="TextBox 51" id="51"/>
          <p:cNvSpPr txBox="true"/>
          <p:nvPr/>
        </p:nvSpPr>
        <p:spPr>
          <a:xfrm rot="0">
            <a:off x="4450718" y="4647680"/>
            <a:ext cx="111262" cy="572252"/>
          </a:xfrm>
          <a:prstGeom prst="rect">
            <a:avLst/>
          </a:prstGeom>
        </p:spPr>
        <p:txBody>
          <a:bodyPr anchor="t" rtlCol="false" tIns="0" lIns="0" bIns="0" rIns="0">
            <a:spAutoFit/>
          </a:bodyPr>
          <a:lstStyle/>
          <a:p>
            <a:pPr algn="ctr">
              <a:lnSpc>
                <a:spcPts val="2304"/>
              </a:lnSpc>
            </a:pPr>
            <a:r>
              <a:rPr lang="en-US" sz="1103">
                <a:solidFill>
                  <a:srgbClr val="000000"/>
                </a:solidFill>
                <a:latin typeface="Arial"/>
                <a:ea typeface="Arial"/>
                <a:cs typeface="Arial"/>
                <a:sym typeface="Arial"/>
              </a:rPr>
              <a:t> </a:t>
            </a:r>
          </a:p>
          <a:p>
            <a:pPr algn="ctr">
              <a:lnSpc>
                <a:spcPts val="2304"/>
              </a:lnSpc>
            </a:pPr>
            <a:r>
              <a:rPr lang="en-US" sz="1103">
                <a:solidFill>
                  <a:srgbClr val="000000"/>
                </a:solidFill>
                <a:latin typeface="Arial"/>
                <a:ea typeface="Arial"/>
                <a:cs typeface="Arial"/>
                <a:sym typeface="Arial"/>
              </a:rPr>
              <a:t>x </a:t>
            </a:r>
          </a:p>
        </p:txBody>
      </p:sp>
      <p:sp>
        <p:nvSpPr>
          <p:cNvPr name="TextBox 52" id="52"/>
          <p:cNvSpPr txBox="true"/>
          <p:nvPr/>
        </p:nvSpPr>
        <p:spPr>
          <a:xfrm rot="0">
            <a:off x="5436994" y="4647680"/>
            <a:ext cx="111262" cy="572252"/>
          </a:xfrm>
          <a:prstGeom prst="rect">
            <a:avLst/>
          </a:prstGeom>
        </p:spPr>
        <p:txBody>
          <a:bodyPr anchor="t" rtlCol="false" tIns="0" lIns="0" bIns="0" rIns="0">
            <a:spAutoFit/>
          </a:bodyPr>
          <a:lstStyle/>
          <a:p>
            <a:pPr algn="ctr">
              <a:lnSpc>
                <a:spcPts val="2304"/>
              </a:lnSpc>
            </a:pPr>
            <a:r>
              <a:rPr lang="en-US" sz="1103">
                <a:solidFill>
                  <a:srgbClr val="000000"/>
                </a:solidFill>
                <a:latin typeface="Arial"/>
                <a:ea typeface="Arial"/>
                <a:cs typeface="Arial"/>
                <a:sym typeface="Arial"/>
              </a:rPr>
              <a:t> </a:t>
            </a:r>
          </a:p>
          <a:p>
            <a:pPr algn="ctr">
              <a:lnSpc>
                <a:spcPts val="2304"/>
              </a:lnSpc>
            </a:pPr>
            <a:r>
              <a:rPr lang="en-US" sz="1103">
                <a:solidFill>
                  <a:srgbClr val="000000"/>
                </a:solidFill>
                <a:latin typeface="Arial"/>
                <a:ea typeface="Arial"/>
                <a:cs typeface="Arial"/>
                <a:sym typeface="Arial"/>
              </a:rPr>
              <a:t>x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2154264"/>
            <a:ext cx="8862060" cy="9525"/>
          </a:xfrm>
          <a:custGeom>
            <a:avLst/>
            <a:gdLst/>
            <a:ahLst/>
            <a:cxnLst/>
            <a:rect r="r" b="b" t="t" l="l"/>
            <a:pathLst>
              <a:path h="9525" w="8862060">
                <a:moveTo>
                  <a:pt x="0" y="0"/>
                </a:moveTo>
                <a:lnTo>
                  <a:pt x="8862060" y="0"/>
                </a:lnTo>
                <a:lnTo>
                  <a:pt x="8862060"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96973" y="2417154"/>
            <a:ext cx="9296905" cy="5582364"/>
          </a:xfrm>
          <a:custGeom>
            <a:avLst/>
            <a:gdLst/>
            <a:ahLst/>
            <a:cxnLst/>
            <a:rect r="r" b="b" t="t" l="l"/>
            <a:pathLst>
              <a:path h="5582364" w="9296905">
                <a:moveTo>
                  <a:pt x="0" y="0"/>
                </a:moveTo>
                <a:lnTo>
                  <a:pt x="9296905" y="0"/>
                </a:lnTo>
                <a:lnTo>
                  <a:pt x="9296905" y="5582364"/>
                </a:lnTo>
                <a:lnTo>
                  <a:pt x="0" y="55823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914400" y="2002816"/>
            <a:ext cx="1195769"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388226" y="8342352"/>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22 </a:t>
            </a:r>
          </a:p>
        </p:txBody>
      </p:sp>
      <p:sp>
        <p:nvSpPr>
          <p:cNvPr name="TextBox 6" id="6"/>
          <p:cNvSpPr txBox="true"/>
          <p:nvPr/>
        </p:nvSpPr>
        <p:spPr>
          <a:xfrm rot="0">
            <a:off x="8244583" y="2002816"/>
            <a:ext cx="1598381"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832104" y="6677896"/>
            <a:ext cx="1767040"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3.4.1. Acta de les reunions. </a:t>
            </a:r>
          </a:p>
        </p:txBody>
      </p:sp>
      <p:sp>
        <p:nvSpPr>
          <p:cNvPr name="TextBox 8" id="8"/>
          <p:cNvSpPr txBox="true"/>
          <p:nvPr/>
        </p:nvSpPr>
        <p:spPr>
          <a:xfrm rot="0">
            <a:off x="832104" y="2733155"/>
            <a:ext cx="183855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3.1.1. Recull de dinàmiques. </a:t>
            </a:r>
          </a:p>
        </p:txBody>
      </p:sp>
      <p:sp>
        <p:nvSpPr>
          <p:cNvPr name="TextBox 9" id="9"/>
          <p:cNvSpPr txBox="true"/>
          <p:nvPr/>
        </p:nvSpPr>
        <p:spPr>
          <a:xfrm rot="0">
            <a:off x="832104" y="6190216"/>
            <a:ext cx="2124570"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3.3.3. Assistència a les reunions. </a:t>
            </a:r>
          </a:p>
        </p:txBody>
      </p:sp>
      <p:sp>
        <p:nvSpPr>
          <p:cNvPr name="TextBox 10" id="10"/>
          <p:cNvSpPr txBox="true"/>
          <p:nvPr/>
        </p:nvSpPr>
        <p:spPr>
          <a:xfrm rot="0">
            <a:off x="832104" y="3220835"/>
            <a:ext cx="244052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3.1.2. Nivell d’implicació dels docents. </a:t>
            </a:r>
          </a:p>
        </p:txBody>
      </p:sp>
      <p:sp>
        <p:nvSpPr>
          <p:cNvPr name="TextBox 11" id="11"/>
          <p:cNvSpPr txBox="true"/>
          <p:nvPr/>
        </p:nvSpPr>
        <p:spPr>
          <a:xfrm rot="0">
            <a:off x="1061009" y="5431645"/>
            <a:ext cx="2558205" cy="232019"/>
          </a:xfrm>
          <a:prstGeom prst="rect">
            <a:avLst/>
          </a:prstGeom>
        </p:spPr>
        <p:txBody>
          <a:bodyPr anchor="t" rtlCol="false" tIns="0" lIns="0" bIns="0" rIns="0">
            <a:spAutoFit/>
          </a:bodyPr>
          <a:lstStyle/>
          <a:p>
            <a:pPr algn="l">
              <a:lnSpc>
                <a:spcPts val="1895"/>
              </a:lnSpc>
            </a:pPr>
            <a:r>
              <a:rPr lang="en-US" sz="1103">
                <a:solidFill>
                  <a:srgbClr val="000000"/>
                </a:solidFill>
                <a:latin typeface="Arial"/>
                <a:ea typeface="Arial"/>
                <a:cs typeface="Arial"/>
                <a:sym typeface="Arial"/>
              </a:rPr>
              <a:t>3.3.2. Facilitat per trobar tant el material </a:t>
            </a:r>
          </a:p>
        </p:txBody>
      </p:sp>
      <p:sp>
        <p:nvSpPr>
          <p:cNvPr name="TextBox 12" id="12"/>
          <p:cNvSpPr txBox="true"/>
          <p:nvPr/>
        </p:nvSpPr>
        <p:spPr>
          <a:xfrm rot="0">
            <a:off x="832104" y="5672437"/>
            <a:ext cx="2456069" cy="232019"/>
          </a:xfrm>
          <a:prstGeom prst="rect">
            <a:avLst/>
          </a:prstGeom>
        </p:spPr>
        <p:txBody>
          <a:bodyPr anchor="t" rtlCol="false" tIns="0" lIns="0" bIns="0" rIns="0">
            <a:spAutoFit/>
          </a:bodyPr>
          <a:lstStyle/>
          <a:p>
            <a:pPr algn="l">
              <a:lnSpc>
                <a:spcPts val="1895"/>
              </a:lnSpc>
            </a:pPr>
            <a:r>
              <a:rPr lang="en-US" sz="1103">
                <a:solidFill>
                  <a:srgbClr val="000000"/>
                </a:solidFill>
                <a:latin typeface="Arial"/>
                <a:ea typeface="Arial"/>
                <a:cs typeface="Arial"/>
                <a:sym typeface="Arial"/>
              </a:rPr>
              <a:t>didàctic com els documents elaborats. </a:t>
            </a:r>
          </a:p>
        </p:txBody>
      </p:sp>
      <p:sp>
        <p:nvSpPr>
          <p:cNvPr name="TextBox 13" id="13"/>
          <p:cNvSpPr txBox="true"/>
          <p:nvPr/>
        </p:nvSpPr>
        <p:spPr>
          <a:xfrm rot="0">
            <a:off x="832104" y="4444988"/>
            <a:ext cx="3034332" cy="730748"/>
          </a:xfrm>
          <a:prstGeom prst="rect">
            <a:avLst/>
          </a:prstGeom>
        </p:spPr>
        <p:txBody>
          <a:bodyPr anchor="t" rtlCol="false" tIns="0" lIns="0" bIns="0" rIns="0">
            <a:spAutoFit/>
          </a:bodyPr>
          <a:lstStyle/>
          <a:p>
            <a:pPr algn="l">
              <a:lnSpc>
                <a:spcPts val="1936"/>
              </a:lnSpc>
            </a:pPr>
            <a:r>
              <a:rPr lang="en-US" sz="1103">
                <a:solidFill>
                  <a:srgbClr val="000000"/>
                </a:solidFill>
                <a:latin typeface="Arial"/>
                <a:ea typeface="Arial"/>
                <a:cs typeface="Arial"/>
                <a:sym typeface="Arial"/>
              </a:rPr>
              <a:t>3.2.2. Programacions d’aula amb propostes d’activitats que reflecteixin els acords. 3.3.1. Inventari i recull de documents al DRIVE. </a:t>
            </a:r>
          </a:p>
        </p:txBody>
      </p:sp>
      <p:sp>
        <p:nvSpPr>
          <p:cNvPr name="TextBox 14" id="14"/>
          <p:cNvSpPr txBox="true"/>
          <p:nvPr/>
        </p:nvSpPr>
        <p:spPr>
          <a:xfrm rot="0">
            <a:off x="832104" y="3641840"/>
            <a:ext cx="3065421" cy="557012"/>
          </a:xfrm>
          <a:prstGeom prst="rect">
            <a:avLst/>
          </a:prstGeom>
        </p:spPr>
        <p:txBody>
          <a:bodyPr anchor="t" rtlCol="false" tIns="0" lIns="0" bIns="0" rIns="0">
            <a:spAutoFit/>
          </a:bodyPr>
          <a:lstStyle/>
          <a:p>
            <a:pPr algn="l">
              <a:lnSpc>
                <a:spcPts val="2258"/>
              </a:lnSpc>
            </a:pPr>
            <a:r>
              <a:rPr lang="en-US" sz="1103">
                <a:solidFill>
                  <a:srgbClr val="000000"/>
                </a:solidFill>
                <a:latin typeface="Arial"/>
                <a:ea typeface="Arial"/>
                <a:cs typeface="Arial"/>
                <a:sym typeface="Arial"/>
              </a:rPr>
              <a:t>3.1.3. Assistència a les trobades. 3.2.1. Funcionament regular de les comissions. </a:t>
            </a:r>
          </a:p>
        </p:txBody>
      </p:sp>
      <p:sp>
        <p:nvSpPr>
          <p:cNvPr name="TextBox 15" id="15"/>
          <p:cNvSpPr txBox="true"/>
          <p:nvPr/>
        </p:nvSpPr>
        <p:spPr>
          <a:xfrm rot="0">
            <a:off x="832104" y="7137382"/>
            <a:ext cx="3166577" cy="715127"/>
          </a:xfrm>
          <a:prstGeom prst="rect">
            <a:avLst/>
          </a:prstGeom>
        </p:spPr>
        <p:txBody>
          <a:bodyPr anchor="t" rtlCol="false" tIns="0" lIns="0" bIns="0" rIns="0">
            <a:spAutoFit/>
          </a:bodyPr>
          <a:lstStyle/>
          <a:p>
            <a:pPr algn="l">
              <a:lnSpc>
                <a:spcPts val="1899"/>
              </a:lnSpc>
            </a:pPr>
            <a:r>
              <a:rPr lang="en-US" sz="1103">
                <a:solidFill>
                  <a:srgbClr val="000000"/>
                </a:solidFill>
                <a:latin typeface="Arial"/>
                <a:ea typeface="Arial"/>
                <a:cs typeface="Arial"/>
                <a:sym typeface="Arial"/>
              </a:rPr>
              <a:t>3.4.2. Recull a la Programació General Anual de les millores acordades i valoració de les mateixes a la Memòria Anual. El mateix protocol. </a:t>
            </a:r>
          </a:p>
        </p:txBody>
      </p:sp>
      <p:sp>
        <p:nvSpPr>
          <p:cNvPr name="TextBox 16" id="16"/>
          <p:cNvSpPr txBox="true"/>
          <p:nvPr/>
        </p:nvSpPr>
        <p:spPr>
          <a:xfrm rot="0">
            <a:off x="4141346" y="6677896"/>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17" id="17"/>
          <p:cNvSpPr txBox="true"/>
          <p:nvPr/>
        </p:nvSpPr>
        <p:spPr>
          <a:xfrm rot="0">
            <a:off x="4369946" y="5460220"/>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18" id="18"/>
          <p:cNvSpPr txBox="true"/>
          <p:nvPr/>
        </p:nvSpPr>
        <p:spPr>
          <a:xfrm rot="0">
            <a:off x="4369946" y="6190216"/>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19" id="19"/>
          <p:cNvSpPr txBox="true"/>
          <p:nvPr/>
        </p:nvSpPr>
        <p:spPr>
          <a:xfrm rot="0">
            <a:off x="4369946" y="7165957"/>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20" id="20"/>
          <p:cNvSpPr txBox="true"/>
          <p:nvPr/>
        </p:nvSpPr>
        <p:spPr>
          <a:xfrm rot="0">
            <a:off x="4369946" y="2378444"/>
            <a:ext cx="204530" cy="558155"/>
          </a:xfrm>
          <a:prstGeom prst="rect">
            <a:avLst/>
          </a:prstGeom>
        </p:spPr>
        <p:txBody>
          <a:bodyPr anchor="t" rtlCol="false" tIns="0" lIns="0" bIns="0" rIns="0">
            <a:spAutoFit/>
          </a:bodyPr>
          <a:lstStyle/>
          <a:p>
            <a:pPr algn="l">
              <a:lnSpc>
                <a:spcPts val="2267"/>
              </a:lnSpc>
            </a:pPr>
            <a:r>
              <a:rPr lang="en-US" b="true" sz="1103" i="true">
                <a:solidFill>
                  <a:srgbClr val="000000"/>
                </a:solidFill>
                <a:latin typeface="Arial Bold Italics"/>
                <a:ea typeface="Arial Bold Italics"/>
                <a:cs typeface="Arial Bold Italics"/>
                <a:sym typeface="Arial Bold Italics"/>
              </a:rPr>
              <a:t>1 </a:t>
            </a:r>
            <a:r>
              <a:rPr lang="en-US" sz="1103">
                <a:solidFill>
                  <a:srgbClr val="000000"/>
                </a:solidFill>
                <a:latin typeface="Arial"/>
                <a:ea typeface="Arial"/>
                <a:cs typeface="Arial"/>
                <a:sym typeface="Arial"/>
              </a:rPr>
              <a:t>25 </a:t>
            </a:r>
          </a:p>
        </p:txBody>
      </p:sp>
      <p:sp>
        <p:nvSpPr>
          <p:cNvPr name="TextBox 21" id="21"/>
          <p:cNvSpPr txBox="true"/>
          <p:nvPr/>
        </p:nvSpPr>
        <p:spPr>
          <a:xfrm rot="0">
            <a:off x="4376042" y="3220835"/>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22" id="22"/>
          <p:cNvSpPr txBox="true"/>
          <p:nvPr/>
        </p:nvSpPr>
        <p:spPr>
          <a:xfrm rot="0">
            <a:off x="4376042" y="3641840"/>
            <a:ext cx="198311" cy="270119"/>
          </a:xfrm>
          <a:prstGeom prst="rect">
            <a:avLst/>
          </a:prstGeom>
        </p:spPr>
        <p:txBody>
          <a:bodyPr anchor="t" rtlCol="false" tIns="0" lIns="0" bIns="0" rIns="0">
            <a:spAutoFit/>
          </a:bodyPr>
          <a:lstStyle/>
          <a:p>
            <a:pPr algn="l">
              <a:lnSpc>
                <a:spcPts val="2258"/>
              </a:lnSpc>
            </a:pPr>
            <a:r>
              <a:rPr lang="en-US" sz="1103">
                <a:solidFill>
                  <a:srgbClr val="000000"/>
                </a:solidFill>
                <a:latin typeface="Arial"/>
                <a:ea typeface="Arial"/>
                <a:cs typeface="Arial"/>
                <a:sym typeface="Arial"/>
              </a:rPr>
              <a:t>50 </a:t>
            </a:r>
          </a:p>
        </p:txBody>
      </p:sp>
      <p:sp>
        <p:nvSpPr>
          <p:cNvPr name="TextBox 23" id="23"/>
          <p:cNvSpPr txBox="true"/>
          <p:nvPr/>
        </p:nvSpPr>
        <p:spPr>
          <a:xfrm rot="0">
            <a:off x="4222118" y="3928733"/>
            <a:ext cx="277597" cy="270119"/>
          </a:xfrm>
          <a:prstGeom prst="rect">
            <a:avLst/>
          </a:prstGeom>
        </p:spPr>
        <p:txBody>
          <a:bodyPr anchor="t" rtlCol="false" tIns="0" lIns="0" bIns="0" rIns="0">
            <a:spAutoFit/>
          </a:bodyPr>
          <a:lstStyle/>
          <a:p>
            <a:pPr algn="l">
              <a:lnSpc>
                <a:spcPts val="2258"/>
              </a:lnSpc>
            </a:pPr>
            <a:r>
              <a:rPr lang="en-US" sz="1103">
                <a:solidFill>
                  <a:srgbClr val="000000"/>
                </a:solidFill>
                <a:latin typeface="Arial"/>
                <a:ea typeface="Arial"/>
                <a:cs typeface="Arial"/>
                <a:sym typeface="Arial"/>
              </a:rPr>
              <a:t>100 </a:t>
            </a:r>
          </a:p>
        </p:txBody>
      </p:sp>
      <p:sp>
        <p:nvSpPr>
          <p:cNvPr name="TextBox 24" id="24"/>
          <p:cNvSpPr txBox="true"/>
          <p:nvPr/>
        </p:nvSpPr>
        <p:spPr>
          <a:xfrm rot="0">
            <a:off x="4376042" y="4483088"/>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25 </a:t>
            </a:r>
          </a:p>
        </p:txBody>
      </p:sp>
      <p:sp>
        <p:nvSpPr>
          <p:cNvPr name="TextBox 25" id="25"/>
          <p:cNvSpPr txBox="true"/>
          <p:nvPr/>
        </p:nvSpPr>
        <p:spPr>
          <a:xfrm rot="0">
            <a:off x="4376042" y="4972292"/>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26" id="26"/>
          <p:cNvSpPr txBox="true"/>
          <p:nvPr/>
        </p:nvSpPr>
        <p:spPr>
          <a:xfrm rot="0">
            <a:off x="4676270" y="5460220"/>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75 </a:t>
            </a:r>
          </a:p>
        </p:txBody>
      </p:sp>
      <p:sp>
        <p:nvSpPr>
          <p:cNvPr name="TextBox 27" id="27"/>
          <p:cNvSpPr txBox="true"/>
          <p:nvPr/>
        </p:nvSpPr>
        <p:spPr>
          <a:xfrm rot="0">
            <a:off x="4676270" y="6190216"/>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28" id="28"/>
          <p:cNvSpPr txBox="true"/>
          <p:nvPr/>
        </p:nvSpPr>
        <p:spPr>
          <a:xfrm rot="0">
            <a:off x="4676270" y="6677896"/>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29" id="29"/>
          <p:cNvSpPr txBox="true"/>
          <p:nvPr/>
        </p:nvSpPr>
        <p:spPr>
          <a:xfrm rot="0">
            <a:off x="4676270" y="7165957"/>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30" id="30"/>
          <p:cNvSpPr txBox="true"/>
          <p:nvPr/>
        </p:nvSpPr>
        <p:spPr>
          <a:xfrm rot="0">
            <a:off x="4767710" y="3220835"/>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31" id="31"/>
          <p:cNvSpPr txBox="true"/>
          <p:nvPr/>
        </p:nvSpPr>
        <p:spPr>
          <a:xfrm rot="0">
            <a:off x="4767710" y="4483088"/>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50 </a:t>
            </a:r>
          </a:p>
        </p:txBody>
      </p:sp>
      <p:sp>
        <p:nvSpPr>
          <p:cNvPr name="TextBox 32" id="32"/>
          <p:cNvSpPr txBox="true"/>
          <p:nvPr/>
        </p:nvSpPr>
        <p:spPr>
          <a:xfrm rot="0">
            <a:off x="4767710" y="4972292"/>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75 </a:t>
            </a:r>
          </a:p>
        </p:txBody>
      </p:sp>
      <p:sp>
        <p:nvSpPr>
          <p:cNvPr name="TextBox 33" id="33"/>
          <p:cNvSpPr txBox="true"/>
          <p:nvPr/>
        </p:nvSpPr>
        <p:spPr>
          <a:xfrm rot="0">
            <a:off x="4728086" y="3641840"/>
            <a:ext cx="277597" cy="557012"/>
          </a:xfrm>
          <a:prstGeom prst="rect">
            <a:avLst/>
          </a:prstGeom>
        </p:spPr>
        <p:txBody>
          <a:bodyPr anchor="t" rtlCol="false" tIns="0" lIns="0" bIns="0" rIns="0">
            <a:spAutoFit/>
          </a:bodyPr>
          <a:lstStyle/>
          <a:p>
            <a:pPr algn="ctr">
              <a:lnSpc>
                <a:spcPts val="2258"/>
              </a:lnSpc>
            </a:pPr>
            <a:r>
              <a:rPr lang="en-US" sz="1103">
                <a:solidFill>
                  <a:srgbClr val="000000"/>
                </a:solidFill>
                <a:latin typeface="Arial"/>
                <a:ea typeface="Arial"/>
                <a:cs typeface="Arial"/>
                <a:sym typeface="Arial"/>
              </a:rPr>
              <a:t>60 100 </a:t>
            </a:r>
          </a:p>
        </p:txBody>
      </p:sp>
      <p:sp>
        <p:nvSpPr>
          <p:cNvPr name="TextBox 34" id="34"/>
          <p:cNvSpPr txBox="true"/>
          <p:nvPr/>
        </p:nvSpPr>
        <p:spPr>
          <a:xfrm rot="0">
            <a:off x="4904870" y="2378444"/>
            <a:ext cx="119034" cy="270119"/>
          </a:xfrm>
          <a:prstGeom prst="rect">
            <a:avLst/>
          </a:prstGeom>
        </p:spPr>
        <p:txBody>
          <a:bodyPr anchor="t" rtlCol="false" tIns="0" lIns="0" bIns="0" rIns="0">
            <a:spAutoFit/>
          </a:bodyPr>
          <a:lstStyle/>
          <a:p>
            <a:pPr algn="l">
              <a:lnSpc>
                <a:spcPts val="2267"/>
              </a:lnSpc>
            </a:pPr>
            <a:r>
              <a:rPr lang="en-US" b="true" sz="1103" i="true">
                <a:solidFill>
                  <a:srgbClr val="000000"/>
                </a:solidFill>
                <a:latin typeface="Arial Bold Italics"/>
                <a:ea typeface="Arial Bold Italics"/>
                <a:cs typeface="Arial Bold Italics"/>
                <a:sym typeface="Arial Bold Italics"/>
              </a:rPr>
              <a:t>2 </a:t>
            </a:r>
          </a:p>
        </p:txBody>
      </p:sp>
      <p:sp>
        <p:nvSpPr>
          <p:cNvPr name="TextBox 35" id="35"/>
          <p:cNvSpPr txBox="true"/>
          <p:nvPr/>
        </p:nvSpPr>
        <p:spPr>
          <a:xfrm rot="0">
            <a:off x="4767710" y="2666480"/>
            <a:ext cx="198311" cy="270119"/>
          </a:xfrm>
          <a:prstGeom prst="rect">
            <a:avLst/>
          </a:prstGeom>
        </p:spPr>
        <p:txBody>
          <a:bodyPr anchor="t" rtlCol="false" tIns="0" lIns="0" bIns="0" rIns="0">
            <a:spAutoFit/>
          </a:bodyPr>
          <a:lstStyle/>
          <a:p>
            <a:pPr algn="l">
              <a:lnSpc>
                <a:spcPts val="2267"/>
              </a:lnSpc>
            </a:pPr>
            <a:r>
              <a:rPr lang="en-US" sz="1103">
                <a:solidFill>
                  <a:srgbClr val="000000"/>
                </a:solidFill>
                <a:latin typeface="Arial"/>
                <a:ea typeface="Arial"/>
                <a:cs typeface="Arial"/>
                <a:sym typeface="Arial"/>
              </a:rPr>
              <a:t>50 </a:t>
            </a:r>
          </a:p>
        </p:txBody>
      </p:sp>
      <p:sp>
        <p:nvSpPr>
          <p:cNvPr name="TextBox 36" id="36"/>
          <p:cNvSpPr txBox="true"/>
          <p:nvPr/>
        </p:nvSpPr>
        <p:spPr>
          <a:xfrm rot="0">
            <a:off x="5151758" y="6190216"/>
            <a:ext cx="19857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60 </a:t>
            </a:r>
          </a:p>
        </p:txBody>
      </p:sp>
      <p:sp>
        <p:nvSpPr>
          <p:cNvPr name="TextBox 37" id="37"/>
          <p:cNvSpPr txBox="true"/>
          <p:nvPr/>
        </p:nvSpPr>
        <p:spPr>
          <a:xfrm rot="0">
            <a:off x="5151758" y="5460220"/>
            <a:ext cx="27785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38" id="38"/>
          <p:cNvSpPr txBox="true"/>
          <p:nvPr/>
        </p:nvSpPr>
        <p:spPr>
          <a:xfrm rot="0">
            <a:off x="5151758" y="6677896"/>
            <a:ext cx="27785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39" id="39"/>
          <p:cNvSpPr txBox="true"/>
          <p:nvPr/>
        </p:nvSpPr>
        <p:spPr>
          <a:xfrm rot="0">
            <a:off x="5151758" y="7165957"/>
            <a:ext cx="27785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40" id="40"/>
          <p:cNvSpPr txBox="true"/>
          <p:nvPr/>
        </p:nvSpPr>
        <p:spPr>
          <a:xfrm rot="0">
            <a:off x="5243446" y="4483088"/>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75 </a:t>
            </a:r>
          </a:p>
        </p:txBody>
      </p:sp>
      <p:sp>
        <p:nvSpPr>
          <p:cNvPr name="TextBox 41" id="41"/>
          <p:cNvSpPr txBox="true"/>
          <p:nvPr/>
        </p:nvSpPr>
        <p:spPr>
          <a:xfrm rot="0">
            <a:off x="5203574" y="3220835"/>
            <a:ext cx="27785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42" id="42"/>
          <p:cNvSpPr txBox="true"/>
          <p:nvPr/>
        </p:nvSpPr>
        <p:spPr>
          <a:xfrm rot="0">
            <a:off x="5203574" y="3641840"/>
            <a:ext cx="277854" cy="557012"/>
          </a:xfrm>
          <a:prstGeom prst="rect">
            <a:avLst/>
          </a:prstGeom>
        </p:spPr>
        <p:txBody>
          <a:bodyPr anchor="t" rtlCol="false" tIns="0" lIns="0" bIns="0" rIns="0">
            <a:spAutoFit/>
          </a:bodyPr>
          <a:lstStyle/>
          <a:p>
            <a:pPr algn="ctr">
              <a:lnSpc>
                <a:spcPts val="2258"/>
              </a:lnSpc>
            </a:pPr>
            <a:r>
              <a:rPr lang="en-US" sz="1103">
                <a:solidFill>
                  <a:srgbClr val="000000"/>
                </a:solidFill>
                <a:latin typeface="Arial"/>
                <a:ea typeface="Arial"/>
                <a:cs typeface="Arial"/>
                <a:sym typeface="Arial"/>
              </a:rPr>
              <a:t>70 100 </a:t>
            </a:r>
          </a:p>
        </p:txBody>
      </p:sp>
      <p:sp>
        <p:nvSpPr>
          <p:cNvPr name="TextBox 43" id="43"/>
          <p:cNvSpPr txBox="true"/>
          <p:nvPr/>
        </p:nvSpPr>
        <p:spPr>
          <a:xfrm rot="0">
            <a:off x="5203574" y="4972292"/>
            <a:ext cx="277854"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44" id="44"/>
          <p:cNvSpPr txBox="true"/>
          <p:nvPr/>
        </p:nvSpPr>
        <p:spPr>
          <a:xfrm rot="0">
            <a:off x="5380606" y="2378444"/>
            <a:ext cx="119034" cy="270119"/>
          </a:xfrm>
          <a:prstGeom prst="rect">
            <a:avLst/>
          </a:prstGeom>
        </p:spPr>
        <p:txBody>
          <a:bodyPr anchor="t" rtlCol="false" tIns="0" lIns="0" bIns="0" rIns="0">
            <a:spAutoFit/>
          </a:bodyPr>
          <a:lstStyle/>
          <a:p>
            <a:pPr algn="l">
              <a:lnSpc>
                <a:spcPts val="2267"/>
              </a:lnSpc>
            </a:pPr>
            <a:r>
              <a:rPr lang="en-US" b="true" sz="1103" i="true">
                <a:solidFill>
                  <a:srgbClr val="000000"/>
                </a:solidFill>
                <a:latin typeface="Arial Bold Italics"/>
                <a:ea typeface="Arial Bold Italics"/>
                <a:cs typeface="Arial Bold Italics"/>
                <a:sym typeface="Arial Bold Italics"/>
              </a:rPr>
              <a:t>3 </a:t>
            </a:r>
          </a:p>
        </p:txBody>
      </p:sp>
      <p:sp>
        <p:nvSpPr>
          <p:cNvPr name="TextBox 45" id="45"/>
          <p:cNvSpPr txBox="true"/>
          <p:nvPr/>
        </p:nvSpPr>
        <p:spPr>
          <a:xfrm rot="0">
            <a:off x="5243446" y="2666480"/>
            <a:ext cx="198311" cy="270119"/>
          </a:xfrm>
          <a:prstGeom prst="rect">
            <a:avLst/>
          </a:prstGeom>
        </p:spPr>
        <p:txBody>
          <a:bodyPr anchor="t" rtlCol="false" tIns="0" lIns="0" bIns="0" rIns="0">
            <a:spAutoFit/>
          </a:bodyPr>
          <a:lstStyle/>
          <a:p>
            <a:pPr algn="l">
              <a:lnSpc>
                <a:spcPts val="2267"/>
              </a:lnSpc>
            </a:pPr>
            <a:r>
              <a:rPr lang="en-US" sz="1103">
                <a:solidFill>
                  <a:srgbClr val="000000"/>
                </a:solidFill>
                <a:latin typeface="Arial"/>
                <a:ea typeface="Arial"/>
                <a:cs typeface="Arial"/>
                <a:sym typeface="Arial"/>
              </a:rPr>
              <a:t>75 </a:t>
            </a:r>
          </a:p>
        </p:txBody>
      </p:sp>
      <p:sp>
        <p:nvSpPr>
          <p:cNvPr name="TextBox 46" id="46"/>
          <p:cNvSpPr txBox="true"/>
          <p:nvPr/>
        </p:nvSpPr>
        <p:spPr>
          <a:xfrm rot="0">
            <a:off x="5629018" y="6190216"/>
            <a:ext cx="198311"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80 </a:t>
            </a:r>
          </a:p>
        </p:txBody>
      </p:sp>
      <p:sp>
        <p:nvSpPr>
          <p:cNvPr name="TextBox 47" id="47"/>
          <p:cNvSpPr txBox="true"/>
          <p:nvPr/>
        </p:nvSpPr>
        <p:spPr>
          <a:xfrm rot="0">
            <a:off x="5629018" y="6677896"/>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48" id="48"/>
          <p:cNvSpPr txBox="true"/>
          <p:nvPr/>
        </p:nvSpPr>
        <p:spPr>
          <a:xfrm rot="0">
            <a:off x="5629018" y="5460220"/>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49" id="49"/>
          <p:cNvSpPr txBox="true"/>
          <p:nvPr/>
        </p:nvSpPr>
        <p:spPr>
          <a:xfrm rot="0">
            <a:off x="5629018" y="7165957"/>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50" id="50"/>
          <p:cNvSpPr txBox="true"/>
          <p:nvPr/>
        </p:nvSpPr>
        <p:spPr>
          <a:xfrm rot="0">
            <a:off x="5686930" y="3220835"/>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51" id="51"/>
          <p:cNvSpPr txBox="true"/>
          <p:nvPr/>
        </p:nvSpPr>
        <p:spPr>
          <a:xfrm rot="0">
            <a:off x="5686930" y="3641840"/>
            <a:ext cx="277597" cy="557012"/>
          </a:xfrm>
          <a:prstGeom prst="rect">
            <a:avLst/>
          </a:prstGeom>
        </p:spPr>
        <p:txBody>
          <a:bodyPr anchor="t" rtlCol="false" tIns="0" lIns="0" bIns="0" rIns="0">
            <a:spAutoFit/>
          </a:bodyPr>
          <a:lstStyle/>
          <a:p>
            <a:pPr algn="ctr">
              <a:lnSpc>
                <a:spcPts val="2258"/>
              </a:lnSpc>
            </a:pPr>
            <a:r>
              <a:rPr lang="en-US" sz="1103">
                <a:solidFill>
                  <a:srgbClr val="000000"/>
                </a:solidFill>
                <a:latin typeface="Arial"/>
                <a:ea typeface="Arial"/>
                <a:cs typeface="Arial"/>
                <a:sym typeface="Arial"/>
              </a:rPr>
              <a:t>80 100 </a:t>
            </a:r>
          </a:p>
        </p:txBody>
      </p:sp>
      <p:sp>
        <p:nvSpPr>
          <p:cNvPr name="TextBox 52" id="52"/>
          <p:cNvSpPr txBox="true"/>
          <p:nvPr/>
        </p:nvSpPr>
        <p:spPr>
          <a:xfrm rot="0">
            <a:off x="5686930" y="4483088"/>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53" id="53"/>
          <p:cNvSpPr txBox="true"/>
          <p:nvPr/>
        </p:nvSpPr>
        <p:spPr>
          <a:xfrm rot="0">
            <a:off x="5686930" y="4972292"/>
            <a:ext cx="277597"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100 </a:t>
            </a:r>
          </a:p>
        </p:txBody>
      </p:sp>
      <p:sp>
        <p:nvSpPr>
          <p:cNvPr name="TextBox 54" id="54"/>
          <p:cNvSpPr txBox="true"/>
          <p:nvPr/>
        </p:nvSpPr>
        <p:spPr>
          <a:xfrm rot="0">
            <a:off x="5857618" y="2378444"/>
            <a:ext cx="119034" cy="270119"/>
          </a:xfrm>
          <a:prstGeom prst="rect">
            <a:avLst/>
          </a:prstGeom>
        </p:spPr>
        <p:txBody>
          <a:bodyPr anchor="t" rtlCol="false" tIns="0" lIns="0" bIns="0" rIns="0">
            <a:spAutoFit/>
          </a:bodyPr>
          <a:lstStyle/>
          <a:p>
            <a:pPr algn="l">
              <a:lnSpc>
                <a:spcPts val="2267"/>
              </a:lnSpc>
            </a:pPr>
            <a:r>
              <a:rPr lang="en-US" b="true" sz="1103" i="true">
                <a:solidFill>
                  <a:srgbClr val="000000"/>
                </a:solidFill>
                <a:latin typeface="Arial Bold Italics"/>
                <a:ea typeface="Arial Bold Italics"/>
                <a:cs typeface="Arial Bold Italics"/>
                <a:sym typeface="Arial Bold Italics"/>
              </a:rPr>
              <a:t>4 </a:t>
            </a:r>
          </a:p>
        </p:txBody>
      </p:sp>
      <p:sp>
        <p:nvSpPr>
          <p:cNvPr name="TextBox 55" id="55"/>
          <p:cNvSpPr txBox="true"/>
          <p:nvPr/>
        </p:nvSpPr>
        <p:spPr>
          <a:xfrm rot="0">
            <a:off x="5686930" y="2666480"/>
            <a:ext cx="277597" cy="270119"/>
          </a:xfrm>
          <a:prstGeom prst="rect">
            <a:avLst/>
          </a:prstGeom>
        </p:spPr>
        <p:txBody>
          <a:bodyPr anchor="t" rtlCol="false" tIns="0" lIns="0" bIns="0" rIns="0">
            <a:spAutoFit/>
          </a:bodyPr>
          <a:lstStyle/>
          <a:p>
            <a:pPr algn="l">
              <a:lnSpc>
                <a:spcPts val="2267"/>
              </a:lnSpc>
            </a:pPr>
            <a:r>
              <a:rPr lang="en-US" sz="1103">
                <a:solidFill>
                  <a:srgbClr val="000000"/>
                </a:solidFill>
                <a:latin typeface="Arial"/>
                <a:ea typeface="Arial"/>
                <a:cs typeface="Arial"/>
                <a:sym typeface="Arial"/>
              </a:rPr>
              <a:t>100 </a:t>
            </a:r>
          </a:p>
        </p:txBody>
      </p:sp>
      <p:sp>
        <p:nvSpPr>
          <p:cNvPr name="TextBox 56" id="56"/>
          <p:cNvSpPr txBox="true"/>
          <p:nvPr/>
        </p:nvSpPr>
        <p:spPr>
          <a:xfrm rot="0">
            <a:off x="6115174" y="7127857"/>
            <a:ext cx="1236050" cy="483860"/>
          </a:xfrm>
          <a:prstGeom prst="rect">
            <a:avLst/>
          </a:prstGeom>
        </p:spPr>
        <p:txBody>
          <a:bodyPr anchor="t" rtlCol="false" tIns="0" lIns="0" bIns="0" rIns="0">
            <a:spAutoFit/>
          </a:bodyPr>
          <a:lstStyle/>
          <a:p>
            <a:pPr algn="l">
              <a:lnSpc>
                <a:spcPts val="1907"/>
              </a:lnSpc>
            </a:pPr>
            <a:r>
              <a:rPr lang="en-US" sz="1103">
                <a:solidFill>
                  <a:srgbClr val="000000"/>
                </a:solidFill>
                <a:latin typeface="Arial"/>
                <a:ea typeface="Arial"/>
                <a:cs typeface="Arial"/>
                <a:sym typeface="Arial"/>
              </a:rPr>
              <a:t>3.4.3. Enquesta de satisfacció. </a:t>
            </a:r>
          </a:p>
        </p:txBody>
      </p:sp>
      <p:sp>
        <p:nvSpPr>
          <p:cNvPr name="TextBox 57" id="57"/>
          <p:cNvSpPr txBox="true"/>
          <p:nvPr/>
        </p:nvSpPr>
        <p:spPr>
          <a:xfrm rot="0">
            <a:off x="6115174" y="4483088"/>
            <a:ext cx="1434513"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3.2.2. Programacions. </a:t>
            </a:r>
          </a:p>
        </p:txBody>
      </p:sp>
      <p:sp>
        <p:nvSpPr>
          <p:cNvPr name="TextBox 58" id="58"/>
          <p:cNvSpPr txBox="true"/>
          <p:nvPr/>
        </p:nvSpPr>
        <p:spPr>
          <a:xfrm rot="0">
            <a:off x="6115174" y="2704580"/>
            <a:ext cx="1821580" cy="1494272"/>
          </a:xfrm>
          <a:prstGeom prst="rect">
            <a:avLst/>
          </a:prstGeom>
        </p:spPr>
        <p:txBody>
          <a:bodyPr anchor="t" rtlCol="false" tIns="0" lIns="0" bIns="0" rIns="0">
            <a:spAutoFit/>
          </a:bodyPr>
          <a:lstStyle/>
          <a:p>
            <a:pPr algn="l">
              <a:lnSpc>
                <a:spcPts val="1895"/>
              </a:lnSpc>
            </a:pPr>
            <a:r>
              <a:rPr lang="en-US" sz="1103">
                <a:solidFill>
                  <a:srgbClr val="000000"/>
                </a:solidFill>
                <a:latin typeface="Arial"/>
                <a:ea typeface="Arial"/>
                <a:cs typeface="Arial"/>
                <a:sym typeface="Arial"/>
              </a:rPr>
              <a:t>3.1.1. El mateix recull desat al DRIVE 3.1.2. Enquesta de satisfacció. </a:t>
            </a:r>
          </a:p>
          <a:p>
            <a:pPr algn="l">
              <a:lnSpc>
                <a:spcPts val="2087"/>
              </a:lnSpc>
            </a:pPr>
            <a:r>
              <a:rPr lang="en-US" sz="1103">
                <a:solidFill>
                  <a:srgbClr val="000000"/>
                </a:solidFill>
                <a:latin typeface="Arial"/>
                <a:ea typeface="Arial"/>
                <a:cs typeface="Arial"/>
                <a:sym typeface="Arial"/>
              </a:rPr>
              <a:t>3.1.3. Registre d’assistència </a:t>
            </a:r>
          </a:p>
          <a:p>
            <a:pPr algn="l">
              <a:lnSpc>
                <a:spcPts val="2429"/>
              </a:lnSpc>
            </a:pPr>
            <a:r>
              <a:rPr lang="en-US" sz="1103">
                <a:solidFill>
                  <a:srgbClr val="000000"/>
                </a:solidFill>
                <a:latin typeface="Arial"/>
                <a:ea typeface="Arial"/>
                <a:cs typeface="Arial"/>
                <a:sym typeface="Arial"/>
              </a:rPr>
              <a:t>3.2.1. Actes de reunions. </a:t>
            </a:r>
          </a:p>
        </p:txBody>
      </p:sp>
      <p:sp>
        <p:nvSpPr>
          <p:cNvPr name="TextBox 59" id="59"/>
          <p:cNvSpPr txBox="true"/>
          <p:nvPr/>
        </p:nvSpPr>
        <p:spPr>
          <a:xfrm rot="0">
            <a:off x="6115174" y="4934192"/>
            <a:ext cx="1861995" cy="1459478"/>
          </a:xfrm>
          <a:prstGeom prst="rect">
            <a:avLst/>
          </a:prstGeom>
        </p:spPr>
        <p:txBody>
          <a:bodyPr anchor="t" rtlCol="false" tIns="0" lIns="0" bIns="0" rIns="0">
            <a:spAutoFit/>
          </a:bodyPr>
          <a:lstStyle/>
          <a:p>
            <a:pPr algn="just">
              <a:lnSpc>
                <a:spcPts val="1916"/>
              </a:lnSpc>
            </a:pPr>
            <a:r>
              <a:rPr lang="en-US" sz="1103">
                <a:solidFill>
                  <a:srgbClr val="000000"/>
                </a:solidFill>
                <a:latin typeface="Arial"/>
                <a:ea typeface="Arial"/>
                <a:cs typeface="Arial"/>
                <a:sym typeface="Arial"/>
              </a:rPr>
              <a:t>3.3.1. El mateix recull de documents i l’inventari. 3.3.2. Índex del DRIVE endreçat en tot moment i espais endreçats. 3.3.3. Registre d’assistència. </a:t>
            </a:r>
          </a:p>
        </p:txBody>
      </p:sp>
      <p:sp>
        <p:nvSpPr>
          <p:cNvPr name="TextBox 60" id="60"/>
          <p:cNvSpPr txBox="true"/>
          <p:nvPr/>
        </p:nvSpPr>
        <p:spPr>
          <a:xfrm rot="0">
            <a:off x="6115174" y="6677896"/>
            <a:ext cx="1861995"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3.4.1. Registre d’assistència. </a:t>
            </a:r>
          </a:p>
        </p:txBody>
      </p:sp>
      <p:sp>
        <p:nvSpPr>
          <p:cNvPr name="TextBox 61" id="61"/>
          <p:cNvSpPr txBox="true"/>
          <p:nvPr/>
        </p:nvSpPr>
        <p:spPr>
          <a:xfrm rot="0">
            <a:off x="8095231" y="2733155"/>
            <a:ext cx="1298886"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3.1.1. Equip directiu </a:t>
            </a:r>
          </a:p>
        </p:txBody>
      </p:sp>
      <p:sp>
        <p:nvSpPr>
          <p:cNvPr name="TextBox 62" id="62"/>
          <p:cNvSpPr txBox="true"/>
          <p:nvPr/>
        </p:nvSpPr>
        <p:spPr>
          <a:xfrm rot="0">
            <a:off x="8095231" y="3220835"/>
            <a:ext cx="1298886"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3.1.2. Equip directiu </a:t>
            </a:r>
          </a:p>
        </p:txBody>
      </p:sp>
      <p:sp>
        <p:nvSpPr>
          <p:cNvPr name="TextBox 63" id="63"/>
          <p:cNvSpPr txBox="true"/>
          <p:nvPr/>
        </p:nvSpPr>
        <p:spPr>
          <a:xfrm rot="0">
            <a:off x="8095231" y="3641840"/>
            <a:ext cx="1346606" cy="2262626"/>
          </a:xfrm>
          <a:prstGeom prst="rect">
            <a:avLst/>
          </a:prstGeom>
        </p:spPr>
        <p:txBody>
          <a:bodyPr anchor="t" rtlCol="false" tIns="0" lIns="0" bIns="0" rIns="0">
            <a:spAutoFit/>
          </a:bodyPr>
          <a:lstStyle/>
          <a:p>
            <a:pPr algn="l">
              <a:lnSpc>
                <a:spcPts val="2258"/>
              </a:lnSpc>
            </a:pPr>
            <a:r>
              <a:rPr lang="en-US" sz="1103">
                <a:solidFill>
                  <a:srgbClr val="000000"/>
                </a:solidFill>
                <a:latin typeface="Arial"/>
                <a:ea typeface="Arial"/>
                <a:cs typeface="Arial"/>
                <a:sym typeface="Arial"/>
              </a:rPr>
              <a:t>3.1.3 Equip directiu 3.2.1. Coordinacions </a:t>
            </a:r>
          </a:p>
          <a:p>
            <a:pPr algn="l">
              <a:lnSpc>
                <a:spcPts val="1533"/>
              </a:lnSpc>
            </a:pPr>
            <a:r>
              <a:rPr lang="en-US" sz="1103">
                <a:solidFill>
                  <a:srgbClr val="000000"/>
                </a:solidFill>
                <a:latin typeface="Arial"/>
                <a:ea typeface="Arial"/>
                <a:cs typeface="Arial"/>
                <a:sym typeface="Arial"/>
              </a:rPr>
              <a:t>pedagògiques </a:t>
            </a:r>
          </a:p>
          <a:p>
            <a:pPr algn="l">
              <a:lnSpc>
                <a:spcPts val="2354"/>
              </a:lnSpc>
            </a:pPr>
            <a:r>
              <a:rPr lang="en-US" sz="1103">
                <a:solidFill>
                  <a:srgbClr val="000000"/>
                </a:solidFill>
                <a:latin typeface="Arial"/>
                <a:ea typeface="Arial"/>
                <a:cs typeface="Arial"/>
                <a:sym typeface="Arial"/>
              </a:rPr>
              <a:t>3.2.2. Coordinacions </a:t>
            </a:r>
          </a:p>
          <a:p>
            <a:pPr algn="l">
              <a:lnSpc>
                <a:spcPts val="1437"/>
              </a:lnSpc>
            </a:pPr>
            <a:r>
              <a:rPr lang="en-US" sz="1103">
                <a:solidFill>
                  <a:srgbClr val="000000"/>
                </a:solidFill>
                <a:latin typeface="Arial"/>
                <a:ea typeface="Arial"/>
                <a:cs typeface="Arial"/>
                <a:sym typeface="Arial"/>
              </a:rPr>
              <a:t>pedagògiques </a:t>
            </a:r>
          </a:p>
          <a:p>
            <a:pPr algn="l">
              <a:lnSpc>
                <a:spcPts val="2475"/>
              </a:lnSpc>
            </a:pPr>
            <a:r>
              <a:rPr lang="en-US" sz="1103">
                <a:solidFill>
                  <a:srgbClr val="000000"/>
                </a:solidFill>
                <a:latin typeface="Arial"/>
                <a:ea typeface="Arial"/>
                <a:cs typeface="Arial"/>
                <a:sym typeface="Arial"/>
              </a:rPr>
              <a:t>3.3.1. Coordinacions </a:t>
            </a:r>
          </a:p>
          <a:p>
            <a:pPr algn="l">
              <a:lnSpc>
                <a:spcPts val="1317"/>
              </a:lnSpc>
            </a:pPr>
            <a:r>
              <a:rPr lang="en-US" sz="1103">
                <a:solidFill>
                  <a:srgbClr val="000000"/>
                </a:solidFill>
                <a:latin typeface="Arial"/>
                <a:ea typeface="Arial"/>
                <a:cs typeface="Arial"/>
                <a:sym typeface="Arial"/>
              </a:rPr>
              <a:t>pedagògiques </a:t>
            </a:r>
          </a:p>
          <a:p>
            <a:pPr algn="l">
              <a:lnSpc>
                <a:spcPts val="2574"/>
              </a:lnSpc>
            </a:pPr>
            <a:r>
              <a:rPr lang="en-US" sz="1103">
                <a:solidFill>
                  <a:srgbClr val="000000"/>
                </a:solidFill>
                <a:latin typeface="Arial"/>
                <a:ea typeface="Arial"/>
                <a:cs typeface="Arial"/>
                <a:sym typeface="Arial"/>
              </a:rPr>
              <a:t>3.3.2. Coordinacions </a:t>
            </a:r>
          </a:p>
          <a:p>
            <a:pPr algn="l">
              <a:lnSpc>
                <a:spcPts val="1216"/>
              </a:lnSpc>
            </a:pPr>
            <a:r>
              <a:rPr lang="en-US" sz="1103">
                <a:solidFill>
                  <a:srgbClr val="000000"/>
                </a:solidFill>
                <a:latin typeface="Arial"/>
                <a:ea typeface="Arial"/>
                <a:cs typeface="Arial"/>
                <a:sym typeface="Arial"/>
              </a:rPr>
              <a:t>pedagògiques </a:t>
            </a:r>
          </a:p>
        </p:txBody>
      </p:sp>
      <p:sp>
        <p:nvSpPr>
          <p:cNvPr name="TextBox 64" id="64"/>
          <p:cNvSpPr txBox="true"/>
          <p:nvPr/>
        </p:nvSpPr>
        <p:spPr>
          <a:xfrm rot="0">
            <a:off x="8095231" y="6161641"/>
            <a:ext cx="1814684" cy="1207760"/>
          </a:xfrm>
          <a:prstGeom prst="rect">
            <a:avLst/>
          </a:prstGeom>
        </p:spPr>
        <p:txBody>
          <a:bodyPr anchor="t" rtlCol="false" tIns="0" lIns="0" bIns="0" rIns="0">
            <a:spAutoFit/>
          </a:bodyPr>
          <a:lstStyle/>
          <a:p>
            <a:pPr algn="l">
              <a:lnSpc>
                <a:spcPts val="1895"/>
              </a:lnSpc>
            </a:pPr>
            <a:r>
              <a:rPr lang="en-US" sz="1103">
                <a:solidFill>
                  <a:srgbClr val="000000"/>
                </a:solidFill>
                <a:latin typeface="Arial"/>
                <a:ea typeface="Arial"/>
                <a:cs typeface="Arial"/>
                <a:sym typeface="Arial"/>
              </a:rPr>
              <a:t>3.3.3. Coordinacions pedagògiques 3.4.1. Responsable de cada tipus de reunió. </a:t>
            </a:r>
          </a:p>
          <a:p>
            <a:pPr algn="l">
              <a:lnSpc>
                <a:spcPts val="2094"/>
              </a:lnSpc>
            </a:pPr>
            <a:r>
              <a:rPr lang="en-US" sz="1103">
                <a:solidFill>
                  <a:srgbClr val="000000"/>
                </a:solidFill>
                <a:latin typeface="Arial"/>
                <a:ea typeface="Arial"/>
                <a:cs typeface="Arial"/>
                <a:sym typeface="Arial"/>
              </a:rPr>
              <a:t>3.4.3. Direcció.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1114301"/>
            <a:ext cx="5770750" cy="18288"/>
          </a:xfrm>
          <a:custGeom>
            <a:avLst/>
            <a:gdLst/>
            <a:ahLst/>
            <a:cxnLst/>
            <a:rect r="r" b="b" t="t" l="l"/>
            <a:pathLst>
              <a:path h="18288" w="5770750">
                <a:moveTo>
                  <a:pt x="0" y="0"/>
                </a:moveTo>
                <a:lnTo>
                  <a:pt x="5770750" y="0"/>
                </a:lnTo>
                <a:lnTo>
                  <a:pt x="5770750" y="18288"/>
                </a:lnTo>
                <a:lnTo>
                  <a:pt x="0" y="182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62417" y="9732264"/>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3166200" y="3913889"/>
            <a:ext cx="4467863" cy="5328542"/>
            <a:chOff x="0" y="0"/>
            <a:chExt cx="5957151" cy="7104723"/>
          </a:xfrm>
        </p:grpSpPr>
        <p:sp>
          <p:nvSpPr>
            <p:cNvPr name="Freeform 6" id="6"/>
            <p:cNvSpPr/>
            <p:nvPr/>
          </p:nvSpPr>
          <p:spPr>
            <a:xfrm flipH="false" flipV="false" rot="0">
              <a:off x="0" y="0"/>
              <a:ext cx="5957189" cy="7104761"/>
            </a:xfrm>
            <a:custGeom>
              <a:avLst/>
              <a:gdLst/>
              <a:ahLst/>
              <a:cxnLst/>
              <a:rect r="r" b="b" t="t" l="l"/>
              <a:pathLst>
                <a:path h="7104761" w="5957189">
                  <a:moveTo>
                    <a:pt x="0" y="0"/>
                  </a:moveTo>
                  <a:lnTo>
                    <a:pt x="5957189" y="0"/>
                  </a:lnTo>
                  <a:lnTo>
                    <a:pt x="5957189" y="7104761"/>
                  </a:lnTo>
                  <a:lnTo>
                    <a:pt x="0" y="7104761"/>
                  </a:lnTo>
                  <a:lnTo>
                    <a:pt x="0" y="0"/>
                  </a:lnTo>
                  <a:close/>
                </a:path>
              </a:pathLst>
            </a:custGeom>
            <a:blipFill>
              <a:blip r:embed="rId8"/>
              <a:stretch>
                <a:fillRect l="0" t="0" r="0" b="0"/>
              </a:stretch>
            </a:blipFill>
          </p:spPr>
        </p:sp>
      </p:grpSp>
      <p:sp>
        <p:nvSpPr>
          <p:cNvPr name="TextBox 7" id="7"/>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8" id="8"/>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23 </a:t>
            </a:r>
          </a:p>
        </p:txBody>
      </p:sp>
      <p:sp>
        <p:nvSpPr>
          <p:cNvPr name="TextBox 9" id="9"/>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10" id="10"/>
          <p:cNvSpPr txBox="true"/>
          <p:nvPr/>
        </p:nvSpPr>
        <p:spPr>
          <a:xfrm rot="0">
            <a:off x="2480705" y="897131"/>
            <a:ext cx="2301897" cy="213360"/>
          </a:xfrm>
          <a:prstGeom prst="rect">
            <a:avLst/>
          </a:prstGeom>
        </p:spPr>
        <p:txBody>
          <a:bodyPr anchor="t" rtlCol="false" tIns="0" lIns="0" bIns="0" rIns="0">
            <a:spAutoFit/>
          </a:bodyPr>
          <a:lstStyle/>
          <a:p>
            <a:pPr algn="l">
              <a:lnSpc>
                <a:spcPts val="1680"/>
              </a:lnSpc>
            </a:pPr>
            <a:r>
              <a:rPr lang="en-US" sz="1200">
                <a:solidFill>
                  <a:srgbClr val="365F91"/>
                </a:solidFill>
                <a:latin typeface="Calibri (MS)"/>
                <a:ea typeface="Calibri (MS)"/>
                <a:cs typeface="Calibri (MS)"/>
                <a:sym typeface="Calibri (MS)"/>
              </a:rPr>
              <a:t>4. CONCRECIONS ORGANITZATIVES </a:t>
            </a:r>
          </a:p>
        </p:txBody>
      </p:sp>
      <p:sp>
        <p:nvSpPr>
          <p:cNvPr name="TextBox 11" id="11"/>
          <p:cNvSpPr txBox="true"/>
          <p:nvPr/>
        </p:nvSpPr>
        <p:spPr>
          <a:xfrm rot="0">
            <a:off x="2480705" y="1209065"/>
            <a:ext cx="5883659" cy="618734"/>
          </a:xfrm>
          <a:prstGeom prst="rect">
            <a:avLst/>
          </a:prstGeom>
        </p:spPr>
        <p:txBody>
          <a:bodyPr anchor="t" rtlCol="false" tIns="0" lIns="0" bIns="0" rIns="0">
            <a:spAutoFit/>
          </a:bodyPr>
          <a:lstStyle/>
          <a:p>
            <a:pPr algn="l">
              <a:lnSpc>
                <a:spcPts val="2525"/>
              </a:lnSpc>
            </a:pPr>
            <a:r>
              <a:rPr lang="en-US" sz="1103" spc="1">
                <a:solidFill>
                  <a:srgbClr val="000000"/>
                </a:solidFill>
                <a:latin typeface="Arial"/>
                <a:ea typeface="Arial"/>
                <a:cs typeface="Arial"/>
                <a:sym typeface="Arial"/>
              </a:rPr>
              <a:t>Per podertreballar i assolir tots els objectius descrits anteriorment ens caldrà exercir un bon lideratgedistribuït i així fer una bona gestió del centre. </a:t>
            </a:r>
          </a:p>
        </p:txBody>
      </p:sp>
      <p:sp>
        <p:nvSpPr>
          <p:cNvPr name="TextBox 12" id="12"/>
          <p:cNvSpPr txBox="true"/>
          <p:nvPr/>
        </p:nvSpPr>
        <p:spPr>
          <a:xfrm rot="0">
            <a:off x="2480705" y="1850669"/>
            <a:ext cx="5886164" cy="1905371"/>
          </a:xfrm>
          <a:prstGeom prst="rect">
            <a:avLst/>
          </a:prstGeom>
        </p:spPr>
        <p:txBody>
          <a:bodyPr anchor="t" rtlCol="false" tIns="0" lIns="0" bIns="0" rIns="0">
            <a:spAutoFit/>
          </a:bodyPr>
          <a:lstStyle/>
          <a:p>
            <a:pPr algn="l">
              <a:lnSpc>
                <a:spcPts val="2525"/>
              </a:lnSpc>
            </a:pPr>
            <a:r>
              <a:rPr lang="en-US" sz="1103">
                <a:solidFill>
                  <a:srgbClr val="000000"/>
                </a:solidFill>
                <a:latin typeface="Arial"/>
                <a:ea typeface="Arial"/>
                <a:cs typeface="Arial"/>
                <a:sym typeface="Arial"/>
              </a:rPr>
              <a:t>Aquestlideratge s’entén com a una interacció entre múltiples líders i estesa en tot el context delcentre. L’equip Directiu té una funció de lideratge educatiu i distribuït i no tant de dirigir de forma individual. Les decisions no recauen en una sola persona, sinó que són preses entre tots els membres. A més, està a l'expectativa de les necessitats del claustre, acompanyant-lo de diferents maneres, segons la necessitat dels moments. Tenint en compte aquest tipus de lideratge presentem aquest organigrama de centre.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1114301"/>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24 </a:t>
            </a:r>
          </a:p>
        </p:txBody>
      </p:sp>
      <p:sp>
        <p:nvSpPr>
          <p:cNvPr name="TextBox 6" id="6"/>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2480705" y="897131"/>
            <a:ext cx="5883812" cy="1193778"/>
          </a:xfrm>
          <a:prstGeom prst="rect">
            <a:avLst/>
          </a:prstGeom>
        </p:spPr>
        <p:txBody>
          <a:bodyPr anchor="t" rtlCol="false" tIns="0" lIns="0" bIns="0" rIns="0">
            <a:spAutoFit/>
          </a:bodyPr>
          <a:lstStyle/>
          <a:p>
            <a:pPr algn="just">
              <a:lnSpc>
                <a:spcPts val="1680"/>
              </a:lnSpc>
            </a:pPr>
            <a:r>
              <a:rPr lang="en-US" sz="1200">
                <a:solidFill>
                  <a:srgbClr val="365F91"/>
                </a:solidFill>
                <a:latin typeface="Calibri (MS)"/>
                <a:ea typeface="Calibri (MS)"/>
                <a:cs typeface="Calibri (MS)"/>
                <a:sym typeface="Calibri (MS)"/>
              </a:rPr>
              <a:t>4.1. PROPOSTA DE CÀRRECS D’EQUIP DIRECTIU </a:t>
            </a:r>
          </a:p>
          <a:p>
            <a:pPr algn="just">
              <a:lnSpc>
                <a:spcPts val="2528"/>
              </a:lnSpc>
            </a:pPr>
            <a:r>
              <a:rPr lang="en-US" b="true" sz="1103" i="true" spc="4">
                <a:solidFill>
                  <a:srgbClr val="000000"/>
                </a:solidFill>
                <a:latin typeface="Arial Bold Italics"/>
                <a:ea typeface="Arial Bold Italics"/>
                <a:cs typeface="Arial Bold Italics"/>
                <a:sym typeface="Arial Bold Italics"/>
              </a:rPr>
              <a:t>Direcció: </a:t>
            </a:r>
            <a:r>
              <a:rPr lang="en-US" sz="1103" spc="4">
                <a:solidFill>
                  <a:srgbClr val="000000"/>
                </a:solidFill>
                <a:latin typeface="Arial"/>
                <a:ea typeface="Arial"/>
                <a:cs typeface="Arial"/>
                <a:sym typeface="Arial"/>
              </a:rPr>
              <a:t>tindrà funcions de representació, lideratge pedagògic i distribuït, i de la comunitat escolar. També tindrà funcions de gestió i com a cap de personal, que s'exerceixen tenint en compte el marc jurídic vigent, el projecte educatiu de centre i el projecte de direcció. </a:t>
            </a:r>
          </a:p>
        </p:txBody>
      </p:sp>
      <p:sp>
        <p:nvSpPr>
          <p:cNvPr name="TextBox 8" id="8"/>
          <p:cNvSpPr txBox="true"/>
          <p:nvPr/>
        </p:nvSpPr>
        <p:spPr>
          <a:xfrm rot="0">
            <a:off x="2480705" y="4659782"/>
            <a:ext cx="5887831" cy="943604"/>
          </a:xfrm>
          <a:prstGeom prst="rect">
            <a:avLst/>
          </a:prstGeom>
        </p:spPr>
        <p:txBody>
          <a:bodyPr anchor="t" rtlCol="false" tIns="0" lIns="0" bIns="0" rIns="0">
            <a:spAutoFit/>
          </a:bodyPr>
          <a:lstStyle/>
          <a:p>
            <a:pPr algn="just">
              <a:lnSpc>
                <a:spcPts val="2536"/>
              </a:lnSpc>
            </a:pPr>
            <a:r>
              <a:rPr lang="en-US" b="true" sz="1103" i="true" spc="12">
                <a:solidFill>
                  <a:srgbClr val="000000"/>
                </a:solidFill>
                <a:latin typeface="Arial Bold Italics"/>
                <a:ea typeface="Arial Bold Italics"/>
                <a:cs typeface="Arial Bold Italics"/>
                <a:sym typeface="Arial Bold Italics"/>
              </a:rPr>
              <a:t>Secretària:</a:t>
            </a:r>
            <a:r>
              <a:rPr lang="en-US" sz="1103" spc="12">
                <a:solidFill>
                  <a:srgbClr val="000000"/>
                </a:solidFill>
                <a:latin typeface="Arial"/>
                <a:ea typeface="Arial"/>
                <a:cs typeface="Arial"/>
                <a:sym typeface="Arial"/>
              </a:rPr>
              <a:t> ha de dur a terme la gestió de l'activitat administrativa i econòmica del centre. També és el cap del personal d'administració. Proposo per aquest càrrec a la Mireia Monterde. </a:t>
            </a:r>
          </a:p>
        </p:txBody>
      </p:sp>
      <p:sp>
        <p:nvSpPr>
          <p:cNvPr name="TextBox 9" id="9"/>
          <p:cNvSpPr txBox="true"/>
          <p:nvPr/>
        </p:nvSpPr>
        <p:spPr>
          <a:xfrm rot="0">
            <a:off x="2480705" y="2257577"/>
            <a:ext cx="5885097" cy="2228459"/>
          </a:xfrm>
          <a:prstGeom prst="rect">
            <a:avLst/>
          </a:prstGeom>
        </p:spPr>
        <p:txBody>
          <a:bodyPr anchor="t" rtlCol="false" tIns="0" lIns="0" bIns="0" rIns="0">
            <a:spAutoFit/>
          </a:bodyPr>
          <a:lstStyle/>
          <a:p>
            <a:pPr algn="just">
              <a:lnSpc>
                <a:spcPts val="2531"/>
              </a:lnSpc>
            </a:pPr>
            <a:r>
              <a:rPr lang="en-US" b="true" sz="1103" i="true" spc="2">
                <a:solidFill>
                  <a:srgbClr val="000000"/>
                </a:solidFill>
                <a:latin typeface="Arial Bold Italics"/>
                <a:ea typeface="Arial Bold Italics"/>
                <a:cs typeface="Arial Bold Italics"/>
                <a:sym typeface="Arial Bold Italics"/>
              </a:rPr>
              <a:t>Caps d'estudis: </a:t>
            </a:r>
            <a:r>
              <a:rPr lang="en-US" sz="1103" spc="2">
                <a:solidFill>
                  <a:srgbClr val="000000"/>
                </a:solidFill>
                <a:latin typeface="Arial"/>
                <a:ea typeface="Arial"/>
                <a:cs typeface="Arial"/>
                <a:sym typeface="Arial"/>
              </a:rPr>
              <a:t>hauran de coordinar les activitats reglades i les complementàries. Faran el seguiment de la innovació pedagògica i la formació dels docents. També duran a terme l'elaboració de tots els horaris escolars i la distribució dels grups, de les aules i altres espais docents, escoltant el claustre. També fan el seguiment dels alumnes i de la seva avaluació. Es reuniran, almenys, quinzenalment amb els coordinadors. Proposo per aquest càrrec a l’etapa d’educació infantil i primària a la Montse Feixó. A l’etapa de secundària proposo al Sergi García. </a:t>
            </a:r>
          </a:p>
        </p:txBody>
      </p:sp>
      <p:sp>
        <p:nvSpPr>
          <p:cNvPr name="TextBox 10" id="10"/>
          <p:cNvSpPr txBox="true"/>
          <p:nvPr/>
        </p:nvSpPr>
        <p:spPr>
          <a:xfrm rot="0">
            <a:off x="2480705" y="5775598"/>
            <a:ext cx="5887307" cy="2228459"/>
          </a:xfrm>
          <a:prstGeom prst="rect">
            <a:avLst/>
          </a:prstGeom>
        </p:spPr>
        <p:txBody>
          <a:bodyPr anchor="t" rtlCol="false" tIns="0" lIns="0" bIns="0" rIns="0">
            <a:spAutoFit/>
          </a:bodyPr>
          <a:lstStyle/>
          <a:p>
            <a:pPr algn="just">
              <a:lnSpc>
                <a:spcPts val="2534"/>
              </a:lnSpc>
            </a:pPr>
            <a:r>
              <a:rPr lang="en-US" b="true" sz="1103" i="true">
                <a:solidFill>
                  <a:srgbClr val="000000"/>
                </a:solidFill>
                <a:latin typeface="Arial Bold Italics"/>
                <a:ea typeface="Arial Bold Italics"/>
                <a:cs typeface="Arial Bold Italics"/>
                <a:sym typeface="Arial Bold Italics"/>
              </a:rPr>
              <a:t>Coordinadores pedagògiques: </a:t>
            </a:r>
            <a:r>
              <a:rPr lang="en-US" sz="1103">
                <a:solidFill>
                  <a:srgbClr val="000000"/>
                </a:solidFill>
                <a:latin typeface="Arial"/>
                <a:ea typeface="Arial"/>
                <a:cs typeface="Arial"/>
                <a:sym typeface="Arial"/>
              </a:rPr>
              <a:t>fer el seguiment i garantir el compliment del desenvolupament del Projecte Educatiu i de la concreció del currículum i el Decret d’Inclusió. També entomaran tota la part de l’organització i gestió d’àmbit digital. Es reuniran una vegada per setmana amb els coordinadors d'àmbit i de cicle per tal de fer aquest seguiment del compliment del currículum, però també per prendre decisions, sobretot pel que fa a innovació pedagògica. Proposo per aquest càrrec a l’etapa d’educació infantil i primària a la Rosa Maria Bruna. A l’etapa de secundària proposo a l’Alba Rosés. </a:t>
            </a:r>
          </a:p>
        </p:txBody>
      </p:sp>
      <p:sp>
        <p:nvSpPr>
          <p:cNvPr name="TextBox 11" id="11"/>
          <p:cNvSpPr txBox="true"/>
          <p:nvPr/>
        </p:nvSpPr>
        <p:spPr>
          <a:xfrm rot="0">
            <a:off x="2480705" y="8177803"/>
            <a:ext cx="5888555" cy="1585208"/>
          </a:xfrm>
          <a:prstGeom prst="rect">
            <a:avLst/>
          </a:prstGeom>
        </p:spPr>
        <p:txBody>
          <a:bodyPr anchor="t" rtlCol="false" tIns="0" lIns="0" bIns="0" rIns="0">
            <a:spAutoFit/>
          </a:bodyPr>
          <a:lstStyle/>
          <a:p>
            <a:pPr algn="just">
              <a:lnSpc>
                <a:spcPts val="2534"/>
              </a:lnSpc>
            </a:pPr>
            <a:r>
              <a:rPr lang="en-US" b="true" sz="1103" i="true" spc="2">
                <a:solidFill>
                  <a:srgbClr val="000000"/>
                </a:solidFill>
                <a:latin typeface="Arial Bold Italics"/>
                <a:ea typeface="Arial Bold Italics"/>
                <a:cs typeface="Arial Bold Italics"/>
                <a:sym typeface="Arial Bold Italics"/>
              </a:rPr>
              <a:t>Consell de direcció: </a:t>
            </a:r>
            <a:r>
              <a:rPr lang="en-US" sz="1103" spc="2">
                <a:solidFill>
                  <a:srgbClr val="000000"/>
                </a:solidFill>
                <a:latin typeface="Arial"/>
                <a:ea typeface="Arial"/>
                <a:cs typeface="Arial"/>
                <a:sym typeface="Arial"/>
              </a:rPr>
              <a:t>Englobarà altres càrrecs unipersonals, especialment els caps d'àmbit, a ESO; i de cicles, a infantil i primària, que es coordinaran amb els caps d'estudis i entre ells, mensualment. També en formarà part la directora. Seran els encarregats</a:t>
            </a:r>
            <a:r>
              <a:rPr lang="en-US" b="true" sz="1103" i="true" spc="2">
                <a:solidFill>
                  <a:srgbClr val="000000"/>
                </a:solidFill>
                <a:latin typeface="Arial Bold Italics"/>
                <a:ea typeface="Arial Bold Italics"/>
                <a:cs typeface="Arial Bold Italics"/>
                <a:sym typeface="Arial Bold Italics"/>
              </a:rPr>
              <a:t> </a:t>
            </a:r>
            <a:r>
              <a:rPr lang="en-US" sz="1103" spc="2">
                <a:solidFill>
                  <a:srgbClr val="000000"/>
                </a:solidFill>
                <a:latin typeface="Arial"/>
                <a:ea typeface="Arial"/>
                <a:cs typeface="Arial"/>
                <a:sym typeface="Arial"/>
              </a:rPr>
              <a:t>d'elaborar i treballar els objectius del Pla Anual de cada curs, que derivaran del Projecte de Direcció. També es reuniran una vegada a la setmana amb els seus equips docents.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1114301"/>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462417" y="1452629"/>
            <a:ext cx="5770750" cy="6096"/>
            <a:chOff x="0" y="0"/>
            <a:chExt cx="5770753" cy="6096"/>
          </a:xfrm>
        </p:grpSpPr>
        <p:sp>
          <p:nvSpPr>
            <p:cNvPr name="Freeform 4" id="4"/>
            <p:cNvSpPr/>
            <p:nvPr/>
          </p:nvSpPr>
          <p:spPr>
            <a:xfrm flipH="false" flipV="false" rot="0">
              <a:off x="0" y="0"/>
              <a:ext cx="5770753" cy="6096"/>
            </a:xfrm>
            <a:custGeom>
              <a:avLst/>
              <a:gdLst/>
              <a:ahLst/>
              <a:cxnLst/>
              <a:rect r="r" b="b" t="t" l="l"/>
              <a:pathLst>
                <a:path h="6096" w="5770753">
                  <a:moveTo>
                    <a:pt x="0" y="6096"/>
                  </a:moveTo>
                  <a:lnTo>
                    <a:pt x="5770753" y="6096"/>
                  </a:lnTo>
                  <a:lnTo>
                    <a:pt x="5770753" y="0"/>
                  </a:lnTo>
                  <a:lnTo>
                    <a:pt x="0" y="0"/>
                  </a:lnTo>
                  <a:close/>
                </a:path>
              </a:pathLst>
            </a:custGeom>
            <a:solidFill>
              <a:srgbClr val="95B3D7"/>
            </a:solidFill>
          </p:spPr>
        </p:sp>
      </p:grpSp>
      <p:grpSp>
        <p:nvGrpSpPr>
          <p:cNvPr name="Group 5" id="5"/>
          <p:cNvGrpSpPr/>
          <p:nvPr/>
        </p:nvGrpSpPr>
        <p:grpSpPr>
          <a:xfrm rot="0">
            <a:off x="2462417" y="4406522"/>
            <a:ext cx="5770750" cy="6096"/>
            <a:chOff x="0" y="0"/>
            <a:chExt cx="5770753" cy="6096"/>
          </a:xfrm>
        </p:grpSpPr>
        <p:sp>
          <p:nvSpPr>
            <p:cNvPr name="Freeform 6" id="6"/>
            <p:cNvSpPr/>
            <p:nvPr/>
          </p:nvSpPr>
          <p:spPr>
            <a:xfrm flipH="false" flipV="false" rot="0">
              <a:off x="0" y="0"/>
              <a:ext cx="5770753" cy="6096"/>
            </a:xfrm>
            <a:custGeom>
              <a:avLst/>
              <a:gdLst/>
              <a:ahLst/>
              <a:cxnLst/>
              <a:rect r="r" b="b" t="t" l="l"/>
              <a:pathLst>
                <a:path h="6096" w="5770753">
                  <a:moveTo>
                    <a:pt x="0" y="6096"/>
                  </a:moveTo>
                  <a:lnTo>
                    <a:pt x="5770753" y="6096"/>
                  </a:lnTo>
                  <a:lnTo>
                    <a:pt x="5770753" y="0"/>
                  </a:lnTo>
                  <a:lnTo>
                    <a:pt x="0" y="0"/>
                  </a:lnTo>
                  <a:close/>
                </a:path>
              </a:pathLst>
            </a:custGeom>
            <a:solidFill>
              <a:srgbClr val="95B3D7"/>
            </a:solidFill>
          </p:spPr>
        </p:sp>
      </p:grpSp>
      <p:grpSp>
        <p:nvGrpSpPr>
          <p:cNvPr name="Group 7" id="7"/>
          <p:cNvGrpSpPr/>
          <p:nvPr/>
        </p:nvGrpSpPr>
        <p:grpSpPr>
          <a:xfrm rot="0">
            <a:off x="2462417" y="7359139"/>
            <a:ext cx="5770750" cy="6096"/>
            <a:chOff x="0" y="0"/>
            <a:chExt cx="5770753" cy="6096"/>
          </a:xfrm>
        </p:grpSpPr>
        <p:sp>
          <p:nvSpPr>
            <p:cNvPr name="Freeform 8" id="8"/>
            <p:cNvSpPr/>
            <p:nvPr/>
          </p:nvSpPr>
          <p:spPr>
            <a:xfrm flipH="false" flipV="false" rot="0">
              <a:off x="0" y="0"/>
              <a:ext cx="5770753" cy="6095"/>
            </a:xfrm>
            <a:custGeom>
              <a:avLst/>
              <a:gdLst/>
              <a:ahLst/>
              <a:cxnLst/>
              <a:rect r="r" b="b" t="t" l="l"/>
              <a:pathLst>
                <a:path h="6095" w="5770753">
                  <a:moveTo>
                    <a:pt x="0" y="6095"/>
                  </a:moveTo>
                  <a:lnTo>
                    <a:pt x="5770753" y="6095"/>
                  </a:lnTo>
                  <a:lnTo>
                    <a:pt x="5770753" y="0"/>
                  </a:lnTo>
                  <a:lnTo>
                    <a:pt x="0" y="0"/>
                  </a:lnTo>
                  <a:close/>
                </a:path>
              </a:pathLst>
            </a:custGeom>
            <a:solidFill>
              <a:srgbClr val="95B3D7"/>
            </a:solidFill>
          </p:spPr>
        </p:sp>
      </p:grpSp>
      <p:sp>
        <p:nvSpPr>
          <p:cNvPr name="Freeform 9" id="9"/>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11" id="11"/>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25 </a:t>
            </a:r>
          </a:p>
        </p:txBody>
      </p:sp>
      <p:sp>
        <p:nvSpPr>
          <p:cNvPr name="TextBox 12" id="12"/>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13" id="13"/>
          <p:cNvSpPr txBox="true"/>
          <p:nvPr/>
        </p:nvSpPr>
        <p:spPr>
          <a:xfrm rot="0">
            <a:off x="2480705" y="7141588"/>
            <a:ext cx="1284884" cy="213360"/>
          </a:xfrm>
          <a:prstGeom prst="rect">
            <a:avLst/>
          </a:prstGeom>
        </p:spPr>
        <p:txBody>
          <a:bodyPr anchor="t" rtlCol="false" tIns="0" lIns="0" bIns="0" rIns="0">
            <a:spAutoFit/>
          </a:bodyPr>
          <a:lstStyle/>
          <a:p>
            <a:pPr algn="l">
              <a:lnSpc>
                <a:spcPts val="1680"/>
              </a:lnSpc>
            </a:pPr>
            <a:r>
              <a:rPr lang="en-US" sz="1200">
                <a:solidFill>
                  <a:srgbClr val="4F81BD"/>
                </a:solidFill>
                <a:latin typeface="Calibri (MS)"/>
                <a:ea typeface="Calibri (MS)"/>
                <a:cs typeface="Calibri (MS)"/>
                <a:sym typeface="Calibri (MS)"/>
              </a:rPr>
              <a:t>Mirada restaurativa </a:t>
            </a:r>
          </a:p>
        </p:txBody>
      </p:sp>
      <p:sp>
        <p:nvSpPr>
          <p:cNvPr name="TextBox 14" id="14"/>
          <p:cNvSpPr txBox="true"/>
          <p:nvPr/>
        </p:nvSpPr>
        <p:spPr>
          <a:xfrm rot="0">
            <a:off x="2480705" y="4187828"/>
            <a:ext cx="5887298" cy="2693651"/>
          </a:xfrm>
          <a:prstGeom prst="rect">
            <a:avLst/>
          </a:prstGeom>
        </p:spPr>
        <p:txBody>
          <a:bodyPr anchor="t" rtlCol="false" tIns="0" lIns="0" bIns="0" rIns="0">
            <a:spAutoFit/>
          </a:bodyPr>
          <a:lstStyle/>
          <a:p>
            <a:pPr algn="just">
              <a:lnSpc>
                <a:spcPts val="1680"/>
              </a:lnSpc>
            </a:pPr>
            <a:r>
              <a:rPr lang="en-US" sz="1200">
                <a:solidFill>
                  <a:srgbClr val="4F81BD"/>
                </a:solidFill>
                <a:latin typeface="Calibri (MS)"/>
                <a:ea typeface="Calibri (MS)"/>
                <a:cs typeface="Calibri (MS)"/>
                <a:sym typeface="Calibri (MS)"/>
              </a:rPr>
              <a:t>Perspectiva de gènere </a:t>
            </a:r>
          </a:p>
          <a:p>
            <a:pPr algn="just">
              <a:lnSpc>
                <a:spcPts val="2529"/>
              </a:lnSpc>
            </a:pPr>
            <a:r>
              <a:rPr lang="en-US" sz="1103">
                <a:solidFill>
                  <a:srgbClr val="000000"/>
                </a:solidFill>
                <a:latin typeface="Arial"/>
                <a:ea typeface="Arial"/>
                <a:cs typeface="Arial"/>
                <a:sym typeface="Arial"/>
              </a:rPr>
              <a:t>Promoure laigualtat de gènere i la no discriminació per raó de gènere, a través de la inclusió de temàtiques de gènere en el currículum i la formació del personal. Consolidació del treball de convivència a través de la figura del COCOBE i de les comissions de Convivència i Mirades, així com la designació de la figura al Consell Escolar. Activitats per incloure i visibilitzar les dones en àmbits tradicionalment masculins, com les STEM (ciència, tecnologia, enginyeria i matemàtiques), i promoure la presència equilibrada de dones i homes en l’equip directiu. Optativa i extraescolar de robòtica, scracth, ràdio, xarxes socials, …</a:t>
            </a:r>
            <a:r>
              <a:rPr lang="en-US" b="true" sz="1103" i="true">
                <a:solidFill>
                  <a:srgbClr val="000000"/>
                </a:solidFill>
                <a:latin typeface="Arial Bold Italics"/>
                <a:ea typeface="Arial Bold Italics"/>
                <a:cs typeface="Arial Bold Italics"/>
                <a:sym typeface="Arial Bold Italics"/>
              </a:rPr>
              <a:t> </a:t>
            </a:r>
          </a:p>
        </p:txBody>
      </p:sp>
      <p:sp>
        <p:nvSpPr>
          <p:cNvPr name="TextBox 15" id="15"/>
          <p:cNvSpPr txBox="true"/>
          <p:nvPr/>
        </p:nvSpPr>
        <p:spPr>
          <a:xfrm rot="0">
            <a:off x="2480705" y="801881"/>
            <a:ext cx="5886936" cy="3128877"/>
          </a:xfrm>
          <a:prstGeom prst="rect">
            <a:avLst/>
          </a:prstGeom>
        </p:spPr>
        <p:txBody>
          <a:bodyPr anchor="t" rtlCol="false" tIns="0" lIns="0" bIns="0" rIns="0">
            <a:spAutoFit/>
          </a:bodyPr>
          <a:lstStyle/>
          <a:p>
            <a:pPr algn="just">
              <a:lnSpc>
                <a:spcPts val="2652"/>
              </a:lnSpc>
            </a:pPr>
            <a:r>
              <a:rPr lang="en-US" sz="1200">
                <a:solidFill>
                  <a:srgbClr val="365F91"/>
                </a:solidFill>
                <a:latin typeface="Calibri (MS)"/>
                <a:ea typeface="Calibri (MS)"/>
                <a:cs typeface="Calibri (MS)"/>
                <a:sym typeface="Calibri (MS)"/>
              </a:rPr>
              <a:t>4.2. GRANS REPTES I PROPOSTES D’ORGANITZACIÓ </a:t>
            </a:r>
            <a:r>
              <a:rPr lang="en-US" sz="1200">
                <a:solidFill>
                  <a:srgbClr val="4F81BD"/>
                </a:solidFill>
                <a:latin typeface="Calibri (MS)"/>
                <a:ea typeface="Calibri (MS)"/>
                <a:cs typeface="Calibri (MS)"/>
                <a:sym typeface="Calibri (MS)"/>
              </a:rPr>
              <a:t>Transició digital i ecològica </a:t>
            </a:r>
          </a:p>
          <a:p>
            <a:pPr algn="just">
              <a:lnSpc>
                <a:spcPts val="2532"/>
              </a:lnSpc>
            </a:pPr>
            <a:r>
              <a:rPr lang="en-US" sz="1103">
                <a:solidFill>
                  <a:srgbClr val="000000"/>
                </a:solidFill>
                <a:latin typeface="Arial"/>
                <a:ea typeface="Arial"/>
                <a:cs typeface="Arial"/>
                <a:sym typeface="Arial"/>
              </a:rPr>
              <a:t>Elcentrehaurà de vetllarper donar a conèixer i treballar mesurant les despeses i l’energia tant aportada com “estalviada” de les tecnologies verdes i sostenibles com l’energia solar de les plaques del nou edifici com la caldera de pellets que escalfa l’edifici principal. Accions per a la gestió eficient de l’aigua com a gran repte en moment de crisi climàtica. Fomentar l’ús de materials i recursos sostenibles, com paper reciclat i productes de neteja ecològics. Formació en noves tecnologies digitals per treure el màxim profit de les noves dotacions aportades pel Departament amb els fons Next Generation.</a:t>
            </a:r>
            <a:r>
              <a:rPr lang="en-US" b="true" sz="1103" i="true">
                <a:solidFill>
                  <a:srgbClr val="000000"/>
                </a:solidFill>
                <a:latin typeface="Arial Bold Italics"/>
                <a:ea typeface="Arial Bold Italics"/>
                <a:cs typeface="Arial Bold Italics"/>
                <a:sym typeface="Arial Bold Italics"/>
              </a:rPr>
              <a:t> </a:t>
            </a:r>
          </a:p>
        </p:txBody>
      </p:sp>
      <p:sp>
        <p:nvSpPr>
          <p:cNvPr name="TextBox 16" id="16"/>
          <p:cNvSpPr txBox="true"/>
          <p:nvPr/>
        </p:nvSpPr>
        <p:spPr>
          <a:xfrm rot="0">
            <a:off x="2480705" y="7280167"/>
            <a:ext cx="5886469" cy="941822"/>
          </a:xfrm>
          <a:prstGeom prst="rect">
            <a:avLst/>
          </a:prstGeom>
        </p:spPr>
        <p:txBody>
          <a:bodyPr anchor="t" rtlCol="false" tIns="0" lIns="0" bIns="0" rIns="0">
            <a:spAutoFit/>
          </a:bodyPr>
          <a:lstStyle/>
          <a:p>
            <a:pPr algn="just">
              <a:lnSpc>
                <a:spcPts val="2531"/>
              </a:lnSpc>
            </a:pPr>
            <a:r>
              <a:rPr lang="en-US" sz="1103">
                <a:solidFill>
                  <a:srgbClr val="000000"/>
                </a:solidFill>
                <a:latin typeface="Arial"/>
                <a:ea typeface="Arial"/>
                <a:cs typeface="Arial"/>
                <a:sym typeface="Arial"/>
              </a:rPr>
              <a:t>Elcentreaplica el títol IV de les Normes d’Organització i Funcionament de Centre, per a la convivència en el centre, promovent el diàleg i la mediació així com la inclusió de la justícia restaurativa en la gestió de conflictes. </a:t>
            </a:r>
          </a:p>
        </p:txBody>
      </p:sp>
      <p:sp>
        <p:nvSpPr>
          <p:cNvPr name="TextBox 17" id="17"/>
          <p:cNvSpPr txBox="true"/>
          <p:nvPr/>
        </p:nvSpPr>
        <p:spPr>
          <a:xfrm rot="0">
            <a:off x="2480705" y="8244859"/>
            <a:ext cx="5888698" cy="941822"/>
          </a:xfrm>
          <a:prstGeom prst="rect">
            <a:avLst/>
          </a:prstGeom>
        </p:spPr>
        <p:txBody>
          <a:bodyPr anchor="t" rtlCol="false" tIns="0" lIns="0" bIns="0" rIns="0">
            <a:spAutoFit/>
          </a:bodyPr>
          <a:lstStyle/>
          <a:p>
            <a:pPr algn="just">
              <a:lnSpc>
                <a:spcPts val="2531"/>
              </a:lnSpc>
            </a:pPr>
            <a:r>
              <a:rPr lang="en-US" sz="1103">
                <a:solidFill>
                  <a:srgbClr val="000000"/>
                </a:solidFill>
                <a:latin typeface="Arial"/>
                <a:ea typeface="Arial"/>
                <a:cs typeface="Arial"/>
                <a:sym typeface="Arial"/>
              </a:rPr>
              <a:t>El treball de l’educació emocional des de I3, el Pla d’Acció Tutorial, els Tallers de resolució de conflictes i la formació d’un equip impulsor en Benestar Emocional (centre- EAP- Mirades) en són alguns exemples.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3194942"/>
            <a:ext cx="5770750" cy="18288"/>
          </a:xfrm>
          <a:custGeom>
            <a:avLst/>
            <a:gdLst/>
            <a:ahLst/>
            <a:cxnLst/>
            <a:rect r="r" b="b" t="t" l="l"/>
            <a:pathLst>
              <a:path h="18288" w="5770750">
                <a:moveTo>
                  <a:pt x="0" y="0"/>
                </a:moveTo>
                <a:lnTo>
                  <a:pt x="5770750" y="0"/>
                </a:lnTo>
                <a:lnTo>
                  <a:pt x="5770750" y="18288"/>
                </a:lnTo>
                <a:lnTo>
                  <a:pt x="0" y="182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26 </a:t>
            </a:r>
          </a:p>
        </p:txBody>
      </p:sp>
      <p:sp>
        <p:nvSpPr>
          <p:cNvPr name="TextBox 6" id="6"/>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2480705" y="6593986"/>
            <a:ext cx="5886374" cy="943727"/>
          </a:xfrm>
          <a:prstGeom prst="rect">
            <a:avLst/>
          </a:prstGeom>
        </p:spPr>
        <p:txBody>
          <a:bodyPr anchor="t" rtlCol="false" tIns="0" lIns="0" bIns="0" rIns="0">
            <a:spAutoFit/>
          </a:bodyPr>
          <a:lstStyle/>
          <a:p>
            <a:pPr algn="just">
              <a:lnSpc>
                <a:spcPts val="2542"/>
              </a:lnSpc>
            </a:pPr>
            <a:r>
              <a:rPr lang="en-US" b="true" sz="1103" i="true">
                <a:solidFill>
                  <a:srgbClr val="000000"/>
                </a:solidFill>
                <a:latin typeface="Arial Bold Italics"/>
                <a:ea typeface="Arial Bold Italics"/>
                <a:cs typeface="Arial Bold Italics"/>
                <a:sym typeface="Arial Bold Italics"/>
              </a:rPr>
              <a:t>1. Sistematització i consolidació de models i materials pedagògics avaluats positivament</a:t>
            </a:r>
            <a:r>
              <a:rPr lang="en-US" sz="1103">
                <a:solidFill>
                  <a:srgbClr val="000000"/>
                </a:solidFill>
                <a:latin typeface="Arial"/>
                <a:ea typeface="Arial"/>
                <a:cs typeface="Arial"/>
                <a:sym typeface="Arial"/>
              </a:rPr>
              <a:t>: Innovamat, Filosofia 3-18, FET...definició de la línia metodològica i curricular del centre, tant curriculars com transversals. </a:t>
            </a:r>
          </a:p>
        </p:txBody>
      </p:sp>
      <p:sp>
        <p:nvSpPr>
          <p:cNvPr name="TextBox 8" id="8"/>
          <p:cNvSpPr txBox="true"/>
          <p:nvPr/>
        </p:nvSpPr>
        <p:spPr>
          <a:xfrm rot="0">
            <a:off x="2709305" y="9124207"/>
            <a:ext cx="5651697" cy="298694"/>
          </a:xfrm>
          <a:prstGeom prst="rect">
            <a:avLst/>
          </a:prstGeom>
        </p:spPr>
        <p:txBody>
          <a:bodyPr anchor="t" rtlCol="false" tIns="0" lIns="0" bIns="0" rIns="0">
            <a:spAutoFit/>
          </a:bodyPr>
          <a:lstStyle/>
          <a:p>
            <a:pPr algn="l">
              <a:lnSpc>
                <a:spcPts val="2521"/>
              </a:lnSpc>
            </a:pPr>
            <a:r>
              <a:rPr lang="en-US" b="true" sz="1103" i="true" spc="16">
                <a:solidFill>
                  <a:srgbClr val="000000"/>
                </a:solidFill>
                <a:latin typeface="Arial Bold Italics"/>
                <a:ea typeface="Arial Bold Italics"/>
                <a:cs typeface="Arial Bold Italics"/>
                <a:sym typeface="Arial Bold Italics"/>
              </a:rPr>
              <a:t>3. Dossier d’acollida exhaustiu per als docents que arriben nous al centre així </a:t>
            </a:r>
          </a:p>
        </p:txBody>
      </p:sp>
      <p:sp>
        <p:nvSpPr>
          <p:cNvPr name="TextBox 9" id="9"/>
          <p:cNvSpPr txBox="true"/>
          <p:nvPr/>
        </p:nvSpPr>
        <p:spPr>
          <a:xfrm rot="0">
            <a:off x="2480705" y="9444504"/>
            <a:ext cx="2985830" cy="298694"/>
          </a:xfrm>
          <a:prstGeom prst="rect">
            <a:avLst/>
          </a:prstGeom>
        </p:spPr>
        <p:txBody>
          <a:bodyPr anchor="t" rtlCol="false" tIns="0" lIns="0" bIns="0" rIns="0">
            <a:spAutoFit/>
          </a:bodyPr>
          <a:lstStyle/>
          <a:p>
            <a:pPr algn="l">
              <a:lnSpc>
                <a:spcPts val="2521"/>
              </a:lnSpc>
            </a:pPr>
            <a:r>
              <a:rPr lang="en-US" b="true" sz="1103" i="true">
                <a:solidFill>
                  <a:srgbClr val="000000"/>
                </a:solidFill>
                <a:latin typeface="Arial Bold Italics"/>
                <a:ea typeface="Arial Bold Italics"/>
                <a:cs typeface="Arial Bold Italics"/>
                <a:sym typeface="Arial Bold Italics"/>
              </a:rPr>
              <a:t>com l’acompanyament d’un docent mentor.</a:t>
            </a:r>
            <a:r>
              <a:rPr lang="en-US" sz="1103">
                <a:solidFill>
                  <a:srgbClr val="000000"/>
                </a:solidFill>
                <a:latin typeface="Arial"/>
                <a:ea typeface="Arial"/>
                <a:cs typeface="Arial"/>
                <a:sym typeface="Arial"/>
              </a:rPr>
              <a:t> </a:t>
            </a:r>
          </a:p>
        </p:txBody>
      </p:sp>
      <p:sp>
        <p:nvSpPr>
          <p:cNvPr name="TextBox 10" id="10"/>
          <p:cNvSpPr txBox="true"/>
          <p:nvPr/>
        </p:nvSpPr>
        <p:spPr>
          <a:xfrm rot="0">
            <a:off x="2480705" y="779040"/>
            <a:ext cx="5886660" cy="1583684"/>
          </a:xfrm>
          <a:prstGeom prst="rect">
            <a:avLst/>
          </a:prstGeom>
        </p:spPr>
        <p:txBody>
          <a:bodyPr anchor="t" rtlCol="false" tIns="0" lIns="0" bIns="0" rIns="0">
            <a:spAutoFit/>
          </a:bodyPr>
          <a:lstStyle/>
          <a:p>
            <a:pPr algn="just">
              <a:lnSpc>
                <a:spcPts val="2532"/>
              </a:lnSpc>
            </a:pPr>
            <a:r>
              <a:rPr lang="en-US" sz="1103">
                <a:solidFill>
                  <a:srgbClr val="000000"/>
                </a:solidFill>
                <a:latin typeface="Arial"/>
                <a:ea typeface="Arial"/>
                <a:cs typeface="Arial"/>
                <a:sym typeface="Arial"/>
              </a:rPr>
              <a:t>Agent actiu en un ecosistema de xarxes i programes educatius: el centre participa i col·labora amb altres centres educatius, xarxes de centres, programes del Departament (PROA+, Xarxa d’Instituts Escola, Pla català de l’esport, Salut i Escola), de la Diputació de Barcelona (CUEME, Open Cohesion School) i facilita i gaudeix de les organitzacions per a la formació del personal i el desenvolupament de projectes conjunts. </a:t>
            </a:r>
          </a:p>
        </p:txBody>
      </p:sp>
      <p:sp>
        <p:nvSpPr>
          <p:cNvPr name="TextBox 11" id="11"/>
          <p:cNvSpPr txBox="true"/>
          <p:nvPr/>
        </p:nvSpPr>
        <p:spPr>
          <a:xfrm rot="0">
            <a:off x="2480705" y="3230270"/>
            <a:ext cx="5887955" cy="3189980"/>
          </a:xfrm>
          <a:prstGeom prst="rect">
            <a:avLst/>
          </a:prstGeom>
        </p:spPr>
        <p:txBody>
          <a:bodyPr anchor="t" rtlCol="false" tIns="0" lIns="0" bIns="0" rIns="0">
            <a:spAutoFit/>
          </a:bodyPr>
          <a:lstStyle/>
          <a:p>
            <a:pPr algn="just">
              <a:lnSpc>
                <a:spcPts val="2527"/>
              </a:lnSpc>
            </a:pPr>
            <a:r>
              <a:rPr lang="en-US" sz="1103" spc="24">
                <a:solidFill>
                  <a:srgbClr val="000000"/>
                </a:solidFill>
                <a:latin typeface="Arial"/>
                <a:ea typeface="Arial"/>
                <a:cs typeface="Arial"/>
                <a:sym typeface="Arial"/>
              </a:rPr>
              <a:t>Partint del Decret 150/2017, de 17 d’octubre, de l’atenció educativa a l’alumnat en el marc d’un sistema educatiu inclusiu, al centre, durem a terme diferents actuacions concretes. Però cal valorar que no només es fa un sistema inclusiu amb actuacions, sinó amb una manera de fer, de ser, de treballar, d'actuar i desenvolupar la nova tasca. Hem de tenir en compte que nosaltres som un model per als nostres alumnes. Volem que el nostre centre doni igualtat d'oportunitats a tots els nens, nens i joves. Com ja hem apuntat anteriorment volem que sigui l'escola de TOTS i TOTES i PER a TOTS i TOTES. Per això es farà un seguiment especial dels alumnes amb NESE, en coordinació amb els agents necessaris implicats, com ara EAP, Serveis Socials i altres serveis del poble. Més concretament, algunes de les estratègies que utilitzarem les desenvolupo a continuació: </a:t>
            </a:r>
          </a:p>
        </p:txBody>
      </p:sp>
      <p:sp>
        <p:nvSpPr>
          <p:cNvPr name="TextBox 12" id="12"/>
          <p:cNvSpPr txBox="true"/>
          <p:nvPr/>
        </p:nvSpPr>
        <p:spPr>
          <a:xfrm rot="0">
            <a:off x="2480705" y="7711459"/>
            <a:ext cx="5888707" cy="1263386"/>
          </a:xfrm>
          <a:prstGeom prst="rect">
            <a:avLst/>
          </a:prstGeom>
        </p:spPr>
        <p:txBody>
          <a:bodyPr anchor="t" rtlCol="false" tIns="0" lIns="0" bIns="0" rIns="0">
            <a:spAutoFit/>
          </a:bodyPr>
          <a:lstStyle/>
          <a:p>
            <a:pPr algn="just">
              <a:lnSpc>
                <a:spcPts val="2531"/>
              </a:lnSpc>
            </a:pPr>
            <a:r>
              <a:rPr lang="en-US" b="true" sz="1103" i="true" spc="5">
                <a:solidFill>
                  <a:srgbClr val="000000"/>
                </a:solidFill>
                <a:latin typeface="Arial Bold Italics"/>
                <a:ea typeface="Arial Bold Italics"/>
                <a:cs typeface="Arial Bold Italics"/>
                <a:sym typeface="Arial Bold Italics"/>
              </a:rPr>
              <a:t>2. Organigrama flexible i amb un lideratge prou distribuït </a:t>
            </a:r>
            <a:r>
              <a:rPr lang="en-US" sz="1103" spc="5">
                <a:solidFill>
                  <a:srgbClr val="000000"/>
                </a:solidFill>
                <a:latin typeface="Arial"/>
                <a:ea typeface="Arial"/>
                <a:cs typeface="Arial"/>
                <a:sym typeface="Arial"/>
              </a:rPr>
              <a:t>per poder desenvolupar la tasca professional de forma coherent i a la vegada empoderador de les persones mitjançant el reconeixement de les capacitacions i amb espais de reunió dins l’horari que permetin el treball en equip. </a:t>
            </a:r>
          </a:p>
        </p:txBody>
      </p:sp>
      <p:sp>
        <p:nvSpPr>
          <p:cNvPr name="TextBox 13" id="13"/>
          <p:cNvSpPr txBox="true"/>
          <p:nvPr/>
        </p:nvSpPr>
        <p:spPr>
          <a:xfrm rot="0">
            <a:off x="2723021" y="2884427"/>
            <a:ext cx="4853445" cy="213360"/>
          </a:xfrm>
          <a:prstGeom prst="rect">
            <a:avLst/>
          </a:prstGeom>
        </p:spPr>
        <p:txBody>
          <a:bodyPr anchor="t" rtlCol="false" tIns="0" lIns="0" bIns="0" rIns="0">
            <a:spAutoFit/>
          </a:bodyPr>
          <a:lstStyle/>
          <a:p>
            <a:pPr algn="l">
              <a:lnSpc>
                <a:spcPts val="1680"/>
              </a:lnSpc>
            </a:pPr>
            <a:r>
              <a:rPr lang="en-US" sz="1200">
                <a:solidFill>
                  <a:srgbClr val="365F91"/>
                </a:solidFill>
                <a:latin typeface="Calibri (MS)"/>
                <a:ea typeface="Calibri (MS)"/>
                <a:cs typeface="Calibri (MS)"/>
                <a:sym typeface="Calibri (MS)"/>
              </a:rPr>
              <a:t>5. ATENCIÓ EDUCATIVA A L’ALUMNAT EN EL MARC DEL SISTEMA INCLUSIU </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2205485"/>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462417" y="2543813"/>
            <a:ext cx="5770750" cy="6096"/>
            <a:chOff x="0" y="0"/>
            <a:chExt cx="5770753" cy="6096"/>
          </a:xfrm>
        </p:grpSpPr>
        <p:sp>
          <p:nvSpPr>
            <p:cNvPr name="Freeform 4" id="4"/>
            <p:cNvSpPr/>
            <p:nvPr/>
          </p:nvSpPr>
          <p:spPr>
            <a:xfrm flipH="false" flipV="false" rot="0">
              <a:off x="0" y="0"/>
              <a:ext cx="5770753" cy="6096"/>
            </a:xfrm>
            <a:custGeom>
              <a:avLst/>
              <a:gdLst/>
              <a:ahLst/>
              <a:cxnLst/>
              <a:rect r="r" b="b" t="t" l="l"/>
              <a:pathLst>
                <a:path h="6096" w="5770753">
                  <a:moveTo>
                    <a:pt x="0" y="6096"/>
                  </a:moveTo>
                  <a:lnTo>
                    <a:pt x="5770753" y="6096"/>
                  </a:lnTo>
                  <a:lnTo>
                    <a:pt x="5770753" y="0"/>
                  </a:lnTo>
                  <a:lnTo>
                    <a:pt x="0" y="0"/>
                  </a:lnTo>
                  <a:close/>
                </a:path>
              </a:pathLst>
            </a:custGeom>
            <a:solidFill>
              <a:srgbClr val="95B3D7"/>
            </a:solidFill>
          </p:spPr>
        </p:sp>
      </p:grpSp>
      <p:grpSp>
        <p:nvGrpSpPr>
          <p:cNvPr name="Group 5" id="5"/>
          <p:cNvGrpSpPr/>
          <p:nvPr/>
        </p:nvGrpSpPr>
        <p:grpSpPr>
          <a:xfrm rot="0">
            <a:off x="2462417" y="4406522"/>
            <a:ext cx="5770750" cy="6096"/>
            <a:chOff x="0" y="0"/>
            <a:chExt cx="5770753" cy="6096"/>
          </a:xfrm>
        </p:grpSpPr>
        <p:sp>
          <p:nvSpPr>
            <p:cNvPr name="Freeform 6" id="6"/>
            <p:cNvSpPr/>
            <p:nvPr/>
          </p:nvSpPr>
          <p:spPr>
            <a:xfrm flipH="false" flipV="false" rot="0">
              <a:off x="0" y="0"/>
              <a:ext cx="5770753" cy="6096"/>
            </a:xfrm>
            <a:custGeom>
              <a:avLst/>
              <a:gdLst/>
              <a:ahLst/>
              <a:cxnLst/>
              <a:rect r="r" b="b" t="t" l="l"/>
              <a:pathLst>
                <a:path h="6096" w="5770753">
                  <a:moveTo>
                    <a:pt x="0" y="6096"/>
                  </a:moveTo>
                  <a:lnTo>
                    <a:pt x="5770753" y="6096"/>
                  </a:lnTo>
                  <a:lnTo>
                    <a:pt x="5770753" y="0"/>
                  </a:lnTo>
                  <a:lnTo>
                    <a:pt x="0" y="0"/>
                  </a:lnTo>
                  <a:close/>
                </a:path>
              </a:pathLst>
            </a:custGeom>
            <a:solidFill>
              <a:srgbClr val="95B3D7"/>
            </a:solidFill>
          </p:spPr>
        </p:sp>
      </p:grpSp>
      <p:sp>
        <p:nvSpPr>
          <p:cNvPr name="Freeform 7" id="7"/>
          <p:cNvSpPr/>
          <p:nvPr/>
        </p:nvSpPr>
        <p:spPr>
          <a:xfrm flipH="false" flipV="false" rot="0">
            <a:off x="2462417" y="5947534"/>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2">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2480705" y="9367771"/>
            <a:ext cx="1918973" cy="10668"/>
          </a:xfrm>
          <a:custGeom>
            <a:avLst/>
            <a:gdLst/>
            <a:ahLst/>
            <a:cxnLst/>
            <a:rect r="r" b="b" t="t" l="l"/>
            <a:pathLst>
              <a:path h="10668" w="1918973">
                <a:moveTo>
                  <a:pt x="0" y="0"/>
                </a:moveTo>
                <a:lnTo>
                  <a:pt x="1918973" y="0"/>
                </a:lnTo>
                <a:lnTo>
                  <a:pt x="1918973" y="10668"/>
                </a:lnTo>
                <a:lnTo>
                  <a:pt x="0" y="1066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480705" y="6154798"/>
            <a:ext cx="1231392" cy="10668"/>
          </a:xfrm>
          <a:custGeom>
            <a:avLst/>
            <a:gdLst/>
            <a:ahLst/>
            <a:cxnLst/>
            <a:rect r="r" b="b" t="t" l="l"/>
            <a:pathLst>
              <a:path h="10668" w="1231392">
                <a:moveTo>
                  <a:pt x="0" y="0"/>
                </a:moveTo>
                <a:lnTo>
                  <a:pt x="1231392" y="0"/>
                </a:lnTo>
                <a:lnTo>
                  <a:pt x="1231392" y="10668"/>
                </a:lnTo>
                <a:lnTo>
                  <a:pt x="0" y="1066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12" id="12"/>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27 </a:t>
            </a:r>
          </a:p>
        </p:txBody>
      </p:sp>
      <p:sp>
        <p:nvSpPr>
          <p:cNvPr name="TextBox 13" id="13"/>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14" id="14"/>
          <p:cNvSpPr txBox="true"/>
          <p:nvPr/>
        </p:nvSpPr>
        <p:spPr>
          <a:xfrm rot="0">
            <a:off x="2709305" y="779040"/>
            <a:ext cx="2377602" cy="298694"/>
          </a:xfrm>
          <a:prstGeom prst="rect">
            <a:avLst/>
          </a:prstGeom>
        </p:spPr>
        <p:txBody>
          <a:bodyPr anchor="t" rtlCol="false" tIns="0" lIns="0" bIns="0" rIns="0">
            <a:spAutoFit/>
          </a:bodyPr>
          <a:lstStyle/>
          <a:p>
            <a:pPr algn="l">
              <a:lnSpc>
                <a:spcPts val="2524"/>
              </a:lnSpc>
            </a:pPr>
            <a:r>
              <a:rPr lang="en-US" b="true" sz="1103" i="true">
                <a:solidFill>
                  <a:srgbClr val="000000"/>
                </a:solidFill>
                <a:latin typeface="Arial Bold Italics"/>
                <a:ea typeface="Arial Bold Italics"/>
                <a:cs typeface="Arial Bold Italics"/>
                <a:sym typeface="Arial Bold Italics"/>
              </a:rPr>
              <a:t>4. Participació, desenvolupament </a:t>
            </a:r>
          </a:p>
        </p:txBody>
      </p:sp>
      <p:sp>
        <p:nvSpPr>
          <p:cNvPr name="TextBox 15" id="15"/>
          <p:cNvSpPr txBox="true"/>
          <p:nvPr/>
        </p:nvSpPr>
        <p:spPr>
          <a:xfrm rot="0">
            <a:off x="2480705" y="1100861"/>
            <a:ext cx="1850317" cy="298694"/>
          </a:xfrm>
          <a:prstGeom prst="rect">
            <a:avLst/>
          </a:prstGeom>
        </p:spPr>
        <p:txBody>
          <a:bodyPr anchor="t" rtlCol="false" tIns="0" lIns="0" bIns="0" rIns="0">
            <a:spAutoFit/>
          </a:bodyPr>
          <a:lstStyle/>
          <a:p>
            <a:pPr algn="l">
              <a:lnSpc>
                <a:spcPts val="2524"/>
              </a:lnSpc>
            </a:pPr>
            <a:r>
              <a:rPr lang="en-US" sz="1103">
                <a:solidFill>
                  <a:srgbClr val="000000"/>
                </a:solidFill>
                <a:latin typeface="Arial"/>
                <a:ea typeface="Arial"/>
                <a:cs typeface="Arial"/>
                <a:sym typeface="Arial"/>
              </a:rPr>
              <a:t>centre i PROA +(2024-2028) </a:t>
            </a:r>
          </a:p>
        </p:txBody>
      </p:sp>
      <p:sp>
        <p:nvSpPr>
          <p:cNvPr name="TextBox 16" id="16"/>
          <p:cNvSpPr txBox="true"/>
          <p:nvPr/>
        </p:nvSpPr>
        <p:spPr>
          <a:xfrm rot="0">
            <a:off x="2709305" y="1420901"/>
            <a:ext cx="2050513" cy="298694"/>
          </a:xfrm>
          <a:prstGeom prst="rect">
            <a:avLst/>
          </a:prstGeom>
        </p:spPr>
        <p:txBody>
          <a:bodyPr anchor="t" rtlCol="false" tIns="0" lIns="0" bIns="0" rIns="0">
            <a:spAutoFit/>
          </a:bodyPr>
          <a:lstStyle/>
          <a:p>
            <a:pPr algn="l">
              <a:lnSpc>
                <a:spcPts val="2524"/>
              </a:lnSpc>
            </a:pPr>
            <a:r>
              <a:rPr lang="en-US" b="true" sz="1103" i="true">
                <a:solidFill>
                  <a:srgbClr val="000000"/>
                </a:solidFill>
                <a:latin typeface="Arial Bold Italics"/>
                <a:ea typeface="Arial Bold Italics"/>
                <a:cs typeface="Arial Bold Italics"/>
                <a:sym typeface="Arial Bold Italics"/>
              </a:rPr>
              <a:t>5. Atenció a l’escola inclusiva </a:t>
            </a:r>
          </a:p>
        </p:txBody>
      </p:sp>
      <p:sp>
        <p:nvSpPr>
          <p:cNvPr name="TextBox 17" id="17"/>
          <p:cNvSpPr txBox="true"/>
          <p:nvPr/>
        </p:nvSpPr>
        <p:spPr>
          <a:xfrm rot="0">
            <a:off x="5079268" y="874290"/>
            <a:ext cx="3236471"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i implementació </a:t>
            </a:r>
            <a:r>
              <a:rPr lang="en-US" sz="1103">
                <a:solidFill>
                  <a:srgbClr val="000000"/>
                </a:solidFill>
                <a:latin typeface="Arial"/>
                <a:ea typeface="Arial"/>
                <a:cs typeface="Arial"/>
                <a:sym typeface="Arial"/>
              </a:rPr>
              <a:t>del Pla Intensiu de Millora de </a:t>
            </a:r>
          </a:p>
        </p:txBody>
      </p:sp>
      <p:sp>
        <p:nvSpPr>
          <p:cNvPr name="TextBox 18" id="18"/>
          <p:cNvSpPr txBox="true"/>
          <p:nvPr/>
        </p:nvSpPr>
        <p:spPr>
          <a:xfrm rot="0">
            <a:off x="2480705" y="4327550"/>
            <a:ext cx="5888698" cy="1262120"/>
          </a:xfrm>
          <a:prstGeom prst="rect">
            <a:avLst/>
          </a:prstGeom>
        </p:spPr>
        <p:txBody>
          <a:bodyPr anchor="t" rtlCol="false" tIns="0" lIns="0" bIns="0" rIns="0">
            <a:spAutoFit/>
          </a:bodyPr>
          <a:lstStyle/>
          <a:p>
            <a:pPr algn="just">
              <a:lnSpc>
                <a:spcPts val="2531"/>
              </a:lnSpc>
            </a:pPr>
            <a:r>
              <a:rPr lang="en-US" sz="1103" spc="6">
                <a:solidFill>
                  <a:srgbClr val="000000"/>
                </a:solidFill>
                <a:latin typeface="Arial"/>
                <a:ea typeface="Arial"/>
                <a:cs typeface="Arial"/>
                <a:sym typeface="Arial"/>
              </a:rPr>
              <a:t>És el grup de professionals que proposa el conjunt d’actuacions i mesures que el centre ha de prendre per atendre els alumnes de risc social i fer-ne el seguiment. Temporalització: aquesta comissió es reunirà de forma periòdica, una vegada per trimestre i cada vegada que la situació així ho requereixi. Ambdues s’acostumen a fer juntes. </a:t>
            </a:r>
          </a:p>
        </p:txBody>
      </p:sp>
      <p:sp>
        <p:nvSpPr>
          <p:cNvPr name="TextBox 19" id="19"/>
          <p:cNvSpPr txBox="true"/>
          <p:nvPr/>
        </p:nvSpPr>
        <p:spPr>
          <a:xfrm rot="0">
            <a:off x="2480705" y="5874658"/>
            <a:ext cx="5888269" cy="3831965"/>
          </a:xfrm>
          <a:prstGeom prst="rect">
            <a:avLst/>
          </a:prstGeom>
        </p:spPr>
        <p:txBody>
          <a:bodyPr anchor="t" rtlCol="false" tIns="0" lIns="0" bIns="0" rIns="0">
            <a:spAutoFit/>
          </a:bodyPr>
          <a:lstStyle/>
          <a:p>
            <a:pPr algn="just">
              <a:lnSpc>
                <a:spcPts val="2528"/>
              </a:lnSpc>
            </a:pPr>
            <a:r>
              <a:rPr lang="en-US" sz="1103" spc="4">
                <a:solidFill>
                  <a:srgbClr val="000000"/>
                </a:solidFill>
                <a:latin typeface="Arial"/>
                <a:ea typeface="Arial"/>
                <a:cs typeface="Arial"/>
                <a:sym typeface="Arial"/>
              </a:rPr>
              <a:t>Mesures Universals: Garantint una atenció educativa i inclusiva per a tot l’alumnat, fem una proposta pedagògica basada en el currículum competencial. Per una banda, es generen espais (Reunions Pedagògiques) per compartir debats pedagògic i un llenguatge comú entre la comunitat educativa. I, per altra, en les reunions de cicle/equip docent i orientador, es coordinen les accions, mesures i suports d’intervenció necessaris per acompanyar i personalitzar els diferents aprenentatges. L’atenció a la diversitat està organitzada amb el màxim de suports dins l’aula, practicant la codocència dins l’aula, o bé en la flexibilització i desdoblaments dels grups en algunes matèries. A més, dins de les reunions d’equip docent fent el seguiment individual de l’alumnat per tal de personalitzar al màxim els seus aprenentatges i buscar estratègies comunes d’intervenció. Mesures i Suports Addicionals: A 1r cicle d’ESO realitzem el </a:t>
            </a:r>
            <a:r>
              <a:rPr lang="en-US" b="true" sz="1103" i="true" spc="4">
                <a:solidFill>
                  <a:srgbClr val="000000"/>
                </a:solidFill>
                <a:latin typeface="Arial Bold Italics"/>
                <a:ea typeface="Arial Bold Italics"/>
                <a:cs typeface="Arial Bold Italics"/>
                <a:sym typeface="Arial Bold Italics"/>
              </a:rPr>
              <a:t>Programa Intensiu de Millora (PIM) </a:t>
            </a:r>
            <a:r>
              <a:rPr lang="en-US" sz="1103" spc="4">
                <a:solidFill>
                  <a:srgbClr val="000000"/>
                </a:solidFill>
                <a:latin typeface="Arial"/>
                <a:ea typeface="Arial"/>
                <a:cs typeface="Arial"/>
                <a:sym typeface="Arial"/>
              </a:rPr>
              <a:t>en llengua catalana, </a:t>
            </a:r>
          </a:p>
        </p:txBody>
      </p:sp>
      <p:sp>
        <p:nvSpPr>
          <p:cNvPr name="TextBox 20" id="20"/>
          <p:cNvSpPr txBox="true"/>
          <p:nvPr/>
        </p:nvSpPr>
        <p:spPr>
          <a:xfrm rot="0">
            <a:off x="2480705" y="2464841"/>
            <a:ext cx="5888650" cy="1929270"/>
          </a:xfrm>
          <a:prstGeom prst="rect">
            <a:avLst/>
          </a:prstGeom>
        </p:spPr>
        <p:txBody>
          <a:bodyPr anchor="t" rtlCol="false" tIns="0" lIns="0" bIns="0" rIns="0">
            <a:spAutoFit/>
          </a:bodyPr>
          <a:lstStyle/>
          <a:p>
            <a:pPr algn="just">
              <a:lnSpc>
                <a:spcPts val="2528"/>
              </a:lnSpc>
            </a:pPr>
            <a:r>
              <a:rPr lang="en-US" sz="1103" spc="3">
                <a:solidFill>
                  <a:srgbClr val="000000"/>
                </a:solidFill>
                <a:latin typeface="Arial"/>
                <a:ea typeface="Arial"/>
                <a:cs typeface="Arial"/>
                <a:sym typeface="Arial"/>
              </a:rPr>
              <a:t>És el grup de professionals que proposa el conjunt d’actuacions i gestiona les mesures i els suports per atendre la diversitat de necessitats educatives dels alumnes del centre i fer-ne el seguiment i avaluació per tal d’ajustar-les segons les necessitats. Promou l’intercanvi i la reflexió, facilita la priorització de les demandes i dona sentit i regularitat a tot aquest procés. Temporalització : Un cop per setmana, plenari o per etapes </a:t>
            </a:r>
          </a:p>
          <a:p>
            <a:pPr algn="just">
              <a:lnSpc>
                <a:spcPts val="1680"/>
              </a:lnSpc>
            </a:pPr>
            <a:r>
              <a:rPr lang="en-US" sz="1200">
                <a:solidFill>
                  <a:srgbClr val="4F81BD"/>
                </a:solidFill>
                <a:latin typeface="Calibri (MS)"/>
                <a:ea typeface="Calibri (MS)"/>
                <a:cs typeface="Calibri (MS)"/>
                <a:sym typeface="Calibri (MS)"/>
              </a:rPr>
              <a:t>Comissió social </a:t>
            </a:r>
          </a:p>
        </p:txBody>
      </p:sp>
      <p:sp>
        <p:nvSpPr>
          <p:cNvPr name="TextBox 21" id="21"/>
          <p:cNvSpPr txBox="true"/>
          <p:nvPr/>
        </p:nvSpPr>
        <p:spPr>
          <a:xfrm rot="0">
            <a:off x="2480705" y="5730364"/>
            <a:ext cx="2118474" cy="213360"/>
          </a:xfrm>
          <a:prstGeom prst="rect">
            <a:avLst/>
          </a:prstGeom>
        </p:spPr>
        <p:txBody>
          <a:bodyPr anchor="t" rtlCol="false" tIns="0" lIns="0" bIns="0" rIns="0">
            <a:spAutoFit/>
          </a:bodyPr>
          <a:lstStyle/>
          <a:p>
            <a:pPr algn="l">
              <a:lnSpc>
                <a:spcPts val="1680"/>
              </a:lnSpc>
            </a:pPr>
            <a:r>
              <a:rPr lang="en-US" sz="1200">
                <a:solidFill>
                  <a:srgbClr val="365F91"/>
                </a:solidFill>
                <a:latin typeface="Calibri (MS)"/>
                <a:ea typeface="Calibri (MS)"/>
                <a:cs typeface="Calibri (MS)"/>
                <a:sym typeface="Calibri (MS)"/>
              </a:rPr>
              <a:t>b) Mesures i suports – Marc DUA </a:t>
            </a:r>
          </a:p>
        </p:txBody>
      </p:sp>
      <p:sp>
        <p:nvSpPr>
          <p:cNvPr name="TextBox 22" id="22"/>
          <p:cNvSpPr txBox="true"/>
          <p:nvPr/>
        </p:nvSpPr>
        <p:spPr>
          <a:xfrm rot="0">
            <a:off x="2480705" y="1891541"/>
            <a:ext cx="2786901" cy="646938"/>
          </a:xfrm>
          <a:prstGeom prst="rect">
            <a:avLst/>
          </a:prstGeom>
        </p:spPr>
        <p:txBody>
          <a:bodyPr anchor="t" rtlCol="false" tIns="0" lIns="0" bIns="0" rIns="0">
            <a:spAutoFit/>
          </a:bodyPr>
          <a:lstStyle/>
          <a:p>
            <a:pPr algn="l">
              <a:lnSpc>
                <a:spcPts val="2664"/>
              </a:lnSpc>
            </a:pPr>
            <a:r>
              <a:rPr lang="en-US" sz="1200">
                <a:solidFill>
                  <a:srgbClr val="365F91"/>
                </a:solidFill>
                <a:latin typeface="Calibri (MS)"/>
                <a:ea typeface="Calibri (MS)"/>
                <a:cs typeface="Calibri (MS)"/>
                <a:sym typeface="Calibri (MS)"/>
              </a:rPr>
              <a:t>a) Comissions i coordinacions </a:t>
            </a:r>
            <a:r>
              <a:rPr lang="en-US" sz="1200">
                <a:solidFill>
                  <a:srgbClr val="4F81BD"/>
                </a:solidFill>
                <a:latin typeface="Calibri (MS)"/>
                <a:ea typeface="Calibri (MS)"/>
                <a:cs typeface="Calibri (MS)"/>
                <a:sym typeface="Calibri (MS)"/>
              </a:rPr>
              <a:t>Comissió d’atenció a l’escola inclusiva- CAEI </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705" y="8128759"/>
            <a:ext cx="1723901" cy="10668"/>
          </a:xfrm>
          <a:custGeom>
            <a:avLst/>
            <a:gdLst/>
            <a:ahLst/>
            <a:cxnLst/>
            <a:rect r="r" b="b" t="t" l="l"/>
            <a:pathLst>
              <a:path h="10668" w="1723901">
                <a:moveTo>
                  <a:pt x="0" y="0"/>
                </a:moveTo>
                <a:lnTo>
                  <a:pt x="1723901" y="0"/>
                </a:lnTo>
                <a:lnTo>
                  <a:pt x="1723901" y="10668"/>
                </a:lnTo>
                <a:lnTo>
                  <a:pt x="0" y="106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28 </a:t>
            </a:r>
          </a:p>
        </p:txBody>
      </p:sp>
      <p:sp>
        <p:nvSpPr>
          <p:cNvPr name="TextBox 6" id="6"/>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2480705" y="779040"/>
            <a:ext cx="5888774" cy="8974826"/>
          </a:xfrm>
          <a:prstGeom prst="rect">
            <a:avLst/>
          </a:prstGeom>
        </p:spPr>
        <p:txBody>
          <a:bodyPr anchor="t" rtlCol="false" tIns="0" lIns="0" bIns="0" rIns="0">
            <a:spAutoFit/>
          </a:bodyPr>
          <a:lstStyle/>
          <a:p>
            <a:pPr algn="just">
              <a:lnSpc>
                <a:spcPts val="2524"/>
              </a:lnSpc>
            </a:pPr>
            <a:r>
              <a:rPr lang="en-US" sz="1103">
                <a:solidFill>
                  <a:srgbClr val="000000"/>
                </a:solidFill>
                <a:latin typeface="Arial"/>
                <a:ea typeface="Arial"/>
                <a:cs typeface="Arial"/>
                <a:sym typeface="Arial"/>
              </a:rPr>
              <a:t>castellana i matemàtiques. El tipus de mesures i suport que desenvolupem en aquest programa és la </a:t>
            </a:r>
            <a:r>
              <a:rPr lang="en-US" b="true" sz="1103" i="true">
                <a:solidFill>
                  <a:srgbClr val="000000"/>
                </a:solidFill>
                <a:latin typeface="Arial Bold Italics"/>
                <a:ea typeface="Arial Bold Italics"/>
                <a:cs typeface="Arial Bold Italics"/>
                <a:sym typeface="Arial Bold Italics"/>
              </a:rPr>
              <a:t>codocència</a:t>
            </a:r>
            <a:r>
              <a:rPr lang="en-US" sz="1103">
                <a:solidFill>
                  <a:srgbClr val="000000"/>
                </a:solidFill>
                <a:latin typeface="Arial"/>
                <a:ea typeface="Arial"/>
                <a:cs typeface="Arial"/>
                <a:sym typeface="Arial"/>
              </a:rPr>
              <a:t>. En la majoria de situacions, mentre un docent lidera el grup, l’altre assisteix intervenint amb </a:t>
            </a:r>
            <a:r>
              <a:rPr lang="en-US" b="true" sz="1103" i="true">
                <a:solidFill>
                  <a:srgbClr val="000000"/>
                </a:solidFill>
                <a:latin typeface="Arial Bold Italics"/>
                <a:ea typeface="Arial Bold Italics"/>
                <a:cs typeface="Arial Bold Italics"/>
                <a:sym typeface="Arial Bold Italics"/>
              </a:rPr>
              <a:t>ajudes individuals</a:t>
            </a:r>
            <a:r>
              <a:rPr lang="en-US" sz="1103">
                <a:solidFill>
                  <a:srgbClr val="000000"/>
                </a:solidFill>
                <a:latin typeface="Arial"/>
                <a:ea typeface="Arial"/>
                <a:cs typeface="Arial"/>
                <a:sym typeface="Arial"/>
              </a:rPr>
              <a:t>.I en altres situacions, la seva funció de codocència potser en </a:t>
            </a:r>
            <a:r>
              <a:rPr lang="en-US" b="true" sz="1103" i="true">
                <a:solidFill>
                  <a:srgbClr val="000000"/>
                </a:solidFill>
                <a:latin typeface="Arial Bold Italics"/>
                <a:ea typeface="Arial Bold Italics"/>
                <a:cs typeface="Arial Bold Italics"/>
                <a:sym typeface="Arial Bold Italics"/>
              </a:rPr>
              <a:t>paral·lel</a:t>
            </a:r>
            <a:r>
              <a:rPr lang="en-US" sz="1103">
                <a:solidFill>
                  <a:srgbClr val="000000"/>
                </a:solidFill>
                <a:latin typeface="Arial"/>
                <a:ea typeface="Arial"/>
                <a:cs typeface="Arial"/>
                <a:sym typeface="Arial"/>
              </a:rPr>
              <a:t>. Es realitzen </a:t>
            </a:r>
            <a:r>
              <a:rPr lang="en-US" b="true" sz="1103" i="true">
                <a:solidFill>
                  <a:srgbClr val="000000"/>
                </a:solidFill>
                <a:latin typeface="Arial Bold Italics"/>
                <a:ea typeface="Arial Bold Italics"/>
                <a:cs typeface="Arial Bold Italics"/>
                <a:sym typeface="Arial Bold Italics"/>
              </a:rPr>
              <a:t>desdoblaments </a:t>
            </a:r>
            <a:r>
              <a:rPr lang="en-US" sz="1103">
                <a:solidFill>
                  <a:srgbClr val="000000"/>
                </a:solidFill>
                <a:latin typeface="Arial"/>
                <a:ea typeface="Arial"/>
                <a:cs typeface="Arial"/>
                <a:sym typeface="Arial"/>
              </a:rPr>
              <a:t>en llengua anglesa per poder practicar l’expressió oral a 1r i 2n cicle. També, s’han dissenyat desdoblaments en la matèria de matemàtiques per tot l’alumnat de 2n cicle, es tracta de poder personalitzar millor els diferents aprenentatges. El </a:t>
            </a:r>
            <a:r>
              <a:rPr lang="en-US" b="true" sz="1103" i="true">
                <a:solidFill>
                  <a:srgbClr val="000000"/>
                </a:solidFill>
                <a:latin typeface="Arial Bold Italics"/>
                <a:ea typeface="Arial Bold Italics"/>
                <a:cs typeface="Arial Bold Italics"/>
                <a:sym typeface="Arial Bold Italics"/>
              </a:rPr>
              <a:t>Projecte de Diversificació Curricular (PDC)</a:t>
            </a:r>
            <a:r>
              <a:rPr lang="en-US" sz="1103">
                <a:solidFill>
                  <a:srgbClr val="000000"/>
                </a:solidFill>
                <a:latin typeface="Arial"/>
                <a:ea typeface="Arial"/>
                <a:cs typeface="Arial"/>
                <a:sym typeface="Arial"/>
              </a:rPr>
              <a:t>, 4t C ImpliQa’t, per tal de donar una </a:t>
            </a:r>
            <a:r>
              <a:rPr lang="en-US" b="true" sz="1103" i="true">
                <a:solidFill>
                  <a:srgbClr val="000000"/>
                </a:solidFill>
                <a:latin typeface="Arial Bold Italics"/>
                <a:ea typeface="Arial Bold Italics"/>
                <a:cs typeface="Arial Bold Italics"/>
                <a:sym typeface="Arial Bold Italics"/>
              </a:rPr>
              <a:t>resposta</a:t>
            </a:r>
            <a:r>
              <a:rPr lang="en-US" sz="1103">
                <a:solidFill>
                  <a:srgbClr val="000000"/>
                </a:solidFill>
                <a:latin typeface="Arial"/>
                <a:ea typeface="Arial"/>
                <a:cs typeface="Arial"/>
                <a:sym typeface="Arial"/>
              </a:rPr>
              <a:t> més </a:t>
            </a:r>
            <a:r>
              <a:rPr lang="en-US" b="true" sz="1103" i="true">
                <a:solidFill>
                  <a:srgbClr val="000000"/>
                </a:solidFill>
                <a:latin typeface="Arial Bold Italics"/>
                <a:ea typeface="Arial Bold Italics"/>
                <a:cs typeface="Arial Bold Italics"/>
                <a:sym typeface="Arial Bold Italics"/>
              </a:rPr>
              <a:t>adient</a:t>
            </a:r>
            <a:r>
              <a:rPr lang="en-US" sz="1103">
                <a:solidFill>
                  <a:srgbClr val="000000"/>
                </a:solidFill>
                <a:latin typeface="Arial"/>
                <a:ea typeface="Arial"/>
                <a:cs typeface="Arial"/>
                <a:sym typeface="Arial"/>
              </a:rPr>
              <a:t> i </a:t>
            </a:r>
            <a:r>
              <a:rPr lang="en-US" b="true" sz="1103" i="true">
                <a:solidFill>
                  <a:srgbClr val="000000"/>
                </a:solidFill>
                <a:latin typeface="Arial Bold Italics"/>
                <a:ea typeface="Arial Bold Italics"/>
                <a:cs typeface="Arial Bold Italics"/>
                <a:sym typeface="Arial Bold Italics"/>
              </a:rPr>
              <a:t>singular</a:t>
            </a:r>
            <a:r>
              <a:rPr lang="en-US" sz="1103">
                <a:solidFill>
                  <a:srgbClr val="000000"/>
                </a:solidFill>
                <a:latin typeface="Arial"/>
                <a:ea typeface="Arial"/>
                <a:cs typeface="Arial"/>
                <a:sym typeface="Arial"/>
              </a:rPr>
              <a:t> a aquell alumnat proposat per l’equip docent de 2n cicle (alumnat amb dificultats acadèmiques i on se’ls pugui ajudar a la seva acreditació per a una orientació més personal, acadèmica i professional). L’objectiu del programa és la combinació de la flexibilització del currículum i l’aprenentatge més </a:t>
            </a:r>
            <a:r>
              <a:rPr lang="en-US" b="true" sz="1103" i="true">
                <a:solidFill>
                  <a:srgbClr val="000000"/>
                </a:solidFill>
                <a:latin typeface="Arial Bold Italics"/>
                <a:ea typeface="Arial Bold Italics"/>
                <a:cs typeface="Arial Bold Italics"/>
                <a:sym typeface="Arial Bold Italics"/>
              </a:rPr>
              <a:t>pràctic</a:t>
            </a:r>
            <a:r>
              <a:rPr lang="en-US" sz="1103">
                <a:solidFill>
                  <a:srgbClr val="000000"/>
                </a:solidFill>
                <a:latin typeface="Arial"/>
                <a:ea typeface="Arial"/>
                <a:cs typeface="Arial"/>
                <a:sym typeface="Arial"/>
              </a:rPr>
              <a:t> a les </a:t>
            </a:r>
            <a:r>
              <a:rPr lang="en-US" b="true" sz="1103" i="true">
                <a:solidFill>
                  <a:srgbClr val="000000"/>
                </a:solidFill>
                <a:latin typeface="Arial Bold Italics"/>
                <a:ea typeface="Arial Bold Italics"/>
                <a:cs typeface="Arial Bold Italics"/>
                <a:sym typeface="Arial Bold Italics"/>
              </a:rPr>
              <a:t>empreses</a:t>
            </a:r>
            <a:r>
              <a:rPr lang="en-US" sz="1103">
                <a:solidFill>
                  <a:srgbClr val="000000"/>
                </a:solidFill>
                <a:latin typeface="Arial"/>
                <a:ea typeface="Arial"/>
                <a:cs typeface="Arial"/>
                <a:sym typeface="Arial"/>
              </a:rPr>
              <a:t> </a:t>
            </a:r>
          </a:p>
          <a:p>
            <a:pPr algn="just">
              <a:lnSpc>
                <a:spcPts val="2656"/>
              </a:lnSpc>
            </a:pPr>
            <a:r>
              <a:rPr lang="en-US" sz="1103">
                <a:solidFill>
                  <a:srgbClr val="000000"/>
                </a:solidFill>
                <a:latin typeface="Arial"/>
                <a:ea typeface="Arial"/>
                <a:cs typeface="Arial"/>
                <a:sym typeface="Arial"/>
              </a:rPr>
              <a:t>de l’entorn. </a:t>
            </a:r>
          </a:p>
          <a:p>
            <a:pPr algn="just">
              <a:lnSpc>
                <a:spcPts val="2383"/>
              </a:lnSpc>
            </a:pPr>
            <a:r>
              <a:rPr lang="en-US" sz="1103">
                <a:solidFill>
                  <a:srgbClr val="000000"/>
                </a:solidFill>
                <a:latin typeface="Arial"/>
                <a:ea typeface="Arial"/>
                <a:cs typeface="Arial"/>
                <a:sym typeface="Arial"/>
              </a:rPr>
              <a:t>La matrícula viva procedent del Magrib ens permet tenir suport d’un docent d’</a:t>
            </a:r>
            <a:r>
              <a:rPr lang="en-US" b="true" sz="1103" i="true">
                <a:solidFill>
                  <a:srgbClr val="000000"/>
                </a:solidFill>
                <a:latin typeface="Arial Bold Italics"/>
                <a:ea typeface="Arial Bold Italics"/>
                <a:cs typeface="Arial Bold Italics"/>
                <a:sym typeface="Arial Bold Italics"/>
              </a:rPr>
              <a:t>Aula </a:t>
            </a:r>
          </a:p>
          <a:p>
            <a:pPr algn="just">
              <a:lnSpc>
                <a:spcPts val="2659"/>
              </a:lnSpc>
            </a:pPr>
            <a:r>
              <a:rPr lang="en-US" b="true" sz="1103" i="true" spc="29">
                <a:solidFill>
                  <a:srgbClr val="000000"/>
                </a:solidFill>
                <a:latin typeface="Arial Bold Italics"/>
                <a:ea typeface="Arial Bold Italics"/>
                <a:cs typeface="Arial Bold Italics"/>
                <a:sym typeface="Arial Bold Italics"/>
              </a:rPr>
              <a:t>d’Acollida</a:t>
            </a:r>
            <a:r>
              <a:rPr lang="en-US" sz="1103" spc="29">
                <a:solidFill>
                  <a:srgbClr val="000000"/>
                </a:solidFill>
                <a:latin typeface="Arial"/>
                <a:ea typeface="Arial"/>
                <a:cs typeface="Arial"/>
                <a:sym typeface="Arial"/>
              </a:rPr>
              <a:t>, on s’atenen l’alumnat des de 3r de primària fins a 4t ESO, que ha arribat al </a:t>
            </a:r>
          </a:p>
          <a:p>
            <a:pPr algn="just">
              <a:lnSpc>
                <a:spcPts val="2531"/>
              </a:lnSpc>
            </a:pPr>
            <a:r>
              <a:rPr lang="en-US" sz="1103" spc="12">
                <a:solidFill>
                  <a:srgbClr val="000000"/>
                </a:solidFill>
                <a:latin typeface="Arial"/>
                <a:ea typeface="Arial"/>
                <a:cs typeface="Arial"/>
                <a:sym typeface="Arial"/>
              </a:rPr>
              <a:t>nostre país i desconeix la nostra llengua. L’equip docent redacta les accions i les mesures addicionals per tal d’atendre i personalitzar els aprenentatges de l’alumnat que ho necessita, amb el Pla de Suport Individualitzat (PI). L’equip d’orientació dona suport i assessorament quan es necessita. </a:t>
            </a:r>
          </a:p>
          <a:p>
            <a:pPr algn="just">
              <a:lnSpc>
                <a:spcPts val="2380"/>
              </a:lnSpc>
            </a:pPr>
            <a:r>
              <a:rPr lang="en-US" sz="1103">
                <a:solidFill>
                  <a:srgbClr val="000000"/>
                </a:solidFill>
                <a:latin typeface="Arial"/>
                <a:ea typeface="Arial"/>
                <a:cs typeface="Arial"/>
                <a:sym typeface="Arial"/>
              </a:rPr>
              <a:t>Les </a:t>
            </a:r>
            <a:r>
              <a:rPr lang="en-US" b="true" sz="1103" i="true">
                <a:solidFill>
                  <a:srgbClr val="000000"/>
                </a:solidFill>
                <a:latin typeface="Arial Bold Italics"/>
                <a:ea typeface="Arial Bold Italics"/>
                <a:cs typeface="Arial Bold Italics"/>
                <a:sym typeface="Arial Bold Italics"/>
              </a:rPr>
              <a:t>actuacions d’orientació </a:t>
            </a:r>
            <a:r>
              <a:rPr lang="en-US" sz="1103">
                <a:solidFill>
                  <a:srgbClr val="000000"/>
                </a:solidFill>
                <a:latin typeface="Arial"/>
                <a:ea typeface="Arial"/>
                <a:cs typeface="Arial"/>
                <a:sym typeface="Arial"/>
              </a:rPr>
              <a:t>personal, acadèmica i professional les realitza l’equip </a:t>
            </a:r>
          </a:p>
          <a:p>
            <a:pPr algn="just">
              <a:lnSpc>
                <a:spcPts val="2690"/>
              </a:lnSpc>
            </a:pPr>
            <a:r>
              <a:rPr lang="en-US" sz="1103">
                <a:solidFill>
                  <a:srgbClr val="000000"/>
                </a:solidFill>
                <a:latin typeface="Arial"/>
                <a:ea typeface="Arial"/>
                <a:cs typeface="Arial"/>
                <a:sym typeface="Arial"/>
              </a:rPr>
              <a:t>d’orientació, i la MESI en coordinació amb les tutories i en les sessions </a:t>
            </a:r>
            <a:r>
              <a:rPr lang="en-US" b="true" sz="1103" i="true">
                <a:solidFill>
                  <a:srgbClr val="000000"/>
                </a:solidFill>
                <a:latin typeface="Arial Bold Italics"/>
                <a:ea typeface="Arial Bold Italics"/>
                <a:cs typeface="Arial Bold Italics"/>
                <a:sym typeface="Arial Bold Italics"/>
              </a:rPr>
              <a:t>Atencions </a:t>
            </a:r>
          </a:p>
          <a:p>
            <a:pPr algn="just">
              <a:lnSpc>
                <a:spcPts val="2373"/>
              </a:lnSpc>
            </a:pPr>
            <a:r>
              <a:rPr lang="en-US" b="true" sz="1103" i="true">
                <a:solidFill>
                  <a:srgbClr val="000000"/>
                </a:solidFill>
                <a:latin typeface="Arial Bold Italics"/>
                <a:ea typeface="Arial Bold Italics"/>
                <a:cs typeface="Arial Bold Italics"/>
                <a:sym typeface="Arial Bold Italics"/>
              </a:rPr>
              <a:t>Individuals </a:t>
            </a:r>
            <a:r>
              <a:rPr lang="en-US" sz="1103">
                <a:solidFill>
                  <a:srgbClr val="000000"/>
                </a:solidFill>
                <a:latin typeface="Arial"/>
                <a:ea typeface="Arial"/>
                <a:cs typeface="Arial"/>
                <a:sym typeface="Arial"/>
              </a:rPr>
              <a:t>amb l’alumnat. </a:t>
            </a:r>
          </a:p>
          <a:p>
            <a:pPr algn="just">
              <a:lnSpc>
                <a:spcPts val="2713"/>
              </a:lnSpc>
            </a:pPr>
            <a:r>
              <a:rPr lang="en-US" sz="1103" spc="6">
                <a:solidFill>
                  <a:srgbClr val="000000"/>
                </a:solidFill>
                <a:latin typeface="Arial"/>
                <a:ea typeface="Arial"/>
                <a:cs typeface="Arial"/>
                <a:sym typeface="Arial"/>
              </a:rPr>
              <a:t>Mesures i suports Intensius: amb les coordinacions corresponents es fa atenció a l’alumnat </a:t>
            </a:r>
          </a:p>
          <a:p>
            <a:pPr algn="just">
              <a:lnSpc>
                <a:spcPts val="2350"/>
              </a:lnSpc>
            </a:pPr>
            <a:r>
              <a:rPr lang="en-US" sz="1103" spc="16">
                <a:solidFill>
                  <a:srgbClr val="000000"/>
                </a:solidFill>
                <a:latin typeface="Arial"/>
                <a:ea typeface="Arial"/>
                <a:cs typeface="Arial"/>
                <a:sym typeface="Arial"/>
              </a:rPr>
              <a:t>amb singularitats, accions d’alta intensitat i llarga durada. Es realitzen coordinacions amb </a:t>
            </a:r>
          </a:p>
          <a:p>
            <a:pPr algn="just">
              <a:lnSpc>
                <a:spcPts val="2713"/>
              </a:lnSpc>
            </a:pPr>
            <a:r>
              <a:rPr lang="en-US" sz="1103">
                <a:solidFill>
                  <a:srgbClr val="000000"/>
                </a:solidFill>
                <a:latin typeface="Arial"/>
                <a:ea typeface="Arial"/>
                <a:cs typeface="Arial"/>
                <a:sym typeface="Arial"/>
              </a:rPr>
              <a:t>les unitats de referència que faci falta per tal de coordinar-nos i planificar estratègia de </a:t>
            </a:r>
          </a:p>
          <a:p>
            <a:pPr algn="just">
              <a:lnSpc>
                <a:spcPts val="2326"/>
              </a:lnSpc>
            </a:pPr>
            <a:r>
              <a:rPr lang="en-US" sz="1103">
                <a:solidFill>
                  <a:srgbClr val="000000"/>
                </a:solidFill>
                <a:latin typeface="Arial"/>
                <a:ea typeface="Arial"/>
                <a:cs typeface="Arial"/>
                <a:sym typeface="Arial"/>
              </a:rPr>
              <a:t>treball conjunt. CEEPSIR (Centre d’Educació Especial Proveïdor de Serveis i Recursos), </a:t>
            </a:r>
          </a:p>
          <a:p>
            <a:pPr algn="just">
              <a:lnSpc>
                <a:spcPts val="2737"/>
              </a:lnSpc>
            </a:pPr>
            <a:r>
              <a:rPr lang="en-US" sz="1103" spc="14">
                <a:solidFill>
                  <a:srgbClr val="000000"/>
                </a:solidFill>
                <a:latin typeface="Arial"/>
                <a:ea typeface="Arial"/>
                <a:cs typeface="Arial"/>
                <a:sym typeface="Arial"/>
              </a:rPr>
              <a:t>UEC (Unitats d’Escolarització Compartida), CDIAP (Centres de desenvolupament infantil i </a:t>
            </a:r>
          </a:p>
          <a:p>
            <a:pPr algn="just">
              <a:lnSpc>
                <a:spcPts val="2330"/>
              </a:lnSpc>
            </a:pPr>
            <a:r>
              <a:rPr lang="en-US" sz="1103">
                <a:solidFill>
                  <a:srgbClr val="000000"/>
                </a:solidFill>
                <a:latin typeface="Arial"/>
                <a:ea typeface="Arial"/>
                <a:cs typeface="Arial"/>
                <a:sym typeface="Arial"/>
              </a:rPr>
              <a:t>atenció precoç), CREDA (Centre de Recursos Específic per la Discapacitat Auditiva),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1537973"/>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426930" y="9903905"/>
            <a:ext cx="107375" cy="168221"/>
          </a:xfrm>
          <a:prstGeom prst="rect">
            <a:avLst/>
          </a:prstGeom>
        </p:spPr>
        <p:txBody>
          <a:bodyPr anchor="t" rtlCol="false" tIns="0" lIns="0" bIns="0" rIns="0">
            <a:spAutoFit/>
          </a:bodyPr>
          <a:lstStyle/>
          <a:p>
            <a:pPr algn="l">
              <a:lnSpc>
                <a:spcPts val="1394"/>
              </a:lnSpc>
            </a:pPr>
            <a:r>
              <a:rPr lang="en-US" sz="996">
                <a:solidFill>
                  <a:srgbClr val="4F81BD"/>
                </a:solidFill>
                <a:latin typeface="Arial"/>
                <a:ea typeface="Arial"/>
                <a:cs typeface="Arial"/>
                <a:sym typeface="Arial"/>
              </a:rPr>
              <a:t>2 </a:t>
            </a:r>
          </a:p>
        </p:txBody>
      </p:sp>
      <p:sp>
        <p:nvSpPr>
          <p:cNvPr name="TextBox 6" id="6"/>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2480705" y="874290"/>
            <a:ext cx="1204008" cy="203444"/>
          </a:xfrm>
          <a:prstGeom prst="rect">
            <a:avLst/>
          </a:prstGeom>
        </p:spPr>
        <p:txBody>
          <a:bodyPr anchor="t" rtlCol="false" tIns="0" lIns="0" bIns="0" rIns="0">
            <a:spAutoFit/>
          </a:bodyPr>
          <a:lstStyle/>
          <a:p>
            <a:pPr algn="l">
              <a:lnSpc>
                <a:spcPts val="1545"/>
              </a:lnSpc>
            </a:pPr>
            <a:r>
              <a:rPr lang="en-US" sz="1103">
                <a:solidFill>
                  <a:srgbClr val="000000"/>
                </a:solidFill>
                <a:latin typeface="Arial"/>
                <a:ea typeface="Arial"/>
                <a:cs typeface="Arial"/>
                <a:sym typeface="Arial"/>
              </a:rPr>
              <a:t>1. INTRODUCCIÓ </a:t>
            </a:r>
          </a:p>
        </p:txBody>
      </p:sp>
      <p:sp>
        <p:nvSpPr>
          <p:cNvPr name="TextBox 8" id="8"/>
          <p:cNvSpPr txBox="true"/>
          <p:nvPr/>
        </p:nvSpPr>
        <p:spPr>
          <a:xfrm rot="0">
            <a:off x="2480705" y="1209827"/>
            <a:ext cx="1116959" cy="317744"/>
          </a:xfrm>
          <a:prstGeom prst="rect">
            <a:avLst/>
          </a:prstGeom>
        </p:spPr>
        <p:txBody>
          <a:bodyPr anchor="t" rtlCol="false" tIns="0" lIns="0" bIns="0" rIns="0">
            <a:spAutoFit/>
          </a:bodyPr>
          <a:lstStyle/>
          <a:p>
            <a:pPr algn="l">
              <a:lnSpc>
                <a:spcPts val="2759"/>
              </a:lnSpc>
            </a:pPr>
            <a:r>
              <a:rPr lang="en-US" sz="1103">
                <a:solidFill>
                  <a:srgbClr val="365F91"/>
                </a:solidFill>
                <a:latin typeface="Arial"/>
                <a:ea typeface="Arial"/>
                <a:cs typeface="Arial"/>
                <a:sym typeface="Arial"/>
              </a:rPr>
              <a:t>1.1. MOTIVACIÓ </a:t>
            </a:r>
          </a:p>
        </p:txBody>
      </p:sp>
      <p:sp>
        <p:nvSpPr>
          <p:cNvPr name="TextBox 9" id="9"/>
          <p:cNvSpPr txBox="true"/>
          <p:nvPr/>
        </p:nvSpPr>
        <p:spPr>
          <a:xfrm rot="0">
            <a:off x="2480705" y="1590827"/>
            <a:ext cx="5888698" cy="8030461"/>
          </a:xfrm>
          <a:prstGeom prst="rect">
            <a:avLst/>
          </a:prstGeom>
        </p:spPr>
        <p:txBody>
          <a:bodyPr anchor="t" rtlCol="false" tIns="0" lIns="0" bIns="0" rIns="0">
            <a:spAutoFit/>
          </a:bodyPr>
          <a:lstStyle/>
          <a:p>
            <a:pPr algn="just">
              <a:lnSpc>
                <a:spcPts val="2759"/>
              </a:lnSpc>
            </a:pPr>
            <a:r>
              <a:rPr lang="en-US" sz="1103" spc="5">
                <a:solidFill>
                  <a:srgbClr val="000000"/>
                </a:solidFill>
                <a:latin typeface="Arial"/>
                <a:ea typeface="Arial"/>
                <a:cs typeface="Arial"/>
                <a:sym typeface="Arial"/>
              </a:rPr>
              <a:t>L'elaboració d'aquest document i com a conseqüència, la presentació al càrrec de directora </a:t>
            </a:r>
          </a:p>
          <a:p>
            <a:pPr algn="just">
              <a:lnSpc>
                <a:spcPts val="2304"/>
              </a:lnSpc>
            </a:pPr>
            <a:r>
              <a:rPr lang="en-US" sz="1103">
                <a:solidFill>
                  <a:srgbClr val="000000"/>
                </a:solidFill>
                <a:latin typeface="Arial"/>
                <a:ea typeface="Arial"/>
                <a:cs typeface="Arial"/>
                <a:sym typeface="Arial"/>
              </a:rPr>
              <a:t>del centre on treballo, per als cursos vinents, ve derivat de diferents motius. </a:t>
            </a:r>
          </a:p>
          <a:p>
            <a:pPr algn="just">
              <a:lnSpc>
                <a:spcPts val="2759"/>
              </a:lnSpc>
            </a:pPr>
            <a:r>
              <a:rPr lang="en-US" sz="1103" spc="8">
                <a:solidFill>
                  <a:srgbClr val="000000"/>
                </a:solidFill>
                <a:latin typeface="Arial"/>
                <a:ea typeface="Arial"/>
                <a:cs typeface="Arial"/>
                <a:sym typeface="Arial"/>
              </a:rPr>
              <a:t>Fa dotze anys que vaig arribar a l'Institut Escola Sant Quintí de Mediona, la llavors, Escola </a:t>
            </a:r>
          </a:p>
          <a:p>
            <a:pPr algn="just">
              <a:lnSpc>
                <a:spcPts val="2304"/>
              </a:lnSpc>
            </a:pPr>
            <a:r>
              <a:rPr lang="en-US" sz="1103" spc="12">
                <a:solidFill>
                  <a:srgbClr val="000000"/>
                </a:solidFill>
                <a:latin typeface="Arial"/>
                <a:ea typeface="Arial"/>
                <a:cs typeface="Arial"/>
                <a:sym typeface="Arial"/>
              </a:rPr>
              <a:t>Antoni Grau Minguell. Aquí hi vaig trobar un claustre força més nombrós del que jo estava </a:t>
            </a:r>
          </a:p>
          <a:p>
            <a:pPr algn="just">
              <a:lnSpc>
                <a:spcPts val="2759"/>
              </a:lnSpc>
            </a:pPr>
            <a:r>
              <a:rPr lang="en-US" sz="1103" spc="11">
                <a:solidFill>
                  <a:srgbClr val="000000"/>
                </a:solidFill>
                <a:latin typeface="Arial"/>
                <a:ea typeface="Arial"/>
                <a:cs typeface="Arial"/>
                <a:sym typeface="Arial"/>
              </a:rPr>
              <a:t>acostumada, amb moltes ganes de treballar, de millorar, resolutiu i unit. En un edifici gran, </a:t>
            </a:r>
          </a:p>
          <a:p>
            <a:pPr algn="just">
              <a:lnSpc>
                <a:spcPts val="2279"/>
              </a:lnSpc>
            </a:pPr>
            <a:r>
              <a:rPr lang="en-US" sz="1103">
                <a:solidFill>
                  <a:srgbClr val="000000"/>
                </a:solidFill>
                <a:latin typeface="Arial"/>
                <a:ea typeface="Arial"/>
                <a:cs typeface="Arial"/>
                <a:sym typeface="Arial"/>
              </a:rPr>
              <a:t>ple d'oportunitats, agradable, estrenat el gener del mateix any. </a:t>
            </a:r>
          </a:p>
          <a:p>
            <a:pPr algn="just">
              <a:lnSpc>
                <a:spcPts val="2759"/>
              </a:lnSpc>
            </a:pPr>
            <a:r>
              <a:rPr lang="en-US" sz="1103" spc="7">
                <a:solidFill>
                  <a:srgbClr val="000000"/>
                </a:solidFill>
                <a:latin typeface="Arial"/>
                <a:ea typeface="Arial"/>
                <a:cs typeface="Arial"/>
                <a:sym typeface="Arial"/>
              </a:rPr>
              <a:t>No vaig tardar a sentir-me part d'aquell equip, d'aquella escola i d'aquell poble. Després de </a:t>
            </a:r>
          </a:p>
          <a:p>
            <a:pPr algn="just">
              <a:lnSpc>
                <a:spcPts val="2304"/>
              </a:lnSpc>
            </a:pPr>
            <a:r>
              <a:rPr lang="en-US" sz="1103">
                <a:solidFill>
                  <a:srgbClr val="000000"/>
                </a:solidFill>
                <a:latin typeface="Arial"/>
                <a:ea typeface="Arial"/>
                <a:cs typeface="Arial"/>
                <a:sym typeface="Arial"/>
              </a:rPr>
              <a:t>tres cursos vaig obtenir una plaça definitiva al centre i ja no només em vaig sentir part </a:t>
            </a:r>
          </a:p>
          <a:p>
            <a:pPr algn="just">
              <a:lnSpc>
                <a:spcPts val="2759"/>
              </a:lnSpc>
            </a:pPr>
            <a:r>
              <a:rPr lang="en-US" sz="1103">
                <a:solidFill>
                  <a:srgbClr val="000000"/>
                </a:solidFill>
                <a:latin typeface="Arial"/>
                <a:ea typeface="Arial"/>
                <a:cs typeface="Arial"/>
                <a:sym typeface="Arial"/>
              </a:rPr>
              <a:t>d'aquest claustre i del seu projecte, sinó que em sentia amb molta més força per arrelar-hi. </a:t>
            </a:r>
          </a:p>
          <a:p>
            <a:pPr algn="just">
              <a:lnSpc>
                <a:spcPts val="2304"/>
              </a:lnSpc>
            </a:pPr>
            <a:r>
              <a:rPr lang="en-US" sz="1103" spc="15">
                <a:solidFill>
                  <a:srgbClr val="000000"/>
                </a:solidFill>
                <a:latin typeface="Arial"/>
                <a:ea typeface="Arial"/>
                <a:cs typeface="Arial"/>
                <a:sym typeface="Arial"/>
              </a:rPr>
              <a:t>Al llarg d’aquests anys, a l’escola hi ha hagut canvis. Un dels més importants, quan es va </a:t>
            </a:r>
          </a:p>
          <a:p>
            <a:pPr algn="just">
              <a:lnSpc>
                <a:spcPts val="2759"/>
              </a:lnSpc>
            </a:pPr>
            <a:r>
              <a:rPr lang="en-US" sz="1103">
                <a:solidFill>
                  <a:srgbClr val="000000"/>
                </a:solidFill>
                <a:latin typeface="Arial"/>
                <a:ea typeface="Arial"/>
                <a:cs typeface="Arial"/>
                <a:sym typeface="Arial"/>
              </a:rPr>
              <a:t>crear, en el mateix edifici, però com a centres independents, l'Institut Vall del Mediona. </a:t>
            </a:r>
          </a:p>
          <a:p>
            <a:pPr algn="just">
              <a:lnSpc>
                <a:spcPts val="2284"/>
              </a:lnSpc>
            </a:pPr>
            <a:r>
              <a:rPr lang="en-US" sz="1103" spc="1">
                <a:solidFill>
                  <a:srgbClr val="000000"/>
                </a:solidFill>
                <a:latin typeface="Arial"/>
                <a:ea typeface="Arial"/>
                <a:cs typeface="Arial"/>
                <a:sym typeface="Arial"/>
              </a:rPr>
              <a:t>Quatre anys després va arribar la notícia de la fusió dels dos centres, creant l’Institut Escola </a:t>
            </a:r>
          </a:p>
          <a:p>
            <a:pPr algn="just">
              <a:lnSpc>
                <a:spcPts val="2759"/>
              </a:lnSpc>
            </a:pPr>
            <a:r>
              <a:rPr lang="en-US" sz="1103" spc="14">
                <a:solidFill>
                  <a:srgbClr val="000000"/>
                </a:solidFill>
                <a:latin typeface="Arial"/>
                <a:ea typeface="Arial"/>
                <a:cs typeface="Arial"/>
                <a:sym typeface="Arial"/>
              </a:rPr>
              <a:t>Sant Quintí de Mediona. Jo els he viscut com a coordinadora de l’etapa d'infantil i formant </a:t>
            </a:r>
          </a:p>
          <a:p>
            <a:pPr algn="just">
              <a:lnSpc>
                <a:spcPts val="2304"/>
              </a:lnSpc>
            </a:pPr>
            <a:r>
              <a:rPr lang="en-US" sz="1103">
                <a:solidFill>
                  <a:srgbClr val="000000"/>
                </a:solidFill>
                <a:latin typeface="Arial"/>
                <a:ea typeface="Arial"/>
                <a:cs typeface="Arial"/>
                <a:sym typeface="Arial"/>
              </a:rPr>
              <a:t>part del Consell Escolar, així com formant part de l'equip impulsor de projectes com el </a:t>
            </a:r>
          </a:p>
          <a:p>
            <a:pPr algn="just">
              <a:lnSpc>
                <a:spcPts val="2759"/>
              </a:lnSpc>
            </a:pPr>
            <a:r>
              <a:rPr lang="en-US" sz="1103" spc="16">
                <a:solidFill>
                  <a:srgbClr val="000000"/>
                </a:solidFill>
                <a:latin typeface="Arial"/>
                <a:ea typeface="Arial"/>
                <a:cs typeface="Arial"/>
                <a:sym typeface="Arial"/>
              </a:rPr>
              <a:t>d'Escola Nova 21 i el projecte Fem Escola per a Tothom, el Programa d’Acceleració de la </a:t>
            </a:r>
          </a:p>
          <a:p>
            <a:pPr algn="just">
              <a:lnSpc>
                <a:spcPts val="2304"/>
              </a:lnSpc>
            </a:pPr>
            <a:r>
              <a:rPr lang="en-US" sz="1103">
                <a:solidFill>
                  <a:srgbClr val="000000"/>
                </a:solidFill>
                <a:latin typeface="Arial"/>
                <a:ea typeface="Arial"/>
                <a:cs typeface="Arial"/>
                <a:sym typeface="Arial"/>
              </a:rPr>
              <a:t>Transformació Educativa… </a:t>
            </a:r>
          </a:p>
          <a:p>
            <a:pPr algn="just">
              <a:lnSpc>
                <a:spcPts val="2735"/>
              </a:lnSpc>
            </a:pPr>
            <a:r>
              <a:rPr lang="en-US" sz="1103" spc="8">
                <a:solidFill>
                  <a:srgbClr val="000000"/>
                </a:solidFill>
                <a:latin typeface="Arial"/>
                <a:ea typeface="Arial"/>
                <a:cs typeface="Arial"/>
                <a:sym typeface="Arial"/>
              </a:rPr>
              <a:t>El fet d'implicar-me en aquests projectes i la coordinació han fet que tingués una visió més </a:t>
            </a:r>
          </a:p>
          <a:p>
            <a:pPr algn="just">
              <a:lnSpc>
                <a:spcPts val="2333"/>
              </a:lnSpc>
            </a:pPr>
            <a:r>
              <a:rPr lang="en-US" sz="1103">
                <a:solidFill>
                  <a:srgbClr val="000000"/>
                </a:solidFill>
                <a:latin typeface="Arial"/>
                <a:ea typeface="Arial"/>
                <a:cs typeface="Arial"/>
                <a:sym typeface="Arial"/>
              </a:rPr>
              <a:t>àmplia del centre i que conegués més el funcionament dels altres cicles i etapes. </a:t>
            </a:r>
          </a:p>
          <a:p>
            <a:pPr algn="just">
              <a:lnSpc>
                <a:spcPts val="2730"/>
              </a:lnSpc>
            </a:pPr>
            <a:r>
              <a:rPr lang="en-US" sz="1103">
                <a:solidFill>
                  <a:srgbClr val="000000"/>
                </a:solidFill>
                <a:latin typeface="Arial"/>
                <a:ea typeface="Arial"/>
                <a:cs typeface="Arial"/>
                <a:sym typeface="Arial"/>
              </a:rPr>
              <a:t>Amb aquesta motivació i aquest nou repte, continuo amb molta il·lusió i amb ganes de </a:t>
            </a:r>
          </a:p>
          <a:p>
            <a:pPr algn="just">
              <a:lnSpc>
                <a:spcPts val="2333"/>
              </a:lnSpc>
            </a:pPr>
            <a:r>
              <a:rPr lang="en-US" sz="1103" spc="22">
                <a:solidFill>
                  <a:srgbClr val="000000"/>
                </a:solidFill>
                <a:latin typeface="Arial"/>
                <a:ea typeface="Arial"/>
                <a:cs typeface="Arial"/>
                <a:sym typeface="Arial"/>
              </a:rPr>
              <a:t>millorar cada curs, però seguint el treball que s'ha fet fins ara i tirant endavant i millorant </a:t>
            </a:r>
          </a:p>
          <a:p>
            <a:pPr algn="just">
              <a:lnSpc>
                <a:spcPts val="2730"/>
              </a:lnSpc>
            </a:pPr>
            <a:r>
              <a:rPr lang="en-US" sz="1103" spc="15">
                <a:solidFill>
                  <a:srgbClr val="000000"/>
                </a:solidFill>
                <a:latin typeface="Arial"/>
                <a:ea typeface="Arial"/>
                <a:cs typeface="Arial"/>
                <a:sym typeface="Arial"/>
              </a:rPr>
              <a:t>aquest centre. És evident, doncs, que no podria presentar aquest projecte sense comptar </a:t>
            </a:r>
          </a:p>
          <a:p>
            <a:pPr algn="just">
              <a:lnSpc>
                <a:spcPts val="2333"/>
              </a:lnSpc>
            </a:pPr>
            <a:r>
              <a:rPr lang="en-US" sz="1103" spc="9">
                <a:solidFill>
                  <a:srgbClr val="000000"/>
                </a:solidFill>
                <a:latin typeface="Arial"/>
                <a:ea typeface="Arial"/>
                <a:cs typeface="Arial"/>
                <a:sym typeface="Arial"/>
              </a:rPr>
              <a:t>amb el suport del claustre i el Consell Escolar, així com tenint en compte les persones que </a:t>
            </a:r>
          </a:p>
          <a:p>
            <a:pPr algn="just">
              <a:lnSpc>
                <a:spcPts val="2705"/>
              </a:lnSpc>
            </a:pPr>
            <a:r>
              <a:rPr lang="en-US" sz="1103">
                <a:solidFill>
                  <a:srgbClr val="000000"/>
                </a:solidFill>
                <a:latin typeface="Arial"/>
                <a:ea typeface="Arial"/>
                <a:cs typeface="Arial"/>
                <a:sym typeface="Arial"/>
              </a:rPr>
              <a:t>proposaré que m'acompanyin a l'equip directiu. És amb elles que aconseguirem un lideratge </a:t>
            </a:r>
          </a:p>
          <a:p>
            <a:pPr algn="just">
              <a:lnSpc>
                <a:spcPts val="2358"/>
              </a:lnSpc>
            </a:pPr>
            <a:r>
              <a:rPr lang="en-US" sz="1103">
                <a:solidFill>
                  <a:srgbClr val="000000"/>
                </a:solidFill>
                <a:latin typeface="Arial"/>
                <a:ea typeface="Arial"/>
                <a:cs typeface="Arial"/>
                <a:sym typeface="Arial"/>
              </a:rPr>
              <a:t>distribuït i la capacitat de desenvolupar el treball en xarxa. Tot, per aconseguir que l’alumnat </a:t>
            </a:r>
          </a:p>
          <a:p>
            <a:pPr algn="just">
              <a:lnSpc>
                <a:spcPts val="2710"/>
              </a:lnSpc>
            </a:pPr>
            <a:r>
              <a:rPr lang="en-US" sz="1103" spc="4">
                <a:solidFill>
                  <a:srgbClr val="000000"/>
                </a:solidFill>
                <a:latin typeface="Arial"/>
                <a:ea typeface="Arial"/>
                <a:cs typeface="Arial"/>
                <a:sym typeface="Arial"/>
              </a:rPr>
              <a:t>sigui el màxim de competent, treballant amb il·lusió i sentint-se a gust al centre, i alhora per </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4" id="4"/>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29 </a:t>
            </a:r>
          </a:p>
        </p:txBody>
      </p:sp>
      <p:sp>
        <p:nvSpPr>
          <p:cNvPr name="TextBox 5" id="5"/>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6" id="6"/>
          <p:cNvSpPr txBox="true"/>
          <p:nvPr/>
        </p:nvSpPr>
        <p:spPr>
          <a:xfrm rot="0">
            <a:off x="2709305" y="6036202"/>
            <a:ext cx="5652097" cy="298694"/>
          </a:xfrm>
          <a:prstGeom prst="rect">
            <a:avLst/>
          </a:prstGeom>
        </p:spPr>
        <p:txBody>
          <a:bodyPr anchor="t" rtlCol="false" tIns="0" lIns="0" bIns="0" rIns="0">
            <a:spAutoFit/>
          </a:bodyPr>
          <a:lstStyle/>
          <a:p>
            <a:pPr algn="l">
              <a:lnSpc>
                <a:spcPts val="2587"/>
              </a:lnSpc>
            </a:pPr>
            <a:r>
              <a:rPr lang="en-US" b="true" sz="1103" i="true" spc="15">
                <a:solidFill>
                  <a:srgbClr val="000000"/>
                </a:solidFill>
                <a:latin typeface="Arial Bold Italics"/>
                <a:ea typeface="Arial Bold Italics"/>
                <a:cs typeface="Arial Bold Italics"/>
                <a:sym typeface="Arial Bold Italics"/>
              </a:rPr>
              <a:t>6. El model organitzatiu de l’institut escola facilita i garanteix l'atenció a l’escola </a:t>
            </a:r>
          </a:p>
        </p:txBody>
      </p:sp>
      <p:sp>
        <p:nvSpPr>
          <p:cNvPr name="TextBox 7" id="7"/>
          <p:cNvSpPr txBox="true"/>
          <p:nvPr/>
        </p:nvSpPr>
        <p:spPr>
          <a:xfrm rot="0">
            <a:off x="2480705" y="6357766"/>
            <a:ext cx="1425397" cy="298694"/>
          </a:xfrm>
          <a:prstGeom prst="rect">
            <a:avLst/>
          </a:prstGeom>
        </p:spPr>
        <p:txBody>
          <a:bodyPr anchor="t" rtlCol="false" tIns="0" lIns="0" bIns="0" rIns="0">
            <a:spAutoFit/>
          </a:bodyPr>
          <a:lstStyle/>
          <a:p>
            <a:pPr algn="l">
              <a:lnSpc>
                <a:spcPts val="2587"/>
              </a:lnSpc>
            </a:pPr>
            <a:r>
              <a:rPr lang="en-US" b="true" sz="1103" i="true">
                <a:solidFill>
                  <a:srgbClr val="000000"/>
                </a:solidFill>
                <a:latin typeface="Arial Bold Italics"/>
                <a:ea typeface="Arial Bold Italics"/>
                <a:cs typeface="Arial Bold Italics"/>
                <a:sym typeface="Arial Bold Italics"/>
              </a:rPr>
              <a:t>inclusiva a partir de: </a:t>
            </a:r>
          </a:p>
        </p:txBody>
      </p:sp>
      <p:sp>
        <p:nvSpPr>
          <p:cNvPr name="TextBox 8" id="8"/>
          <p:cNvSpPr txBox="true"/>
          <p:nvPr/>
        </p:nvSpPr>
        <p:spPr>
          <a:xfrm rot="0">
            <a:off x="2709305" y="6683845"/>
            <a:ext cx="2499855" cy="1719577"/>
          </a:xfrm>
          <a:prstGeom prst="rect">
            <a:avLst/>
          </a:prstGeom>
        </p:spPr>
        <p:txBody>
          <a:bodyPr anchor="t" rtlCol="false" tIns="0" lIns="0" bIns="0" rIns="0">
            <a:spAutoFit/>
          </a:bodyPr>
          <a:lstStyle/>
          <a:p>
            <a:pPr algn="just">
              <a:lnSpc>
                <a:spcPts val="2587"/>
              </a:lnSpc>
            </a:pPr>
            <a:r>
              <a:rPr lang="en-US" sz="1103">
                <a:solidFill>
                  <a:srgbClr val="000000"/>
                </a:solidFill>
                <a:latin typeface="Arial"/>
                <a:ea typeface="Arial"/>
                <a:cs typeface="Arial"/>
                <a:sym typeface="Arial"/>
              </a:rPr>
              <a:t>✓ La continuïtat formativa. </a:t>
            </a:r>
          </a:p>
          <a:p>
            <a:pPr algn="just">
              <a:lnSpc>
                <a:spcPts val="2759"/>
              </a:lnSpc>
            </a:pPr>
            <a:r>
              <a:rPr lang="en-US" sz="1103">
                <a:solidFill>
                  <a:srgbClr val="000000"/>
                </a:solidFill>
                <a:latin typeface="Arial"/>
                <a:ea typeface="Arial"/>
                <a:cs typeface="Arial"/>
                <a:sym typeface="Arial"/>
              </a:rPr>
              <a:t>✓ L’equitat i el seguiment de l’alumnat </a:t>
            </a:r>
          </a:p>
          <a:p>
            <a:pPr algn="just">
              <a:lnSpc>
                <a:spcPts val="551"/>
              </a:lnSpc>
            </a:pPr>
            <a:r>
              <a:rPr lang="en-US" sz="1103">
                <a:solidFill>
                  <a:srgbClr val="000000"/>
                </a:solidFill>
                <a:latin typeface="Arial"/>
                <a:ea typeface="Arial"/>
                <a:cs typeface="Arial"/>
                <a:sym typeface="Arial"/>
              </a:rPr>
              <a:t>✓ La interacció entre alumnat de diferents etapes ✓ La interacció de docents de </a:t>
            </a:r>
          </a:p>
        </p:txBody>
      </p:sp>
      <p:sp>
        <p:nvSpPr>
          <p:cNvPr name="TextBox 9" id="9"/>
          <p:cNvSpPr txBox="true"/>
          <p:nvPr/>
        </p:nvSpPr>
        <p:spPr>
          <a:xfrm rot="0">
            <a:off x="5800558" y="6680854"/>
            <a:ext cx="2500093" cy="1987667"/>
          </a:xfrm>
          <a:prstGeom prst="rect">
            <a:avLst/>
          </a:prstGeom>
        </p:spPr>
        <p:txBody>
          <a:bodyPr anchor="t" rtlCol="false" tIns="0" lIns="0" bIns="0" rIns="0">
            <a:spAutoFit/>
          </a:bodyPr>
          <a:lstStyle/>
          <a:p>
            <a:pPr algn="l">
              <a:lnSpc>
                <a:spcPts val="2587"/>
              </a:lnSpc>
            </a:pPr>
            <a:r>
              <a:rPr lang="en-US" sz="1103">
                <a:solidFill>
                  <a:srgbClr val="000000"/>
                </a:solidFill>
                <a:latin typeface="Arial"/>
                <a:ea typeface="Arial"/>
                <a:cs typeface="Arial"/>
                <a:sym typeface="Arial"/>
              </a:rPr>
              <a:t>diferents cossos i etapes en el camí </a:t>
            </a:r>
          </a:p>
          <a:p>
            <a:pPr algn="l">
              <a:lnSpc>
                <a:spcPts val="2759"/>
              </a:lnSpc>
            </a:pPr>
            <a:r>
              <a:rPr lang="en-US" sz="1103">
                <a:solidFill>
                  <a:srgbClr val="000000"/>
                </a:solidFill>
                <a:latin typeface="Arial"/>
                <a:ea typeface="Arial"/>
                <a:cs typeface="Arial"/>
                <a:sym typeface="Arial"/>
              </a:rPr>
              <a:t>de la creació d’un equip docent únic. </a:t>
            </a:r>
          </a:p>
          <a:p>
            <a:pPr algn="l">
              <a:lnSpc>
                <a:spcPts val="1661"/>
              </a:lnSpc>
            </a:pPr>
            <a:r>
              <a:rPr lang="en-US" sz="1103">
                <a:solidFill>
                  <a:srgbClr val="000000"/>
                </a:solidFill>
                <a:latin typeface="Arial"/>
                <a:ea typeface="Arial"/>
                <a:cs typeface="Arial"/>
                <a:sym typeface="Arial"/>
              </a:rPr>
              <a:t>✓ L’adopció i el coneixement de </a:t>
            </a:r>
          </a:p>
          <a:p>
            <a:pPr algn="l">
              <a:lnSpc>
                <a:spcPts val="2759"/>
              </a:lnSpc>
            </a:pPr>
            <a:r>
              <a:rPr lang="en-US" sz="1103">
                <a:solidFill>
                  <a:srgbClr val="000000"/>
                </a:solidFill>
                <a:latin typeface="Arial"/>
                <a:ea typeface="Arial"/>
                <a:cs typeface="Arial"/>
                <a:sym typeface="Arial"/>
              </a:rPr>
              <a:t>metodologies competencials. ✓ La participació de les famílies al centre.</a:t>
            </a:r>
          </a:p>
        </p:txBody>
      </p:sp>
      <p:sp>
        <p:nvSpPr>
          <p:cNvPr name="TextBox 10" id="10"/>
          <p:cNvSpPr txBox="true"/>
          <p:nvPr/>
        </p:nvSpPr>
        <p:spPr>
          <a:xfrm rot="0">
            <a:off x="2709305" y="8718442"/>
            <a:ext cx="4756252" cy="963797"/>
          </a:xfrm>
          <a:prstGeom prst="rect">
            <a:avLst/>
          </a:prstGeom>
        </p:spPr>
        <p:txBody>
          <a:bodyPr anchor="t" rtlCol="false" tIns="0" lIns="0" bIns="0" rIns="0">
            <a:spAutoFit/>
          </a:bodyPr>
          <a:lstStyle/>
          <a:p>
            <a:pPr algn="l">
              <a:lnSpc>
                <a:spcPts val="2279"/>
              </a:lnSpc>
            </a:pPr>
            <a:r>
              <a:rPr lang="en-US" b="true" sz="1103" i="true">
                <a:solidFill>
                  <a:srgbClr val="000000"/>
                </a:solidFill>
                <a:latin typeface="Arial Bold Italics"/>
                <a:ea typeface="Arial Bold Italics"/>
                <a:cs typeface="Arial Bold Italics"/>
                <a:sym typeface="Arial Bold Italics"/>
              </a:rPr>
              <a:t>7. Recursos necessaris: </a:t>
            </a:r>
          </a:p>
          <a:p>
            <a:pPr algn="l">
              <a:lnSpc>
                <a:spcPts val="2759"/>
              </a:lnSpc>
            </a:pPr>
            <a:r>
              <a:rPr lang="en-US" sz="1103">
                <a:solidFill>
                  <a:srgbClr val="000000"/>
                </a:solidFill>
                <a:latin typeface="Arial"/>
                <a:ea typeface="Arial"/>
                <a:cs typeface="Arial"/>
                <a:sym typeface="Arial"/>
              </a:rPr>
              <a:t>✓ Modificació del catàleg per augmentar les places d'orientació educativa. ✓ Demandes de les hores de vetllador/a necessàries. </a:t>
            </a:r>
          </a:p>
        </p:txBody>
      </p:sp>
      <p:sp>
        <p:nvSpPr>
          <p:cNvPr name="TextBox 11" id="11"/>
          <p:cNvSpPr txBox="true"/>
          <p:nvPr/>
        </p:nvSpPr>
        <p:spPr>
          <a:xfrm rot="0">
            <a:off x="2480705" y="779040"/>
            <a:ext cx="5886269" cy="1582160"/>
          </a:xfrm>
          <a:prstGeom prst="rect">
            <a:avLst/>
          </a:prstGeom>
        </p:spPr>
        <p:txBody>
          <a:bodyPr anchor="t" rtlCol="false" tIns="0" lIns="0" bIns="0" rIns="0">
            <a:spAutoFit/>
          </a:bodyPr>
          <a:lstStyle/>
          <a:p>
            <a:pPr algn="just">
              <a:lnSpc>
                <a:spcPts val="2556"/>
              </a:lnSpc>
            </a:pPr>
            <a:r>
              <a:rPr lang="en-US" sz="1103">
                <a:solidFill>
                  <a:srgbClr val="000000"/>
                </a:solidFill>
                <a:latin typeface="Arial"/>
                <a:ea typeface="Arial"/>
                <a:cs typeface="Arial"/>
                <a:sym typeface="Arial"/>
              </a:rPr>
              <a:t>CRETDIC (Centre de Recursos Educatius per a Alumnes amb Trastorns del Desenvolupament i la Conducta) CSMIJ (Centre de Salut Mental Infantil i Juvenil). Aquest curs també comptem amb el recurs de la MALL (Mestra d’Audició i Llenguatge. Seguiment i coordinació Cap d’estudis i orientadora. </a:t>
            </a:r>
            <a:r>
              <a:rPr lang="en-US" b="true" sz="1103" i="true">
                <a:solidFill>
                  <a:srgbClr val="000000"/>
                </a:solidFill>
                <a:latin typeface="Arial Bold Italics"/>
                <a:ea typeface="Arial Bold Italics"/>
                <a:cs typeface="Arial Bold Italics"/>
                <a:sym typeface="Arial Bold Italics"/>
              </a:rPr>
              <a:t>c. Xarxa relacional de suport </a:t>
            </a:r>
          </a:p>
        </p:txBody>
      </p:sp>
      <p:sp>
        <p:nvSpPr>
          <p:cNvPr name="TextBox 12" id="12"/>
          <p:cNvSpPr txBox="true"/>
          <p:nvPr/>
        </p:nvSpPr>
        <p:spPr>
          <a:xfrm rot="0">
            <a:off x="2709305" y="2388575"/>
            <a:ext cx="2488397" cy="3367278"/>
          </a:xfrm>
          <a:prstGeom prst="rect">
            <a:avLst/>
          </a:prstGeom>
        </p:spPr>
        <p:txBody>
          <a:bodyPr anchor="t" rtlCol="false" tIns="0" lIns="0" bIns="0" rIns="0">
            <a:spAutoFit/>
          </a:bodyPr>
          <a:lstStyle/>
          <a:p>
            <a:pPr algn="l">
              <a:lnSpc>
                <a:spcPts val="2556"/>
              </a:lnSpc>
            </a:pPr>
            <a:r>
              <a:rPr lang="en-US" sz="1103">
                <a:solidFill>
                  <a:srgbClr val="000000"/>
                </a:solidFill>
                <a:latin typeface="Arial"/>
                <a:ea typeface="Arial"/>
                <a:cs typeface="Arial"/>
                <a:sym typeface="Arial"/>
              </a:rPr>
              <a:t>✓ Escoles de l’entorn: Renaixença,La </a:t>
            </a:r>
          </a:p>
          <a:p>
            <a:pPr algn="l">
              <a:lnSpc>
                <a:spcPts val="2759"/>
              </a:lnSpc>
            </a:pPr>
            <a:r>
              <a:rPr lang="en-US" sz="1103">
                <a:solidFill>
                  <a:srgbClr val="000000"/>
                </a:solidFill>
                <a:latin typeface="Arial"/>
                <a:ea typeface="Arial"/>
                <a:cs typeface="Arial"/>
                <a:sym typeface="Arial"/>
              </a:rPr>
              <a:t>Fassina) i Llar d’Infants El Cigronet </a:t>
            </a:r>
          </a:p>
          <a:p>
            <a:pPr algn="l">
              <a:lnSpc>
                <a:spcPts val="2454"/>
              </a:lnSpc>
            </a:pPr>
            <a:r>
              <a:rPr lang="en-US" sz="1103">
                <a:solidFill>
                  <a:srgbClr val="000000"/>
                </a:solidFill>
                <a:latin typeface="Arial"/>
                <a:ea typeface="Arial"/>
                <a:cs typeface="Arial"/>
                <a:sym typeface="Arial"/>
              </a:rPr>
              <a:t>✓ Serveis Socials Ajuntament de </a:t>
            </a:r>
          </a:p>
          <a:p>
            <a:pPr algn="l">
              <a:lnSpc>
                <a:spcPts val="2759"/>
              </a:lnSpc>
            </a:pPr>
            <a:r>
              <a:rPr lang="en-US" sz="1103">
                <a:solidFill>
                  <a:srgbClr val="000000"/>
                </a:solidFill>
                <a:latin typeface="Arial"/>
                <a:ea typeface="Arial"/>
                <a:cs typeface="Arial"/>
                <a:sym typeface="Arial"/>
              </a:rPr>
              <a:t>Mediona i Sant Quintí </a:t>
            </a:r>
          </a:p>
          <a:p>
            <a:pPr algn="l">
              <a:lnSpc>
                <a:spcPts val="2447"/>
              </a:lnSpc>
            </a:pPr>
            <a:r>
              <a:rPr lang="en-US" sz="1103">
                <a:solidFill>
                  <a:srgbClr val="000000"/>
                </a:solidFill>
                <a:latin typeface="Arial"/>
                <a:ea typeface="Arial"/>
                <a:cs typeface="Arial"/>
                <a:sym typeface="Arial"/>
              </a:rPr>
              <a:t>✓ Coordinacions i formacions CSMIJ, </a:t>
            </a:r>
          </a:p>
          <a:p>
            <a:pPr algn="l">
              <a:lnSpc>
                <a:spcPts val="2759"/>
              </a:lnSpc>
            </a:pPr>
            <a:r>
              <a:rPr lang="en-US" sz="1103">
                <a:solidFill>
                  <a:srgbClr val="000000"/>
                </a:solidFill>
                <a:latin typeface="Arial"/>
                <a:ea typeface="Arial"/>
                <a:cs typeface="Arial"/>
                <a:sym typeface="Arial"/>
              </a:rPr>
              <a:t>CRETDIC. CEDIAP, Salut, </a:t>
            </a:r>
          </a:p>
          <a:p>
            <a:pPr algn="l">
              <a:lnSpc>
                <a:spcPts val="2531"/>
              </a:lnSpc>
            </a:pPr>
            <a:r>
              <a:rPr lang="en-US" sz="1103">
                <a:solidFill>
                  <a:srgbClr val="000000"/>
                </a:solidFill>
                <a:latin typeface="Arial"/>
                <a:ea typeface="Arial"/>
                <a:cs typeface="Arial"/>
                <a:sym typeface="Arial"/>
              </a:rPr>
              <a:t>PRODERAE...) ✓ Centre de Salut Mental Infantil i </a:t>
            </a:r>
          </a:p>
          <a:p>
            <a:pPr algn="l">
              <a:lnSpc>
                <a:spcPts val="2759"/>
              </a:lnSpc>
            </a:pPr>
            <a:r>
              <a:rPr lang="en-US" sz="1103">
                <a:solidFill>
                  <a:srgbClr val="000000"/>
                </a:solidFill>
                <a:latin typeface="Arial"/>
                <a:ea typeface="Arial"/>
                <a:cs typeface="Arial"/>
                <a:sym typeface="Arial"/>
              </a:rPr>
              <a:t>Juvenil - CSMIJ </a:t>
            </a:r>
          </a:p>
          <a:p>
            <a:pPr algn="l">
              <a:lnSpc>
                <a:spcPts val="2304"/>
              </a:lnSpc>
            </a:pPr>
            <a:r>
              <a:rPr lang="en-US" sz="1103">
                <a:solidFill>
                  <a:srgbClr val="000000"/>
                </a:solidFill>
                <a:latin typeface="Arial"/>
                <a:ea typeface="Arial"/>
                <a:cs typeface="Arial"/>
                <a:sym typeface="Arial"/>
              </a:rPr>
              <a:t>✓ Pediatria - Centre d’Atenció </a:t>
            </a:r>
          </a:p>
        </p:txBody>
      </p:sp>
      <p:sp>
        <p:nvSpPr>
          <p:cNvPr name="TextBox 13" id="13"/>
          <p:cNvSpPr txBox="true"/>
          <p:nvPr/>
        </p:nvSpPr>
        <p:spPr>
          <a:xfrm rot="0">
            <a:off x="5800558" y="2385593"/>
            <a:ext cx="2464413" cy="3396101"/>
          </a:xfrm>
          <a:prstGeom prst="rect">
            <a:avLst/>
          </a:prstGeom>
        </p:spPr>
        <p:txBody>
          <a:bodyPr anchor="t" rtlCol="false" tIns="0" lIns="0" bIns="0" rIns="0">
            <a:spAutoFit/>
          </a:bodyPr>
          <a:lstStyle/>
          <a:p>
            <a:pPr algn="l">
              <a:lnSpc>
                <a:spcPts val="2556"/>
              </a:lnSpc>
            </a:pPr>
            <a:r>
              <a:rPr lang="en-US" sz="1103">
                <a:solidFill>
                  <a:srgbClr val="000000"/>
                </a:solidFill>
                <a:latin typeface="Arial"/>
                <a:ea typeface="Arial"/>
                <a:cs typeface="Arial"/>
                <a:sym typeface="Arial"/>
              </a:rPr>
              <a:t>Primària Sant Sadurní d’Anoia </a:t>
            </a:r>
          </a:p>
          <a:p>
            <a:pPr algn="l">
              <a:lnSpc>
                <a:spcPts val="2759"/>
              </a:lnSpc>
            </a:pPr>
            <a:r>
              <a:rPr lang="en-US" sz="1103">
                <a:solidFill>
                  <a:srgbClr val="000000"/>
                </a:solidFill>
                <a:latin typeface="Arial"/>
                <a:ea typeface="Arial"/>
                <a:cs typeface="Arial"/>
                <a:sym typeface="Arial"/>
              </a:rPr>
              <a:t>✓ Oficina Jove - Consell Comarcal Alt </a:t>
            </a:r>
          </a:p>
          <a:p>
            <a:pPr algn="l">
              <a:lnSpc>
                <a:spcPts val="2454"/>
              </a:lnSpc>
            </a:pPr>
            <a:r>
              <a:rPr lang="en-US" sz="1103">
                <a:solidFill>
                  <a:srgbClr val="000000"/>
                </a:solidFill>
                <a:latin typeface="Arial"/>
                <a:ea typeface="Arial"/>
                <a:cs typeface="Arial"/>
                <a:sym typeface="Arial"/>
              </a:rPr>
              <a:t>Penedès </a:t>
            </a:r>
          </a:p>
          <a:p>
            <a:pPr algn="l">
              <a:lnSpc>
                <a:spcPts val="2759"/>
              </a:lnSpc>
            </a:pPr>
            <a:r>
              <a:rPr lang="en-US" sz="1103">
                <a:solidFill>
                  <a:srgbClr val="000000"/>
                </a:solidFill>
                <a:latin typeface="Arial"/>
                <a:ea typeface="Arial"/>
                <a:cs typeface="Arial"/>
                <a:sym typeface="Arial"/>
              </a:rPr>
              <a:t>✓ Escola Esportiva Sant Quintí de </a:t>
            </a:r>
          </a:p>
          <a:p>
            <a:pPr algn="l">
              <a:lnSpc>
                <a:spcPts val="2447"/>
              </a:lnSpc>
            </a:pPr>
            <a:r>
              <a:rPr lang="en-US" sz="1103">
                <a:solidFill>
                  <a:srgbClr val="000000"/>
                </a:solidFill>
                <a:latin typeface="Arial"/>
                <a:ea typeface="Arial"/>
                <a:cs typeface="Arial"/>
                <a:sym typeface="Arial"/>
              </a:rPr>
              <a:t>Mediona </a:t>
            </a:r>
          </a:p>
          <a:p>
            <a:pPr algn="l">
              <a:lnSpc>
                <a:spcPts val="2759"/>
              </a:lnSpc>
            </a:pPr>
            <a:r>
              <a:rPr lang="en-US" sz="1103">
                <a:solidFill>
                  <a:srgbClr val="000000"/>
                </a:solidFill>
                <a:latin typeface="Arial"/>
                <a:ea typeface="Arial"/>
                <a:cs typeface="Arial"/>
                <a:sym typeface="Arial"/>
              </a:rPr>
              <a:t>✓ Biblioteca Joan Sardà </a:t>
            </a:r>
          </a:p>
          <a:p>
            <a:pPr algn="l">
              <a:lnSpc>
                <a:spcPts val="2531"/>
              </a:lnSpc>
            </a:pPr>
            <a:r>
              <a:rPr lang="en-US" sz="1103">
                <a:solidFill>
                  <a:srgbClr val="000000"/>
                </a:solidFill>
                <a:latin typeface="Arial"/>
                <a:ea typeface="Arial"/>
                <a:cs typeface="Arial"/>
                <a:sym typeface="Arial"/>
              </a:rPr>
              <a:t>✓ Ajuntaments de Sant Quintí i </a:t>
            </a:r>
          </a:p>
          <a:p>
            <a:pPr algn="l">
              <a:lnSpc>
                <a:spcPts val="551"/>
              </a:lnSpc>
            </a:pPr>
            <a:r>
              <a:rPr lang="en-US" sz="1103">
                <a:solidFill>
                  <a:srgbClr val="000000"/>
                </a:solidFill>
                <a:latin typeface="Arial"/>
                <a:ea typeface="Arial"/>
                <a:cs typeface="Arial"/>
                <a:sym typeface="Arial"/>
              </a:rPr>
              <a:t>Mediona </a:t>
            </a:r>
          </a:p>
          <a:p>
            <a:pPr algn="l">
              <a:lnSpc>
                <a:spcPts val="2759"/>
              </a:lnSpc>
            </a:pPr>
            <a:r>
              <a:rPr lang="en-US" sz="1103">
                <a:solidFill>
                  <a:srgbClr val="000000"/>
                </a:solidFill>
                <a:latin typeface="Arial"/>
                <a:ea typeface="Arial"/>
                <a:cs typeface="Arial"/>
                <a:sym typeface="Arial"/>
              </a:rPr>
              <a:t>✓ Centres oberts : Qoberta – </a:t>
            </a:r>
          </a:p>
          <a:p>
            <a:pPr algn="l">
              <a:lnSpc>
                <a:spcPts val="551"/>
              </a:lnSpc>
            </a:pPr>
            <a:r>
              <a:rPr lang="en-US" sz="1103">
                <a:solidFill>
                  <a:srgbClr val="000000"/>
                </a:solidFill>
                <a:latin typeface="Arial"/>
                <a:ea typeface="Arial"/>
                <a:cs typeface="Arial"/>
                <a:sym typeface="Arial"/>
              </a:rPr>
              <a:t>Pantinkillo – La Caset</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2481329"/>
            <a:ext cx="5770750" cy="18288"/>
          </a:xfrm>
          <a:custGeom>
            <a:avLst/>
            <a:gdLst/>
            <a:ahLst/>
            <a:cxnLst/>
            <a:rect r="r" b="b" t="t" l="l"/>
            <a:pathLst>
              <a:path h="18288" w="5770750">
                <a:moveTo>
                  <a:pt x="0" y="0"/>
                </a:moveTo>
                <a:lnTo>
                  <a:pt x="5770750" y="0"/>
                </a:lnTo>
                <a:lnTo>
                  <a:pt x="5770750" y="18288"/>
                </a:lnTo>
                <a:lnTo>
                  <a:pt x="0" y="182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286978" y="1598933"/>
            <a:ext cx="3024254" cy="179832"/>
          </a:xfrm>
          <a:custGeom>
            <a:avLst/>
            <a:gdLst/>
            <a:ahLst/>
            <a:cxnLst/>
            <a:rect r="r" b="b" t="t" l="l"/>
            <a:pathLst>
              <a:path h="179832" w="3024254">
                <a:moveTo>
                  <a:pt x="0" y="0"/>
                </a:moveTo>
                <a:lnTo>
                  <a:pt x="3024254" y="0"/>
                </a:lnTo>
                <a:lnTo>
                  <a:pt x="3024254" y="179832"/>
                </a:lnTo>
                <a:lnTo>
                  <a:pt x="0" y="1798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6" id="6"/>
          <p:cNvSpPr txBox="true"/>
          <p:nvPr/>
        </p:nvSpPr>
        <p:spPr>
          <a:xfrm rot="0">
            <a:off x="5390354" y="9903905"/>
            <a:ext cx="180432" cy="168221"/>
          </a:xfrm>
          <a:prstGeom prst="rect">
            <a:avLst/>
          </a:prstGeom>
        </p:spPr>
        <p:txBody>
          <a:bodyPr anchor="t" rtlCol="false" tIns="0" lIns="0" bIns="0" rIns="0">
            <a:spAutoFit/>
          </a:bodyPr>
          <a:lstStyle/>
          <a:p>
            <a:pPr algn="l">
              <a:lnSpc>
                <a:spcPts val="1394"/>
              </a:lnSpc>
            </a:pPr>
            <a:r>
              <a:rPr lang="en-US" sz="996" spc="3">
                <a:solidFill>
                  <a:srgbClr val="4F81BD"/>
                </a:solidFill>
                <a:latin typeface="Arial"/>
                <a:ea typeface="Arial"/>
                <a:cs typeface="Arial"/>
                <a:sym typeface="Arial"/>
              </a:rPr>
              <a:t>30 </a:t>
            </a:r>
          </a:p>
        </p:txBody>
      </p:sp>
      <p:sp>
        <p:nvSpPr>
          <p:cNvPr name="TextBox 7" id="7"/>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8" id="8"/>
          <p:cNvSpPr txBox="true"/>
          <p:nvPr/>
        </p:nvSpPr>
        <p:spPr>
          <a:xfrm rot="0">
            <a:off x="2709305" y="763229"/>
            <a:ext cx="5651002" cy="330070"/>
          </a:xfrm>
          <a:prstGeom prst="rect">
            <a:avLst/>
          </a:prstGeom>
        </p:spPr>
        <p:txBody>
          <a:bodyPr anchor="t" rtlCol="false" tIns="0" lIns="0" bIns="0" rIns="0">
            <a:spAutoFit/>
          </a:bodyPr>
          <a:lstStyle/>
          <a:p>
            <a:pPr algn="l">
              <a:lnSpc>
                <a:spcPts val="2759"/>
              </a:lnSpc>
            </a:pPr>
            <a:r>
              <a:rPr lang="en-US" sz="1103" spc="1">
                <a:solidFill>
                  <a:srgbClr val="000000"/>
                </a:solidFill>
                <a:latin typeface="Arial"/>
                <a:ea typeface="Arial"/>
                <a:cs typeface="Arial"/>
                <a:sym typeface="Arial"/>
              </a:rPr>
              <a:t>✓ Figura per atendre les necessitats socials creixents a la comunitat i al centre (Tècnica </a:t>
            </a:r>
          </a:p>
        </p:txBody>
      </p:sp>
      <p:sp>
        <p:nvSpPr>
          <p:cNvPr name="TextBox 9" id="9"/>
          <p:cNvSpPr txBox="true"/>
          <p:nvPr/>
        </p:nvSpPr>
        <p:spPr>
          <a:xfrm rot="0">
            <a:off x="2480705" y="1122959"/>
            <a:ext cx="2543689"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d’Integració Social – Educador/a social) </a:t>
            </a:r>
          </a:p>
        </p:txBody>
      </p:sp>
      <p:sp>
        <p:nvSpPr>
          <p:cNvPr name="TextBox 10" id="10"/>
          <p:cNvSpPr txBox="true"/>
          <p:nvPr/>
        </p:nvSpPr>
        <p:spPr>
          <a:xfrm rot="0">
            <a:off x="2709305" y="1476080"/>
            <a:ext cx="4772577" cy="301495"/>
          </a:xfrm>
          <a:prstGeom prst="rect">
            <a:avLst/>
          </a:prstGeom>
        </p:spPr>
        <p:txBody>
          <a:bodyPr anchor="t" rtlCol="false" tIns="0" lIns="0" bIns="0" rIns="0">
            <a:spAutoFit/>
          </a:bodyPr>
          <a:lstStyle/>
          <a:p>
            <a:pPr algn="l">
              <a:lnSpc>
                <a:spcPts val="2447"/>
              </a:lnSpc>
            </a:pPr>
            <a:r>
              <a:rPr lang="en-US" sz="1103">
                <a:solidFill>
                  <a:srgbClr val="000000"/>
                </a:solidFill>
                <a:latin typeface="Arial"/>
                <a:ea typeface="Arial"/>
                <a:cs typeface="Arial"/>
                <a:sym typeface="Arial"/>
              </a:rPr>
              <a:t>✓ Unitat SIEI ampliada (</a:t>
            </a:r>
            <a:r>
              <a:rPr lang="en-US" sz="1103">
                <a:solidFill>
                  <a:srgbClr val="202124"/>
                </a:solidFill>
                <a:latin typeface="Arial"/>
                <a:ea typeface="Arial"/>
                <a:cs typeface="Arial"/>
                <a:sym typeface="Arial"/>
              </a:rPr>
              <a:t>Suports Intensius per a l'Escolarització Inclusiva)</a:t>
            </a:r>
            <a:r>
              <a:rPr lang="en-US" sz="1103">
                <a:solidFill>
                  <a:srgbClr val="000000"/>
                </a:solidFill>
                <a:latin typeface="Arial"/>
                <a:ea typeface="Arial"/>
                <a:cs typeface="Arial"/>
                <a:sym typeface="Arial"/>
              </a:rPr>
              <a:t>. </a:t>
            </a:r>
          </a:p>
        </p:txBody>
      </p:sp>
      <p:sp>
        <p:nvSpPr>
          <p:cNvPr name="TextBox 11" id="11"/>
          <p:cNvSpPr txBox="true"/>
          <p:nvPr/>
        </p:nvSpPr>
        <p:spPr>
          <a:xfrm rot="0">
            <a:off x="2709305" y="2736113"/>
            <a:ext cx="5651268" cy="298694"/>
          </a:xfrm>
          <a:prstGeom prst="rect">
            <a:avLst/>
          </a:prstGeom>
        </p:spPr>
        <p:txBody>
          <a:bodyPr anchor="t" rtlCol="false" tIns="0" lIns="0" bIns="0" rIns="0">
            <a:spAutoFit/>
          </a:bodyPr>
          <a:lstStyle/>
          <a:p>
            <a:pPr algn="l">
              <a:lnSpc>
                <a:spcPts val="2531"/>
              </a:lnSpc>
            </a:pPr>
            <a:r>
              <a:rPr lang="en-US" sz="1103" spc="4">
                <a:solidFill>
                  <a:srgbClr val="000000"/>
                </a:solidFill>
                <a:latin typeface="Arial"/>
                <a:ea typeface="Arial"/>
                <a:cs typeface="Arial"/>
                <a:sym typeface="Arial"/>
              </a:rPr>
              <a:t>Al llarg dels quatre cursos que durarà el desenvolupament d'aquest Projecte de direcció </a:t>
            </a:r>
          </a:p>
        </p:txBody>
      </p:sp>
      <p:sp>
        <p:nvSpPr>
          <p:cNvPr name="TextBox 12" id="12"/>
          <p:cNvSpPr txBox="true"/>
          <p:nvPr/>
        </p:nvSpPr>
        <p:spPr>
          <a:xfrm rot="0">
            <a:off x="2480705" y="3058058"/>
            <a:ext cx="5355507" cy="298694"/>
          </a:xfrm>
          <a:prstGeom prst="rect">
            <a:avLst/>
          </a:prstGeom>
        </p:spPr>
        <p:txBody>
          <a:bodyPr anchor="t" rtlCol="false" tIns="0" lIns="0" bIns="0" rIns="0">
            <a:spAutoFit/>
          </a:bodyPr>
          <a:lstStyle/>
          <a:p>
            <a:pPr algn="l">
              <a:lnSpc>
                <a:spcPts val="2531"/>
              </a:lnSpc>
            </a:pPr>
            <a:r>
              <a:rPr lang="en-US" sz="1103">
                <a:solidFill>
                  <a:srgbClr val="000000"/>
                </a:solidFill>
                <a:latin typeface="Arial"/>
                <a:ea typeface="Arial"/>
                <a:cs typeface="Arial"/>
                <a:sym typeface="Arial"/>
              </a:rPr>
              <a:t>tenim previst fer-ne un seguiment i una avaluació a través de diferents mecanismes. </a:t>
            </a:r>
          </a:p>
        </p:txBody>
      </p:sp>
      <p:sp>
        <p:nvSpPr>
          <p:cNvPr name="TextBox 13" id="13"/>
          <p:cNvSpPr txBox="true"/>
          <p:nvPr/>
        </p:nvSpPr>
        <p:spPr>
          <a:xfrm rot="0">
            <a:off x="2480705" y="3379622"/>
            <a:ext cx="5888203" cy="1583426"/>
          </a:xfrm>
          <a:prstGeom prst="rect">
            <a:avLst/>
          </a:prstGeom>
        </p:spPr>
        <p:txBody>
          <a:bodyPr anchor="t" rtlCol="false" tIns="0" lIns="0" bIns="0" rIns="0">
            <a:spAutoFit/>
          </a:bodyPr>
          <a:lstStyle/>
          <a:p>
            <a:pPr algn="just">
              <a:lnSpc>
                <a:spcPts val="2531"/>
              </a:lnSpc>
            </a:pPr>
            <a:r>
              <a:rPr lang="en-US" sz="1103">
                <a:solidFill>
                  <a:srgbClr val="000000"/>
                </a:solidFill>
                <a:latin typeface="Arial"/>
                <a:ea typeface="Arial"/>
                <a:cs typeface="Arial"/>
                <a:sym typeface="Arial"/>
              </a:rPr>
              <a:t>Els objectius es distribuiran durant aquests 4 cursos, cada any, a la Programació General Anual. En aquesta es plantejaran uns objectius i activitats relacionades amb el Projecte de Direcció i per al compliment dels seus objectius i que seran valorats a final de curs amb la Memòria Anual. En aquesta ja farem les propostes de millora de cara al següent curs. </a:t>
            </a:r>
          </a:p>
        </p:txBody>
      </p:sp>
      <p:sp>
        <p:nvSpPr>
          <p:cNvPr name="TextBox 14" id="14"/>
          <p:cNvSpPr txBox="true"/>
          <p:nvPr/>
        </p:nvSpPr>
        <p:spPr>
          <a:xfrm rot="0">
            <a:off x="2480705" y="4986166"/>
            <a:ext cx="5886231" cy="1583426"/>
          </a:xfrm>
          <a:prstGeom prst="rect">
            <a:avLst/>
          </a:prstGeom>
        </p:spPr>
        <p:txBody>
          <a:bodyPr anchor="t" rtlCol="false" tIns="0" lIns="0" bIns="0" rIns="0">
            <a:spAutoFit/>
          </a:bodyPr>
          <a:lstStyle/>
          <a:p>
            <a:pPr algn="just">
              <a:lnSpc>
                <a:spcPts val="2531"/>
              </a:lnSpc>
            </a:pPr>
            <a:r>
              <a:rPr lang="en-US" sz="1103" spc="17">
                <a:solidFill>
                  <a:srgbClr val="000000"/>
                </a:solidFill>
                <a:latin typeface="Arial"/>
                <a:ea typeface="Arial"/>
                <a:cs typeface="Arial"/>
                <a:sym typeface="Arial"/>
              </a:rPr>
              <a:t>Aquests dos documents seran treballats amb el claustre. En el cas de la Programació General Anual faran aportacions, sobretot en l'àmbit pedagògic. I els avaluaran tots dos el claustre i serà presentat a la comunitat educativa a través del Consell Escolar. Finalment es comunicaran els resultats a Inspecció. Els documents els aprovarà la direcció, juntament amb l'Equip Directiu. </a:t>
            </a:r>
          </a:p>
        </p:txBody>
      </p:sp>
      <p:sp>
        <p:nvSpPr>
          <p:cNvPr name="TextBox 15" id="15"/>
          <p:cNvSpPr txBox="true"/>
          <p:nvPr/>
        </p:nvSpPr>
        <p:spPr>
          <a:xfrm rot="0">
            <a:off x="2480705" y="6592462"/>
            <a:ext cx="5888441" cy="1262243"/>
          </a:xfrm>
          <a:prstGeom prst="rect">
            <a:avLst/>
          </a:prstGeom>
        </p:spPr>
        <p:txBody>
          <a:bodyPr anchor="t" rtlCol="false" tIns="0" lIns="0" bIns="0" rIns="0">
            <a:spAutoFit/>
          </a:bodyPr>
          <a:lstStyle/>
          <a:p>
            <a:pPr algn="just">
              <a:lnSpc>
                <a:spcPts val="2531"/>
              </a:lnSpc>
            </a:pPr>
            <a:r>
              <a:rPr lang="en-US" sz="1103" spc="2">
                <a:solidFill>
                  <a:srgbClr val="000000"/>
                </a:solidFill>
                <a:latin typeface="Arial"/>
                <a:ea typeface="Arial"/>
                <a:cs typeface="Arial"/>
                <a:sym typeface="Arial"/>
              </a:rPr>
              <a:t>A final de curs també es farà una enquesta per saber el nivell de satisfacció en diferents eixos per part de les famílies. Seran preguntes de resposta tancada per tal de facilitar-ne la valoració de manera gràfica i quantitativa. Però amb una pregunta final més oberta per tal que puguin abocar les observacions generals sobre algun punt en concret. </a:t>
            </a:r>
          </a:p>
        </p:txBody>
      </p:sp>
      <p:sp>
        <p:nvSpPr>
          <p:cNvPr name="TextBox 16" id="16"/>
          <p:cNvSpPr txBox="true"/>
          <p:nvPr/>
        </p:nvSpPr>
        <p:spPr>
          <a:xfrm rot="0">
            <a:off x="2480705" y="7877575"/>
            <a:ext cx="5887469" cy="1263386"/>
          </a:xfrm>
          <a:prstGeom prst="rect">
            <a:avLst/>
          </a:prstGeom>
        </p:spPr>
        <p:txBody>
          <a:bodyPr anchor="t" rtlCol="false" tIns="0" lIns="0" bIns="0" rIns="0">
            <a:spAutoFit/>
          </a:bodyPr>
          <a:lstStyle/>
          <a:p>
            <a:pPr algn="just">
              <a:lnSpc>
                <a:spcPts val="2531"/>
              </a:lnSpc>
            </a:pPr>
            <a:r>
              <a:rPr lang="en-US" sz="1103">
                <a:solidFill>
                  <a:srgbClr val="000000"/>
                </a:solidFill>
                <a:latin typeface="Arial"/>
                <a:ea typeface="Arial"/>
                <a:cs typeface="Arial"/>
                <a:sym typeface="Arial"/>
              </a:rPr>
              <a:t>Al final dels quatre anys hi haurà una valoració per part de l'Administració, en aquest cas la inspecció. Caldrà mirar on estàvem i fins on hem arribat. En el cas que algun objectiu no s'hagi complert haurem de justificar perquè ha sigut així i fer propostes de millora per tal d’assolir els objectius plantejats. </a:t>
            </a:r>
          </a:p>
        </p:txBody>
      </p:sp>
      <p:sp>
        <p:nvSpPr>
          <p:cNvPr name="TextBox 17" id="17"/>
          <p:cNvSpPr txBox="true"/>
          <p:nvPr/>
        </p:nvSpPr>
        <p:spPr>
          <a:xfrm rot="0">
            <a:off x="2480705" y="2264159"/>
            <a:ext cx="1740732" cy="213360"/>
          </a:xfrm>
          <a:prstGeom prst="rect">
            <a:avLst/>
          </a:prstGeom>
        </p:spPr>
        <p:txBody>
          <a:bodyPr anchor="t" rtlCol="false" tIns="0" lIns="0" bIns="0" rIns="0">
            <a:spAutoFit/>
          </a:bodyPr>
          <a:lstStyle/>
          <a:p>
            <a:pPr algn="l">
              <a:lnSpc>
                <a:spcPts val="1680"/>
              </a:lnSpc>
            </a:pPr>
            <a:r>
              <a:rPr lang="en-US" sz="1200">
                <a:solidFill>
                  <a:srgbClr val="365F91"/>
                </a:solidFill>
                <a:latin typeface="Calibri (MS)"/>
                <a:ea typeface="Calibri (MS)"/>
                <a:cs typeface="Calibri (MS)"/>
                <a:sym typeface="Calibri (MS)"/>
              </a:rPr>
              <a:t>6. RETIMENT DE COMPTES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1858013"/>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426930" y="9903905"/>
            <a:ext cx="107375" cy="168221"/>
          </a:xfrm>
          <a:prstGeom prst="rect">
            <a:avLst/>
          </a:prstGeom>
        </p:spPr>
        <p:txBody>
          <a:bodyPr anchor="t" rtlCol="false" tIns="0" lIns="0" bIns="0" rIns="0">
            <a:spAutoFit/>
          </a:bodyPr>
          <a:lstStyle/>
          <a:p>
            <a:pPr algn="l">
              <a:lnSpc>
                <a:spcPts val="1394"/>
              </a:lnSpc>
            </a:pPr>
            <a:r>
              <a:rPr lang="en-US" sz="996">
                <a:solidFill>
                  <a:srgbClr val="4F81BD"/>
                </a:solidFill>
                <a:latin typeface="Arial"/>
                <a:ea typeface="Arial"/>
                <a:cs typeface="Arial"/>
                <a:sym typeface="Arial"/>
              </a:rPr>
              <a:t>3 </a:t>
            </a:r>
          </a:p>
        </p:txBody>
      </p:sp>
      <p:sp>
        <p:nvSpPr>
          <p:cNvPr name="TextBox 6" id="6"/>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2480705" y="779040"/>
            <a:ext cx="5884669" cy="620516"/>
          </a:xfrm>
          <a:prstGeom prst="rect">
            <a:avLst/>
          </a:prstGeom>
        </p:spPr>
        <p:txBody>
          <a:bodyPr anchor="t" rtlCol="false" tIns="0" lIns="0" bIns="0" rIns="0">
            <a:spAutoFit/>
          </a:bodyPr>
          <a:lstStyle/>
          <a:p>
            <a:pPr algn="l">
              <a:lnSpc>
                <a:spcPts val="2533"/>
              </a:lnSpc>
            </a:pPr>
            <a:r>
              <a:rPr lang="en-US" sz="1103" spc="4">
                <a:solidFill>
                  <a:srgbClr val="000000"/>
                </a:solidFill>
                <a:latin typeface="Arial"/>
                <a:ea typeface="Arial"/>
                <a:cs typeface="Arial"/>
                <a:sym typeface="Arial"/>
              </a:rPr>
              <a:t>poder acompanyar docents i famílies amb assertivitat, prenent decisions adequades a cada moment, reflexives, compartides i consensuades amb tot l’equip. </a:t>
            </a:r>
          </a:p>
        </p:txBody>
      </p:sp>
      <p:sp>
        <p:nvSpPr>
          <p:cNvPr name="TextBox 8" id="8"/>
          <p:cNvSpPr txBox="true"/>
          <p:nvPr/>
        </p:nvSpPr>
        <p:spPr>
          <a:xfrm rot="0">
            <a:off x="2709305" y="6781438"/>
            <a:ext cx="5651411" cy="298694"/>
          </a:xfrm>
          <a:prstGeom prst="rect">
            <a:avLst/>
          </a:prstGeom>
        </p:spPr>
        <p:txBody>
          <a:bodyPr anchor="t" rtlCol="false" tIns="0" lIns="0" bIns="0" rIns="0">
            <a:spAutoFit/>
          </a:bodyPr>
          <a:lstStyle/>
          <a:p>
            <a:pPr algn="l">
              <a:lnSpc>
                <a:spcPts val="2522"/>
              </a:lnSpc>
            </a:pPr>
            <a:r>
              <a:rPr lang="en-US" sz="1103">
                <a:solidFill>
                  <a:srgbClr val="000000"/>
                </a:solidFill>
                <a:latin typeface="Arial"/>
                <a:ea typeface="Arial"/>
                <a:cs typeface="Arial"/>
                <a:sym typeface="Arial"/>
              </a:rPr>
              <a:t>En aquest quadre queda detallada, quin és l’any d’aprovació d’aquests documents i </a:t>
            </a:r>
          </a:p>
        </p:txBody>
      </p:sp>
      <p:sp>
        <p:nvSpPr>
          <p:cNvPr name="TextBox 9" id="9"/>
          <p:cNvSpPr txBox="true"/>
          <p:nvPr/>
        </p:nvSpPr>
        <p:spPr>
          <a:xfrm rot="0">
            <a:off x="2480705" y="7101859"/>
            <a:ext cx="1956768" cy="298694"/>
          </a:xfrm>
          <a:prstGeom prst="rect">
            <a:avLst/>
          </a:prstGeom>
        </p:spPr>
        <p:txBody>
          <a:bodyPr anchor="t" rtlCol="false" tIns="0" lIns="0" bIns="0" rIns="0">
            <a:spAutoFit/>
          </a:bodyPr>
          <a:lstStyle/>
          <a:p>
            <a:pPr algn="l">
              <a:lnSpc>
                <a:spcPts val="2522"/>
              </a:lnSpc>
            </a:pPr>
            <a:r>
              <a:rPr lang="en-US" sz="1103">
                <a:solidFill>
                  <a:srgbClr val="000000"/>
                </a:solidFill>
                <a:latin typeface="Arial"/>
                <a:ea typeface="Arial"/>
                <a:cs typeface="Arial"/>
                <a:sym typeface="Arial"/>
              </a:rPr>
              <a:t>quina previsió de revisió es fa. </a:t>
            </a:r>
          </a:p>
        </p:txBody>
      </p:sp>
      <p:sp>
        <p:nvSpPr>
          <p:cNvPr name="TextBox 10" id="10"/>
          <p:cNvSpPr txBox="true"/>
          <p:nvPr/>
        </p:nvSpPr>
        <p:spPr>
          <a:xfrm rot="0">
            <a:off x="2480705" y="1531391"/>
            <a:ext cx="2566121" cy="317744"/>
          </a:xfrm>
          <a:prstGeom prst="rect">
            <a:avLst/>
          </a:prstGeom>
        </p:spPr>
        <p:txBody>
          <a:bodyPr anchor="t" rtlCol="false" tIns="0" lIns="0" bIns="0" rIns="0">
            <a:spAutoFit/>
          </a:bodyPr>
          <a:lstStyle/>
          <a:p>
            <a:pPr algn="l">
              <a:lnSpc>
                <a:spcPts val="2759"/>
              </a:lnSpc>
            </a:pPr>
            <a:r>
              <a:rPr lang="en-US" sz="1103">
                <a:solidFill>
                  <a:srgbClr val="365F91"/>
                </a:solidFill>
                <a:latin typeface="Arial"/>
                <a:ea typeface="Arial"/>
                <a:cs typeface="Arial"/>
                <a:sym typeface="Arial"/>
              </a:rPr>
              <a:t>1.2. PLANTEJAMENT INSTITUCIONAL </a:t>
            </a:r>
          </a:p>
        </p:txBody>
      </p:sp>
      <p:sp>
        <p:nvSpPr>
          <p:cNvPr name="TextBox 11" id="11"/>
          <p:cNvSpPr txBox="true"/>
          <p:nvPr/>
        </p:nvSpPr>
        <p:spPr>
          <a:xfrm rot="0">
            <a:off x="2709305" y="1941347"/>
            <a:ext cx="5651983"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Aquest Projecte de Direcció (PdD) ha estat elaborat, tenint en compte la LEC (Llei </a:t>
            </a:r>
          </a:p>
        </p:txBody>
      </p:sp>
      <p:sp>
        <p:nvSpPr>
          <p:cNvPr name="TextBox 12" id="12"/>
          <p:cNvSpPr txBox="true"/>
          <p:nvPr/>
        </p:nvSpPr>
        <p:spPr>
          <a:xfrm rot="0">
            <a:off x="2480705" y="2301011"/>
            <a:ext cx="3085319" cy="279644"/>
          </a:xfrm>
          <a:prstGeom prst="rect">
            <a:avLst/>
          </a:prstGeom>
        </p:spPr>
        <p:txBody>
          <a:bodyPr anchor="t" rtlCol="false" tIns="0" lIns="0" bIns="0" rIns="0">
            <a:spAutoFit/>
          </a:bodyPr>
          <a:lstStyle/>
          <a:p>
            <a:pPr algn="l">
              <a:lnSpc>
                <a:spcPts val="2304"/>
              </a:lnSpc>
            </a:pPr>
            <a:r>
              <a:rPr lang="en-US" sz="1103">
                <a:solidFill>
                  <a:srgbClr val="000000"/>
                </a:solidFill>
                <a:latin typeface="Arial"/>
                <a:ea typeface="Arial"/>
                <a:cs typeface="Arial"/>
                <a:sym typeface="Arial"/>
              </a:rPr>
              <a:t>Catalana de l'Educació 12/2009 del 10 de juliol). </a:t>
            </a:r>
          </a:p>
        </p:txBody>
      </p:sp>
      <p:sp>
        <p:nvSpPr>
          <p:cNvPr name="TextBox 13" id="13"/>
          <p:cNvSpPr txBox="true"/>
          <p:nvPr/>
        </p:nvSpPr>
        <p:spPr>
          <a:xfrm rot="0">
            <a:off x="2480705" y="2584475"/>
            <a:ext cx="5886002" cy="1602857"/>
          </a:xfrm>
          <a:prstGeom prst="rect">
            <a:avLst/>
          </a:prstGeom>
        </p:spPr>
        <p:txBody>
          <a:bodyPr anchor="t" rtlCol="false" tIns="0" lIns="0" bIns="0" rIns="0">
            <a:spAutoFit/>
          </a:bodyPr>
          <a:lstStyle/>
          <a:p>
            <a:pPr algn="just">
              <a:lnSpc>
                <a:spcPts val="2759"/>
              </a:lnSpc>
            </a:pPr>
            <a:r>
              <a:rPr lang="en-US" sz="1103">
                <a:solidFill>
                  <a:srgbClr val="000000"/>
                </a:solidFill>
                <a:latin typeface="Arial"/>
                <a:ea typeface="Arial"/>
                <a:cs typeface="Arial"/>
                <a:sym typeface="Arial"/>
              </a:rPr>
              <a:t>Tal com disposa l’article 91 del títol VII de la LEC, l’Institut Escola té el seu propi </a:t>
            </a:r>
          </a:p>
          <a:p>
            <a:pPr algn="just">
              <a:lnSpc>
                <a:spcPts val="2309"/>
              </a:lnSpc>
            </a:pPr>
            <a:r>
              <a:rPr lang="en-US" sz="1103" spc="3">
                <a:solidFill>
                  <a:srgbClr val="000000"/>
                </a:solidFill>
                <a:latin typeface="Arial"/>
                <a:ea typeface="Arial"/>
                <a:cs typeface="Arial"/>
                <a:sym typeface="Arial"/>
              </a:rPr>
              <a:t>Projecte Educatiu de Centre, el Projecte Lingüístic (segons l’article 14 del títol II de la LEC), </a:t>
            </a:r>
          </a:p>
          <a:p>
            <a:pPr algn="just">
              <a:lnSpc>
                <a:spcPts val="2754"/>
              </a:lnSpc>
            </a:pPr>
            <a:r>
              <a:rPr lang="en-US" sz="1103" spc="25">
                <a:solidFill>
                  <a:srgbClr val="000000"/>
                </a:solidFill>
                <a:latin typeface="Arial"/>
                <a:ea typeface="Arial"/>
                <a:cs typeface="Arial"/>
                <a:sym typeface="Arial"/>
              </a:rPr>
              <a:t>la carta de Compromís Educatiu (article 20, títol III), les NOFC (Normes d’Organització i </a:t>
            </a:r>
          </a:p>
          <a:p>
            <a:pPr algn="just">
              <a:lnSpc>
                <a:spcPts val="2286"/>
              </a:lnSpc>
            </a:pPr>
            <a:r>
              <a:rPr lang="en-US" sz="1103">
                <a:solidFill>
                  <a:srgbClr val="000000"/>
                </a:solidFill>
                <a:latin typeface="Arial"/>
                <a:ea typeface="Arial"/>
                <a:cs typeface="Arial"/>
                <a:sym typeface="Arial"/>
              </a:rPr>
              <a:t>Funcionament de Centre), el Pla de Convivència, el Pla d’Estratègia Digital i el Pla de </a:t>
            </a:r>
          </a:p>
          <a:p>
            <a:pPr algn="just">
              <a:lnSpc>
                <a:spcPts val="2759"/>
              </a:lnSpc>
            </a:pPr>
            <a:r>
              <a:rPr lang="en-US" sz="1103">
                <a:solidFill>
                  <a:srgbClr val="000000"/>
                </a:solidFill>
                <a:latin typeface="Arial"/>
                <a:ea typeface="Arial"/>
                <a:cs typeface="Arial"/>
                <a:sym typeface="Arial"/>
              </a:rPr>
              <a:t>Comunicació. </a:t>
            </a:r>
          </a:p>
        </p:txBody>
      </p:sp>
      <p:sp>
        <p:nvSpPr>
          <p:cNvPr name="TextBox 14" id="14"/>
          <p:cNvSpPr txBox="true"/>
          <p:nvPr/>
        </p:nvSpPr>
        <p:spPr>
          <a:xfrm rot="0">
            <a:off x="2480705" y="4229252"/>
            <a:ext cx="5888365" cy="922772"/>
          </a:xfrm>
          <a:prstGeom prst="rect">
            <a:avLst/>
          </a:prstGeom>
        </p:spPr>
        <p:txBody>
          <a:bodyPr anchor="t" rtlCol="false" tIns="0" lIns="0" bIns="0" rIns="0">
            <a:spAutoFit/>
          </a:bodyPr>
          <a:lstStyle/>
          <a:p>
            <a:pPr algn="just">
              <a:lnSpc>
                <a:spcPts val="2304"/>
              </a:lnSpc>
            </a:pPr>
            <a:r>
              <a:rPr lang="en-US" sz="1103" spc="11">
                <a:solidFill>
                  <a:srgbClr val="000000"/>
                </a:solidFill>
                <a:latin typeface="Arial"/>
                <a:ea typeface="Arial"/>
                <a:cs typeface="Arial"/>
                <a:sym typeface="Arial"/>
              </a:rPr>
              <a:t>Aquests documents de centre estan sempre en revisió i es modifiquen per tal de donar </a:t>
            </a:r>
          </a:p>
          <a:p>
            <a:pPr algn="just">
              <a:lnSpc>
                <a:spcPts val="2759"/>
              </a:lnSpc>
            </a:pPr>
            <a:r>
              <a:rPr lang="en-US" sz="1103">
                <a:solidFill>
                  <a:srgbClr val="000000"/>
                </a:solidFill>
                <a:latin typeface="Arial"/>
                <a:ea typeface="Arial"/>
                <a:cs typeface="Arial"/>
                <a:sym typeface="Arial"/>
              </a:rPr>
              <a:t>resposta a les noves lleis, decrets i normatives anuals d’organització i funcionament de </a:t>
            </a:r>
          </a:p>
          <a:p>
            <a:pPr algn="just">
              <a:lnSpc>
                <a:spcPts val="2304"/>
              </a:lnSpc>
            </a:pPr>
            <a:r>
              <a:rPr lang="en-US" sz="1103">
                <a:solidFill>
                  <a:srgbClr val="000000"/>
                </a:solidFill>
                <a:latin typeface="Arial"/>
                <a:ea typeface="Arial"/>
                <a:cs typeface="Arial"/>
                <a:sym typeface="Arial"/>
              </a:rPr>
              <a:t>centre i a les necessitats que tingui el centre. </a:t>
            </a:r>
          </a:p>
        </p:txBody>
      </p:sp>
      <p:sp>
        <p:nvSpPr>
          <p:cNvPr name="TextBox 15" id="15"/>
          <p:cNvSpPr txBox="true"/>
          <p:nvPr/>
        </p:nvSpPr>
        <p:spPr>
          <a:xfrm rot="0">
            <a:off x="2480705" y="5156092"/>
            <a:ext cx="5886174" cy="1280912"/>
          </a:xfrm>
          <a:prstGeom prst="rect">
            <a:avLst/>
          </a:prstGeom>
        </p:spPr>
        <p:txBody>
          <a:bodyPr anchor="t" rtlCol="false" tIns="0" lIns="0" bIns="0" rIns="0">
            <a:spAutoFit/>
          </a:bodyPr>
          <a:lstStyle/>
          <a:p>
            <a:pPr algn="just">
              <a:lnSpc>
                <a:spcPts val="2759"/>
              </a:lnSpc>
            </a:pPr>
            <a:r>
              <a:rPr lang="en-US" sz="1103">
                <a:solidFill>
                  <a:srgbClr val="000000"/>
                </a:solidFill>
                <a:latin typeface="Arial"/>
                <a:ea typeface="Arial"/>
                <a:cs typeface="Arial"/>
                <a:sym typeface="Arial"/>
              </a:rPr>
              <a:t>A més, durant aquests últims quatre anys, s’ha format part del Programa PACTE </a:t>
            </a:r>
          </a:p>
          <a:p>
            <a:pPr algn="just">
              <a:lnSpc>
                <a:spcPts val="2279"/>
              </a:lnSpc>
            </a:pPr>
            <a:r>
              <a:rPr lang="en-US" sz="1103">
                <a:solidFill>
                  <a:srgbClr val="000000"/>
                </a:solidFill>
                <a:latin typeface="Arial"/>
                <a:ea typeface="Arial"/>
                <a:cs typeface="Arial"/>
                <a:sym typeface="Arial"/>
              </a:rPr>
              <a:t>(Programa d’Acceleració de la Transformació Educativa) del Departament d’Educació </a:t>
            </a:r>
          </a:p>
          <a:p>
            <a:pPr algn="just">
              <a:lnSpc>
                <a:spcPts val="2759"/>
              </a:lnSpc>
            </a:pPr>
            <a:r>
              <a:rPr lang="en-US" sz="1103" spc="29">
                <a:solidFill>
                  <a:srgbClr val="000000"/>
                </a:solidFill>
                <a:latin typeface="Arial"/>
                <a:ea typeface="Arial"/>
                <a:cs typeface="Arial"/>
                <a:sym typeface="Arial"/>
              </a:rPr>
              <a:t>(2021-2024), en el que un equip impulsor hem estat treballant el redactat de la Visió, la </a:t>
            </a:r>
          </a:p>
          <a:p>
            <a:pPr algn="just">
              <a:lnSpc>
                <a:spcPts val="2304"/>
              </a:lnSpc>
            </a:pPr>
            <a:r>
              <a:rPr lang="en-US" sz="1103">
                <a:solidFill>
                  <a:srgbClr val="000000"/>
                </a:solidFill>
                <a:latin typeface="Arial"/>
                <a:ea typeface="Arial"/>
                <a:cs typeface="Arial"/>
                <a:sym typeface="Arial"/>
              </a:rPr>
              <a:t>Missió i els Trets d’Identitat recollint les aportacions del claustre, famílies i alumnat.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462417" y="5825614"/>
            <a:ext cx="5770750" cy="6096"/>
            <a:chOff x="0" y="0"/>
            <a:chExt cx="5770753" cy="6096"/>
          </a:xfrm>
        </p:grpSpPr>
        <p:sp>
          <p:nvSpPr>
            <p:cNvPr name="Freeform 3" id="3"/>
            <p:cNvSpPr/>
            <p:nvPr/>
          </p:nvSpPr>
          <p:spPr>
            <a:xfrm flipH="false" flipV="false" rot="0">
              <a:off x="0" y="0"/>
              <a:ext cx="5770753" cy="6096"/>
            </a:xfrm>
            <a:custGeom>
              <a:avLst/>
              <a:gdLst/>
              <a:ahLst/>
              <a:cxnLst/>
              <a:rect r="r" b="b" t="t" l="l"/>
              <a:pathLst>
                <a:path h="6096" w="5770753">
                  <a:moveTo>
                    <a:pt x="0" y="6096"/>
                  </a:moveTo>
                  <a:lnTo>
                    <a:pt x="5770753" y="6096"/>
                  </a:lnTo>
                  <a:lnTo>
                    <a:pt x="5770753" y="0"/>
                  </a:lnTo>
                  <a:lnTo>
                    <a:pt x="0" y="0"/>
                  </a:lnTo>
                  <a:close/>
                </a:path>
              </a:pathLst>
            </a:custGeom>
            <a:solidFill>
              <a:srgbClr val="95B3D7"/>
            </a:solidFill>
          </p:spPr>
        </p:sp>
      </p:grpSp>
      <p:sp>
        <p:nvSpPr>
          <p:cNvPr name="Freeform 4" id="4"/>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342526" y="850897"/>
            <a:ext cx="6010608" cy="3773043"/>
          </a:xfrm>
          <a:custGeom>
            <a:avLst/>
            <a:gdLst/>
            <a:ahLst/>
            <a:cxnLst/>
            <a:rect r="r" b="b" t="t" l="l"/>
            <a:pathLst>
              <a:path h="3773043" w="6010608">
                <a:moveTo>
                  <a:pt x="0" y="0"/>
                </a:moveTo>
                <a:lnTo>
                  <a:pt x="6010608" y="0"/>
                </a:lnTo>
                <a:lnTo>
                  <a:pt x="6010608" y="3773043"/>
                </a:lnTo>
                <a:lnTo>
                  <a:pt x="0" y="37730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7" id="7"/>
          <p:cNvSpPr txBox="true"/>
          <p:nvPr/>
        </p:nvSpPr>
        <p:spPr>
          <a:xfrm rot="0">
            <a:off x="5426930" y="9903905"/>
            <a:ext cx="107375" cy="168221"/>
          </a:xfrm>
          <a:prstGeom prst="rect">
            <a:avLst/>
          </a:prstGeom>
        </p:spPr>
        <p:txBody>
          <a:bodyPr anchor="t" rtlCol="false" tIns="0" lIns="0" bIns="0" rIns="0">
            <a:spAutoFit/>
          </a:bodyPr>
          <a:lstStyle/>
          <a:p>
            <a:pPr algn="l">
              <a:lnSpc>
                <a:spcPts val="1394"/>
              </a:lnSpc>
            </a:pPr>
            <a:r>
              <a:rPr lang="en-US" sz="996">
                <a:solidFill>
                  <a:srgbClr val="4F81BD"/>
                </a:solidFill>
                <a:latin typeface="Arial"/>
                <a:ea typeface="Arial"/>
                <a:cs typeface="Arial"/>
                <a:sym typeface="Arial"/>
              </a:rPr>
              <a:t>4 </a:t>
            </a:r>
          </a:p>
        </p:txBody>
      </p:sp>
      <p:sp>
        <p:nvSpPr>
          <p:cNvPr name="TextBox 8" id="8"/>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9" id="9"/>
          <p:cNvSpPr txBox="true"/>
          <p:nvPr/>
        </p:nvSpPr>
        <p:spPr>
          <a:xfrm rot="0">
            <a:off x="3198461" y="885215"/>
            <a:ext cx="1767173" cy="203444"/>
          </a:xfrm>
          <a:prstGeom prst="rect">
            <a:avLst/>
          </a:prstGeom>
        </p:spPr>
        <p:txBody>
          <a:bodyPr anchor="t" rtlCol="false" tIns="0" lIns="0" bIns="0" rIns="0">
            <a:spAutoFit/>
          </a:bodyPr>
          <a:lstStyle/>
          <a:p>
            <a:pPr algn="l">
              <a:lnSpc>
                <a:spcPts val="1572"/>
              </a:lnSpc>
            </a:pPr>
            <a:r>
              <a:rPr lang="en-US" b="true" sz="1103" i="true">
                <a:solidFill>
                  <a:srgbClr val="000000"/>
                </a:solidFill>
                <a:latin typeface="Arial Bold Italics"/>
                <a:ea typeface="Arial Bold Italics"/>
                <a:cs typeface="Arial Bold Italics"/>
                <a:sym typeface="Arial Bold Italics"/>
              </a:rPr>
              <a:t>Projecte de Direcció 2029 </a:t>
            </a:r>
          </a:p>
        </p:txBody>
      </p:sp>
      <p:sp>
        <p:nvSpPr>
          <p:cNvPr name="TextBox 10" id="10"/>
          <p:cNvSpPr txBox="true"/>
          <p:nvPr/>
        </p:nvSpPr>
        <p:spPr>
          <a:xfrm rot="0">
            <a:off x="2480705" y="1084859"/>
            <a:ext cx="2859919" cy="625592"/>
          </a:xfrm>
          <a:prstGeom prst="rect">
            <a:avLst/>
          </a:prstGeom>
        </p:spPr>
        <p:txBody>
          <a:bodyPr anchor="t" rtlCol="false" tIns="0" lIns="0" bIns="0" rIns="0">
            <a:spAutoFit/>
          </a:bodyPr>
          <a:lstStyle/>
          <a:p>
            <a:pPr algn="l">
              <a:lnSpc>
                <a:spcPts val="1572"/>
              </a:lnSpc>
            </a:pPr>
            <a:r>
              <a:rPr lang="en-US" sz="1103">
                <a:solidFill>
                  <a:srgbClr val="000000"/>
                </a:solidFill>
                <a:latin typeface="Arial"/>
                <a:ea typeface="Arial"/>
                <a:cs typeface="Arial"/>
                <a:sym typeface="Arial"/>
              </a:rPr>
              <a:t>Projecte Educatiu de Centre 2025 (pendent </a:t>
            </a:r>
          </a:p>
          <a:p>
            <a:pPr algn="l">
              <a:lnSpc>
                <a:spcPts val="1332"/>
              </a:lnSpc>
            </a:pPr>
            <a:r>
              <a:rPr lang="en-US" sz="1103">
                <a:solidFill>
                  <a:srgbClr val="000000"/>
                </a:solidFill>
                <a:latin typeface="Arial"/>
                <a:ea typeface="Arial"/>
                <a:cs typeface="Arial"/>
                <a:sym typeface="Arial"/>
              </a:rPr>
              <a:t>d’aprovació) </a:t>
            </a:r>
          </a:p>
          <a:p>
            <a:pPr algn="l">
              <a:lnSpc>
                <a:spcPts val="2412"/>
              </a:lnSpc>
            </a:pPr>
            <a:r>
              <a:rPr lang="en-US" sz="1103">
                <a:solidFill>
                  <a:srgbClr val="000000"/>
                </a:solidFill>
                <a:latin typeface="Arial"/>
                <a:ea typeface="Arial"/>
                <a:cs typeface="Arial"/>
                <a:sym typeface="Arial"/>
              </a:rPr>
              <a:t>Normes d’Organització i Funcionament 2019 </a:t>
            </a:r>
          </a:p>
        </p:txBody>
      </p:sp>
      <p:sp>
        <p:nvSpPr>
          <p:cNvPr name="TextBox 11" id="11"/>
          <p:cNvSpPr txBox="true"/>
          <p:nvPr/>
        </p:nvSpPr>
        <p:spPr>
          <a:xfrm rot="0">
            <a:off x="2480705" y="1814855"/>
            <a:ext cx="1798215"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Programació General Anual </a:t>
            </a:r>
          </a:p>
        </p:txBody>
      </p:sp>
      <p:sp>
        <p:nvSpPr>
          <p:cNvPr name="TextBox 12" id="12"/>
          <p:cNvSpPr txBox="true"/>
          <p:nvPr/>
        </p:nvSpPr>
        <p:spPr>
          <a:xfrm rot="0">
            <a:off x="2709305" y="2177567"/>
            <a:ext cx="1933451" cy="2223125"/>
          </a:xfrm>
          <a:prstGeom prst="rect">
            <a:avLst/>
          </a:prstGeom>
        </p:spPr>
        <p:txBody>
          <a:bodyPr anchor="t" rtlCol="false" tIns="0" lIns="0" bIns="0" rIns="0">
            <a:spAutoFit/>
          </a:bodyPr>
          <a:lstStyle/>
          <a:p>
            <a:pPr algn="l">
              <a:lnSpc>
                <a:spcPts val="2351"/>
              </a:lnSpc>
            </a:pPr>
            <a:r>
              <a:rPr lang="en-US" sz="1103">
                <a:solidFill>
                  <a:srgbClr val="000000"/>
                </a:solidFill>
                <a:latin typeface="Arial"/>
                <a:ea typeface="Arial"/>
                <a:cs typeface="Arial"/>
                <a:sym typeface="Arial"/>
              </a:rPr>
              <a:t>Memòria Anual </a:t>
            </a:r>
          </a:p>
          <a:p>
            <a:pPr algn="l">
              <a:lnSpc>
                <a:spcPts val="2735"/>
              </a:lnSpc>
            </a:pPr>
            <a:r>
              <a:rPr lang="en-US" sz="1103">
                <a:solidFill>
                  <a:srgbClr val="000000"/>
                </a:solidFill>
                <a:latin typeface="Arial"/>
                <a:ea typeface="Arial"/>
                <a:cs typeface="Arial"/>
                <a:sym typeface="Arial"/>
              </a:rPr>
              <a:t>Pla d’Escola Inclusiva 2022 </a:t>
            </a:r>
          </a:p>
          <a:p>
            <a:pPr algn="l">
              <a:lnSpc>
                <a:spcPts val="2375"/>
              </a:lnSpc>
            </a:pPr>
            <a:r>
              <a:rPr lang="en-US" sz="1103">
                <a:solidFill>
                  <a:srgbClr val="000000"/>
                </a:solidFill>
                <a:latin typeface="Arial"/>
                <a:ea typeface="Arial"/>
                <a:cs typeface="Arial"/>
                <a:sym typeface="Arial"/>
              </a:rPr>
              <a:t>Pla de comunicació 2023 </a:t>
            </a:r>
          </a:p>
          <a:p>
            <a:pPr algn="l">
              <a:lnSpc>
                <a:spcPts val="2718"/>
              </a:lnSpc>
            </a:pPr>
            <a:r>
              <a:rPr lang="en-US" sz="1103">
                <a:solidFill>
                  <a:srgbClr val="000000"/>
                </a:solidFill>
                <a:latin typeface="Arial"/>
                <a:ea typeface="Arial"/>
                <a:cs typeface="Arial"/>
                <a:sym typeface="Arial"/>
              </a:rPr>
              <a:t>Pla d’acollida 2019 </a:t>
            </a:r>
          </a:p>
          <a:p>
            <a:pPr algn="l">
              <a:lnSpc>
                <a:spcPts val="2393"/>
              </a:lnSpc>
            </a:pPr>
            <a:r>
              <a:rPr lang="en-US" sz="1103">
                <a:solidFill>
                  <a:srgbClr val="000000"/>
                </a:solidFill>
                <a:latin typeface="Arial"/>
                <a:ea typeface="Arial"/>
                <a:cs typeface="Arial"/>
                <a:sym typeface="Arial"/>
              </a:rPr>
              <a:t>Pla d’Estratègia Digital 2023 </a:t>
            </a:r>
          </a:p>
          <a:p>
            <a:pPr algn="l">
              <a:lnSpc>
                <a:spcPts val="2693"/>
              </a:lnSpc>
            </a:pPr>
            <a:r>
              <a:rPr lang="en-US" sz="1103">
                <a:solidFill>
                  <a:srgbClr val="000000"/>
                </a:solidFill>
                <a:latin typeface="Arial"/>
                <a:ea typeface="Arial"/>
                <a:cs typeface="Arial"/>
                <a:sym typeface="Arial"/>
              </a:rPr>
              <a:t>Projecte Lingüístic 2022 </a:t>
            </a:r>
          </a:p>
          <a:p>
            <a:pPr algn="l">
              <a:lnSpc>
                <a:spcPts val="2417"/>
              </a:lnSpc>
            </a:pPr>
            <a:r>
              <a:rPr lang="en-US" sz="1103">
                <a:solidFill>
                  <a:srgbClr val="000000"/>
                </a:solidFill>
                <a:latin typeface="Arial"/>
                <a:ea typeface="Arial"/>
                <a:cs typeface="Arial"/>
                <a:sym typeface="Arial"/>
              </a:rPr>
              <a:t>Projecte de Convivència 2020 </a:t>
            </a:r>
          </a:p>
        </p:txBody>
      </p:sp>
      <p:sp>
        <p:nvSpPr>
          <p:cNvPr name="TextBox 13" id="13"/>
          <p:cNvSpPr txBox="true"/>
          <p:nvPr/>
        </p:nvSpPr>
        <p:spPr>
          <a:xfrm rot="0">
            <a:off x="5765506" y="885215"/>
            <a:ext cx="554288"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2025/26 </a:t>
            </a:r>
          </a:p>
        </p:txBody>
      </p:sp>
      <p:sp>
        <p:nvSpPr>
          <p:cNvPr name="TextBox 14" id="14"/>
          <p:cNvSpPr txBox="true"/>
          <p:nvPr/>
        </p:nvSpPr>
        <p:spPr>
          <a:xfrm rot="0">
            <a:off x="6423874" y="885215"/>
            <a:ext cx="554288"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2026/27 </a:t>
            </a:r>
          </a:p>
        </p:txBody>
      </p:sp>
      <p:sp>
        <p:nvSpPr>
          <p:cNvPr name="TextBox 15" id="15"/>
          <p:cNvSpPr txBox="true"/>
          <p:nvPr/>
        </p:nvSpPr>
        <p:spPr>
          <a:xfrm rot="0">
            <a:off x="7067002" y="885215"/>
            <a:ext cx="554679" cy="203444"/>
          </a:xfrm>
          <a:prstGeom prst="rect">
            <a:avLst/>
          </a:prstGeom>
        </p:spPr>
        <p:txBody>
          <a:bodyPr anchor="t" rtlCol="false" tIns="0" lIns="0" bIns="0" rIns="0">
            <a:spAutoFit/>
          </a:bodyPr>
          <a:lstStyle/>
          <a:p>
            <a:pPr algn="l">
              <a:lnSpc>
                <a:spcPts val="1545"/>
              </a:lnSpc>
            </a:pPr>
            <a:r>
              <a:rPr lang="en-US" b="true" sz="1103" i="true">
                <a:solidFill>
                  <a:srgbClr val="000000"/>
                </a:solidFill>
                <a:latin typeface="Arial Bold Italics"/>
                <a:ea typeface="Arial Bold Italics"/>
                <a:cs typeface="Arial Bold Italics"/>
                <a:sym typeface="Arial Bold Italics"/>
              </a:rPr>
              <a:t>2027/28 </a:t>
            </a:r>
          </a:p>
        </p:txBody>
      </p:sp>
      <p:sp>
        <p:nvSpPr>
          <p:cNvPr name="TextBox 16" id="16"/>
          <p:cNvSpPr txBox="true"/>
          <p:nvPr/>
        </p:nvSpPr>
        <p:spPr>
          <a:xfrm rot="0">
            <a:off x="7708987" y="885215"/>
            <a:ext cx="554288" cy="203444"/>
          </a:xfrm>
          <a:prstGeom prst="rect">
            <a:avLst/>
          </a:prstGeom>
        </p:spPr>
        <p:txBody>
          <a:bodyPr anchor="t" rtlCol="false" tIns="0" lIns="0" bIns="0" rIns="0">
            <a:spAutoFit/>
          </a:bodyPr>
          <a:lstStyle/>
          <a:p>
            <a:pPr algn="l">
              <a:lnSpc>
                <a:spcPts val="1572"/>
              </a:lnSpc>
            </a:pPr>
            <a:r>
              <a:rPr lang="en-US" b="true" sz="1103" i="true">
                <a:solidFill>
                  <a:srgbClr val="000000"/>
                </a:solidFill>
                <a:latin typeface="Arial Bold Italics"/>
                <a:ea typeface="Arial Bold Italics"/>
                <a:cs typeface="Arial Bold Italics"/>
                <a:sym typeface="Arial Bold Italics"/>
              </a:rPr>
              <a:t>2028/29 </a:t>
            </a:r>
          </a:p>
        </p:txBody>
      </p:sp>
      <p:sp>
        <p:nvSpPr>
          <p:cNvPr name="TextBox 17" id="17"/>
          <p:cNvSpPr txBox="true"/>
          <p:nvPr/>
        </p:nvSpPr>
        <p:spPr>
          <a:xfrm rot="0">
            <a:off x="7937587" y="1084859"/>
            <a:ext cx="71504" cy="203444"/>
          </a:xfrm>
          <a:prstGeom prst="rect">
            <a:avLst/>
          </a:prstGeom>
        </p:spPr>
        <p:txBody>
          <a:bodyPr anchor="t" rtlCol="false" tIns="0" lIns="0" bIns="0" rIns="0">
            <a:spAutoFit/>
          </a:bodyPr>
          <a:lstStyle/>
          <a:p>
            <a:pPr algn="l">
              <a:lnSpc>
                <a:spcPts val="1572"/>
              </a:lnSpc>
            </a:pPr>
            <a:r>
              <a:rPr lang="en-US" sz="1103">
                <a:solidFill>
                  <a:srgbClr val="000000"/>
                </a:solidFill>
                <a:latin typeface="Arial"/>
                <a:ea typeface="Arial"/>
                <a:cs typeface="Arial"/>
                <a:sym typeface="Arial"/>
              </a:rPr>
              <a:t>x</a:t>
            </a:r>
          </a:p>
        </p:txBody>
      </p:sp>
      <p:sp>
        <p:nvSpPr>
          <p:cNvPr name="TextBox 18" id="18"/>
          <p:cNvSpPr txBox="true"/>
          <p:nvPr/>
        </p:nvSpPr>
        <p:spPr>
          <a:xfrm rot="0">
            <a:off x="2709305" y="7261879"/>
            <a:ext cx="5651411" cy="298694"/>
          </a:xfrm>
          <a:prstGeom prst="rect">
            <a:avLst/>
          </a:prstGeom>
        </p:spPr>
        <p:txBody>
          <a:bodyPr anchor="t" rtlCol="false" tIns="0" lIns="0" bIns="0" rIns="0">
            <a:spAutoFit/>
          </a:bodyPr>
          <a:lstStyle/>
          <a:p>
            <a:pPr algn="l">
              <a:lnSpc>
                <a:spcPts val="2520"/>
              </a:lnSpc>
            </a:pPr>
            <a:r>
              <a:rPr lang="en-US" sz="1103">
                <a:solidFill>
                  <a:srgbClr val="212121"/>
                </a:solidFill>
                <a:latin typeface="Arial"/>
                <a:ea typeface="Arial"/>
                <a:cs typeface="Arial"/>
                <a:sym typeface="Arial"/>
              </a:rPr>
              <a:t>L'Institut escola es declara laica respecte a les diverses confessions en el marc </a:t>
            </a:r>
          </a:p>
        </p:txBody>
      </p:sp>
      <p:sp>
        <p:nvSpPr>
          <p:cNvPr name="TextBox 19" id="19"/>
          <p:cNvSpPr txBox="true"/>
          <p:nvPr/>
        </p:nvSpPr>
        <p:spPr>
          <a:xfrm rot="0">
            <a:off x="2480705" y="7581919"/>
            <a:ext cx="3685613" cy="298694"/>
          </a:xfrm>
          <a:prstGeom prst="rect">
            <a:avLst/>
          </a:prstGeom>
        </p:spPr>
        <p:txBody>
          <a:bodyPr anchor="t" rtlCol="false" tIns="0" lIns="0" bIns="0" rIns="0">
            <a:spAutoFit/>
          </a:bodyPr>
          <a:lstStyle/>
          <a:p>
            <a:pPr algn="l">
              <a:lnSpc>
                <a:spcPts val="2520"/>
              </a:lnSpc>
            </a:pPr>
            <a:r>
              <a:rPr lang="en-US" sz="1103">
                <a:solidFill>
                  <a:srgbClr val="212121"/>
                </a:solidFill>
                <a:latin typeface="Arial"/>
                <a:ea typeface="Arial"/>
                <a:cs typeface="Arial"/>
                <a:sym typeface="Arial"/>
              </a:rPr>
              <a:t>fonamental de respecte als valors i dignitat de la persona. </a:t>
            </a:r>
          </a:p>
        </p:txBody>
      </p:sp>
      <p:sp>
        <p:nvSpPr>
          <p:cNvPr name="TextBox 20" id="20"/>
          <p:cNvSpPr txBox="true"/>
          <p:nvPr/>
        </p:nvSpPr>
        <p:spPr>
          <a:xfrm rot="0">
            <a:off x="2480705" y="8043691"/>
            <a:ext cx="5887441" cy="1261862"/>
          </a:xfrm>
          <a:prstGeom prst="rect">
            <a:avLst/>
          </a:prstGeom>
        </p:spPr>
        <p:txBody>
          <a:bodyPr anchor="t" rtlCol="false" tIns="0" lIns="0" bIns="0" rIns="0">
            <a:spAutoFit/>
          </a:bodyPr>
          <a:lstStyle/>
          <a:p>
            <a:pPr algn="just">
              <a:lnSpc>
                <a:spcPts val="2525"/>
              </a:lnSpc>
            </a:pPr>
            <a:r>
              <a:rPr lang="en-US" sz="1103" spc="3">
                <a:solidFill>
                  <a:srgbClr val="212121"/>
                </a:solidFill>
                <a:latin typeface="Arial"/>
                <a:ea typeface="Arial"/>
                <a:cs typeface="Arial"/>
                <a:sym typeface="Arial"/>
              </a:rPr>
              <a:t>El centre s'insereix activament en el seu entorn sociocultural i, per tant, lingüístic: poble, municipis, comarca, país, i incorpora amb actitud oberta i progressista els seus coneixements i valors culturals a la programació i vida col·lectiva de l'escola, desenvolupant en l'alumnat els instruments que fomentin les Competències Bàsiques. </a:t>
            </a:r>
          </a:p>
        </p:txBody>
      </p:sp>
      <p:sp>
        <p:nvSpPr>
          <p:cNvPr name="TextBox 21" id="21"/>
          <p:cNvSpPr txBox="true"/>
          <p:nvPr/>
        </p:nvSpPr>
        <p:spPr>
          <a:xfrm rot="0">
            <a:off x="2709305" y="4746650"/>
            <a:ext cx="5655345" cy="298694"/>
          </a:xfrm>
          <a:prstGeom prst="rect">
            <a:avLst/>
          </a:prstGeom>
        </p:spPr>
        <p:txBody>
          <a:bodyPr anchor="t" rtlCol="false" tIns="0" lIns="0" bIns="0" rIns="0">
            <a:spAutoFit/>
          </a:bodyPr>
          <a:lstStyle/>
          <a:p>
            <a:pPr algn="l">
              <a:lnSpc>
                <a:spcPts val="2533"/>
              </a:lnSpc>
            </a:pPr>
            <a:r>
              <a:rPr lang="en-US" sz="1103" spc="16">
                <a:solidFill>
                  <a:srgbClr val="000000"/>
                </a:solidFill>
                <a:latin typeface="Arial"/>
                <a:ea typeface="Arial"/>
                <a:cs typeface="Arial"/>
                <a:sym typeface="Arial"/>
              </a:rPr>
              <a:t>Per tal de revisar i elaborar aquests documents tindrem en compte a tota la comunitat </a:t>
            </a:r>
          </a:p>
        </p:txBody>
      </p:sp>
      <p:sp>
        <p:nvSpPr>
          <p:cNvPr name="TextBox 22" id="22"/>
          <p:cNvSpPr txBox="true"/>
          <p:nvPr/>
        </p:nvSpPr>
        <p:spPr>
          <a:xfrm rot="0">
            <a:off x="2480705" y="5068462"/>
            <a:ext cx="4999530" cy="298694"/>
          </a:xfrm>
          <a:prstGeom prst="rect">
            <a:avLst/>
          </a:prstGeom>
        </p:spPr>
        <p:txBody>
          <a:bodyPr anchor="t" rtlCol="false" tIns="0" lIns="0" bIns="0" rIns="0">
            <a:spAutoFit/>
          </a:bodyPr>
          <a:lstStyle/>
          <a:p>
            <a:pPr algn="l">
              <a:lnSpc>
                <a:spcPts val="2533"/>
              </a:lnSpc>
            </a:pPr>
            <a:r>
              <a:rPr lang="en-US" sz="1103">
                <a:solidFill>
                  <a:srgbClr val="000000"/>
                </a:solidFill>
                <a:latin typeface="Arial"/>
                <a:ea typeface="Arial"/>
                <a:cs typeface="Arial"/>
                <a:sym typeface="Arial"/>
              </a:rPr>
              <a:t>educativa, ja que han de ser funcionals i aquesta s’hi ha de sentir reconeguda. </a:t>
            </a:r>
          </a:p>
        </p:txBody>
      </p:sp>
      <p:sp>
        <p:nvSpPr>
          <p:cNvPr name="TextBox 23" id="23"/>
          <p:cNvSpPr txBox="true"/>
          <p:nvPr/>
        </p:nvSpPr>
        <p:spPr>
          <a:xfrm rot="0">
            <a:off x="2480705" y="5516518"/>
            <a:ext cx="753208" cy="298694"/>
          </a:xfrm>
          <a:prstGeom prst="rect">
            <a:avLst/>
          </a:prstGeom>
        </p:spPr>
        <p:txBody>
          <a:bodyPr anchor="t" rtlCol="false" tIns="0" lIns="0" bIns="0" rIns="0">
            <a:spAutoFit/>
          </a:bodyPr>
          <a:lstStyle/>
          <a:p>
            <a:pPr algn="l">
              <a:lnSpc>
                <a:spcPts val="2524"/>
              </a:lnSpc>
            </a:pPr>
            <a:r>
              <a:rPr lang="en-US" sz="1103">
                <a:solidFill>
                  <a:srgbClr val="4F81BD"/>
                </a:solidFill>
                <a:latin typeface="Arial"/>
                <a:ea typeface="Arial"/>
                <a:cs typeface="Arial"/>
                <a:sym typeface="Arial"/>
              </a:rPr>
              <a:t>LA MISSIÓ </a:t>
            </a:r>
          </a:p>
        </p:txBody>
      </p:sp>
      <p:sp>
        <p:nvSpPr>
          <p:cNvPr name="TextBox 24" id="24"/>
          <p:cNvSpPr txBox="true"/>
          <p:nvPr/>
        </p:nvSpPr>
        <p:spPr>
          <a:xfrm rot="0">
            <a:off x="2480705" y="5836558"/>
            <a:ext cx="5887069" cy="1261862"/>
          </a:xfrm>
          <a:prstGeom prst="rect">
            <a:avLst/>
          </a:prstGeom>
        </p:spPr>
        <p:txBody>
          <a:bodyPr anchor="t" rtlCol="false" tIns="0" lIns="0" bIns="0" rIns="0">
            <a:spAutoFit/>
          </a:bodyPr>
          <a:lstStyle/>
          <a:p>
            <a:pPr algn="just">
              <a:lnSpc>
                <a:spcPts val="2524"/>
              </a:lnSpc>
            </a:pPr>
            <a:r>
              <a:rPr lang="en-US" sz="1103">
                <a:solidFill>
                  <a:srgbClr val="212121"/>
                </a:solidFill>
                <a:latin typeface="Arial"/>
                <a:ea typeface="Arial"/>
                <a:cs typeface="Arial"/>
                <a:sym typeface="Arial"/>
              </a:rPr>
              <a:t>L'Institut Escola és el centre d'infantil, primària i secundària, oberta a tots els nens i nenes de la població i de Mediona, en un règim de coeducació en el qual no hi ha cap mena de discriminació per raó de sexe ni de cap altre tipus (llengua, procedència, creença o situació economicosocial). </a:t>
            </a:r>
          </a:p>
        </p:txBody>
      </p:sp>
      <p:sp>
        <p:nvSpPr>
          <p:cNvPr name="TextBox 25" id="25"/>
          <p:cNvSpPr txBox="true"/>
          <p:nvPr/>
        </p:nvSpPr>
        <p:spPr>
          <a:xfrm rot="0">
            <a:off x="5748742" y="970559"/>
            <a:ext cx="39757"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 </a:t>
            </a:r>
          </a:p>
        </p:txBody>
      </p:sp>
      <p:sp>
        <p:nvSpPr>
          <p:cNvPr name="TextBox 26" id="26"/>
          <p:cNvSpPr txBox="true"/>
          <p:nvPr/>
        </p:nvSpPr>
        <p:spPr>
          <a:xfrm rot="0">
            <a:off x="5748742" y="1392707"/>
            <a:ext cx="111262"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x </a:t>
            </a:r>
          </a:p>
        </p:txBody>
      </p:sp>
      <p:sp>
        <p:nvSpPr>
          <p:cNvPr name="TextBox 27" id="27"/>
          <p:cNvSpPr txBox="true"/>
          <p:nvPr/>
        </p:nvSpPr>
        <p:spPr>
          <a:xfrm rot="0">
            <a:off x="5748742" y="1814855"/>
            <a:ext cx="111262" cy="2261225"/>
          </a:xfrm>
          <a:prstGeom prst="rect">
            <a:avLst/>
          </a:prstGeom>
        </p:spPr>
        <p:txBody>
          <a:bodyPr anchor="t" rtlCol="false" tIns="0" lIns="0" bIns="0" rIns="0">
            <a:spAutoFit/>
          </a:bodyPr>
          <a:lstStyle/>
          <a:p>
            <a:pPr algn="just">
              <a:lnSpc>
                <a:spcPts val="2759"/>
              </a:lnSpc>
            </a:pPr>
            <a:r>
              <a:rPr lang="en-US" sz="1103">
                <a:solidFill>
                  <a:srgbClr val="000000"/>
                </a:solidFill>
                <a:latin typeface="Arial"/>
                <a:ea typeface="Arial"/>
                <a:cs typeface="Arial"/>
                <a:sym typeface="Arial"/>
              </a:rPr>
              <a:t>x </a:t>
            </a:r>
          </a:p>
          <a:p>
            <a:pPr algn="just">
              <a:lnSpc>
                <a:spcPts val="2351"/>
              </a:lnSpc>
            </a:pPr>
            <a:r>
              <a:rPr lang="en-US" sz="1103">
                <a:solidFill>
                  <a:srgbClr val="000000"/>
                </a:solidFill>
                <a:latin typeface="Arial"/>
                <a:ea typeface="Arial"/>
                <a:cs typeface="Arial"/>
                <a:sym typeface="Arial"/>
              </a:rPr>
              <a:t>x </a:t>
            </a:r>
          </a:p>
          <a:p>
            <a:pPr algn="just">
              <a:lnSpc>
                <a:spcPts val="2735"/>
              </a:lnSpc>
            </a:pPr>
            <a:r>
              <a:rPr lang="en-US" sz="1103">
                <a:solidFill>
                  <a:srgbClr val="000000"/>
                </a:solidFill>
                <a:latin typeface="Arial"/>
                <a:ea typeface="Arial"/>
                <a:cs typeface="Arial"/>
                <a:sym typeface="Arial"/>
              </a:rPr>
              <a:t>x </a:t>
            </a:r>
          </a:p>
          <a:p>
            <a:pPr algn="just">
              <a:lnSpc>
                <a:spcPts val="2375"/>
              </a:lnSpc>
            </a:pPr>
            <a:r>
              <a:rPr lang="en-US" sz="1103">
                <a:solidFill>
                  <a:srgbClr val="000000"/>
                </a:solidFill>
                <a:latin typeface="Arial"/>
                <a:ea typeface="Arial"/>
                <a:cs typeface="Arial"/>
                <a:sym typeface="Arial"/>
              </a:rPr>
              <a:t>x </a:t>
            </a:r>
          </a:p>
          <a:p>
            <a:pPr algn="just">
              <a:lnSpc>
                <a:spcPts val="2718"/>
              </a:lnSpc>
            </a:pPr>
            <a:r>
              <a:rPr lang="en-US" sz="1103">
                <a:solidFill>
                  <a:srgbClr val="000000"/>
                </a:solidFill>
                <a:latin typeface="Arial"/>
                <a:ea typeface="Arial"/>
                <a:cs typeface="Arial"/>
                <a:sym typeface="Arial"/>
              </a:rPr>
              <a:t>x </a:t>
            </a:r>
          </a:p>
          <a:p>
            <a:pPr algn="just">
              <a:lnSpc>
                <a:spcPts val="2393"/>
              </a:lnSpc>
            </a:pPr>
            <a:r>
              <a:rPr lang="en-US" sz="1103">
                <a:solidFill>
                  <a:srgbClr val="000000"/>
                </a:solidFill>
                <a:latin typeface="Arial"/>
                <a:ea typeface="Arial"/>
                <a:cs typeface="Arial"/>
                <a:sym typeface="Arial"/>
              </a:rPr>
              <a:t>x </a:t>
            </a:r>
          </a:p>
          <a:p>
            <a:pPr algn="just">
              <a:lnSpc>
                <a:spcPts val="2693"/>
              </a:lnSpc>
            </a:pPr>
            <a:r>
              <a:rPr lang="en-US" sz="1103">
                <a:solidFill>
                  <a:srgbClr val="000000"/>
                </a:solidFill>
                <a:latin typeface="Arial"/>
                <a:ea typeface="Arial"/>
                <a:cs typeface="Arial"/>
                <a:sym typeface="Arial"/>
              </a:rPr>
              <a:t>x </a:t>
            </a:r>
          </a:p>
        </p:txBody>
      </p:sp>
      <p:sp>
        <p:nvSpPr>
          <p:cNvPr name="TextBox 28" id="28"/>
          <p:cNvSpPr txBox="true"/>
          <p:nvPr/>
        </p:nvSpPr>
        <p:spPr>
          <a:xfrm rot="0">
            <a:off x="6652474" y="970559"/>
            <a:ext cx="39757"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 </a:t>
            </a:r>
          </a:p>
        </p:txBody>
      </p:sp>
      <p:sp>
        <p:nvSpPr>
          <p:cNvPr name="TextBox 29" id="29"/>
          <p:cNvSpPr txBox="true"/>
          <p:nvPr/>
        </p:nvSpPr>
        <p:spPr>
          <a:xfrm rot="0">
            <a:off x="6652474" y="1814855"/>
            <a:ext cx="111262" cy="1613525"/>
          </a:xfrm>
          <a:prstGeom prst="rect">
            <a:avLst/>
          </a:prstGeom>
        </p:spPr>
        <p:txBody>
          <a:bodyPr anchor="t" rtlCol="false" tIns="0" lIns="0" bIns="0" rIns="0">
            <a:spAutoFit/>
          </a:bodyPr>
          <a:lstStyle/>
          <a:p>
            <a:pPr algn="just">
              <a:lnSpc>
                <a:spcPts val="2759"/>
              </a:lnSpc>
            </a:pPr>
            <a:r>
              <a:rPr lang="en-US" sz="1103">
                <a:solidFill>
                  <a:srgbClr val="000000"/>
                </a:solidFill>
                <a:latin typeface="Arial"/>
                <a:ea typeface="Arial"/>
                <a:cs typeface="Arial"/>
                <a:sym typeface="Arial"/>
              </a:rPr>
              <a:t>x </a:t>
            </a:r>
          </a:p>
          <a:p>
            <a:pPr algn="just">
              <a:lnSpc>
                <a:spcPts val="2351"/>
              </a:lnSpc>
            </a:pPr>
            <a:r>
              <a:rPr lang="en-US" sz="1103">
                <a:solidFill>
                  <a:srgbClr val="000000"/>
                </a:solidFill>
                <a:latin typeface="Arial"/>
                <a:ea typeface="Arial"/>
                <a:cs typeface="Arial"/>
                <a:sym typeface="Arial"/>
              </a:rPr>
              <a:t>x </a:t>
            </a:r>
          </a:p>
          <a:p>
            <a:pPr algn="just">
              <a:lnSpc>
                <a:spcPts val="2735"/>
              </a:lnSpc>
            </a:pPr>
            <a:r>
              <a:rPr lang="en-US" sz="1103">
                <a:solidFill>
                  <a:srgbClr val="000000"/>
                </a:solidFill>
                <a:latin typeface="Arial"/>
                <a:ea typeface="Arial"/>
                <a:cs typeface="Arial"/>
                <a:sym typeface="Arial"/>
              </a:rPr>
              <a:t>x </a:t>
            </a:r>
          </a:p>
          <a:p>
            <a:pPr algn="just">
              <a:lnSpc>
                <a:spcPts val="2375"/>
              </a:lnSpc>
            </a:pPr>
            <a:r>
              <a:rPr lang="en-US" sz="1103">
                <a:solidFill>
                  <a:srgbClr val="000000"/>
                </a:solidFill>
                <a:latin typeface="Arial"/>
                <a:ea typeface="Arial"/>
                <a:cs typeface="Arial"/>
                <a:sym typeface="Arial"/>
              </a:rPr>
              <a:t>x </a:t>
            </a:r>
          </a:p>
          <a:p>
            <a:pPr algn="just">
              <a:lnSpc>
                <a:spcPts val="2739"/>
              </a:lnSpc>
            </a:pPr>
            <a:r>
              <a:rPr lang="en-US" sz="1103">
                <a:solidFill>
                  <a:srgbClr val="000000"/>
                </a:solidFill>
                <a:latin typeface="Arial"/>
                <a:ea typeface="Arial"/>
                <a:cs typeface="Arial"/>
                <a:sym typeface="Arial"/>
              </a:rPr>
              <a:t>x </a:t>
            </a:r>
          </a:p>
        </p:txBody>
      </p:sp>
      <p:sp>
        <p:nvSpPr>
          <p:cNvPr name="TextBox 30" id="30"/>
          <p:cNvSpPr txBox="true"/>
          <p:nvPr/>
        </p:nvSpPr>
        <p:spPr>
          <a:xfrm rot="0">
            <a:off x="6652474" y="4082948"/>
            <a:ext cx="111262" cy="317744"/>
          </a:xfrm>
          <a:prstGeom prst="rect">
            <a:avLst/>
          </a:prstGeom>
        </p:spPr>
        <p:txBody>
          <a:bodyPr anchor="t" rtlCol="false" tIns="0" lIns="0" bIns="0" rIns="0">
            <a:spAutoFit/>
          </a:bodyPr>
          <a:lstStyle/>
          <a:p>
            <a:pPr algn="l">
              <a:lnSpc>
                <a:spcPts val="2739"/>
              </a:lnSpc>
            </a:pPr>
            <a:r>
              <a:rPr lang="en-US" sz="1103">
                <a:solidFill>
                  <a:srgbClr val="000000"/>
                </a:solidFill>
                <a:latin typeface="Arial"/>
                <a:ea typeface="Arial"/>
                <a:cs typeface="Arial"/>
                <a:sym typeface="Arial"/>
              </a:rPr>
              <a:t>x </a:t>
            </a:r>
          </a:p>
        </p:txBody>
      </p:sp>
      <p:sp>
        <p:nvSpPr>
          <p:cNvPr name="TextBox 31" id="31"/>
          <p:cNvSpPr txBox="true"/>
          <p:nvPr/>
        </p:nvSpPr>
        <p:spPr>
          <a:xfrm rot="0">
            <a:off x="7295983" y="970559"/>
            <a:ext cx="39757"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 </a:t>
            </a:r>
          </a:p>
        </p:txBody>
      </p:sp>
      <p:sp>
        <p:nvSpPr>
          <p:cNvPr name="TextBox 32" id="32"/>
          <p:cNvSpPr txBox="true"/>
          <p:nvPr/>
        </p:nvSpPr>
        <p:spPr>
          <a:xfrm rot="0">
            <a:off x="7295983" y="1814855"/>
            <a:ext cx="111262" cy="1613525"/>
          </a:xfrm>
          <a:prstGeom prst="rect">
            <a:avLst/>
          </a:prstGeom>
        </p:spPr>
        <p:txBody>
          <a:bodyPr anchor="t" rtlCol="false" tIns="0" lIns="0" bIns="0" rIns="0">
            <a:spAutoFit/>
          </a:bodyPr>
          <a:lstStyle/>
          <a:p>
            <a:pPr algn="just">
              <a:lnSpc>
                <a:spcPts val="2759"/>
              </a:lnSpc>
            </a:pPr>
            <a:r>
              <a:rPr lang="en-US" sz="1103">
                <a:solidFill>
                  <a:srgbClr val="000000"/>
                </a:solidFill>
                <a:latin typeface="Arial"/>
                <a:ea typeface="Arial"/>
                <a:cs typeface="Arial"/>
                <a:sym typeface="Arial"/>
              </a:rPr>
              <a:t>x </a:t>
            </a:r>
          </a:p>
          <a:p>
            <a:pPr algn="just">
              <a:lnSpc>
                <a:spcPts val="2351"/>
              </a:lnSpc>
            </a:pPr>
            <a:r>
              <a:rPr lang="en-US" sz="1103">
                <a:solidFill>
                  <a:srgbClr val="000000"/>
                </a:solidFill>
                <a:latin typeface="Arial"/>
                <a:ea typeface="Arial"/>
                <a:cs typeface="Arial"/>
                <a:sym typeface="Arial"/>
              </a:rPr>
              <a:t>x </a:t>
            </a:r>
          </a:p>
          <a:p>
            <a:pPr algn="just">
              <a:lnSpc>
                <a:spcPts val="2735"/>
              </a:lnSpc>
            </a:pPr>
            <a:r>
              <a:rPr lang="en-US" sz="1103">
                <a:solidFill>
                  <a:srgbClr val="000000"/>
                </a:solidFill>
                <a:latin typeface="Arial"/>
                <a:ea typeface="Arial"/>
                <a:cs typeface="Arial"/>
                <a:sym typeface="Arial"/>
              </a:rPr>
              <a:t>x </a:t>
            </a:r>
          </a:p>
          <a:p>
            <a:pPr algn="just">
              <a:lnSpc>
                <a:spcPts val="2375"/>
              </a:lnSpc>
            </a:pPr>
            <a:r>
              <a:rPr lang="en-US" sz="1103">
                <a:solidFill>
                  <a:srgbClr val="000000"/>
                </a:solidFill>
                <a:latin typeface="Arial"/>
                <a:ea typeface="Arial"/>
                <a:cs typeface="Arial"/>
                <a:sym typeface="Arial"/>
              </a:rPr>
              <a:t>x </a:t>
            </a:r>
          </a:p>
          <a:p>
            <a:pPr algn="just">
              <a:lnSpc>
                <a:spcPts val="2718"/>
              </a:lnSpc>
            </a:pPr>
            <a:r>
              <a:rPr lang="en-US" sz="1103">
                <a:solidFill>
                  <a:srgbClr val="000000"/>
                </a:solidFill>
                <a:latin typeface="Arial"/>
                <a:ea typeface="Arial"/>
                <a:cs typeface="Arial"/>
                <a:sym typeface="Arial"/>
              </a:rPr>
              <a:t>x </a:t>
            </a:r>
          </a:p>
        </p:txBody>
      </p:sp>
      <p:sp>
        <p:nvSpPr>
          <p:cNvPr name="TextBox 33" id="33"/>
          <p:cNvSpPr txBox="true"/>
          <p:nvPr/>
        </p:nvSpPr>
        <p:spPr>
          <a:xfrm rot="0">
            <a:off x="8007691" y="970559"/>
            <a:ext cx="39757"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 </a:t>
            </a:r>
          </a:p>
        </p:txBody>
      </p:sp>
      <p:sp>
        <p:nvSpPr>
          <p:cNvPr name="TextBox 34" id="34"/>
          <p:cNvSpPr txBox="true"/>
          <p:nvPr/>
        </p:nvSpPr>
        <p:spPr>
          <a:xfrm rot="0">
            <a:off x="7937587" y="1814855"/>
            <a:ext cx="111262" cy="1613525"/>
          </a:xfrm>
          <a:prstGeom prst="rect">
            <a:avLst/>
          </a:prstGeom>
        </p:spPr>
        <p:txBody>
          <a:bodyPr anchor="t" rtlCol="false" tIns="0" lIns="0" bIns="0" rIns="0">
            <a:spAutoFit/>
          </a:bodyPr>
          <a:lstStyle/>
          <a:p>
            <a:pPr algn="just">
              <a:lnSpc>
                <a:spcPts val="2759"/>
              </a:lnSpc>
            </a:pPr>
            <a:r>
              <a:rPr lang="en-US" sz="1103">
                <a:solidFill>
                  <a:srgbClr val="000000"/>
                </a:solidFill>
                <a:latin typeface="Arial"/>
                <a:ea typeface="Arial"/>
                <a:cs typeface="Arial"/>
                <a:sym typeface="Arial"/>
              </a:rPr>
              <a:t>x </a:t>
            </a:r>
          </a:p>
          <a:p>
            <a:pPr algn="just">
              <a:lnSpc>
                <a:spcPts val="2351"/>
              </a:lnSpc>
            </a:pPr>
            <a:r>
              <a:rPr lang="en-US" sz="1103">
                <a:solidFill>
                  <a:srgbClr val="000000"/>
                </a:solidFill>
                <a:latin typeface="Arial"/>
                <a:ea typeface="Arial"/>
                <a:cs typeface="Arial"/>
                <a:sym typeface="Arial"/>
              </a:rPr>
              <a:t>x </a:t>
            </a:r>
          </a:p>
          <a:p>
            <a:pPr algn="just">
              <a:lnSpc>
                <a:spcPts val="2735"/>
              </a:lnSpc>
            </a:pPr>
            <a:r>
              <a:rPr lang="en-US" sz="1103">
                <a:solidFill>
                  <a:srgbClr val="000000"/>
                </a:solidFill>
                <a:latin typeface="Arial"/>
                <a:ea typeface="Arial"/>
                <a:cs typeface="Arial"/>
                <a:sym typeface="Arial"/>
              </a:rPr>
              <a:t>x </a:t>
            </a:r>
          </a:p>
          <a:p>
            <a:pPr algn="just">
              <a:lnSpc>
                <a:spcPts val="2375"/>
              </a:lnSpc>
            </a:pPr>
            <a:r>
              <a:rPr lang="en-US" sz="1103">
                <a:solidFill>
                  <a:srgbClr val="000000"/>
                </a:solidFill>
                <a:latin typeface="Arial"/>
                <a:ea typeface="Arial"/>
                <a:cs typeface="Arial"/>
                <a:sym typeface="Arial"/>
              </a:rPr>
              <a:t>x </a:t>
            </a:r>
          </a:p>
          <a:p>
            <a:pPr algn="just">
              <a:lnSpc>
                <a:spcPts val="2718"/>
              </a:lnSpc>
            </a:pPr>
            <a:r>
              <a:rPr lang="en-US" sz="1103">
                <a:solidFill>
                  <a:srgbClr val="000000"/>
                </a:solidFill>
                <a:latin typeface="Arial"/>
                <a:ea typeface="Arial"/>
                <a:cs typeface="Arial"/>
                <a:sym typeface="Arial"/>
              </a:rPr>
              <a:t>x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462417" y="3283334"/>
            <a:ext cx="5770750" cy="6096"/>
            <a:chOff x="0" y="0"/>
            <a:chExt cx="5770753" cy="6096"/>
          </a:xfrm>
        </p:grpSpPr>
        <p:sp>
          <p:nvSpPr>
            <p:cNvPr name="Freeform 3" id="3"/>
            <p:cNvSpPr/>
            <p:nvPr/>
          </p:nvSpPr>
          <p:spPr>
            <a:xfrm flipH="false" flipV="false" rot="0">
              <a:off x="0" y="0"/>
              <a:ext cx="5770753" cy="6096"/>
            </a:xfrm>
            <a:custGeom>
              <a:avLst/>
              <a:gdLst/>
              <a:ahLst/>
              <a:cxnLst/>
              <a:rect r="r" b="b" t="t" l="l"/>
              <a:pathLst>
                <a:path h="6096" w="5770753">
                  <a:moveTo>
                    <a:pt x="0" y="6096"/>
                  </a:moveTo>
                  <a:lnTo>
                    <a:pt x="5770753" y="6096"/>
                  </a:lnTo>
                  <a:lnTo>
                    <a:pt x="5770753" y="0"/>
                  </a:lnTo>
                  <a:lnTo>
                    <a:pt x="0" y="0"/>
                  </a:lnTo>
                  <a:close/>
                </a:path>
              </a:pathLst>
            </a:custGeom>
            <a:solidFill>
              <a:srgbClr val="95B3D7"/>
            </a:solidFill>
          </p:spPr>
        </p:sp>
      </p:grpSp>
      <p:grpSp>
        <p:nvGrpSpPr>
          <p:cNvPr name="Group 4" id="4"/>
          <p:cNvGrpSpPr/>
          <p:nvPr/>
        </p:nvGrpSpPr>
        <p:grpSpPr>
          <a:xfrm rot="0">
            <a:off x="2462417" y="4316606"/>
            <a:ext cx="5770750" cy="6096"/>
            <a:chOff x="0" y="0"/>
            <a:chExt cx="5770753" cy="6096"/>
          </a:xfrm>
        </p:grpSpPr>
        <p:sp>
          <p:nvSpPr>
            <p:cNvPr name="Freeform 5" id="5"/>
            <p:cNvSpPr/>
            <p:nvPr/>
          </p:nvSpPr>
          <p:spPr>
            <a:xfrm flipH="false" flipV="false" rot="0">
              <a:off x="0" y="0"/>
              <a:ext cx="5770753" cy="6096"/>
            </a:xfrm>
            <a:custGeom>
              <a:avLst/>
              <a:gdLst/>
              <a:ahLst/>
              <a:cxnLst/>
              <a:rect r="r" b="b" t="t" l="l"/>
              <a:pathLst>
                <a:path h="6096" w="5770753">
                  <a:moveTo>
                    <a:pt x="0" y="6096"/>
                  </a:moveTo>
                  <a:lnTo>
                    <a:pt x="5770753" y="6096"/>
                  </a:lnTo>
                  <a:lnTo>
                    <a:pt x="5770753" y="0"/>
                  </a:lnTo>
                  <a:lnTo>
                    <a:pt x="0" y="0"/>
                  </a:lnTo>
                  <a:close/>
                </a:path>
              </a:pathLst>
            </a:custGeom>
            <a:solidFill>
              <a:srgbClr val="95B3D7"/>
            </a:solidFill>
          </p:spPr>
        </p:sp>
      </p:grpSp>
      <p:grpSp>
        <p:nvGrpSpPr>
          <p:cNvPr name="Group 6" id="6"/>
          <p:cNvGrpSpPr/>
          <p:nvPr/>
        </p:nvGrpSpPr>
        <p:grpSpPr>
          <a:xfrm rot="0">
            <a:off x="2462417" y="7279510"/>
            <a:ext cx="5770750" cy="6096"/>
            <a:chOff x="0" y="0"/>
            <a:chExt cx="5770753" cy="6096"/>
          </a:xfrm>
        </p:grpSpPr>
        <p:sp>
          <p:nvSpPr>
            <p:cNvPr name="Freeform 7" id="7"/>
            <p:cNvSpPr/>
            <p:nvPr/>
          </p:nvSpPr>
          <p:spPr>
            <a:xfrm flipH="false" flipV="false" rot="0">
              <a:off x="0" y="0"/>
              <a:ext cx="5770753" cy="6096"/>
            </a:xfrm>
            <a:custGeom>
              <a:avLst/>
              <a:gdLst/>
              <a:ahLst/>
              <a:cxnLst/>
              <a:rect r="r" b="b" t="t" l="l"/>
              <a:pathLst>
                <a:path h="6096" w="5770753">
                  <a:moveTo>
                    <a:pt x="0" y="6096"/>
                  </a:moveTo>
                  <a:lnTo>
                    <a:pt x="5770753" y="6096"/>
                  </a:lnTo>
                  <a:lnTo>
                    <a:pt x="5770753" y="0"/>
                  </a:lnTo>
                  <a:lnTo>
                    <a:pt x="0" y="0"/>
                  </a:lnTo>
                  <a:close/>
                </a:path>
              </a:pathLst>
            </a:custGeom>
            <a:solidFill>
              <a:srgbClr val="95B3D7"/>
            </a:solidFill>
          </p:spPr>
        </p:sp>
      </p:grpSp>
      <p:sp>
        <p:nvSpPr>
          <p:cNvPr name="Freeform 8" id="8"/>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10" id="10"/>
          <p:cNvSpPr txBox="true"/>
          <p:nvPr/>
        </p:nvSpPr>
        <p:spPr>
          <a:xfrm rot="0">
            <a:off x="5426930" y="9903905"/>
            <a:ext cx="107375" cy="168221"/>
          </a:xfrm>
          <a:prstGeom prst="rect">
            <a:avLst/>
          </a:prstGeom>
        </p:spPr>
        <p:txBody>
          <a:bodyPr anchor="t" rtlCol="false" tIns="0" lIns="0" bIns="0" rIns="0">
            <a:spAutoFit/>
          </a:bodyPr>
          <a:lstStyle/>
          <a:p>
            <a:pPr algn="l">
              <a:lnSpc>
                <a:spcPts val="1394"/>
              </a:lnSpc>
            </a:pPr>
            <a:r>
              <a:rPr lang="en-US" sz="996">
                <a:solidFill>
                  <a:srgbClr val="4F81BD"/>
                </a:solidFill>
                <a:latin typeface="Arial"/>
                <a:ea typeface="Arial"/>
                <a:cs typeface="Arial"/>
                <a:sym typeface="Arial"/>
              </a:rPr>
              <a:t>5 </a:t>
            </a:r>
          </a:p>
        </p:txBody>
      </p:sp>
      <p:sp>
        <p:nvSpPr>
          <p:cNvPr name="TextBox 11" id="11"/>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12" id="12"/>
          <p:cNvSpPr txBox="true"/>
          <p:nvPr/>
        </p:nvSpPr>
        <p:spPr>
          <a:xfrm rot="0">
            <a:off x="2480705" y="3071012"/>
            <a:ext cx="633517" cy="203444"/>
          </a:xfrm>
          <a:prstGeom prst="rect">
            <a:avLst/>
          </a:prstGeom>
        </p:spPr>
        <p:txBody>
          <a:bodyPr anchor="t" rtlCol="false" tIns="0" lIns="0" bIns="0" rIns="0">
            <a:spAutoFit/>
          </a:bodyPr>
          <a:lstStyle/>
          <a:p>
            <a:pPr algn="l">
              <a:lnSpc>
                <a:spcPts val="1545"/>
              </a:lnSpc>
            </a:pPr>
            <a:r>
              <a:rPr lang="en-US" sz="1103">
                <a:solidFill>
                  <a:srgbClr val="4F81BD"/>
                </a:solidFill>
                <a:latin typeface="Arial"/>
                <a:ea typeface="Arial"/>
                <a:cs typeface="Arial"/>
                <a:sym typeface="Arial"/>
              </a:rPr>
              <a:t>LAVISIÓ </a:t>
            </a:r>
          </a:p>
        </p:txBody>
      </p:sp>
      <p:sp>
        <p:nvSpPr>
          <p:cNvPr name="TextBox 13" id="13"/>
          <p:cNvSpPr txBox="true"/>
          <p:nvPr/>
        </p:nvSpPr>
        <p:spPr>
          <a:xfrm rot="0">
            <a:off x="2480705" y="1882673"/>
            <a:ext cx="5888698" cy="941822"/>
          </a:xfrm>
          <a:prstGeom prst="rect">
            <a:avLst/>
          </a:prstGeom>
        </p:spPr>
        <p:txBody>
          <a:bodyPr anchor="t" rtlCol="false" tIns="0" lIns="0" bIns="0" rIns="0">
            <a:spAutoFit/>
          </a:bodyPr>
          <a:lstStyle/>
          <a:p>
            <a:pPr algn="just">
              <a:lnSpc>
                <a:spcPts val="2531"/>
              </a:lnSpc>
            </a:pPr>
            <a:r>
              <a:rPr lang="en-US" sz="1103" spc="8">
                <a:solidFill>
                  <a:srgbClr val="212121"/>
                </a:solidFill>
                <a:latin typeface="Arial"/>
                <a:ea typeface="Arial"/>
                <a:cs typeface="Arial"/>
                <a:sym typeface="Arial"/>
              </a:rPr>
              <a:t>L'Institut Escola Sant Quintí de Mediona posa una atenció especial en el respecte a les diferències culturals, psíquiques, físiques i socials i adopta les mesures adients per evitar qualsevol mena de discriminació. </a:t>
            </a:r>
          </a:p>
        </p:txBody>
      </p:sp>
      <p:sp>
        <p:nvSpPr>
          <p:cNvPr name="TextBox 14" id="14"/>
          <p:cNvSpPr txBox="true"/>
          <p:nvPr/>
        </p:nvSpPr>
        <p:spPr>
          <a:xfrm rot="0">
            <a:off x="2709305" y="3525926"/>
            <a:ext cx="3509953" cy="298694"/>
          </a:xfrm>
          <a:prstGeom prst="rect">
            <a:avLst/>
          </a:prstGeom>
        </p:spPr>
        <p:txBody>
          <a:bodyPr anchor="t" rtlCol="false" tIns="0" lIns="0" bIns="0" rIns="0">
            <a:spAutoFit/>
          </a:bodyPr>
          <a:lstStyle/>
          <a:p>
            <a:pPr algn="l">
              <a:lnSpc>
                <a:spcPts val="2531"/>
              </a:lnSpc>
            </a:pPr>
            <a:r>
              <a:rPr lang="en-US" sz="1103">
                <a:solidFill>
                  <a:srgbClr val="000000"/>
                </a:solidFill>
                <a:latin typeface="Arial"/>
                <a:ea typeface="Arial"/>
                <a:cs typeface="Arial"/>
                <a:sym typeface="Arial"/>
              </a:rPr>
              <a:t>Volem que a l’Institut Escola Sant Quintí de Mediona… </a:t>
            </a:r>
          </a:p>
        </p:txBody>
      </p:sp>
      <p:sp>
        <p:nvSpPr>
          <p:cNvPr name="TextBox 15" id="15"/>
          <p:cNvSpPr txBox="true"/>
          <p:nvPr/>
        </p:nvSpPr>
        <p:spPr>
          <a:xfrm rot="0">
            <a:off x="2937857" y="3847490"/>
            <a:ext cx="1672352" cy="298694"/>
          </a:xfrm>
          <a:prstGeom prst="rect">
            <a:avLst/>
          </a:prstGeom>
        </p:spPr>
        <p:txBody>
          <a:bodyPr anchor="t" rtlCol="false" tIns="0" lIns="0" bIns="0" rIns="0">
            <a:spAutoFit/>
          </a:bodyPr>
          <a:lstStyle/>
          <a:p>
            <a:pPr algn="l">
              <a:lnSpc>
                <a:spcPts val="2531"/>
              </a:lnSpc>
            </a:pPr>
            <a:r>
              <a:rPr lang="en-US" b="true" sz="1103" i="true">
                <a:solidFill>
                  <a:srgbClr val="000000"/>
                </a:solidFill>
                <a:latin typeface="Arial Bold Italics"/>
                <a:ea typeface="Arial Bold Italics"/>
                <a:cs typeface="Arial Bold Italics"/>
                <a:sym typeface="Arial Bold Italics"/>
              </a:rPr>
              <a:t>…s’APRENGUI A SER…</a:t>
            </a:r>
            <a:r>
              <a:rPr lang="en-US" b="true" sz="1103" i="true">
                <a:solidFill>
                  <a:srgbClr val="4F81BD"/>
                </a:solidFill>
                <a:latin typeface="Arial Bold Italics"/>
                <a:ea typeface="Arial Bold Italics"/>
                <a:cs typeface="Arial Bold Italics"/>
                <a:sym typeface="Arial Bold Italics"/>
              </a:rPr>
              <a:t> </a:t>
            </a:r>
          </a:p>
        </p:txBody>
      </p:sp>
      <p:sp>
        <p:nvSpPr>
          <p:cNvPr name="TextBox 16" id="16"/>
          <p:cNvSpPr txBox="true"/>
          <p:nvPr/>
        </p:nvSpPr>
        <p:spPr>
          <a:xfrm rot="0">
            <a:off x="2709305" y="4216775"/>
            <a:ext cx="5653964" cy="318030"/>
          </a:xfrm>
          <a:prstGeom prst="rect">
            <a:avLst/>
          </a:prstGeom>
        </p:spPr>
        <p:txBody>
          <a:bodyPr anchor="t" rtlCol="false" tIns="0" lIns="0" bIns="0" rIns="0">
            <a:spAutoFit/>
          </a:bodyPr>
          <a:lstStyle/>
          <a:p>
            <a:pPr algn="l">
              <a:lnSpc>
                <a:spcPts val="2759"/>
              </a:lnSpc>
            </a:pPr>
            <a:r>
              <a:rPr lang="en-US" b="true" sz="1103" i="true" spc="1">
                <a:solidFill>
                  <a:srgbClr val="000000"/>
                </a:solidFill>
                <a:latin typeface="Arial Bold Italics"/>
                <a:ea typeface="Arial Bold Italics"/>
                <a:cs typeface="Arial Bold Italics"/>
                <a:sym typeface="Arial Bold Italics"/>
              </a:rPr>
              <a:t>Persones</a:t>
            </a:r>
            <a:r>
              <a:rPr lang="en-US" sz="1103" spc="1">
                <a:solidFill>
                  <a:srgbClr val="000000"/>
                </a:solidFill>
                <a:latin typeface="Arial"/>
                <a:ea typeface="Arial"/>
                <a:cs typeface="Arial"/>
                <a:sym typeface="Arial"/>
              </a:rPr>
              <a:t> amb una bona </a:t>
            </a:r>
            <a:r>
              <a:rPr lang="en-US" b="true" sz="1103" i="true" spc="1">
                <a:solidFill>
                  <a:srgbClr val="000000"/>
                </a:solidFill>
                <a:latin typeface="Arial Bold Italics"/>
                <a:ea typeface="Arial Bold Italics"/>
                <a:cs typeface="Arial Bold Italics"/>
                <a:sym typeface="Arial Bold Italics"/>
              </a:rPr>
              <a:t>autoestima i autoconcepte</a:t>
            </a:r>
            <a:r>
              <a:rPr lang="en-US" sz="1103" spc="1">
                <a:solidFill>
                  <a:srgbClr val="000000"/>
                </a:solidFill>
                <a:latin typeface="Arial"/>
                <a:ea typeface="Arial"/>
                <a:cs typeface="Arial"/>
                <a:sym typeface="Arial"/>
              </a:rPr>
              <a:t> i amb </a:t>
            </a:r>
            <a:r>
              <a:rPr lang="en-US" b="true" sz="1103" i="true" spc="1">
                <a:solidFill>
                  <a:srgbClr val="000000"/>
                </a:solidFill>
                <a:latin typeface="Arial Bold Italics"/>
                <a:ea typeface="Arial Bold Italics"/>
                <a:cs typeface="Arial Bold Italics"/>
                <a:sym typeface="Arial Bold Italics"/>
              </a:rPr>
              <a:t>cultura</a:t>
            </a:r>
            <a:r>
              <a:rPr lang="en-US" sz="1103" spc="1">
                <a:solidFill>
                  <a:srgbClr val="000000"/>
                </a:solidFill>
                <a:latin typeface="Arial"/>
                <a:ea typeface="Arial"/>
                <a:cs typeface="Arial"/>
                <a:sym typeface="Arial"/>
              </a:rPr>
              <a:t>, que els permeti ser </a:t>
            </a:r>
          </a:p>
        </p:txBody>
      </p:sp>
      <p:sp>
        <p:nvSpPr>
          <p:cNvPr name="TextBox 17" id="17"/>
          <p:cNvSpPr txBox="true"/>
          <p:nvPr/>
        </p:nvSpPr>
        <p:spPr>
          <a:xfrm rot="0">
            <a:off x="2480705" y="4577963"/>
            <a:ext cx="2819505" cy="279930"/>
          </a:xfrm>
          <a:prstGeom prst="rect">
            <a:avLst/>
          </a:prstGeom>
        </p:spPr>
        <p:txBody>
          <a:bodyPr anchor="t" rtlCol="false" tIns="0" lIns="0" bIns="0" rIns="0">
            <a:spAutoFit/>
          </a:bodyPr>
          <a:lstStyle/>
          <a:p>
            <a:pPr algn="l">
              <a:lnSpc>
                <a:spcPts val="2328"/>
              </a:lnSpc>
            </a:pPr>
            <a:r>
              <a:rPr lang="en-US" sz="1103">
                <a:solidFill>
                  <a:srgbClr val="000000"/>
                </a:solidFill>
                <a:latin typeface="Arial"/>
                <a:ea typeface="Arial"/>
                <a:cs typeface="Arial"/>
                <a:sym typeface="Arial"/>
              </a:rPr>
              <a:t>lliures a l’hora d’escollir el seu camí de vida.</a:t>
            </a:r>
            <a:r>
              <a:rPr lang="en-US" b="true" sz="1103" i="true">
                <a:solidFill>
                  <a:srgbClr val="000000"/>
                </a:solidFill>
                <a:latin typeface="Arial Bold Italics"/>
                <a:ea typeface="Arial Bold Italics"/>
                <a:cs typeface="Arial Bold Italics"/>
                <a:sym typeface="Arial Bold Italics"/>
              </a:rPr>
              <a:t> </a:t>
            </a:r>
          </a:p>
        </p:txBody>
      </p:sp>
      <p:sp>
        <p:nvSpPr>
          <p:cNvPr name="TextBox 18" id="18"/>
          <p:cNvSpPr txBox="true"/>
          <p:nvPr/>
        </p:nvSpPr>
        <p:spPr>
          <a:xfrm rot="0">
            <a:off x="2709305" y="4859903"/>
            <a:ext cx="5655526" cy="318030"/>
          </a:xfrm>
          <a:prstGeom prst="rect">
            <a:avLst/>
          </a:prstGeom>
        </p:spPr>
        <p:txBody>
          <a:bodyPr anchor="t" rtlCol="false" tIns="0" lIns="0" bIns="0" rIns="0">
            <a:spAutoFit/>
          </a:bodyPr>
          <a:lstStyle/>
          <a:p>
            <a:pPr algn="l">
              <a:lnSpc>
                <a:spcPts val="2712"/>
              </a:lnSpc>
            </a:pPr>
            <a:r>
              <a:rPr lang="en-US" b="true" sz="1103" i="true">
                <a:solidFill>
                  <a:srgbClr val="000000"/>
                </a:solidFill>
                <a:latin typeface="Arial Bold Italics"/>
                <a:ea typeface="Arial Bold Italics"/>
                <a:cs typeface="Arial Bold Italics"/>
                <a:sym typeface="Arial Bold Italics"/>
              </a:rPr>
              <a:t>Persones</a:t>
            </a:r>
            <a:r>
              <a:rPr lang="en-US" sz="1103">
                <a:solidFill>
                  <a:srgbClr val="000000"/>
                </a:solidFill>
                <a:latin typeface="Arial"/>
                <a:ea typeface="Arial"/>
                <a:cs typeface="Arial"/>
                <a:sym typeface="Arial"/>
              </a:rPr>
              <a:t> </a:t>
            </a:r>
            <a:r>
              <a:rPr lang="en-US" b="true" sz="1103" i="true">
                <a:solidFill>
                  <a:srgbClr val="000000"/>
                </a:solidFill>
                <a:latin typeface="Arial Bold Italics"/>
                <a:ea typeface="Arial Bold Italics"/>
                <a:cs typeface="Arial Bold Italics"/>
                <a:sym typeface="Arial Bold Italics"/>
              </a:rPr>
              <a:t>curioses</a:t>
            </a:r>
            <a:r>
              <a:rPr lang="en-US" sz="1103">
                <a:solidFill>
                  <a:srgbClr val="000000"/>
                </a:solidFill>
                <a:latin typeface="Arial"/>
                <a:ea typeface="Arial"/>
                <a:cs typeface="Arial"/>
                <a:sym typeface="Arial"/>
              </a:rPr>
              <a:t>, que visquin en societat de manera </a:t>
            </a:r>
            <a:r>
              <a:rPr lang="en-US" b="true" sz="1103" i="true">
                <a:solidFill>
                  <a:srgbClr val="000000"/>
                </a:solidFill>
                <a:latin typeface="Arial Bold Italics"/>
                <a:ea typeface="Arial Bold Italics"/>
                <a:cs typeface="Arial Bold Italics"/>
                <a:sym typeface="Arial Bold Italics"/>
              </a:rPr>
              <a:t>responsable</a:t>
            </a:r>
            <a:r>
              <a:rPr lang="en-US" sz="1103">
                <a:solidFill>
                  <a:srgbClr val="000000"/>
                </a:solidFill>
                <a:latin typeface="Arial"/>
                <a:ea typeface="Arial"/>
                <a:cs typeface="Arial"/>
                <a:sym typeface="Arial"/>
              </a:rPr>
              <a:t> i amb </a:t>
            </a:r>
            <a:r>
              <a:rPr lang="en-US" b="true" sz="1103" i="true">
                <a:solidFill>
                  <a:srgbClr val="000000"/>
                </a:solidFill>
                <a:latin typeface="Arial Bold Italics"/>
                <a:ea typeface="Arial Bold Italics"/>
                <a:cs typeface="Arial Bold Italics"/>
                <a:sym typeface="Arial Bold Italics"/>
              </a:rPr>
              <a:t>empatia</a:t>
            </a:r>
            <a:r>
              <a:rPr lang="en-US" sz="1103">
                <a:solidFill>
                  <a:srgbClr val="000000"/>
                </a:solidFill>
                <a:latin typeface="Arial"/>
                <a:ea typeface="Arial"/>
                <a:cs typeface="Arial"/>
                <a:sym typeface="Arial"/>
              </a:rPr>
              <a:t> </a:t>
            </a:r>
          </a:p>
        </p:txBody>
      </p:sp>
      <p:sp>
        <p:nvSpPr>
          <p:cNvPr name="TextBox 19" id="19"/>
          <p:cNvSpPr txBox="true"/>
          <p:nvPr/>
        </p:nvSpPr>
        <p:spPr>
          <a:xfrm rot="0">
            <a:off x="2480705" y="5221624"/>
            <a:ext cx="4714675" cy="279644"/>
          </a:xfrm>
          <a:prstGeom prst="rect">
            <a:avLst/>
          </a:prstGeom>
        </p:spPr>
        <p:txBody>
          <a:bodyPr anchor="t" rtlCol="false" tIns="0" lIns="0" bIns="0" rIns="0">
            <a:spAutoFit/>
          </a:bodyPr>
          <a:lstStyle/>
          <a:p>
            <a:pPr algn="l">
              <a:lnSpc>
                <a:spcPts val="2380"/>
              </a:lnSpc>
            </a:pPr>
            <a:r>
              <a:rPr lang="en-US" sz="1103">
                <a:solidFill>
                  <a:srgbClr val="000000"/>
                </a:solidFill>
                <a:latin typeface="Arial"/>
                <a:ea typeface="Arial"/>
                <a:cs typeface="Arial"/>
                <a:sym typeface="Arial"/>
              </a:rPr>
              <a:t>envers els altres arribant a ser persones amables, entusiastes i satisfetes. </a:t>
            </a:r>
          </a:p>
        </p:txBody>
      </p:sp>
      <p:sp>
        <p:nvSpPr>
          <p:cNvPr name="TextBox 20" id="20"/>
          <p:cNvSpPr txBox="true"/>
          <p:nvPr/>
        </p:nvSpPr>
        <p:spPr>
          <a:xfrm rot="0">
            <a:off x="2480705" y="5512813"/>
            <a:ext cx="5888365" cy="1273197"/>
          </a:xfrm>
          <a:prstGeom prst="rect">
            <a:avLst/>
          </a:prstGeom>
        </p:spPr>
        <p:txBody>
          <a:bodyPr anchor="t" rtlCol="false" tIns="0" lIns="0" bIns="0" rIns="0">
            <a:spAutoFit/>
          </a:bodyPr>
          <a:lstStyle/>
          <a:p>
            <a:pPr algn="just">
              <a:lnSpc>
                <a:spcPts val="2659"/>
              </a:lnSpc>
            </a:pPr>
            <a:r>
              <a:rPr lang="en-US" b="true" sz="1103" i="true">
                <a:solidFill>
                  <a:srgbClr val="000000"/>
                </a:solidFill>
                <a:latin typeface="Arial Bold Italics"/>
                <a:ea typeface="Arial Bold Italics"/>
                <a:cs typeface="Arial Bold Italics"/>
                <a:sym typeface="Arial Bold Italics"/>
              </a:rPr>
              <a:t>Persones</a:t>
            </a:r>
            <a:r>
              <a:rPr lang="en-US" sz="1103">
                <a:solidFill>
                  <a:srgbClr val="000000"/>
                </a:solidFill>
                <a:latin typeface="Arial"/>
                <a:ea typeface="Arial"/>
                <a:cs typeface="Arial"/>
                <a:sym typeface="Arial"/>
              </a:rPr>
              <a:t> que desenvolupin un </a:t>
            </a:r>
            <a:r>
              <a:rPr lang="en-US" b="true" sz="1103" i="true">
                <a:solidFill>
                  <a:srgbClr val="000000"/>
                </a:solidFill>
                <a:latin typeface="Arial Bold Italics"/>
                <a:ea typeface="Arial Bold Italics"/>
                <a:cs typeface="Arial Bold Italics"/>
                <a:sym typeface="Arial Bold Italics"/>
              </a:rPr>
              <a:t>pensament analític i crític, </a:t>
            </a:r>
            <a:r>
              <a:rPr lang="en-US" sz="1103">
                <a:solidFill>
                  <a:srgbClr val="000000"/>
                </a:solidFill>
                <a:latin typeface="Arial"/>
                <a:ea typeface="Arial"/>
                <a:cs typeface="Arial"/>
                <a:sym typeface="Arial"/>
              </a:rPr>
              <a:t>aportant</a:t>
            </a:r>
            <a:r>
              <a:rPr lang="en-US" b="true" sz="1103" i="true">
                <a:solidFill>
                  <a:srgbClr val="000000"/>
                </a:solidFill>
                <a:latin typeface="Arial Bold Italics"/>
                <a:ea typeface="Arial Bold Italics"/>
                <a:cs typeface="Arial Bold Italics"/>
                <a:sym typeface="Arial Bold Italics"/>
              </a:rPr>
              <a:t> solucions </a:t>
            </a:r>
          </a:p>
          <a:p>
            <a:pPr algn="just">
              <a:lnSpc>
                <a:spcPts val="2380"/>
              </a:lnSpc>
            </a:pPr>
            <a:r>
              <a:rPr lang="en-US" b="true" sz="1103" i="true">
                <a:solidFill>
                  <a:srgbClr val="000000"/>
                </a:solidFill>
                <a:latin typeface="Arial Bold Italics"/>
                <a:ea typeface="Arial Bold Italics"/>
                <a:cs typeface="Arial Bold Italics"/>
                <a:sym typeface="Arial Bold Italics"/>
              </a:rPr>
              <a:t>creatives i adequades a cada situació i moment. </a:t>
            </a:r>
            <a:r>
              <a:rPr lang="en-US" sz="1103">
                <a:solidFill>
                  <a:srgbClr val="000000"/>
                </a:solidFill>
                <a:latin typeface="Arial"/>
                <a:ea typeface="Arial"/>
                <a:cs typeface="Arial"/>
                <a:sym typeface="Arial"/>
              </a:rPr>
              <a:t>Solucions que siguin </a:t>
            </a:r>
            <a:r>
              <a:rPr lang="en-US" b="true" sz="1103" i="true">
                <a:solidFill>
                  <a:srgbClr val="000000"/>
                </a:solidFill>
                <a:latin typeface="Arial Bold Italics"/>
                <a:ea typeface="Arial Bold Italics"/>
                <a:cs typeface="Arial Bold Italics"/>
                <a:sym typeface="Arial Bold Italics"/>
              </a:rPr>
              <a:t>fruit de la </a:t>
            </a:r>
          </a:p>
          <a:p>
            <a:pPr algn="just">
              <a:lnSpc>
                <a:spcPts val="2683"/>
              </a:lnSpc>
            </a:pPr>
            <a:r>
              <a:rPr lang="en-US" b="true" sz="1103" i="true">
                <a:solidFill>
                  <a:srgbClr val="000000"/>
                </a:solidFill>
                <a:latin typeface="Arial Bold Italics"/>
                <a:ea typeface="Arial Bold Italics"/>
                <a:cs typeface="Arial Bold Italics"/>
                <a:sym typeface="Arial Bold Italics"/>
              </a:rPr>
              <a:t>reflexió i del compromís amb la societat</a:t>
            </a:r>
            <a:r>
              <a:rPr lang="en-US" sz="1103">
                <a:solidFill>
                  <a:srgbClr val="000000"/>
                </a:solidFill>
                <a:latin typeface="Arial"/>
                <a:ea typeface="Arial"/>
                <a:cs typeface="Arial"/>
                <a:sym typeface="Arial"/>
              </a:rPr>
              <a:t> en la qual viuen, tenint en compte diferents </a:t>
            </a:r>
          </a:p>
          <a:p>
            <a:pPr algn="just">
              <a:lnSpc>
                <a:spcPts val="2404"/>
              </a:lnSpc>
            </a:pPr>
            <a:r>
              <a:rPr lang="en-US" sz="1103">
                <a:solidFill>
                  <a:srgbClr val="000000"/>
                </a:solidFill>
                <a:latin typeface="Arial"/>
                <a:ea typeface="Arial"/>
                <a:cs typeface="Arial"/>
                <a:sym typeface="Arial"/>
              </a:rPr>
              <a:t>maneres de pensar i veure la realitat. </a:t>
            </a:r>
          </a:p>
        </p:txBody>
      </p:sp>
      <p:sp>
        <p:nvSpPr>
          <p:cNvPr name="TextBox 21" id="21"/>
          <p:cNvSpPr txBox="true"/>
          <p:nvPr/>
        </p:nvSpPr>
        <p:spPr>
          <a:xfrm rot="0">
            <a:off x="2937857" y="6789820"/>
            <a:ext cx="2838469" cy="317744"/>
          </a:xfrm>
          <a:prstGeom prst="rect">
            <a:avLst/>
          </a:prstGeom>
        </p:spPr>
        <p:txBody>
          <a:bodyPr anchor="t" rtlCol="false" tIns="0" lIns="0" bIns="0" rIns="0">
            <a:spAutoFit/>
          </a:bodyPr>
          <a:lstStyle/>
          <a:p>
            <a:pPr algn="l">
              <a:lnSpc>
                <a:spcPts val="2710"/>
              </a:lnSpc>
            </a:pPr>
            <a:r>
              <a:rPr lang="en-US" b="true" sz="1103" i="true">
                <a:solidFill>
                  <a:srgbClr val="000000"/>
                </a:solidFill>
                <a:latin typeface="Arial Bold Italics"/>
                <a:ea typeface="Arial Bold Italics"/>
                <a:cs typeface="Arial Bold Italics"/>
                <a:sym typeface="Arial Bold Italics"/>
              </a:rPr>
              <a:t>… S'APRENGUI A FER per arribar a ser… </a:t>
            </a:r>
          </a:p>
        </p:txBody>
      </p:sp>
      <p:sp>
        <p:nvSpPr>
          <p:cNvPr name="TextBox 22" id="22"/>
          <p:cNvSpPr txBox="true"/>
          <p:nvPr/>
        </p:nvSpPr>
        <p:spPr>
          <a:xfrm rot="0">
            <a:off x="2709305" y="7180069"/>
            <a:ext cx="5652459" cy="318030"/>
          </a:xfrm>
          <a:prstGeom prst="rect">
            <a:avLst/>
          </a:prstGeom>
        </p:spPr>
        <p:txBody>
          <a:bodyPr anchor="t" rtlCol="false" tIns="0" lIns="0" bIns="0" rIns="0">
            <a:spAutoFit/>
          </a:bodyPr>
          <a:lstStyle/>
          <a:p>
            <a:pPr algn="l">
              <a:lnSpc>
                <a:spcPts val="2710"/>
              </a:lnSpc>
            </a:pPr>
            <a:r>
              <a:rPr lang="en-US" b="true" sz="1103" i="true" spc="8">
                <a:solidFill>
                  <a:srgbClr val="000000"/>
                </a:solidFill>
                <a:latin typeface="Arial Bold Italics"/>
                <a:ea typeface="Arial Bold Italics"/>
                <a:cs typeface="Arial Bold Italics"/>
                <a:sym typeface="Arial Bold Italics"/>
              </a:rPr>
              <a:t>Persones</a:t>
            </a:r>
            <a:r>
              <a:rPr lang="en-US" sz="1103" spc="8">
                <a:solidFill>
                  <a:srgbClr val="000000"/>
                </a:solidFill>
                <a:latin typeface="Arial"/>
                <a:ea typeface="Arial"/>
                <a:cs typeface="Arial"/>
                <a:sym typeface="Arial"/>
              </a:rPr>
              <a:t> </a:t>
            </a:r>
            <a:r>
              <a:rPr lang="en-US" b="true" sz="1103" i="true" spc="8">
                <a:solidFill>
                  <a:srgbClr val="000000"/>
                </a:solidFill>
                <a:latin typeface="Arial Bold Italics"/>
                <a:ea typeface="Arial Bold Italics"/>
                <a:cs typeface="Arial Bold Italics"/>
                <a:sym typeface="Arial Bold Italics"/>
              </a:rPr>
              <a:t>competents</a:t>
            </a:r>
            <a:r>
              <a:rPr lang="en-US" sz="1103" spc="8">
                <a:solidFill>
                  <a:srgbClr val="000000"/>
                </a:solidFill>
                <a:latin typeface="Arial"/>
                <a:ea typeface="Arial"/>
                <a:cs typeface="Arial"/>
                <a:sym typeface="Arial"/>
              </a:rPr>
              <a:t> en diferents àmbits: artístic, digital, lingüístic, matemàtic, social, </a:t>
            </a:r>
          </a:p>
        </p:txBody>
      </p:sp>
      <p:sp>
        <p:nvSpPr>
          <p:cNvPr name="TextBox 23" id="23"/>
          <p:cNvSpPr txBox="true"/>
          <p:nvPr/>
        </p:nvSpPr>
        <p:spPr>
          <a:xfrm rot="0">
            <a:off x="2480705" y="7540009"/>
            <a:ext cx="3058897" cy="279644"/>
          </a:xfrm>
          <a:prstGeom prst="rect">
            <a:avLst/>
          </a:prstGeom>
        </p:spPr>
        <p:txBody>
          <a:bodyPr anchor="t" rtlCol="false" tIns="0" lIns="0" bIns="0" rIns="0">
            <a:spAutoFit/>
          </a:bodyPr>
          <a:lstStyle/>
          <a:p>
            <a:pPr algn="l">
              <a:lnSpc>
                <a:spcPts val="2304"/>
              </a:lnSpc>
            </a:pPr>
            <a:r>
              <a:rPr lang="en-US" sz="1103">
                <a:solidFill>
                  <a:srgbClr val="000000"/>
                </a:solidFill>
                <a:latin typeface="Arial"/>
                <a:ea typeface="Arial"/>
                <a:cs typeface="Arial"/>
                <a:sym typeface="Arial"/>
              </a:rPr>
              <a:t>natural i científic establint connexions entre ells. </a:t>
            </a:r>
          </a:p>
        </p:txBody>
      </p:sp>
      <p:sp>
        <p:nvSpPr>
          <p:cNvPr name="TextBox 24" id="24"/>
          <p:cNvSpPr txBox="true"/>
          <p:nvPr/>
        </p:nvSpPr>
        <p:spPr>
          <a:xfrm rot="0">
            <a:off x="2709305" y="7821673"/>
            <a:ext cx="5652354" cy="641118"/>
          </a:xfrm>
          <a:prstGeom prst="rect">
            <a:avLst/>
          </a:prstGeom>
        </p:spPr>
        <p:txBody>
          <a:bodyPr anchor="t" rtlCol="false" tIns="0" lIns="0" bIns="0" rIns="0">
            <a:spAutoFit/>
          </a:bodyPr>
          <a:lstStyle/>
          <a:p>
            <a:pPr algn="l">
              <a:lnSpc>
                <a:spcPts val="2735"/>
              </a:lnSpc>
            </a:pPr>
            <a:r>
              <a:rPr lang="en-US" b="true" sz="1103" i="true">
                <a:solidFill>
                  <a:srgbClr val="000000"/>
                </a:solidFill>
                <a:latin typeface="Arial Bold Italics"/>
                <a:ea typeface="Arial Bold Italics"/>
                <a:cs typeface="Arial Bold Italics"/>
                <a:sym typeface="Arial Bold Italics"/>
              </a:rPr>
              <a:t>Persones</a:t>
            </a:r>
            <a:r>
              <a:rPr lang="en-US" sz="1103">
                <a:solidFill>
                  <a:srgbClr val="000000"/>
                </a:solidFill>
                <a:latin typeface="Arial"/>
                <a:ea typeface="Arial"/>
                <a:cs typeface="Arial"/>
                <a:sym typeface="Arial"/>
              </a:rPr>
              <a:t> </a:t>
            </a:r>
            <a:r>
              <a:rPr lang="en-US" b="true" sz="1103" i="true">
                <a:solidFill>
                  <a:srgbClr val="000000"/>
                </a:solidFill>
                <a:latin typeface="Arial Bold Italics"/>
                <a:ea typeface="Arial Bold Italics"/>
                <a:cs typeface="Arial Bold Italics"/>
                <a:sym typeface="Arial Bold Italics"/>
              </a:rPr>
              <a:t>autònomes</a:t>
            </a:r>
            <a:r>
              <a:rPr lang="en-US" sz="1103">
                <a:solidFill>
                  <a:srgbClr val="000000"/>
                </a:solidFill>
                <a:latin typeface="Arial"/>
                <a:ea typeface="Arial"/>
                <a:cs typeface="Arial"/>
                <a:sym typeface="Arial"/>
              </a:rPr>
              <a:t> i </a:t>
            </a:r>
            <a:r>
              <a:rPr lang="en-US" b="true" sz="1103" i="true">
                <a:solidFill>
                  <a:srgbClr val="000000"/>
                </a:solidFill>
                <a:latin typeface="Arial Bold Italics"/>
                <a:ea typeface="Arial Bold Italics"/>
                <a:cs typeface="Arial Bold Italics"/>
                <a:sym typeface="Arial Bold Italics"/>
              </a:rPr>
              <a:t>capaces de prendre decisions</a:t>
            </a:r>
            <a:r>
              <a:rPr lang="en-US" sz="1103">
                <a:solidFill>
                  <a:srgbClr val="000000"/>
                </a:solidFill>
                <a:latin typeface="Arial"/>
                <a:ea typeface="Arial"/>
                <a:cs typeface="Arial"/>
                <a:sym typeface="Arial"/>
              </a:rPr>
              <a:t>. </a:t>
            </a:r>
          </a:p>
          <a:p>
            <a:pPr algn="l">
              <a:lnSpc>
                <a:spcPts val="2351"/>
              </a:lnSpc>
            </a:pPr>
            <a:r>
              <a:rPr lang="en-US" b="true" sz="1103" i="true">
                <a:solidFill>
                  <a:srgbClr val="000000"/>
                </a:solidFill>
                <a:latin typeface="Arial Bold Italics"/>
                <a:ea typeface="Arial Bold Italics"/>
                <a:cs typeface="Arial Bold Italics"/>
                <a:sym typeface="Arial Bold Italics"/>
              </a:rPr>
              <a:t>Persones</a:t>
            </a:r>
            <a:r>
              <a:rPr lang="en-US" sz="1103">
                <a:solidFill>
                  <a:srgbClr val="000000"/>
                </a:solidFill>
                <a:latin typeface="Arial"/>
                <a:ea typeface="Arial"/>
                <a:cs typeface="Arial"/>
                <a:sym typeface="Arial"/>
              </a:rPr>
              <a:t> capaces de treballar cooperativa i col·laborativament i que se sàpiguen </a:t>
            </a:r>
          </a:p>
        </p:txBody>
      </p:sp>
      <p:sp>
        <p:nvSpPr>
          <p:cNvPr name="TextBox 25" id="25"/>
          <p:cNvSpPr txBox="true"/>
          <p:nvPr/>
        </p:nvSpPr>
        <p:spPr>
          <a:xfrm rot="0">
            <a:off x="2480705" y="8466601"/>
            <a:ext cx="3952980" cy="317744"/>
          </a:xfrm>
          <a:prstGeom prst="rect">
            <a:avLst/>
          </a:prstGeom>
        </p:spPr>
        <p:txBody>
          <a:bodyPr anchor="t" rtlCol="false" tIns="0" lIns="0" bIns="0" rIns="0">
            <a:spAutoFit/>
          </a:bodyPr>
          <a:lstStyle/>
          <a:p>
            <a:pPr algn="l">
              <a:lnSpc>
                <a:spcPts val="2712"/>
              </a:lnSpc>
            </a:pPr>
            <a:r>
              <a:rPr lang="en-US" sz="1103">
                <a:solidFill>
                  <a:srgbClr val="000000"/>
                </a:solidFill>
                <a:latin typeface="Arial"/>
                <a:ea typeface="Arial"/>
                <a:cs typeface="Arial"/>
                <a:sym typeface="Arial"/>
              </a:rPr>
              <a:t>comunicar tot buscant la millora contínua, al món físic i digital. </a:t>
            </a:r>
          </a:p>
        </p:txBody>
      </p:sp>
      <p:sp>
        <p:nvSpPr>
          <p:cNvPr name="TextBox 26" id="26"/>
          <p:cNvSpPr txBox="true"/>
          <p:nvPr/>
        </p:nvSpPr>
        <p:spPr>
          <a:xfrm rot="0">
            <a:off x="2709305" y="8824465"/>
            <a:ext cx="5653002" cy="279930"/>
          </a:xfrm>
          <a:prstGeom prst="rect">
            <a:avLst/>
          </a:prstGeom>
        </p:spPr>
        <p:txBody>
          <a:bodyPr anchor="t" rtlCol="false" tIns="0" lIns="0" bIns="0" rIns="0">
            <a:spAutoFit/>
          </a:bodyPr>
          <a:lstStyle/>
          <a:p>
            <a:pPr algn="l">
              <a:lnSpc>
                <a:spcPts val="2328"/>
              </a:lnSpc>
            </a:pPr>
            <a:r>
              <a:rPr lang="en-US" b="true" sz="1103" i="true" spc="8">
                <a:solidFill>
                  <a:srgbClr val="000000"/>
                </a:solidFill>
                <a:latin typeface="Arial Bold Italics"/>
                <a:ea typeface="Arial Bold Italics"/>
                <a:cs typeface="Arial Bold Italics"/>
                <a:sym typeface="Arial Bold Italics"/>
              </a:rPr>
              <a:t>Persones</a:t>
            </a:r>
            <a:r>
              <a:rPr lang="en-US" sz="1103" spc="8">
                <a:solidFill>
                  <a:srgbClr val="000000"/>
                </a:solidFill>
                <a:latin typeface="Arial"/>
                <a:ea typeface="Arial"/>
                <a:cs typeface="Arial"/>
                <a:sym typeface="Arial"/>
              </a:rPr>
              <a:t> que valorin i practiquin l’</a:t>
            </a:r>
            <a:r>
              <a:rPr lang="en-US" b="true" sz="1103" i="true" spc="8">
                <a:solidFill>
                  <a:srgbClr val="000000"/>
                </a:solidFill>
                <a:latin typeface="Arial Bold Italics"/>
                <a:ea typeface="Arial Bold Italics"/>
                <a:cs typeface="Arial Bold Italics"/>
                <a:sym typeface="Arial Bold Italics"/>
              </a:rPr>
              <a:t>esforç</a:t>
            </a:r>
            <a:r>
              <a:rPr lang="en-US" sz="1103" spc="8">
                <a:solidFill>
                  <a:srgbClr val="000000"/>
                </a:solidFill>
                <a:latin typeface="Arial"/>
                <a:ea typeface="Arial"/>
                <a:cs typeface="Arial"/>
                <a:sym typeface="Arial"/>
              </a:rPr>
              <a:t>, qualitat que els ajudarà a resoldre situacions </a:t>
            </a:r>
          </a:p>
        </p:txBody>
      </p:sp>
      <p:sp>
        <p:nvSpPr>
          <p:cNvPr name="TextBox 27" id="27"/>
          <p:cNvSpPr txBox="true"/>
          <p:nvPr/>
        </p:nvSpPr>
        <p:spPr>
          <a:xfrm rot="0">
            <a:off x="2480705" y="9108205"/>
            <a:ext cx="3509953" cy="317744"/>
          </a:xfrm>
          <a:prstGeom prst="rect">
            <a:avLst/>
          </a:prstGeom>
        </p:spPr>
        <p:txBody>
          <a:bodyPr anchor="t" rtlCol="false" tIns="0" lIns="0" bIns="0" rIns="0">
            <a:spAutoFit/>
          </a:bodyPr>
          <a:lstStyle/>
          <a:p>
            <a:pPr algn="l">
              <a:lnSpc>
                <a:spcPts val="2735"/>
              </a:lnSpc>
            </a:pPr>
            <a:r>
              <a:rPr lang="en-US" sz="1103">
                <a:solidFill>
                  <a:srgbClr val="000000"/>
                </a:solidFill>
                <a:latin typeface="Arial"/>
                <a:ea typeface="Arial"/>
                <a:cs typeface="Arial"/>
                <a:sym typeface="Arial"/>
              </a:rPr>
              <a:t>problemàtiques que es puguin trobar al llarg de la vida. </a:t>
            </a:r>
          </a:p>
        </p:txBody>
      </p:sp>
      <p:sp>
        <p:nvSpPr>
          <p:cNvPr name="TextBox 28" id="28"/>
          <p:cNvSpPr txBox="true"/>
          <p:nvPr/>
        </p:nvSpPr>
        <p:spPr>
          <a:xfrm rot="0">
            <a:off x="2480705" y="779040"/>
            <a:ext cx="5887622" cy="942080"/>
          </a:xfrm>
          <a:prstGeom prst="rect">
            <a:avLst/>
          </a:prstGeom>
        </p:spPr>
        <p:txBody>
          <a:bodyPr anchor="t" rtlCol="false" tIns="0" lIns="0" bIns="0" rIns="0">
            <a:spAutoFit/>
          </a:bodyPr>
          <a:lstStyle/>
          <a:p>
            <a:pPr algn="just">
              <a:lnSpc>
                <a:spcPts val="2532"/>
              </a:lnSpc>
            </a:pPr>
            <a:r>
              <a:rPr lang="en-US" sz="1103">
                <a:solidFill>
                  <a:srgbClr val="212121"/>
                </a:solidFill>
                <a:latin typeface="Arial"/>
                <a:ea typeface="Arial"/>
                <a:cs typeface="Arial"/>
                <a:sym typeface="Arial"/>
              </a:rPr>
              <a:t>La llengua vehicular de l'escola és el català, la qual s'empra com a vehicle d'aprenentatge i de comunicació en les relacions entre els diferents estaments del centre, tal com es recull al Projecte Lingüístic de Centre.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462417" y="1249937"/>
            <a:ext cx="5770750" cy="6096"/>
            <a:chOff x="0" y="0"/>
            <a:chExt cx="5770753" cy="6096"/>
          </a:xfrm>
        </p:grpSpPr>
        <p:sp>
          <p:nvSpPr>
            <p:cNvPr name="Freeform 3" id="3"/>
            <p:cNvSpPr/>
            <p:nvPr/>
          </p:nvSpPr>
          <p:spPr>
            <a:xfrm flipH="false" flipV="false" rot="0">
              <a:off x="0" y="0"/>
              <a:ext cx="5770753" cy="6096"/>
            </a:xfrm>
            <a:custGeom>
              <a:avLst/>
              <a:gdLst/>
              <a:ahLst/>
              <a:cxnLst/>
              <a:rect r="r" b="b" t="t" l="l"/>
              <a:pathLst>
                <a:path h="6096" w="5770753">
                  <a:moveTo>
                    <a:pt x="0" y="6096"/>
                  </a:moveTo>
                  <a:lnTo>
                    <a:pt x="5770753" y="6096"/>
                  </a:lnTo>
                  <a:lnTo>
                    <a:pt x="5770753" y="0"/>
                  </a:lnTo>
                  <a:lnTo>
                    <a:pt x="0" y="0"/>
                  </a:lnTo>
                  <a:close/>
                </a:path>
              </a:pathLst>
            </a:custGeom>
            <a:solidFill>
              <a:srgbClr val="95B3D7"/>
            </a:solidFill>
          </p:spPr>
        </p:sp>
      </p:grpSp>
      <p:grpSp>
        <p:nvGrpSpPr>
          <p:cNvPr name="Group 4" id="4"/>
          <p:cNvGrpSpPr/>
          <p:nvPr/>
        </p:nvGrpSpPr>
        <p:grpSpPr>
          <a:xfrm rot="0">
            <a:off x="2462417" y="3246758"/>
            <a:ext cx="5770750" cy="6096"/>
            <a:chOff x="0" y="0"/>
            <a:chExt cx="5770753" cy="6096"/>
          </a:xfrm>
        </p:grpSpPr>
        <p:sp>
          <p:nvSpPr>
            <p:cNvPr name="Freeform 5" id="5"/>
            <p:cNvSpPr/>
            <p:nvPr/>
          </p:nvSpPr>
          <p:spPr>
            <a:xfrm flipH="false" flipV="false" rot="0">
              <a:off x="0" y="0"/>
              <a:ext cx="5770753" cy="6096"/>
            </a:xfrm>
            <a:custGeom>
              <a:avLst/>
              <a:gdLst/>
              <a:ahLst/>
              <a:cxnLst/>
              <a:rect r="r" b="b" t="t" l="l"/>
              <a:pathLst>
                <a:path h="6096" w="5770753">
                  <a:moveTo>
                    <a:pt x="0" y="6096"/>
                  </a:moveTo>
                  <a:lnTo>
                    <a:pt x="5770753" y="6096"/>
                  </a:lnTo>
                  <a:lnTo>
                    <a:pt x="5770753" y="0"/>
                  </a:lnTo>
                  <a:lnTo>
                    <a:pt x="0" y="0"/>
                  </a:lnTo>
                  <a:close/>
                </a:path>
              </a:pathLst>
            </a:custGeom>
            <a:solidFill>
              <a:srgbClr val="95B3D7"/>
            </a:solidFill>
          </p:spPr>
        </p:sp>
      </p:grpSp>
      <p:sp>
        <p:nvSpPr>
          <p:cNvPr name="Freeform 6" id="6"/>
          <p:cNvSpPr/>
          <p:nvPr/>
        </p:nvSpPr>
        <p:spPr>
          <a:xfrm flipH="false" flipV="false" rot="0">
            <a:off x="2462417" y="6429118"/>
            <a:ext cx="5770750" cy="18288"/>
          </a:xfrm>
          <a:custGeom>
            <a:avLst/>
            <a:gdLst/>
            <a:ahLst/>
            <a:cxnLst/>
            <a:rect r="r" b="b" t="t" l="l"/>
            <a:pathLst>
              <a:path h="18288" w="5770750">
                <a:moveTo>
                  <a:pt x="0" y="0"/>
                </a:moveTo>
                <a:lnTo>
                  <a:pt x="5770750" y="0"/>
                </a:lnTo>
                <a:lnTo>
                  <a:pt x="5770750" y="18288"/>
                </a:lnTo>
                <a:lnTo>
                  <a:pt x="0" y="182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462417" y="7764523"/>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10" id="10"/>
          <p:cNvSpPr txBox="true"/>
          <p:nvPr/>
        </p:nvSpPr>
        <p:spPr>
          <a:xfrm rot="0">
            <a:off x="5426930" y="9903905"/>
            <a:ext cx="107375" cy="168221"/>
          </a:xfrm>
          <a:prstGeom prst="rect">
            <a:avLst/>
          </a:prstGeom>
        </p:spPr>
        <p:txBody>
          <a:bodyPr anchor="t" rtlCol="false" tIns="0" lIns="0" bIns="0" rIns="0">
            <a:spAutoFit/>
          </a:bodyPr>
          <a:lstStyle/>
          <a:p>
            <a:pPr algn="l">
              <a:lnSpc>
                <a:spcPts val="1394"/>
              </a:lnSpc>
            </a:pPr>
            <a:r>
              <a:rPr lang="en-US" sz="996">
                <a:solidFill>
                  <a:srgbClr val="4F81BD"/>
                </a:solidFill>
                <a:latin typeface="Arial"/>
                <a:ea typeface="Arial"/>
                <a:cs typeface="Arial"/>
                <a:sym typeface="Arial"/>
              </a:rPr>
              <a:t>6 </a:t>
            </a:r>
          </a:p>
        </p:txBody>
      </p:sp>
      <p:sp>
        <p:nvSpPr>
          <p:cNvPr name="TextBox 11" id="11"/>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12" id="12"/>
          <p:cNvSpPr txBox="true"/>
          <p:nvPr/>
        </p:nvSpPr>
        <p:spPr>
          <a:xfrm rot="0">
            <a:off x="2480705" y="6215272"/>
            <a:ext cx="902446" cy="203444"/>
          </a:xfrm>
          <a:prstGeom prst="rect">
            <a:avLst/>
          </a:prstGeom>
        </p:spPr>
        <p:txBody>
          <a:bodyPr anchor="t" rtlCol="false" tIns="0" lIns="0" bIns="0" rIns="0">
            <a:spAutoFit/>
          </a:bodyPr>
          <a:lstStyle/>
          <a:p>
            <a:pPr algn="l">
              <a:lnSpc>
                <a:spcPts val="1545"/>
              </a:lnSpc>
            </a:pPr>
            <a:r>
              <a:rPr lang="en-US" b="true" sz="1103" i="true">
                <a:solidFill>
                  <a:srgbClr val="365F91"/>
                </a:solidFill>
                <a:latin typeface="Arial Bold Italics"/>
                <a:ea typeface="Arial Bold Italics"/>
                <a:cs typeface="Arial Bold Italics"/>
                <a:sym typeface="Arial Bold Italics"/>
              </a:rPr>
              <a:t>2. DIAGNOSI </a:t>
            </a:r>
          </a:p>
        </p:txBody>
      </p:sp>
      <p:sp>
        <p:nvSpPr>
          <p:cNvPr name="TextBox 13" id="13"/>
          <p:cNvSpPr txBox="true"/>
          <p:nvPr/>
        </p:nvSpPr>
        <p:spPr>
          <a:xfrm rot="0">
            <a:off x="2480705" y="7445902"/>
            <a:ext cx="1006592" cy="308219"/>
          </a:xfrm>
          <a:prstGeom prst="rect">
            <a:avLst/>
          </a:prstGeom>
        </p:spPr>
        <p:txBody>
          <a:bodyPr anchor="t" rtlCol="false" tIns="0" lIns="0" bIns="0" rIns="0">
            <a:spAutoFit/>
          </a:bodyPr>
          <a:lstStyle/>
          <a:p>
            <a:pPr algn="l">
              <a:lnSpc>
                <a:spcPts val="2663"/>
              </a:lnSpc>
            </a:pPr>
            <a:r>
              <a:rPr lang="en-US" sz="1103">
                <a:solidFill>
                  <a:srgbClr val="365F91"/>
                </a:solidFill>
                <a:latin typeface="Arial"/>
                <a:ea typeface="Arial"/>
                <a:cs typeface="Arial"/>
                <a:sym typeface="Arial"/>
              </a:rPr>
              <a:t>2.1. EL POBLE </a:t>
            </a:r>
          </a:p>
        </p:txBody>
      </p:sp>
      <p:sp>
        <p:nvSpPr>
          <p:cNvPr name="TextBox 14" id="14"/>
          <p:cNvSpPr txBox="true"/>
          <p:nvPr/>
        </p:nvSpPr>
        <p:spPr>
          <a:xfrm rot="0">
            <a:off x="2709305" y="7784230"/>
            <a:ext cx="3492856" cy="308219"/>
          </a:xfrm>
          <a:prstGeom prst="rect">
            <a:avLst/>
          </a:prstGeom>
        </p:spPr>
        <p:txBody>
          <a:bodyPr anchor="t" rtlCol="false" tIns="0" lIns="0" bIns="0" rIns="0">
            <a:spAutoFit/>
          </a:bodyPr>
          <a:lstStyle/>
          <a:p>
            <a:pPr algn="l">
              <a:lnSpc>
                <a:spcPts val="2663"/>
              </a:lnSpc>
            </a:pPr>
            <a:r>
              <a:rPr lang="en-US" sz="1103">
                <a:solidFill>
                  <a:srgbClr val="000000"/>
                </a:solidFill>
                <a:latin typeface="Arial"/>
                <a:ea typeface="Arial"/>
                <a:cs typeface="Arial"/>
                <a:sym typeface="Arial"/>
              </a:rPr>
              <a:t>El municipi té una població de 2.511 habitants el 2024. </a:t>
            </a:r>
          </a:p>
        </p:txBody>
      </p:sp>
      <p:sp>
        <p:nvSpPr>
          <p:cNvPr name="TextBox 15" id="15"/>
          <p:cNvSpPr txBox="true"/>
          <p:nvPr/>
        </p:nvSpPr>
        <p:spPr>
          <a:xfrm rot="0">
            <a:off x="2709305" y="6683902"/>
            <a:ext cx="5651840" cy="298694"/>
          </a:xfrm>
          <a:prstGeom prst="rect">
            <a:avLst/>
          </a:prstGeom>
        </p:spPr>
        <p:txBody>
          <a:bodyPr anchor="t" rtlCol="false" tIns="0" lIns="0" bIns="0" rIns="0">
            <a:spAutoFit/>
          </a:bodyPr>
          <a:lstStyle/>
          <a:p>
            <a:pPr algn="l">
              <a:lnSpc>
                <a:spcPts val="2531"/>
              </a:lnSpc>
            </a:pPr>
            <a:r>
              <a:rPr lang="en-US" sz="1103" spc="6">
                <a:solidFill>
                  <a:srgbClr val="000000"/>
                </a:solidFill>
                <a:latin typeface="Arial"/>
                <a:ea typeface="Arial"/>
                <a:cs typeface="Arial"/>
                <a:sym typeface="Arial"/>
              </a:rPr>
              <a:t>L’Institut Escola de Sant Quintí de Mediona està situat al Passeig de Les Deus, número </a:t>
            </a:r>
          </a:p>
        </p:txBody>
      </p:sp>
      <p:sp>
        <p:nvSpPr>
          <p:cNvPr name="TextBox 16" id="16"/>
          <p:cNvSpPr txBox="true"/>
          <p:nvPr/>
        </p:nvSpPr>
        <p:spPr>
          <a:xfrm rot="0">
            <a:off x="2480705" y="7005466"/>
            <a:ext cx="4310510" cy="298694"/>
          </a:xfrm>
          <a:prstGeom prst="rect">
            <a:avLst/>
          </a:prstGeom>
        </p:spPr>
        <p:txBody>
          <a:bodyPr anchor="t" rtlCol="false" tIns="0" lIns="0" bIns="0" rIns="0">
            <a:spAutoFit/>
          </a:bodyPr>
          <a:lstStyle/>
          <a:p>
            <a:pPr algn="l">
              <a:lnSpc>
                <a:spcPts val="2531"/>
              </a:lnSpc>
            </a:pPr>
            <a:r>
              <a:rPr lang="en-US" sz="1103">
                <a:solidFill>
                  <a:srgbClr val="000000"/>
                </a:solidFill>
                <a:latin typeface="Arial"/>
                <a:ea typeface="Arial"/>
                <a:cs typeface="Arial"/>
                <a:sym typeface="Arial"/>
              </a:rPr>
              <a:t>17, al municipi de Sant Quintí de Mediona, al nord de l’Alt Penedès. </a:t>
            </a:r>
          </a:p>
        </p:txBody>
      </p:sp>
      <p:sp>
        <p:nvSpPr>
          <p:cNvPr name="TextBox 17" id="17"/>
          <p:cNvSpPr txBox="true"/>
          <p:nvPr/>
        </p:nvSpPr>
        <p:spPr>
          <a:xfrm rot="0">
            <a:off x="2937857" y="759990"/>
            <a:ext cx="3248854" cy="317744"/>
          </a:xfrm>
          <a:prstGeom prst="rect">
            <a:avLst/>
          </a:prstGeom>
        </p:spPr>
        <p:txBody>
          <a:bodyPr anchor="t" rtlCol="false" tIns="0" lIns="0" bIns="0" rIns="0">
            <a:spAutoFit/>
          </a:bodyPr>
          <a:lstStyle/>
          <a:p>
            <a:pPr algn="l">
              <a:lnSpc>
                <a:spcPts val="2759"/>
              </a:lnSpc>
            </a:pPr>
            <a:r>
              <a:rPr lang="en-US" b="true" sz="1103" i="true">
                <a:solidFill>
                  <a:srgbClr val="000000"/>
                </a:solidFill>
                <a:latin typeface="Arial Bold Italics"/>
                <a:ea typeface="Arial Bold Italics"/>
                <a:cs typeface="Arial Bold Italics"/>
                <a:sym typeface="Arial Bold Italics"/>
              </a:rPr>
              <a:t>…s’APRENGUI A CONÈIXER per arribar a ser… </a:t>
            </a:r>
          </a:p>
        </p:txBody>
      </p:sp>
      <p:sp>
        <p:nvSpPr>
          <p:cNvPr name="TextBox 18" id="18"/>
          <p:cNvSpPr txBox="true"/>
          <p:nvPr/>
        </p:nvSpPr>
        <p:spPr>
          <a:xfrm rot="0">
            <a:off x="2709305" y="1150106"/>
            <a:ext cx="5654669" cy="638070"/>
          </a:xfrm>
          <a:prstGeom prst="rect">
            <a:avLst/>
          </a:prstGeom>
        </p:spPr>
        <p:txBody>
          <a:bodyPr anchor="t" rtlCol="false" tIns="0" lIns="0" bIns="0" rIns="0">
            <a:spAutoFit/>
          </a:bodyPr>
          <a:lstStyle/>
          <a:p>
            <a:pPr algn="l">
              <a:lnSpc>
                <a:spcPts val="2759"/>
              </a:lnSpc>
            </a:pPr>
            <a:r>
              <a:rPr lang="en-US" b="true" sz="1103" i="true">
                <a:solidFill>
                  <a:srgbClr val="000000"/>
                </a:solidFill>
                <a:latin typeface="Arial Bold Italics"/>
                <a:ea typeface="Arial Bold Italics"/>
                <a:cs typeface="Arial Bold Italics"/>
                <a:sym typeface="Arial Bold Italics"/>
              </a:rPr>
              <a:t>Persones</a:t>
            </a:r>
            <a:r>
              <a:rPr lang="en-US" sz="1103">
                <a:solidFill>
                  <a:srgbClr val="000000"/>
                </a:solidFill>
                <a:latin typeface="Arial"/>
                <a:ea typeface="Arial"/>
                <a:cs typeface="Arial"/>
                <a:sym typeface="Arial"/>
              </a:rPr>
              <a:t> de </a:t>
            </a:r>
            <a:r>
              <a:rPr lang="en-US" b="true" sz="1103" i="true">
                <a:solidFill>
                  <a:srgbClr val="000000"/>
                </a:solidFill>
                <a:latin typeface="Arial Bold Italics"/>
                <a:ea typeface="Arial Bold Italics"/>
                <a:cs typeface="Arial Bold Italics"/>
                <a:sym typeface="Arial Bold Italics"/>
              </a:rPr>
              <a:t>ment oberta</a:t>
            </a:r>
            <a:r>
              <a:rPr lang="en-US" sz="1103">
                <a:solidFill>
                  <a:srgbClr val="000000"/>
                </a:solidFill>
                <a:latin typeface="Arial"/>
                <a:ea typeface="Arial"/>
                <a:cs typeface="Arial"/>
                <a:sym typeface="Arial"/>
              </a:rPr>
              <a:t> i amb </a:t>
            </a:r>
            <a:r>
              <a:rPr lang="en-US" b="true" sz="1103" i="true">
                <a:solidFill>
                  <a:srgbClr val="000000"/>
                </a:solidFill>
                <a:latin typeface="Arial Bold Italics"/>
                <a:ea typeface="Arial Bold Italics"/>
                <a:cs typeface="Arial Bold Italics"/>
                <a:sym typeface="Arial Bold Italics"/>
              </a:rPr>
              <a:t>ganes d’aprendre</a:t>
            </a:r>
            <a:r>
              <a:rPr lang="en-US" sz="1103">
                <a:solidFill>
                  <a:srgbClr val="000000"/>
                </a:solidFill>
                <a:latin typeface="Arial"/>
                <a:ea typeface="Arial"/>
                <a:cs typeface="Arial"/>
                <a:sym typeface="Arial"/>
              </a:rPr>
              <a:t>. </a:t>
            </a:r>
          </a:p>
          <a:p>
            <a:pPr algn="l">
              <a:lnSpc>
                <a:spcPts val="2279"/>
              </a:lnSpc>
            </a:pPr>
            <a:r>
              <a:rPr lang="en-US" b="true" sz="1103" i="true">
                <a:solidFill>
                  <a:srgbClr val="000000"/>
                </a:solidFill>
                <a:latin typeface="Arial Bold Italics"/>
                <a:ea typeface="Arial Bold Italics"/>
                <a:cs typeface="Arial Bold Italics"/>
                <a:sym typeface="Arial Bold Italics"/>
              </a:rPr>
              <a:t>Persones</a:t>
            </a:r>
            <a:r>
              <a:rPr lang="en-US" sz="1103">
                <a:solidFill>
                  <a:srgbClr val="000000"/>
                </a:solidFill>
                <a:latin typeface="Arial"/>
                <a:ea typeface="Arial"/>
                <a:cs typeface="Arial"/>
                <a:sym typeface="Arial"/>
              </a:rPr>
              <a:t> que sàpiguen afrontar reptes i situacions amb </a:t>
            </a:r>
            <a:r>
              <a:rPr lang="en-US" b="true" sz="1103" i="true">
                <a:solidFill>
                  <a:srgbClr val="000000"/>
                </a:solidFill>
                <a:latin typeface="Arial Bold Italics"/>
                <a:ea typeface="Arial Bold Italics"/>
                <a:cs typeface="Arial Bold Italics"/>
                <a:sym typeface="Arial Bold Italics"/>
              </a:rPr>
              <a:t>esforç</a:t>
            </a:r>
            <a:r>
              <a:rPr lang="en-US" sz="1103">
                <a:solidFill>
                  <a:srgbClr val="000000"/>
                </a:solidFill>
                <a:latin typeface="Arial"/>
                <a:ea typeface="Arial"/>
                <a:cs typeface="Arial"/>
                <a:sym typeface="Arial"/>
              </a:rPr>
              <a:t> i que amb </a:t>
            </a:r>
          </a:p>
        </p:txBody>
      </p:sp>
      <p:sp>
        <p:nvSpPr>
          <p:cNvPr name="TextBox 19" id="19"/>
          <p:cNvSpPr txBox="true"/>
          <p:nvPr/>
        </p:nvSpPr>
        <p:spPr>
          <a:xfrm rot="0">
            <a:off x="2480705" y="1791995"/>
            <a:ext cx="4301185" cy="317744"/>
          </a:xfrm>
          <a:prstGeom prst="rect">
            <a:avLst/>
          </a:prstGeom>
        </p:spPr>
        <p:txBody>
          <a:bodyPr anchor="t" rtlCol="false" tIns="0" lIns="0" bIns="0" rIns="0">
            <a:spAutoFit/>
          </a:bodyPr>
          <a:lstStyle/>
          <a:p>
            <a:pPr algn="l">
              <a:lnSpc>
                <a:spcPts val="2759"/>
              </a:lnSpc>
            </a:pPr>
            <a:r>
              <a:rPr lang="en-US" b="true" sz="1103" i="true">
                <a:solidFill>
                  <a:srgbClr val="000000"/>
                </a:solidFill>
                <a:latin typeface="Arial Bold Italics"/>
                <a:ea typeface="Arial Bold Italics"/>
                <a:cs typeface="Arial Bold Italics"/>
                <a:sym typeface="Arial Bold Italics"/>
              </a:rPr>
              <a:t>perseverança</a:t>
            </a:r>
            <a:r>
              <a:rPr lang="en-US" sz="1103">
                <a:solidFill>
                  <a:srgbClr val="000000"/>
                </a:solidFill>
                <a:latin typeface="Arial"/>
                <a:ea typeface="Arial"/>
                <a:cs typeface="Arial"/>
                <a:sym typeface="Arial"/>
              </a:rPr>
              <a:t> vagin adquirint aprenentatges al llarg de tota la vida. </a:t>
            </a:r>
          </a:p>
        </p:txBody>
      </p:sp>
      <p:sp>
        <p:nvSpPr>
          <p:cNvPr name="TextBox 20" id="20"/>
          <p:cNvSpPr txBox="true"/>
          <p:nvPr/>
        </p:nvSpPr>
        <p:spPr>
          <a:xfrm rot="0">
            <a:off x="2709305" y="2151374"/>
            <a:ext cx="5653592" cy="279930"/>
          </a:xfrm>
          <a:prstGeom prst="rect">
            <a:avLst/>
          </a:prstGeom>
        </p:spPr>
        <p:txBody>
          <a:bodyPr anchor="t" rtlCol="false" tIns="0" lIns="0" bIns="0" rIns="0">
            <a:spAutoFit/>
          </a:bodyPr>
          <a:lstStyle/>
          <a:p>
            <a:pPr algn="l">
              <a:lnSpc>
                <a:spcPts val="2304"/>
              </a:lnSpc>
            </a:pPr>
            <a:r>
              <a:rPr lang="en-US" b="true" sz="1103" i="true" spc="14">
                <a:solidFill>
                  <a:srgbClr val="000000"/>
                </a:solidFill>
                <a:latin typeface="Arial Bold Italics"/>
                <a:ea typeface="Arial Bold Italics"/>
                <a:cs typeface="Arial Bold Italics"/>
                <a:sym typeface="Arial Bold Italics"/>
              </a:rPr>
              <a:t>Persones </a:t>
            </a:r>
            <a:r>
              <a:rPr lang="en-US" sz="1103" spc="14">
                <a:solidFill>
                  <a:srgbClr val="000000"/>
                </a:solidFill>
                <a:latin typeface="Arial"/>
                <a:ea typeface="Arial"/>
                <a:cs typeface="Arial"/>
                <a:sym typeface="Arial"/>
              </a:rPr>
              <a:t>que sàpiguen </a:t>
            </a:r>
            <a:r>
              <a:rPr lang="en-US" b="true" sz="1103" i="true" spc="14">
                <a:solidFill>
                  <a:srgbClr val="000000"/>
                </a:solidFill>
                <a:latin typeface="Arial Bold Italics"/>
                <a:ea typeface="Arial Bold Italics"/>
                <a:cs typeface="Arial Bold Italics"/>
                <a:sym typeface="Arial Bold Italics"/>
              </a:rPr>
              <a:t>aprendre a aprendre</a:t>
            </a:r>
            <a:r>
              <a:rPr lang="en-US" sz="1103" spc="14">
                <a:solidFill>
                  <a:srgbClr val="000000"/>
                </a:solidFill>
                <a:latin typeface="Arial"/>
                <a:ea typeface="Arial"/>
                <a:cs typeface="Arial"/>
                <a:sym typeface="Arial"/>
              </a:rPr>
              <a:t> autoregulant el propi aprenentatge amb </a:t>
            </a:r>
          </a:p>
        </p:txBody>
      </p:sp>
      <p:sp>
        <p:nvSpPr>
          <p:cNvPr name="TextBox 21" id="21"/>
          <p:cNvSpPr txBox="true"/>
          <p:nvPr/>
        </p:nvSpPr>
        <p:spPr>
          <a:xfrm rot="0">
            <a:off x="2480705" y="2436647"/>
            <a:ext cx="3432229"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l’ajuda de l’avaluació, la coavaluació i l’autoavaluació. </a:t>
            </a:r>
          </a:p>
        </p:txBody>
      </p:sp>
      <p:sp>
        <p:nvSpPr>
          <p:cNvPr name="TextBox 22" id="22"/>
          <p:cNvSpPr txBox="true"/>
          <p:nvPr/>
        </p:nvSpPr>
        <p:spPr>
          <a:xfrm rot="0">
            <a:off x="2937857" y="2796311"/>
            <a:ext cx="3256626" cy="279644"/>
          </a:xfrm>
          <a:prstGeom prst="rect">
            <a:avLst/>
          </a:prstGeom>
        </p:spPr>
        <p:txBody>
          <a:bodyPr anchor="t" rtlCol="false" tIns="0" lIns="0" bIns="0" rIns="0">
            <a:spAutoFit/>
          </a:bodyPr>
          <a:lstStyle/>
          <a:p>
            <a:pPr algn="l">
              <a:lnSpc>
                <a:spcPts val="2304"/>
              </a:lnSpc>
            </a:pPr>
            <a:r>
              <a:rPr lang="en-US" b="true" sz="1103" i="true">
                <a:solidFill>
                  <a:srgbClr val="000000"/>
                </a:solidFill>
                <a:latin typeface="Arial Bold Italics"/>
                <a:ea typeface="Arial Bold Italics"/>
                <a:cs typeface="Arial Bold Italics"/>
                <a:sym typeface="Arial Bold Italics"/>
              </a:rPr>
              <a:t>…s’APRENGUI A CONVIURE per arribar a ser… </a:t>
            </a:r>
          </a:p>
        </p:txBody>
      </p:sp>
      <p:sp>
        <p:nvSpPr>
          <p:cNvPr name="TextBox 23" id="23"/>
          <p:cNvSpPr txBox="true"/>
          <p:nvPr/>
        </p:nvSpPr>
        <p:spPr>
          <a:xfrm rot="0">
            <a:off x="2480705" y="3146927"/>
            <a:ext cx="5888279" cy="961158"/>
          </a:xfrm>
          <a:prstGeom prst="rect">
            <a:avLst/>
          </a:prstGeom>
        </p:spPr>
        <p:txBody>
          <a:bodyPr anchor="t" rtlCol="false" tIns="0" lIns="0" bIns="0" rIns="0">
            <a:spAutoFit/>
          </a:bodyPr>
          <a:lstStyle/>
          <a:p>
            <a:pPr algn="just">
              <a:lnSpc>
                <a:spcPts val="2759"/>
              </a:lnSpc>
            </a:pPr>
            <a:r>
              <a:rPr lang="en-US" b="true" sz="1103" i="true" spc="7">
                <a:solidFill>
                  <a:srgbClr val="000000"/>
                </a:solidFill>
                <a:latin typeface="Arial Bold Italics"/>
                <a:ea typeface="Arial Bold Italics"/>
                <a:cs typeface="Arial Bold Italics"/>
                <a:sym typeface="Arial Bold Italics"/>
              </a:rPr>
              <a:t>Persones</a:t>
            </a:r>
            <a:r>
              <a:rPr lang="en-US" sz="1103" spc="7">
                <a:solidFill>
                  <a:srgbClr val="000000"/>
                </a:solidFill>
                <a:latin typeface="Arial"/>
                <a:ea typeface="Arial"/>
                <a:cs typeface="Arial"/>
                <a:sym typeface="Arial"/>
              </a:rPr>
              <a:t> que sàpiguen </a:t>
            </a:r>
            <a:r>
              <a:rPr lang="en-US" b="true" sz="1103" i="true" spc="7">
                <a:solidFill>
                  <a:srgbClr val="000000"/>
                </a:solidFill>
                <a:latin typeface="Arial Bold Italics"/>
                <a:ea typeface="Arial Bold Italics"/>
                <a:cs typeface="Arial Bold Italics"/>
                <a:sym typeface="Arial Bold Italics"/>
              </a:rPr>
              <a:t>conviure en la diversitat</a:t>
            </a:r>
            <a:r>
              <a:rPr lang="en-US" sz="1103" spc="7">
                <a:solidFill>
                  <a:srgbClr val="000000"/>
                </a:solidFill>
                <a:latin typeface="Arial"/>
                <a:ea typeface="Arial"/>
                <a:cs typeface="Arial"/>
                <a:sym typeface="Arial"/>
              </a:rPr>
              <a:t>, que </a:t>
            </a:r>
            <a:r>
              <a:rPr lang="en-US" b="true" sz="1103" i="true" spc="7">
                <a:solidFill>
                  <a:srgbClr val="000000"/>
                </a:solidFill>
                <a:latin typeface="Arial Bold Italics"/>
                <a:ea typeface="Arial Bold Italics"/>
                <a:cs typeface="Arial Bold Italics"/>
                <a:sym typeface="Arial Bold Italics"/>
              </a:rPr>
              <a:t>respectin</a:t>
            </a:r>
            <a:r>
              <a:rPr lang="en-US" sz="1103" spc="7">
                <a:solidFill>
                  <a:srgbClr val="000000"/>
                </a:solidFill>
                <a:latin typeface="Arial"/>
                <a:ea typeface="Arial"/>
                <a:cs typeface="Arial"/>
                <a:sym typeface="Arial"/>
              </a:rPr>
              <a:t> la manera de fer i de </a:t>
            </a:r>
          </a:p>
          <a:p>
            <a:pPr algn="just">
              <a:lnSpc>
                <a:spcPts val="2304"/>
              </a:lnSpc>
            </a:pPr>
            <a:r>
              <a:rPr lang="en-US" sz="1103" spc="13">
                <a:solidFill>
                  <a:srgbClr val="000000"/>
                </a:solidFill>
                <a:latin typeface="Arial"/>
                <a:ea typeface="Arial"/>
                <a:cs typeface="Arial"/>
                <a:sym typeface="Arial"/>
              </a:rPr>
              <a:t>ser dels altres, que siguin </a:t>
            </a:r>
            <a:r>
              <a:rPr lang="en-US" b="true" sz="1103" i="true" spc="13">
                <a:solidFill>
                  <a:srgbClr val="000000"/>
                </a:solidFill>
                <a:latin typeface="Arial Bold Italics"/>
                <a:ea typeface="Arial Bold Italics"/>
                <a:cs typeface="Arial Bold Italics"/>
                <a:sym typeface="Arial Bold Italics"/>
              </a:rPr>
              <a:t>capaces d’empatitzar</a:t>
            </a:r>
            <a:r>
              <a:rPr lang="en-US" sz="1103" spc="13">
                <a:solidFill>
                  <a:srgbClr val="000000"/>
                </a:solidFill>
                <a:latin typeface="Arial"/>
                <a:ea typeface="Arial"/>
                <a:cs typeface="Arial"/>
                <a:sym typeface="Arial"/>
              </a:rPr>
              <a:t> i que adquireixin un </a:t>
            </a:r>
            <a:r>
              <a:rPr lang="en-US" b="true" sz="1103" i="true" spc="13">
                <a:solidFill>
                  <a:srgbClr val="000000"/>
                </a:solidFill>
                <a:latin typeface="Arial Bold Italics"/>
                <a:ea typeface="Arial Bold Italics"/>
                <a:cs typeface="Arial Bold Italics"/>
                <a:sym typeface="Arial Bold Italics"/>
              </a:rPr>
              <a:t>compromís envers </a:t>
            </a:r>
          </a:p>
          <a:p>
            <a:pPr algn="just">
              <a:lnSpc>
                <a:spcPts val="2759"/>
              </a:lnSpc>
            </a:pPr>
            <a:r>
              <a:rPr lang="en-US" b="true" sz="1103" i="true">
                <a:solidFill>
                  <a:srgbClr val="000000"/>
                </a:solidFill>
                <a:latin typeface="Arial Bold Italics"/>
                <a:ea typeface="Arial Bold Italics"/>
                <a:cs typeface="Arial Bold Italics"/>
                <a:sym typeface="Arial Bold Italics"/>
              </a:rPr>
              <a:t>l’entorn</a:t>
            </a:r>
            <a:r>
              <a:rPr lang="en-US" sz="1103">
                <a:solidFill>
                  <a:srgbClr val="000000"/>
                </a:solidFill>
                <a:latin typeface="Arial"/>
                <a:ea typeface="Arial"/>
                <a:cs typeface="Arial"/>
                <a:sym typeface="Arial"/>
              </a:rPr>
              <a:t> </a:t>
            </a:r>
            <a:r>
              <a:rPr lang="en-US" b="true" sz="1103" i="true">
                <a:solidFill>
                  <a:srgbClr val="000000"/>
                </a:solidFill>
                <a:latin typeface="Arial Bold Italics"/>
                <a:ea typeface="Arial Bold Italics"/>
                <a:cs typeface="Arial Bold Italics"/>
                <a:sym typeface="Arial Bold Italics"/>
              </a:rPr>
              <a:t>físic prenent consciència ambiental, tot tenint en compte la sostenibilitat. </a:t>
            </a:r>
          </a:p>
        </p:txBody>
      </p:sp>
      <p:sp>
        <p:nvSpPr>
          <p:cNvPr name="TextBox 24" id="24"/>
          <p:cNvSpPr txBox="true"/>
          <p:nvPr/>
        </p:nvSpPr>
        <p:spPr>
          <a:xfrm rot="0">
            <a:off x="2709305" y="4149719"/>
            <a:ext cx="5653897" cy="279930"/>
          </a:xfrm>
          <a:prstGeom prst="rect">
            <a:avLst/>
          </a:prstGeom>
        </p:spPr>
        <p:txBody>
          <a:bodyPr anchor="t" rtlCol="false" tIns="0" lIns="0" bIns="0" rIns="0">
            <a:spAutoFit/>
          </a:bodyPr>
          <a:lstStyle/>
          <a:p>
            <a:pPr algn="l">
              <a:lnSpc>
                <a:spcPts val="2304"/>
              </a:lnSpc>
            </a:pPr>
            <a:r>
              <a:rPr lang="en-US" b="true" sz="1103" i="true" spc="8">
                <a:solidFill>
                  <a:srgbClr val="000000"/>
                </a:solidFill>
                <a:latin typeface="Arial Bold Italics"/>
                <a:ea typeface="Arial Bold Italics"/>
                <a:cs typeface="Arial Bold Italics"/>
                <a:sym typeface="Arial Bold Italics"/>
              </a:rPr>
              <a:t>Persones</a:t>
            </a:r>
            <a:r>
              <a:rPr lang="en-US" sz="1103" spc="8">
                <a:solidFill>
                  <a:srgbClr val="000000"/>
                </a:solidFill>
                <a:latin typeface="Arial"/>
                <a:ea typeface="Arial"/>
                <a:cs typeface="Arial"/>
                <a:sym typeface="Arial"/>
              </a:rPr>
              <a:t> que sàpiguen </a:t>
            </a:r>
            <a:r>
              <a:rPr lang="en-US" b="true" sz="1103" i="true" spc="8">
                <a:solidFill>
                  <a:srgbClr val="000000"/>
                </a:solidFill>
                <a:latin typeface="Arial Bold Italics"/>
                <a:ea typeface="Arial Bold Italics"/>
                <a:cs typeface="Arial Bold Italics"/>
                <a:sym typeface="Arial Bold Italics"/>
              </a:rPr>
              <a:t>dialogar</a:t>
            </a:r>
            <a:r>
              <a:rPr lang="en-US" sz="1103" spc="8">
                <a:solidFill>
                  <a:srgbClr val="000000"/>
                </a:solidFill>
                <a:latin typeface="Arial"/>
                <a:ea typeface="Arial"/>
                <a:cs typeface="Arial"/>
                <a:sym typeface="Arial"/>
              </a:rPr>
              <a:t> i </a:t>
            </a:r>
            <a:r>
              <a:rPr lang="en-US" b="true" sz="1103" i="true" spc="8">
                <a:solidFill>
                  <a:srgbClr val="000000"/>
                </a:solidFill>
                <a:latin typeface="Arial Bold Italics"/>
                <a:ea typeface="Arial Bold Italics"/>
                <a:cs typeface="Arial Bold Italics"/>
                <a:sym typeface="Arial Bold Italics"/>
              </a:rPr>
              <a:t>mediar</a:t>
            </a:r>
            <a:r>
              <a:rPr lang="en-US" sz="1103" spc="8">
                <a:solidFill>
                  <a:srgbClr val="000000"/>
                </a:solidFill>
                <a:latin typeface="Arial"/>
                <a:ea typeface="Arial"/>
                <a:cs typeface="Arial"/>
                <a:sym typeface="Arial"/>
              </a:rPr>
              <a:t> educadament per resoldre conflictes, essent </a:t>
            </a:r>
          </a:p>
        </p:txBody>
      </p:sp>
      <p:sp>
        <p:nvSpPr>
          <p:cNvPr name="TextBox 25" id="25"/>
          <p:cNvSpPr txBox="true"/>
          <p:nvPr/>
        </p:nvSpPr>
        <p:spPr>
          <a:xfrm rot="0">
            <a:off x="2480705" y="4433468"/>
            <a:ext cx="4301185" cy="317744"/>
          </a:xfrm>
          <a:prstGeom prst="rect">
            <a:avLst/>
          </a:prstGeom>
        </p:spPr>
        <p:txBody>
          <a:bodyPr anchor="t" rtlCol="false" tIns="0" lIns="0" bIns="0" rIns="0">
            <a:spAutoFit/>
          </a:bodyPr>
          <a:lstStyle/>
          <a:p>
            <a:pPr algn="l">
              <a:lnSpc>
                <a:spcPts val="2759"/>
              </a:lnSpc>
            </a:pPr>
            <a:r>
              <a:rPr lang="en-US" sz="1103">
                <a:solidFill>
                  <a:srgbClr val="000000"/>
                </a:solidFill>
                <a:latin typeface="Arial"/>
                <a:ea typeface="Arial"/>
                <a:cs typeface="Arial"/>
                <a:sym typeface="Arial"/>
              </a:rPr>
              <a:t>transigents i reconeixent que podem </a:t>
            </a:r>
            <a:r>
              <a:rPr lang="en-US" b="true" sz="1103" i="true">
                <a:solidFill>
                  <a:srgbClr val="000000"/>
                </a:solidFill>
                <a:latin typeface="Arial Bold Italics"/>
                <a:ea typeface="Arial Bold Italics"/>
                <a:cs typeface="Arial Bold Italics"/>
                <a:sym typeface="Arial Bold Italics"/>
              </a:rPr>
              <a:t>aprendre els uns dels altres</a:t>
            </a:r>
            <a:r>
              <a:rPr lang="en-US" sz="1103">
                <a:solidFill>
                  <a:srgbClr val="000000"/>
                </a:solidFill>
                <a:latin typeface="Arial"/>
                <a:ea typeface="Arial"/>
                <a:cs typeface="Arial"/>
                <a:sym typeface="Arial"/>
              </a:rPr>
              <a:t>. </a:t>
            </a:r>
          </a:p>
        </p:txBody>
      </p:sp>
      <p:sp>
        <p:nvSpPr>
          <p:cNvPr name="TextBox 26" id="26"/>
          <p:cNvSpPr txBox="true"/>
          <p:nvPr/>
        </p:nvSpPr>
        <p:spPr>
          <a:xfrm rot="0">
            <a:off x="2709305" y="4800848"/>
            <a:ext cx="5653145" cy="592217"/>
          </a:xfrm>
          <a:prstGeom prst="rect">
            <a:avLst/>
          </a:prstGeom>
        </p:spPr>
        <p:txBody>
          <a:bodyPr anchor="t" rtlCol="false" tIns="0" lIns="0" bIns="0" rIns="0">
            <a:spAutoFit/>
          </a:bodyPr>
          <a:lstStyle/>
          <a:p>
            <a:pPr algn="l">
              <a:lnSpc>
                <a:spcPts val="2279"/>
              </a:lnSpc>
            </a:pPr>
            <a:r>
              <a:rPr lang="en-US" b="true" sz="1103" i="true">
                <a:solidFill>
                  <a:srgbClr val="000000"/>
                </a:solidFill>
                <a:latin typeface="Arial Bold Italics"/>
                <a:ea typeface="Arial Bold Italics"/>
                <a:cs typeface="Arial Bold Italics"/>
                <a:sym typeface="Arial Bold Italics"/>
              </a:rPr>
              <a:t>Persones</a:t>
            </a:r>
            <a:r>
              <a:rPr lang="en-US" sz="1103">
                <a:solidFill>
                  <a:srgbClr val="000000"/>
                </a:solidFill>
                <a:latin typeface="Arial"/>
                <a:ea typeface="Arial"/>
                <a:cs typeface="Arial"/>
                <a:sym typeface="Arial"/>
              </a:rPr>
              <a:t> capaces de moure’s amb </a:t>
            </a:r>
            <a:r>
              <a:rPr lang="en-US" b="true" sz="1103" i="true">
                <a:solidFill>
                  <a:srgbClr val="000000"/>
                </a:solidFill>
                <a:latin typeface="Arial Bold Italics"/>
                <a:ea typeface="Arial Bold Italics"/>
                <a:cs typeface="Arial Bold Italics"/>
                <a:sym typeface="Arial Bold Italics"/>
              </a:rPr>
              <a:t>seguretat</a:t>
            </a:r>
            <a:r>
              <a:rPr lang="en-US" sz="1103">
                <a:solidFill>
                  <a:srgbClr val="000000"/>
                </a:solidFill>
                <a:latin typeface="Arial"/>
                <a:ea typeface="Arial"/>
                <a:cs typeface="Arial"/>
                <a:sym typeface="Arial"/>
              </a:rPr>
              <a:t> per un entorn </a:t>
            </a:r>
            <a:r>
              <a:rPr lang="en-US" b="true" sz="1103" i="true">
                <a:solidFill>
                  <a:srgbClr val="000000"/>
                </a:solidFill>
                <a:latin typeface="Arial Bold Italics"/>
                <a:ea typeface="Arial Bold Italics"/>
                <a:cs typeface="Arial Bold Italics"/>
                <a:sym typeface="Arial Bold Italics"/>
              </a:rPr>
              <a:t>digital</a:t>
            </a:r>
            <a:r>
              <a:rPr lang="en-US" sz="1103">
                <a:solidFill>
                  <a:srgbClr val="000000"/>
                </a:solidFill>
                <a:latin typeface="Arial"/>
                <a:ea typeface="Arial"/>
                <a:cs typeface="Arial"/>
                <a:sym typeface="Arial"/>
              </a:rPr>
              <a:t>. </a:t>
            </a:r>
          </a:p>
          <a:p>
            <a:pPr algn="l">
              <a:lnSpc>
                <a:spcPts val="2759"/>
              </a:lnSpc>
            </a:pPr>
            <a:r>
              <a:rPr lang="en-US" sz="1103">
                <a:solidFill>
                  <a:srgbClr val="000000"/>
                </a:solidFill>
                <a:latin typeface="Arial"/>
                <a:ea typeface="Arial"/>
                <a:cs typeface="Arial"/>
                <a:sym typeface="Arial"/>
              </a:rPr>
              <a:t>En definitiva, </a:t>
            </a:r>
            <a:r>
              <a:rPr lang="en-US" b="true" sz="1103" i="true">
                <a:solidFill>
                  <a:srgbClr val="000000"/>
                </a:solidFill>
                <a:latin typeface="Arial Bold Italics"/>
                <a:ea typeface="Arial Bold Italics"/>
                <a:cs typeface="Arial Bold Italics"/>
                <a:sym typeface="Arial Bold Italics"/>
              </a:rPr>
              <a:t>persones competents i compromeses per anar autònomament pel </a:t>
            </a:r>
          </a:p>
        </p:txBody>
      </p:sp>
      <p:sp>
        <p:nvSpPr>
          <p:cNvPr name="TextBox 27" id="27"/>
          <p:cNvSpPr txBox="true"/>
          <p:nvPr/>
        </p:nvSpPr>
        <p:spPr>
          <a:xfrm rot="0">
            <a:off x="2480705" y="5434984"/>
            <a:ext cx="380190" cy="279644"/>
          </a:xfrm>
          <a:prstGeom prst="rect">
            <a:avLst/>
          </a:prstGeom>
        </p:spPr>
        <p:txBody>
          <a:bodyPr anchor="t" rtlCol="false" tIns="0" lIns="0" bIns="0" rIns="0">
            <a:spAutoFit/>
          </a:bodyPr>
          <a:lstStyle/>
          <a:p>
            <a:pPr algn="l">
              <a:lnSpc>
                <a:spcPts val="2304"/>
              </a:lnSpc>
            </a:pPr>
            <a:r>
              <a:rPr lang="en-US" b="true" sz="1103" i="true">
                <a:solidFill>
                  <a:srgbClr val="000000"/>
                </a:solidFill>
                <a:latin typeface="Arial Bold Italics"/>
                <a:ea typeface="Arial Bold Italics"/>
                <a:cs typeface="Arial Bold Italics"/>
                <a:sym typeface="Arial Bold Italics"/>
              </a:rPr>
              <a:t>món</a:t>
            </a:r>
            <a:r>
              <a:rPr lang="en-US" sz="1103">
                <a:solidFill>
                  <a:srgbClr val="000000"/>
                </a:solidFill>
                <a:latin typeface="Arial"/>
                <a:ea typeface="Arial"/>
                <a:cs typeface="Arial"/>
                <a:sym typeface="Arial"/>
              </a:rPr>
              <a:t>. </a:t>
            </a:r>
          </a:p>
        </p:txBody>
      </p:sp>
      <p:sp>
        <p:nvSpPr>
          <p:cNvPr name="TextBox 28" id="28"/>
          <p:cNvSpPr txBox="true"/>
          <p:nvPr/>
        </p:nvSpPr>
        <p:spPr>
          <a:xfrm rot="0">
            <a:off x="2480705" y="8266195"/>
            <a:ext cx="5886107" cy="1263644"/>
          </a:xfrm>
          <a:prstGeom prst="rect">
            <a:avLst/>
          </a:prstGeom>
        </p:spPr>
        <p:txBody>
          <a:bodyPr anchor="t" rtlCol="false" tIns="0" lIns="0" bIns="0" rIns="0">
            <a:spAutoFit/>
          </a:bodyPr>
          <a:lstStyle/>
          <a:p>
            <a:pPr algn="just">
              <a:lnSpc>
                <a:spcPts val="2532"/>
              </a:lnSpc>
            </a:pPr>
            <a:r>
              <a:rPr lang="en-US" sz="1103" spc="5">
                <a:solidFill>
                  <a:srgbClr val="000000"/>
                </a:solidFill>
                <a:latin typeface="Arial"/>
                <a:ea typeface="Arial"/>
                <a:cs typeface="Arial"/>
                <a:sym typeface="Arial"/>
              </a:rPr>
              <a:t>El seu nivell social i econòmic de la població és mitjà baix. Molta gent treballa a fora del poble o en petits tallers i el comerç d’aquest. Així i tot, també compta amb un polígon industrial, amb alguna fàbrica gran on també hi treballen alguns membres de les famílies de l'institut escola.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2417" y="3144650"/>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5" id="5"/>
          <p:cNvSpPr txBox="true"/>
          <p:nvPr/>
        </p:nvSpPr>
        <p:spPr>
          <a:xfrm rot="0">
            <a:off x="5426930" y="9903905"/>
            <a:ext cx="107375" cy="168221"/>
          </a:xfrm>
          <a:prstGeom prst="rect">
            <a:avLst/>
          </a:prstGeom>
        </p:spPr>
        <p:txBody>
          <a:bodyPr anchor="t" rtlCol="false" tIns="0" lIns="0" bIns="0" rIns="0">
            <a:spAutoFit/>
          </a:bodyPr>
          <a:lstStyle/>
          <a:p>
            <a:pPr algn="l">
              <a:lnSpc>
                <a:spcPts val="1394"/>
              </a:lnSpc>
            </a:pPr>
            <a:r>
              <a:rPr lang="en-US" sz="996">
                <a:solidFill>
                  <a:srgbClr val="4F81BD"/>
                </a:solidFill>
                <a:latin typeface="Arial"/>
                <a:ea typeface="Arial"/>
                <a:cs typeface="Arial"/>
                <a:sym typeface="Arial"/>
              </a:rPr>
              <a:t>7 </a:t>
            </a:r>
          </a:p>
        </p:txBody>
      </p:sp>
      <p:sp>
        <p:nvSpPr>
          <p:cNvPr name="TextBox 6" id="6"/>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7" id="7"/>
          <p:cNvSpPr txBox="true"/>
          <p:nvPr/>
        </p:nvSpPr>
        <p:spPr>
          <a:xfrm rot="0">
            <a:off x="2480705" y="2825648"/>
            <a:ext cx="1116959" cy="308219"/>
          </a:xfrm>
          <a:prstGeom prst="rect">
            <a:avLst/>
          </a:prstGeom>
        </p:spPr>
        <p:txBody>
          <a:bodyPr anchor="t" rtlCol="false" tIns="0" lIns="0" bIns="0" rIns="0">
            <a:spAutoFit/>
          </a:bodyPr>
          <a:lstStyle/>
          <a:p>
            <a:pPr algn="l">
              <a:lnSpc>
                <a:spcPts val="2667"/>
              </a:lnSpc>
            </a:pPr>
            <a:r>
              <a:rPr lang="en-US" sz="1103">
                <a:solidFill>
                  <a:srgbClr val="365F91"/>
                </a:solidFill>
                <a:latin typeface="Arial"/>
                <a:ea typeface="Arial"/>
                <a:cs typeface="Arial"/>
                <a:sym typeface="Arial"/>
              </a:rPr>
              <a:t>2.2. EL CENTRE </a:t>
            </a:r>
          </a:p>
        </p:txBody>
      </p:sp>
      <p:sp>
        <p:nvSpPr>
          <p:cNvPr name="TextBox 8" id="8"/>
          <p:cNvSpPr txBox="true"/>
          <p:nvPr/>
        </p:nvSpPr>
        <p:spPr>
          <a:xfrm rot="0">
            <a:off x="2480705" y="3164357"/>
            <a:ext cx="5888698" cy="1271387"/>
          </a:xfrm>
          <a:prstGeom prst="rect">
            <a:avLst/>
          </a:prstGeom>
        </p:spPr>
        <p:txBody>
          <a:bodyPr anchor="t" rtlCol="false" tIns="0" lIns="0" bIns="0" rIns="0">
            <a:spAutoFit/>
          </a:bodyPr>
          <a:lstStyle/>
          <a:p>
            <a:pPr algn="just">
              <a:lnSpc>
                <a:spcPts val="2667"/>
              </a:lnSpc>
            </a:pPr>
            <a:r>
              <a:rPr lang="en-US" sz="1103" spc="13">
                <a:solidFill>
                  <a:srgbClr val="000000"/>
                </a:solidFill>
                <a:latin typeface="Arial"/>
                <a:ea typeface="Arial"/>
                <a:cs typeface="Arial"/>
                <a:sym typeface="Arial"/>
              </a:rPr>
              <a:t>L'Institut Escola està ubicat en un edifici construït l’any 2012, i una ampliació feta l’any</a:t>
            </a:r>
            <a:r>
              <a:rPr lang="en-US" sz="1103" spc="13">
                <a:solidFill>
                  <a:srgbClr val="FF0000"/>
                </a:solidFill>
                <a:latin typeface="Arial"/>
                <a:ea typeface="Arial"/>
                <a:cs typeface="Arial"/>
                <a:sym typeface="Arial"/>
              </a:rPr>
              <a:t> </a:t>
            </a:r>
          </a:p>
          <a:p>
            <a:pPr algn="just">
              <a:lnSpc>
                <a:spcPts val="2372"/>
              </a:lnSpc>
            </a:pPr>
            <a:r>
              <a:rPr lang="en-US" sz="1103">
                <a:solidFill>
                  <a:srgbClr val="000000"/>
                </a:solidFill>
                <a:latin typeface="Arial"/>
                <a:ea typeface="Arial"/>
                <a:cs typeface="Arial"/>
                <a:sym typeface="Arial"/>
              </a:rPr>
              <a:t>2021 per tal de donar resposta a les necessitats sorgides de l’arribada de l’alumnat de </a:t>
            </a:r>
          </a:p>
          <a:p>
            <a:pPr algn="just">
              <a:lnSpc>
                <a:spcPts val="2691"/>
              </a:lnSpc>
            </a:pPr>
            <a:r>
              <a:rPr lang="en-US" sz="1103" spc="5">
                <a:solidFill>
                  <a:srgbClr val="000000"/>
                </a:solidFill>
                <a:latin typeface="Arial"/>
                <a:ea typeface="Arial"/>
                <a:cs typeface="Arial"/>
                <a:sym typeface="Arial"/>
              </a:rPr>
              <a:t>secundària al centre. Compta amb 3 plantes d'aulari, biblioteca, menjador, gimnàs, patis de </a:t>
            </a:r>
          </a:p>
          <a:p>
            <a:pPr algn="just">
              <a:lnSpc>
                <a:spcPts val="2372"/>
              </a:lnSpc>
            </a:pPr>
            <a:r>
              <a:rPr lang="en-US" sz="1103">
                <a:solidFill>
                  <a:srgbClr val="000000"/>
                </a:solidFill>
                <a:latin typeface="Arial"/>
                <a:ea typeface="Arial"/>
                <a:cs typeface="Arial"/>
                <a:sym typeface="Arial"/>
              </a:rPr>
              <a:t>sorra i de ciment, laboratori, aula de tecnologia, magatzems… </a:t>
            </a:r>
          </a:p>
        </p:txBody>
      </p:sp>
      <p:sp>
        <p:nvSpPr>
          <p:cNvPr name="TextBox 9" id="9"/>
          <p:cNvSpPr txBox="true"/>
          <p:nvPr/>
        </p:nvSpPr>
        <p:spPr>
          <a:xfrm rot="0">
            <a:off x="2709305" y="4611014"/>
            <a:ext cx="5653449" cy="298694"/>
          </a:xfrm>
          <a:prstGeom prst="rect">
            <a:avLst/>
          </a:prstGeom>
        </p:spPr>
        <p:txBody>
          <a:bodyPr anchor="t" rtlCol="false" tIns="0" lIns="0" bIns="0" rIns="0">
            <a:spAutoFit/>
          </a:bodyPr>
          <a:lstStyle/>
          <a:p>
            <a:pPr algn="l">
              <a:lnSpc>
                <a:spcPts val="2528"/>
              </a:lnSpc>
            </a:pPr>
            <a:r>
              <a:rPr lang="en-US" sz="1103" spc="9">
                <a:solidFill>
                  <a:srgbClr val="000000"/>
                </a:solidFill>
                <a:latin typeface="Arial"/>
                <a:ea typeface="Arial"/>
                <a:cs typeface="Arial"/>
                <a:sym typeface="Arial"/>
              </a:rPr>
              <a:t>És l’únic centre al poble i acull a l’alumnat d’aquest i del municipi veí de Mediona (Sant </a:t>
            </a:r>
          </a:p>
        </p:txBody>
      </p:sp>
      <p:sp>
        <p:nvSpPr>
          <p:cNvPr name="TextBox 10" id="10"/>
          <p:cNvSpPr txBox="true"/>
          <p:nvPr/>
        </p:nvSpPr>
        <p:spPr>
          <a:xfrm rot="0">
            <a:off x="2480705" y="4931054"/>
            <a:ext cx="1844850" cy="298694"/>
          </a:xfrm>
          <a:prstGeom prst="rect">
            <a:avLst/>
          </a:prstGeom>
        </p:spPr>
        <p:txBody>
          <a:bodyPr anchor="t" rtlCol="false" tIns="0" lIns="0" bIns="0" rIns="0">
            <a:spAutoFit/>
          </a:bodyPr>
          <a:lstStyle/>
          <a:p>
            <a:pPr algn="l">
              <a:lnSpc>
                <a:spcPts val="2528"/>
              </a:lnSpc>
            </a:pPr>
            <a:r>
              <a:rPr lang="en-US" sz="1103">
                <a:solidFill>
                  <a:srgbClr val="000000"/>
                </a:solidFill>
                <a:latin typeface="Arial"/>
                <a:ea typeface="Arial"/>
                <a:cs typeface="Arial"/>
                <a:sym typeface="Arial"/>
              </a:rPr>
              <a:t>Joan i Sant Pere Sacarrera). </a:t>
            </a:r>
          </a:p>
        </p:txBody>
      </p:sp>
      <p:sp>
        <p:nvSpPr>
          <p:cNvPr name="TextBox 11" id="11"/>
          <p:cNvSpPr txBox="true"/>
          <p:nvPr/>
        </p:nvSpPr>
        <p:spPr>
          <a:xfrm rot="0">
            <a:off x="2480705" y="5252866"/>
            <a:ext cx="5888041" cy="941822"/>
          </a:xfrm>
          <a:prstGeom prst="rect">
            <a:avLst/>
          </a:prstGeom>
        </p:spPr>
        <p:txBody>
          <a:bodyPr anchor="t" rtlCol="false" tIns="0" lIns="0" bIns="0" rIns="0">
            <a:spAutoFit/>
          </a:bodyPr>
          <a:lstStyle/>
          <a:p>
            <a:pPr algn="just">
              <a:lnSpc>
                <a:spcPts val="2528"/>
              </a:lnSpc>
            </a:pPr>
            <a:r>
              <a:rPr lang="en-US" sz="1103" spc="8">
                <a:solidFill>
                  <a:srgbClr val="000000"/>
                </a:solidFill>
                <a:latin typeface="Arial"/>
                <a:ea typeface="Arial"/>
                <a:cs typeface="Arial"/>
                <a:sym typeface="Arial"/>
              </a:rPr>
              <a:t>Actualment, l’Institut Escola té 5 grups a infantil, 8 a primària i</a:t>
            </a:r>
            <a:r>
              <a:rPr lang="en-US" sz="1103" spc="8">
                <a:solidFill>
                  <a:srgbClr val="FF0000"/>
                </a:solidFill>
                <a:latin typeface="Arial"/>
                <a:ea typeface="Arial"/>
                <a:cs typeface="Arial"/>
                <a:sym typeface="Arial"/>
              </a:rPr>
              <a:t> </a:t>
            </a:r>
            <a:r>
              <a:rPr lang="en-US" sz="1103" spc="8">
                <a:solidFill>
                  <a:srgbClr val="000000"/>
                </a:solidFill>
                <a:latin typeface="Arial"/>
                <a:ea typeface="Arial"/>
                <a:cs typeface="Arial"/>
                <a:sym typeface="Arial"/>
              </a:rPr>
              <a:t>8 a secundària, amb 391 alumnes en total, 44 docents, 1 TEI i 2 vetlladores, 1 educadora i 1 Tècnica d’Integració Social. </a:t>
            </a:r>
          </a:p>
        </p:txBody>
      </p:sp>
      <p:sp>
        <p:nvSpPr>
          <p:cNvPr name="TextBox 12" id="12"/>
          <p:cNvSpPr txBox="true"/>
          <p:nvPr/>
        </p:nvSpPr>
        <p:spPr>
          <a:xfrm rot="0">
            <a:off x="2480705" y="6216034"/>
            <a:ext cx="5888012" cy="2228459"/>
          </a:xfrm>
          <a:prstGeom prst="rect">
            <a:avLst/>
          </a:prstGeom>
        </p:spPr>
        <p:txBody>
          <a:bodyPr anchor="t" rtlCol="false" tIns="0" lIns="0" bIns="0" rIns="0">
            <a:spAutoFit/>
          </a:bodyPr>
          <a:lstStyle/>
          <a:p>
            <a:pPr algn="just">
              <a:lnSpc>
                <a:spcPts val="2528"/>
              </a:lnSpc>
            </a:pPr>
            <a:r>
              <a:rPr lang="en-US" sz="1103">
                <a:solidFill>
                  <a:srgbClr val="000000"/>
                </a:solidFill>
                <a:latin typeface="Arial"/>
                <a:ea typeface="Arial"/>
                <a:cs typeface="Arial"/>
                <a:sym typeface="Arial"/>
              </a:rPr>
              <a:t>El centre de categoria C i està qualificat d’</a:t>
            </a:r>
            <a:r>
              <a:rPr lang="en-US" b="true" sz="1103" i="true">
                <a:solidFill>
                  <a:srgbClr val="000000"/>
                </a:solidFill>
                <a:latin typeface="Arial Bold Italics"/>
                <a:ea typeface="Arial Bold Italics"/>
                <a:cs typeface="Arial Bold Italics"/>
                <a:sym typeface="Arial Bold Italics"/>
              </a:rPr>
              <a:t>alta complexitat</a:t>
            </a:r>
            <a:r>
              <a:rPr lang="en-US" sz="1103">
                <a:solidFill>
                  <a:srgbClr val="000000"/>
                </a:solidFill>
                <a:latin typeface="Arial"/>
                <a:ea typeface="Arial"/>
                <a:cs typeface="Arial"/>
                <a:sym typeface="Arial"/>
              </a:rPr>
              <a:t> amb una diversitat significativa que està marcada, sobretot per la matrícula viva, amb la peculiaritat de què arriba força alumnat de nova incorporació al sistema educatiu. Aquest és un dels motius pels quals hi ha un alt percentatge d’alumnat que no té la llengua catalana com a llengua familiar. També hi ha un alt percentatge d’alumnat amb necessitats educatives vinculades a situacions socials i un claustre poc estable, sobretot a secundària on hi ha poques places definitives. </a:t>
            </a:r>
          </a:p>
        </p:txBody>
      </p:sp>
      <p:sp>
        <p:nvSpPr>
          <p:cNvPr name="TextBox 13" id="13"/>
          <p:cNvSpPr txBox="true"/>
          <p:nvPr/>
        </p:nvSpPr>
        <p:spPr>
          <a:xfrm rot="0">
            <a:off x="2480705" y="779040"/>
            <a:ext cx="5885345" cy="1905248"/>
          </a:xfrm>
          <a:prstGeom prst="rect">
            <a:avLst/>
          </a:prstGeom>
        </p:spPr>
        <p:txBody>
          <a:bodyPr anchor="t" rtlCol="false" tIns="0" lIns="0" bIns="0" rIns="0">
            <a:spAutoFit/>
          </a:bodyPr>
          <a:lstStyle/>
          <a:p>
            <a:pPr algn="just">
              <a:lnSpc>
                <a:spcPts val="2528"/>
              </a:lnSpc>
            </a:pPr>
            <a:r>
              <a:rPr lang="en-US" sz="1103">
                <a:solidFill>
                  <a:srgbClr val="000000"/>
                </a:solidFill>
                <a:latin typeface="Arial"/>
                <a:ea typeface="Arial"/>
                <a:cs typeface="Arial"/>
                <a:sym typeface="Arial"/>
              </a:rPr>
              <a:t>El poble disposa d'una llar d'infants «El Cigronet»; l'escola de música municipal «Mossèn Pla»; la biblioteca del poble «Joan Sardà», remodelada des de fa pocs anys. Amb la coral «Terpsícore»; el grup de teatre «El Fanal»; així com la gran oferta d'activitats extraescolars que organitza l'AFA i l'Escola Esportiva, a més dels clubs esportius del C.F. Quintinenc, entre altres. També disposa d’una gran activitat de cultura popular que té el seu màxim exponent per la Festa Major.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80705" y="588264"/>
            <a:ext cx="5734174" cy="9525"/>
          </a:xfrm>
          <a:custGeom>
            <a:avLst/>
            <a:gdLst/>
            <a:ahLst/>
            <a:cxnLst/>
            <a:rect r="r" b="b" t="t" l="l"/>
            <a:pathLst>
              <a:path h="9525" w="5734174">
                <a:moveTo>
                  <a:pt x="0" y="0"/>
                </a:moveTo>
                <a:lnTo>
                  <a:pt x="5734174" y="0"/>
                </a:lnTo>
                <a:lnTo>
                  <a:pt x="5734174" y="9525"/>
                </a:lnTo>
                <a:lnTo>
                  <a:pt x="0" y="95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62417" y="1088393"/>
            <a:ext cx="5770750" cy="12192"/>
          </a:xfrm>
          <a:custGeom>
            <a:avLst/>
            <a:gdLst/>
            <a:ahLst/>
            <a:cxnLst/>
            <a:rect r="r" b="b" t="t" l="l"/>
            <a:pathLst>
              <a:path h="12192" w="5770750">
                <a:moveTo>
                  <a:pt x="0" y="0"/>
                </a:moveTo>
                <a:lnTo>
                  <a:pt x="5770750" y="0"/>
                </a:lnTo>
                <a:lnTo>
                  <a:pt x="5770750" y="12192"/>
                </a:lnTo>
                <a:lnTo>
                  <a:pt x="0" y="121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260058" y="5305425"/>
            <a:ext cx="6485258" cy="1153163"/>
            <a:chOff x="0" y="0"/>
            <a:chExt cx="8647011" cy="1537551"/>
          </a:xfrm>
        </p:grpSpPr>
        <p:sp>
          <p:nvSpPr>
            <p:cNvPr name="Freeform 5" id="5"/>
            <p:cNvSpPr/>
            <p:nvPr/>
          </p:nvSpPr>
          <p:spPr>
            <a:xfrm flipH="false" flipV="false" rot="0">
              <a:off x="0" y="0"/>
              <a:ext cx="8647049" cy="1537589"/>
            </a:xfrm>
            <a:custGeom>
              <a:avLst/>
              <a:gdLst/>
              <a:ahLst/>
              <a:cxnLst/>
              <a:rect r="r" b="b" t="t" l="l"/>
              <a:pathLst>
                <a:path h="1537589" w="8647049">
                  <a:moveTo>
                    <a:pt x="0" y="0"/>
                  </a:moveTo>
                  <a:lnTo>
                    <a:pt x="8647049" y="0"/>
                  </a:lnTo>
                  <a:lnTo>
                    <a:pt x="8647049" y="1537589"/>
                  </a:lnTo>
                  <a:lnTo>
                    <a:pt x="0" y="1537589"/>
                  </a:lnTo>
                  <a:lnTo>
                    <a:pt x="0" y="0"/>
                  </a:lnTo>
                  <a:close/>
                </a:path>
              </a:pathLst>
            </a:custGeom>
            <a:blipFill>
              <a:blip r:embed="rId6"/>
              <a:stretch>
                <a:fillRect l="0" t="0" r="0" b="2"/>
              </a:stretch>
            </a:blipFill>
          </p:spPr>
        </p:sp>
      </p:grpSp>
      <p:grpSp>
        <p:nvGrpSpPr>
          <p:cNvPr name="Group 6" id="6"/>
          <p:cNvGrpSpPr/>
          <p:nvPr/>
        </p:nvGrpSpPr>
        <p:grpSpPr>
          <a:xfrm rot="0">
            <a:off x="2258782" y="2825753"/>
            <a:ext cx="6419850" cy="1885312"/>
            <a:chOff x="0" y="0"/>
            <a:chExt cx="8559800" cy="2513749"/>
          </a:xfrm>
        </p:grpSpPr>
        <p:sp>
          <p:nvSpPr>
            <p:cNvPr name="Freeform 7" id="7"/>
            <p:cNvSpPr/>
            <p:nvPr/>
          </p:nvSpPr>
          <p:spPr>
            <a:xfrm flipH="false" flipV="false" rot="0">
              <a:off x="0" y="0"/>
              <a:ext cx="8559800" cy="2513711"/>
            </a:xfrm>
            <a:custGeom>
              <a:avLst/>
              <a:gdLst/>
              <a:ahLst/>
              <a:cxnLst/>
              <a:rect r="r" b="b" t="t" l="l"/>
              <a:pathLst>
                <a:path h="2513711" w="8559800">
                  <a:moveTo>
                    <a:pt x="0" y="0"/>
                  </a:moveTo>
                  <a:lnTo>
                    <a:pt x="8559800" y="0"/>
                  </a:lnTo>
                  <a:lnTo>
                    <a:pt x="8559800" y="2513711"/>
                  </a:lnTo>
                  <a:lnTo>
                    <a:pt x="0" y="2513711"/>
                  </a:lnTo>
                  <a:lnTo>
                    <a:pt x="0" y="0"/>
                  </a:lnTo>
                  <a:close/>
                </a:path>
              </a:pathLst>
            </a:custGeom>
            <a:blipFill>
              <a:blip r:embed="rId7"/>
              <a:stretch>
                <a:fillRect l="0" t="0" r="0" b="-1"/>
              </a:stretch>
            </a:blipFill>
          </p:spPr>
        </p:sp>
      </p:grpSp>
      <p:grpSp>
        <p:nvGrpSpPr>
          <p:cNvPr name="Group 8" id="8"/>
          <p:cNvGrpSpPr/>
          <p:nvPr/>
        </p:nvGrpSpPr>
        <p:grpSpPr>
          <a:xfrm rot="0">
            <a:off x="2233388" y="1367152"/>
            <a:ext cx="6195698" cy="1316993"/>
            <a:chOff x="0" y="0"/>
            <a:chExt cx="8260931" cy="1755991"/>
          </a:xfrm>
        </p:grpSpPr>
        <p:sp>
          <p:nvSpPr>
            <p:cNvPr name="Freeform 9" id="9"/>
            <p:cNvSpPr/>
            <p:nvPr/>
          </p:nvSpPr>
          <p:spPr>
            <a:xfrm flipH="false" flipV="false" rot="0">
              <a:off x="0" y="0"/>
              <a:ext cx="8260969" cy="1756029"/>
            </a:xfrm>
            <a:custGeom>
              <a:avLst/>
              <a:gdLst/>
              <a:ahLst/>
              <a:cxnLst/>
              <a:rect r="r" b="b" t="t" l="l"/>
              <a:pathLst>
                <a:path h="1756029" w="8260969">
                  <a:moveTo>
                    <a:pt x="0" y="0"/>
                  </a:moveTo>
                  <a:lnTo>
                    <a:pt x="8260969" y="0"/>
                  </a:lnTo>
                  <a:lnTo>
                    <a:pt x="8260969" y="1756029"/>
                  </a:lnTo>
                  <a:lnTo>
                    <a:pt x="0" y="1756029"/>
                  </a:lnTo>
                  <a:lnTo>
                    <a:pt x="0" y="0"/>
                  </a:lnTo>
                  <a:close/>
                </a:path>
              </a:pathLst>
            </a:custGeom>
            <a:blipFill>
              <a:blip r:embed="rId8"/>
              <a:stretch>
                <a:fillRect l="0" t="0" r="0" b="2"/>
              </a:stretch>
            </a:blipFill>
          </p:spPr>
        </p:sp>
      </p:grpSp>
      <p:sp>
        <p:nvSpPr>
          <p:cNvPr name="TextBox 10" id="10"/>
          <p:cNvSpPr txBox="true"/>
          <p:nvPr/>
        </p:nvSpPr>
        <p:spPr>
          <a:xfrm rot="0">
            <a:off x="2480705" y="436817"/>
            <a:ext cx="1195454"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Projecte de Direcció </a:t>
            </a:r>
          </a:p>
        </p:txBody>
      </p:sp>
      <p:sp>
        <p:nvSpPr>
          <p:cNvPr name="TextBox 11" id="11"/>
          <p:cNvSpPr txBox="true"/>
          <p:nvPr/>
        </p:nvSpPr>
        <p:spPr>
          <a:xfrm rot="0">
            <a:off x="5426930" y="9903905"/>
            <a:ext cx="107375" cy="168221"/>
          </a:xfrm>
          <a:prstGeom prst="rect">
            <a:avLst/>
          </a:prstGeom>
        </p:spPr>
        <p:txBody>
          <a:bodyPr anchor="t" rtlCol="false" tIns="0" lIns="0" bIns="0" rIns="0">
            <a:spAutoFit/>
          </a:bodyPr>
          <a:lstStyle/>
          <a:p>
            <a:pPr algn="l">
              <a:lnSpc>
                <a:spcPts val="1394"/>
              </a:lnSpc>
            </a:pPr>
            <a:r>
              <a:rPr lang="en-US" sz="996">
                <a:solidFill>
                  <a:srgbClr val="4F81BD"/>
                </a:solidFill>
                <a:latin typeface="Arial"/>
                <a:ea typeface="Arial"/>
                <a:cs typeface="Arial"/>
                <a:sym typeface="Arial"/>
              </a:rPr>
              <a:t>8 </a:t>
            </a:r>
          </a:p>
        </p:txBody>
      </p:sp>
      <p:sp>
        <p:nvSpPr>
          <p:cNvPr name="TextBox 12" id="12"/>
          <p:cNvSpPr txBox="true"/>
          <p:nvPr/>
        </p:nvSpPr>
        <p:spPr>
          <a:xfrm rot="0">
            <a:off x="6682954" y="436817"/>
            <a:ext cx="1598505" cy="168221"/>
          </a:xfrm>
          <a:prstGeom prst="rect">
            <a:avLst/>
          </a:prstGeom>
        </p:spPr>
        <p:txBody>
          <a:bodyPr anchor="t" rtlCol="false" tIns="0" lIns="0" bIns="0" rIns="0">
            <a:spAutoFit/>
          </a:bodyPr>
          <a:lstStyle/>
          <a:p>
            <a:pPr algn="l">
              <a:lnSpc>
                <a:spcPts val="1394"/>
              </a:lnSpc>
            </a:pPr>
            <a:r>
              <a:rPr lang="en-US" sz="996" spc="1">
                <a:solidFill>
                  <a:srgbClr val="4F81BD"/>
                </a:solidFill>
                <a:latin typeface="Arial"/>
                <a:ea typeface="Arial"/>
                <a:cs typeface="Arial"/>
                <a:sym typeface="Arial"/>
              </a:rPr>
              <a:t>Gemma Isanta Casaldàliga </a:t>
            </a:r>
          </a:p>
        </p:txBody>
      </p:sp>
      <p:sp>
        <p:nvSpPr>
          <p:cNvPr name="TextBox 13" id="13"/>
          <p:cNvSpPr txBox="true"/>
          <p:nvPr/>
        </p:nvSpPr>
        <p:spPr>
          <a:xfrm rot="0">
            <a:off x="2480705" y="875814"/>
            <a:ext cx="1155821" cy="203444"/>
          </a:xfrm>
          <a:prstGeom prst="rect">
            <a:avLst/>
          </a:prstGeom>
        </p:spPr>
        <p:txBody>
          <a:bodyPr anchor="t" rtlCol="false" tIns="0" lIns="0" bIns="0" rIns="0">
            <a:spAutoFit/>
          </a:bodyPr>
          <a:lstStyle/>
          <a:p>
            <a:pPr algn="l">
              <a:lnSpc>
                <a:spcPts val="1545"/>
              </a:lnSpc>
            </a:pPr>
            <a:r>
              <a:rPr lang="en-US" sz="1103">
                <a:solidFill>
                  <a:srgbClr val="365F91"/>
                </a:solidFill>
                <a:latin typeface="Arial"/>
                <a:ea typeface="Arial"/>
                <a:cs typeface="Arial"/>
                <a:sym typeface="Arial"/>
              </a:rPr>
              <a:t>2.3. RESULTATS </a:t>
            </a:r>
          </a:p>
        </p:txBody>
      </p:sp>
      <p:sp>
        <p:nvSpPr>
          <p:cNvPr name="TextBox 14" id="14"/>
          <p:cNvSpPr txBox="true"/>
          <p:nvPr/>
        </p:nvSpPr>
        <p:spPr>
          <a:xfrm rot="0">
            <a:off x="2709305" y="7020706"/>
            <a:ext cx="5655440" cy="298694"/>
          </a:xfrm>
          <a:prstGeom prst="rect">
            <a:avLst/>
          </a:prstGeom>
        </p:spPr>
        <p:txBody>
          <a:bodyPr anchor="t" rtlCol="false" tIns="0" lIns="0" bIns="0" rIns="0">
            <a:spAutoFit/>
          </a:bodyPr>
          <a:lstStyle/>
          <a:p>
            <a:pPr algn="l">
              <a:lnSpc>
                <a:spcPts val="2534"/>
              </a:lnSpc>
            </a:pPr>
            <a:r>
              <a:rPr lang="en-US" sz="1103">
                <a:solidFill>
                  <a:srgbClr val="000000"/>
                </a:solidFill>
                <a:latin typeface="Arial"/>
                <a:ea typeface="Arial"/>
                <a:cs typeface="Arial"/>
                <a:sym typeface="Arial"/>
              </a:rPr>
              <a:t>Dades extretes del Sistema d’Indicadors de Centres (SIC) 2022 Primària – 2023 / </a:t>
            </a:r>
          </a:p>
        </p:txBody>
      </p:sp>
      <p:sp>
        <p:nvSpPr>
          <p:cNvPr name="TextBox 15" id="15"/>
          <p:cNvSpPr txBox="true"/>
          <p:nvPr/>
        </p:nvSpPr>
        <p:spPr>
          <a:xfrm rot="0">
            <a:off x="2480705" y="7342651"/>
            <a:ext cx="4784627" cy="298694"/>
          </a:xfrm>
          <a:prstGeom prst="rect">
            <a:avLst/>
          </a:prstGeom>
        </p:spPr>
        <p:txBody>
          <a:bodyPr anchor="t" rtlCol="false" tIns="0" lIns="0" bIns="0" rIns="0">
            <a:spAutoFit/>
          </a:bodyPr>
          <a:lstStyle/>
          <a:p>
            <a:pPr algn="l">
              <a:lnSpc>
                <a:spcPts val="2534"/>
              </a:lnSpc>
            </a:pPr>
            <a:r>
              <a:rPr lang="en-US" sz="1103">
                <a:solidFill>
                  <a:srgbClr val="000000"/>
                </a:solidFill>
                <a:latin typeface="Arial"/>
                <a:ea typeface="Arial"/>
                <a:cs typeface="Arial"/>
                <a:sym typeface="Arial"/>
              </a:rPr>
              <a:t>Secundària comparant els resultats amb centres de la mateixa complexitat.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DAHAQNIWl0E</dc:identifier>
  <dcterms:modified xsi:type="dcterms:W3CDTF">2011-08-01T06:04:30Z</dcterms:modified>
  <cp:revision>1</cp:revision>
  <dc:title>Projecte de direcció - Gemma Isanta Casaldàliga.pdf</dc:title>
</cp:coreProperties>
</file>