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0" r:id="rId3"/>
    <p:sldId id="257" r:id="rId4"/>
    <p:sldId id="273" r:id="rId5"/>
    <p:sldId id="278" r:id="rId6"/>
    <p:sldId id="279" r:id="rId7"/>
    <p:sldId id="287" r:id="rId8"/>
    <p:sldId id="288" r:id="rId9"/>
    <p:sldId id="285" r:id="rId10"/>
    <p:sldId id="259" r:id="rId11"/>
    <p:sldId id="286" r:id="rId12"/>
    <p:sldId id="258" r:id="rId13"/>
  </p:sldIdLst>
  <p:sldSz cx="9144000" cy="6858000" type="screen4x3"/>
  <p:notesSz cx="6858000" cy="9144000"/>
  <p:embeddedFontLst>
    <p:embeddedFont>
      <p:font typeface="Moon Flower Bold" charset="0"/>
      <p:regular r:id="rId15"/>
    </p:embeddedFont>
    <p:embeddedFont>
      <p:font typeface="Amatic SC" charset="-79"/>
      <p:bold r:id="rId16"/>
    </p:embeddedFont>
    <p:embeddedFont>
      <p:font typeface="Aharoni" charset="-79"/>
      <p:bold r:id="rId17"/>
    </p:embeddedFont>
    <p:embeddedFont>
      <p:font typeface="A little sunshine" charset="0"/>
      <p:regular r:id="rId18"/>
    </p:embeddedFont>
    <p:embeddedFont>
      <p:font typeface="Merriweather" charset="0"/>
      <p:regular r:id="rId19"/>
      <p:bold r:id="rId20"/>
    </p:embeddedFont>
    <p:embeddedFont>
      <p:font typeface="Cambria Math" pitchFamily="18" charset="0"/>
      <p:regular r:id="rId21"/>
    </p:embeddedFont>
    <p:embeddedFont>
      <p:font typeface="Aparajita" charset="0"/>
      <p:regular r:id="rId22"/>
      <p:bold r:id="rId23"/>
      <p:italic r:id="rId24"/>
      <p:boldItalic r:id="rId25"/>
    </p:embeddedFont>
    <p:embeddedFont>
      <p:font typeface="Georgia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65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E11451E-067D-46FF-B04B-0D73431FE6CC}">
  <a:tblStyle styleId="{2E11451E-067D-46FF-B04B-0D73431FE6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6943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Shape 18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Shape 18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Shape 18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Shape 18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Shape 18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Shape 18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Shape 18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Shape 1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Shape 20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Shape 20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Shape 20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9" name="Shape 20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Shape 20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Shape 20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Shape 20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Shape 20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Shape 20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Shape 20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Shape 20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9" name="Shape 20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95A5A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2" y="10"/>
            <a:ext cx="9152065" cy="6864065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0" t="0" r="0" b="0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0" t="0" r="0" b="0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0" t="0" r="0" b="0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0" t="0" r="0" b="0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0" t="0" r="0" b="0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0" t="0" r="0" b="0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0" t="0" r="0" b="0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0" t="0" r="0" b="0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0" t="0" r="0" b="0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0" t="0" r="0" b="0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0" t="0" r="0" b="0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0" t="0" r="0" b="0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0" t="0" r="0" b="0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0" t="0" r="0" b="0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0" t="0" r="0" b="0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0" t="0" r="0" b="0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0" t="0" r="0" b="0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0" t="0" r="0" b="0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0" t="0" r="0" b="0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0" t="0" r="0" b="0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0" t="0" r="0" b="0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0" t="0" r="0" b="0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0" t="0" r="0" b="0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0" t="0" r="0" b="0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0" t="0" r="0" b="0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0" t="0" r="0" b="0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0" t="0" r="0" b="0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0" t="0" r="0" b="0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0" t="0" r="0" b="0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0" t="0" r="0" b="0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0" t="0" r="0" b="0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0" t="0" r="0" b="0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0" t="0" r="0" b="0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0" t="0" r="0" b="0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0" t="0" r="0" b="0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0" t="0" r="0" b="0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0" t="0" r="0" b="0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0" t="0" r="0" b="0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0" t="0" r="0" b="0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0" t="0" r="0" b="0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0" t="0" r="0" b="0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0" t="0" r="0" b="0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0" t="0" r="0" b="0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0" t="0" r="0" b="0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0" t="0" r="0" b="0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0" t="0" r="0" b="0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0" t="0" r="0" b="0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0" t="0" r="0" b="0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0" t="0" r="0" b="0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0" t="0" r="0" b="0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0" t="0" r="0" b="0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0" t="0" r="0" b="0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0" t="0" r="0" b="0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0" t="0" r="0" b="0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0" t="0" r="0" b="0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0" t="0" r="0" b="0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0" t="0" r="0" b="0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0" t="0" r="0" b="0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0" t="0" r="0" b="0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0" t="0" r="0" b="0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0" t="0" r="0" b="0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0" t="0" r="0" b="0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0" t="0" r="0" b="0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0" t="0" r="0" b="0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0" t="0" r="0" b="0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0" t="0" r="0" b="0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0" t="0" r="0" b="0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0" t="0" r="0" b="0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0" t="0" r="0" b="0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0" t="0" r="0" b="0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0" t="0" r="0" b="0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0" t="0" r="0" b="0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0" t="0" r="0" b="0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0" t="0" r="0" b="0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0" t="0" r="0" b="0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0" t="0" r="0" b="0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0" t="0" r="0" b="0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0" t="0" r="0" b="0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0" t="0" r="0" b="0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0" t="0" r="0" b="0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0" t="0" r="0" b="0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0" t="0" r="0" b="0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0" t="0" r="0" b="0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0" t="0" r="0" b="0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0" t="0" r="0" b="0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0" t="0" r="0" b="0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0" t="0" r="0" b="0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0" t="0" r="0" b="0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0" t="0" r="0" b="0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0" t="0" r="0" b="0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0" t="0" r="0" b="0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0" t="0" r="0" b="0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0" t="0" r="0" b="0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0" t="0" r="0" b="0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0" t="0" r="0" b="0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0" t="0" r="0" b="0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0" t="0" r="0" b="0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0" t="0" r="0" b="0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0" t="0" r="0" b="0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0" t="0" r="0" b="0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0" t="0" r="0" b="0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0" t="0" r="0" b="0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0" t="0" r="0" b="0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0" t="0" r="0" b="0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0" t="0" r="0" b="0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0" t="0" r="0" b="0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0" t="0" r="0" b="0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0" t="0" r="0" b="0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0" t="0" r="0" b="0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0" t="0" r="0" b="0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0" t="0" r="0" b="0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0" t="0" r="0" b="0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0" t="0" r="0" b="0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0" t="0" r="0" b="0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0" t="0" r="0" b="0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0" t="0" r="0" b="0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0" t="0" r="0" b="0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0" t="0" r="0" b="0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0" t="0" r="0" b="0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0" t="0" r="0" b="0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0" t="0" r="0" b="0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0" t="0" r="0" b="0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0" t="0" r="0" b="0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0" t="0" r="0" b="0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0" t="0" r="0" b="0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0" t="0" r="0" b="0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0" t="0" r="0" b="0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0" t="0" r="0" b="0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0" t="0" r="0" b="0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0" t="0" r="0" b="0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0" t="0" r="0" b="0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0" t="0" r="0" b="0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0" t="0" r="0" b="0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0" t="0" r="0" b="0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0" t="0" r="0" b="0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0" t="0" r="0" b="0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0" t="0" r="0" b="0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0" t="0" r="0" b="0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0" t="0" r="0" b="0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0" t="0" r="0" b="0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0" t="0" r="0" b="0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0" t="0" r="0" b="0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0" t="0" r="0" b="0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0" t="0" r="0" b="0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0" t="0" r="0" b="0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0" t="0" r="0" b="0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0" t="0" r="0" b="0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0" t="0" r="0" b="0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0" t="0" r="0" b="0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0" t="0" r="0" b="0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0" t="0" r="0" b="0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0" t="0" r="0" b="0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0" t="0" r="0" b="0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0" t="0" r="0" b="0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0" t="0" r="0" b="0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0" t="0" r="0" b="0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0" t="0" r="0" b="0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0" t="0" r="0" b="0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0" t="0" r="0" b="0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0" t="0" r="0" b="0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0" t="0" r="0" b="0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0" t="0" r="0" b="0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0" t="0" r="0" b="0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0" t="0" r="0" b="0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0" t="0" r="0" b="0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0" t="0" r="0" b="0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0" t="0" r="0" b="0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0" t="0" r="0" b="0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0" t="0" r="0" b="0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Shape 465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Shape 468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469" name="Shape 469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55D4B"/>
              </a:buClr>
              <a:buSzPts val="2200"/>
              <a:buChar char="✖"/>
              <a:defRPr sz="2200" i="1">
                <a:solidFill>
                  <a:srgbClr val="F55D4B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>
                <a:solidFill>
                  <a:srgbClr val="F55D4B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Shape 844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845" name="Shape 84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1" name="Shape 1021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Shape 1203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204" name="Shape 120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8" name="Shape 137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8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iaeducativa.gencat.ca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iversitats.gencat.cat/ca/preinscripcio/llistes_i_notes/" TargetMode="External"/><Relationship Id="rId5" Type="http://schemas.openxmlformats.org/officeDocument/2006/relationships/hyperlink" Target="http://universitats.gencat.cat/ca/inici" TargetMode="External"/><Relationship Id="rId4" Type="http://schemas.openxmlformats.org/officeDocument/2006/relationships/hyperlink" Target="http://queestudiar.gencat.cat/ca/index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>
            <a:spLocks noGrp="1"/>
          </p:cNvSpPr>
          <p:nvPr>
            <p:ph type="ctrTitle"/>
          </p:nvPr>
        </p:nvSpPr>
        <p:spPr>
          <a:xfrm>
            <a:off x="2051720" y="1988840"/>
            <a:ext cx="4901230" cy="2344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ts val="9600"/>
              </a:lnSpc>
              <a:spcAft>
                <a:spcPts val="0"/>
              </a:spcAft>
              <a:buNone/>
            </a:pPr>
            <a:r>
              <a:rPr lang="es-ES" sz="9600" dirty="0">
                <a:latin typeface="Moon Flower Bold" pitchFamily="2" charset="0"/>
                <a:cs typeface="Aharoni" pitchFamily="2" charset="-79"/>
              </a:rPr>
              <a:t>I</a:t>
            </a:r>
            <a:r>
              <a:rPr lang="en" sz="9600" dirty="0">
                <a:latin typeface="Moon Flower Bold" pitchFamily="2" charset="0"/>
                <a:cs typeface="Aharoni" pitchFamily="2" charset="-79"/>
              </a:rPr>
              <a:t> després de l’eso?...</a:t>
            </a:r>
            <a:endParaRPr sz="9600" dirty="0">
              <a:latin typeface="Moon Flower Bold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Shape 1830"/>
          <p:cNvSpPr txBox="1">
            <a:spLocks noGrp="1"/>
          </p:cNvSpPr>
          <p:nvPr>
            <p:ph type="subTitle" idx="1"/>
          </p:nvPr>
        </p:nvSpPr>
        <p:spPr>
          <a:xfrm>
            <a:off x="1259632" y="2132856"/>
            <a:ext cx="7074974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FontTx/>
              <a:buChar char="-"/>
            </a:pPr>
            <a:r>
              <a:rPr lang="es-ES" dirty="0" smtClean="0"/>
              <a:t>T </a:t>
            </a:r>
            <a:r>
              <a:rPr lang="es-ES" dirty="0" err="1" smtClean="0"/>
              <a:t>ria</a:t>
            </a:r>
            <a:r>
              <a:rPr lang="es-ES" dirty="0" smtClean="0"/>
              <a:t> Educativa </a:t>
            </a:r>
          </a:p>
          <a:p>
            <a:pPr marL="285750" indent="-285750" algn="l"/>
            <a:r>
              <a:rPr lang="es-ES" dirty="0" smtClean="0"/>
              <a:t>	</a:t>
            </a:r>
            <a:r>
              <a:rPr lang="es-ES" dirty="0" smtClean="0">
                <a:hlinkClick r:id="rId3"/>
              </a:rPr>
              <a:t>http://triaeducativa.gencat.cat</a:t>
            </a:r>
            <a:endParaRPr lang="es-ES" dirty="0" smtClean="0"/>
          </a:p>
          <a:p>
            <a:pPr marL="285750" indent="-285750" algn="l"/>
            <a:r>
              <a:rPr lang="es-ES" dirty="0" smtClean="0"/>
              <a:t>         </a:t>
            </a:r>
          </a:p>
          <a:p>
            <a:pPr marL="285750" lvl="0" indent="-285750" algn="l">
              <a:buFontTx/>
              <a:buChar char="-"/>
            </a:pPr>
            <a:r>
              <a:rPr lang="es-ES" dirty="0" smtClean="0"/>
              <a:t>Estudiar </a:t>
            </a:r>
            <a:r>
              <a:rPr lang="es-ES" dirty="0"/>
              <a:t>a Catalunya  </a:t>
            </a:r>
            <a:r>
              <a:rPr lang="es-ES" dirty="0">
                <a:hlinkClick r:id="rId4"/>
              </a:rPr>
              <a:t>h</a:t>
            </a:r>
            <a:r>
              <a:rPr lang="es-ES" sz="1600" dirty="0">
                <a:hlinkClick r:id="rId4"/>
              </a:rPr>
              <a:t>ttp://</a:t>
            </a:r>
            <a:r>
              <a:rPr lang="es-ES" sz="1600" dirty="0" smtClean="0">
                <a:hlinkClick r:id="rId4"/>
              </a:rPr>
              <a:t>queestudiar.gencat.cat/ca/index.html</a:t>
            </a:r>
            <a:endParaRPr lang="es-ES" sz="1600" dirty="0" smtClean="0"/>
          </a:p>
          <a:p>
            <a:pPr marL="285750" lvl="0" indent="-285750" algn="l">
              <a:buFontTx/>
              <a:buChar char="-"/>
            </a:pPr>
            <a:endParaRPr lang="es-ES" sz="1600" dirty="0">
              <a:solidFill>
                <a:schemeClr val="bg1"/>
              </a:solidFill>
            </a:endParaRPr>
          </a:p>
          <a:p>
            <a:pPr marL="285750" lvl="0" indent="-285750" algn="l">
              <a:buFontTx/>
              <a:buChar char="-"/>
            </a:pPr>
            <a:r>
              <a:rPr lang="es-ES" dirty="0" err="1"/>
              <a:t>Estudis</a:t>
            </a:r>
            <a:r>
              <a:rPr lang="es-ES" dirty="0"/>
              <a:t> </a:t>
            </a:r>
            <a:r>
              <a:rPr lang="es-ES" dirty="0" err="1"/>
              <a:t>graus</a:t>
            </a:r>
            <a:r>
              <a:rPr lang="es-ES" dirty="0"/>
              <a:t> </a:t>
            </a:r>
            <a:r>
              <a:rPr lang="es-ES" dirty="0" err="1"/>
              <a:t>universitaris</a:t>
            </a:r>
            <a:r>
              <a:rPr lang="es-ES" dirty="0"/>
              <a:t>. </a:t>
            </a:r>
            <a:r>
              <a:rPr lang="es-ES" sz="1600" dirty="0" smtClean="0">
                <a:hlinkClick r:id="rId5"/>
              </a:rPr>
              <a:t>http</a:t>
            </a:r>
            <a:r>
              <a:rPr lang="es-ES" sz="1600" dirty="0">
                <a:hlinkClick r:id="rId5"/>
              </a:rPr>
              <a:t>://</a:t>
            </a:r>
            <a:r>
              <a:rPr lang="es-ES" sz="1600" dirty="0" smtClean="0">
                <a:hlinkClick r:id="rId5"/>
              </a:rPr>
              <a:t>universitats.gencat.cat/ca/inici</a:t>
            </a:r>
            <a:endParaRPr lang="es-ES" sz="1600" dirty="0" smtClean="0"/>
          </a:p>
          <a:p>
            <a:pPr marL="285750" lvl="0" indent="-285750" algn="l">
              <a:buFontTx/>
              <a:buChar char="-"/>
            </a:pPr>
            <a:endParaRPr lang="es-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/>
              <a:t>PAU. </a:t>
            </a:r>
            <a:r>
              <a:rPr lang="es-ES" dirty="0" err="1"/>
              <a:t>Proves</a:t>
            </a:r>
            <a:r>
              <a:rPr lang="es-ES" dirty="0"/>
              <a:t> </a:t>
            </a:r>
            <a:r>
              <a:rPr lang="es-ES" dirty="0" err="1"/>
              <a:t>d’accés</a:t>
            </a:r>
            <a:r>
              <a:rPr lang="es-ES" dirty="0"/>
              <a:t> a la </a:t>
            </a:r>
            <a:r>
              <a:rPr lang="es-ES" dirty="0" err="1"/>
              <a:t>universitat</a:t>
            </a:r>
            <a:r>
              <a:rPr lang="es-ES" dirty="0"/>
              <a:t>; notes de </a:t>
            </a:r>
            <a:r>
              <a:rPr lang="es-ES" dirty="0" err="1"/>
              <a:t>tall</a:t>
            </a:r>
            <a:endParaRPr lang="es-ES" u="sng" dirty="0"/>
          </a:p>
          <a:p>
            <a:pPr marL="0" lvl="0" indent="0" algn="l"/>
            <a:r>
              <a:rPr lang="es-ES" sz="1600" dirty="0"/>
              <a:t>       </a:t>
            </a:r>
            <a:r>
              <a:rPr lang="es-ES" sz="1600" dirty="0">
                <a:hlinkClick r:id="rId6"/>
              </a:rPr>
              <a:t>http://universitats.gencat.cat/ca/preinscripcio/llistes_i_notes/</a:t>
            </a:r>
            <a:endParaRPr sz="1600" dirty="0"/>
          </a:p>
        </p:txBody>
      </p:sp>
      <p:sp>
        <p:nvSpPr>
          <p:cNvPr id="3" name="2 Rectángulo"/>
          <p:cNvSpPr/>
          <p:nvPr/>
        </p:nvSpPr>
        <p:spPr>
          <a:xfrm>
            <a:off x="1907703" y="1484784"/>
            <a:ext cx="5509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dirty="0">
                <a:solidFill>
                  <a:srgbClr val="FFFFFF"/>
                </a:solidFill>
                <a:latin typeface="Amatic SC" charset="-79"/>
                <a:cs typeface="Amatic SC" charset="-79"/>
              </a:rPr>
              <a:t>ADRECES D’INTERÈS</a:t>
            </a:r>
            <a:endParaRPr lang="es-ES" sz="4000" dirty="0">
              <a:latin typeface="Amatic SC" charset="-79"/>
              <a:cs typeface="Amatic SC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Shape 1846"/>
          <p:cNvSpPr txBox="1">
            <a:spLocks noGrp="1"/>
          </p:cNvSpPr>
          <p:nvPr>
            <p:ph type="ctrTitle" idx="4294967295"/>
          </p:nvPr>
        </p:nvSpPr>
        <p:spPr>
          <a:xfrm>
            <a:off x="1387954" y="2708920"/>
            <a:ext cx="6395700" cy="12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dirty="0">
                <a:solidFill>
                  <a:srgbClr val="FFFFFF"/>
                </a:solidFill>
              </a:rPr>
              <a:t>Dates </a:t>
            </a:r>
            <a:r>
              <a:rPr lang="es-ES" sz="7200" dirty="0" err="1">
                <a:solidFill>
                  <a:srgbClr val="FFFFFF"/>
                </a:solidFill>
              </a:rPr>
              <a:t>clau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1848" name="Shape 1848"/>
          <p:cNvSpPr/>
          <p:nvPr/>
        </p:nvSpPr>
        <p:spPr>
          <a:xfrm>
            <a:off x="3221347" y="332656"/>
            <a:ext cx="2728142" cy="2522753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49" name="Shape 1849"/>
          <p:cNvSpPr/>
          <p:nvPr/>
        </p:nvSpPr>
        <p:spPr>
          <a:xfrm>
            <a:off x="4028591" y="925355"/>
            <a:ext cx="1114426" cy="1337354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1846"/>
          <p:cNvSpPr txBox="1">
            <a:spLocks/>
          </p:cNvSpPr>
          <p:nvPr/>
        </p:nvSpPr>
        <p:spPr>
          <a:xfrm>
            <a:off x="1619672" y="3861048"/>
            <a:ext cx="6395700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endParaRPr lang="es-ES" dirty="0">
              <a:solidFill>
                <a:srgbClr val="FFFFFF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s-ES" dirty="0">
              <a:solidFill>
                <a:srgbClr val="FFFFFF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s-ES" dirty="0">
              <a:solidFill>
                <a:srgbClr val="FFFFFF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s-ES" dirty="0">
              <a:solidFill>
                <a:srgbClr val="FFFFFF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s-ES" dirty="0">
              <a:solidFill>
                <a:srgbClr val="FFFFFF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s-ES" dirty="0">
              <a:solidFill>
                <a:srgbClr val="FFFFFF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dirty="0" err="1">
                <a:solidFill>
                  <a:srgbClr val="FFFFFF"/>
                </a:solidFill>
              </a:rPr>
              <a:t>Preinscripció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batxillerat</a:t>
            </a:r>
            <a:r>
              <a:rPr lang="es-ES" dirty="0">
                <a:solidFill>
                  <a:srgbClr val="FFFFFF"/>
                </a:solidFill>
              </a:rPr>
              <a:t> i cicles </a:t>
            </a:r>
            <a:r>
              <a:rPr lang="es-ES" dirty="0" err="1">
                <a:solidFill>
                  <a:srgbClr val="FFFFFF"/>
                </a:solidFill>
              </a:rPr>
              <a:t>formatius</a:t>
            </a:r>
            <a:endParaRPr lang="es-ES" dirty="0">
              <a:solidFill>
                <a:srgbClr val="FFFFFF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dirty="0">
                <a:solidFill>
                  <a:srgbClr val="FFFFFF"/>
                </a:solidFill>
                <a:latin typeface="Moon Flower Bold" pitchFamily="2" charset="0"/>
              </a:rPr>
              <a:t>-</a:t>
            </a:r>
            <a:r>
              <a:rPr lang="es-ES" dirty="0">
                <a:solidFill>
                  <a:srgbClr val="FFFFFF"/>
                </a:solidFill>
                <a:latin typeface="Moon Flower Bold" pitchFamily="2" charset="0"/>
                <a:ea typeface="A little sunshine" pitchFamily="2" charset="0"/>
              </a:rPr>
              <a:t> </a:t>
            </a:r>
            <a:r>
              <a:rPr lang="es-ES" dirty="0" smtClean="0">
                <a:solidFill>
                  <a:srgbClr val="FFFFFF"/>
                </a:solidFill>
                <a:latin typeface="Moon Flower Bold" pitchFamily="2" charset="0"/>
                <a:ea typeface="A little sunshine" pitchFamily="2" charset="0"/>
              </a:rPr>
              <a:t>11 al 17 de </a:t>
            </a:r>
            <a:r>
              <a:rPr lang="es-ES" dirty="0" err="1" smtClean="0">
                <a:solidFill>
                  <a:srgbClr val="FFFFFF"/>
                </a:solidFill>
                <a:latin typeface="Moon Flower Bold" pitchFamily="2" charset="0"/>
                <a:ea typeface="A little sunshine" pitchFamily="2" charset="0"/>
              </a:rPr>
              <a:t>maig</a:t>
            </a:r>
            <a:r>
              <a:rPr lang="es-ES" dirty="0" smtClean="0">
                <a:solidFill>
                  <a:srgbClr val="FFFFFF"/>
                </a:solidFill>
                <a:latin typeface="Moon Flower Bold" pitchFamily="2" charset="0"/>
                <a:ea typeface="A little sunshine" pitchFamily="2" charset="0"/>
              </a:rPr>
              <a:t> </a:t>
            </a:r>
            <a:endParaRPr lang="es-ES" dirty="0">
              <a:solidFill>
                <a:srgbClr val="FFFFFF"/>
              </a:solidFill>
              <a:latin typeface="Moon Flower Bold" pitchFamily="2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dirty="0" err="1">
                <a:solidFill>
                  <a:srgbClr val="FFFFFF"/>
                </a:solidFill>
              </a:rPr>
              <a:t>Preinscripció</a:t>
            </a:r>
            <a:r>
              <a:rPr lang="es-ES" dirty="0">
                <a:solidFill>
                  <a:srgbClr val="FFFFFF"/>
                </a:solidFill>
              </a:rPr>
              <a:t> PROGRAMES DE FORMACIÓ I INSERCIÓ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ES" dirty="0">
                <a:solidFill>
                  <a:srgbClr val="FFFFFF"/>
                </a:solidFill>
                <a:latin typeface="Moon Flower Bold" pitchFamily="2" charset="0"/>
              </a:rPr>
              <a:t>-</a:t>
            </a:r>
            <a:r>
              <a:rPr lang="es-ES" dirty="0">
                <a:solidFill>
                  <a:srgbClr val="FFFFFF"/>
                </a:solidFill>
                <a:latin typeface="Moon Flower Bold" pitchFamily="2" charset="0"/>
                <a:ea typeface="A little sunshine" pitchFamily="2" charset="0"/>
              </a:rPr>
              <a:t> </a:t>
            </a:r>
            <a:r>
              <a:rPr lang="es-ES" dirty="0" smtClean="0">
                <a:solidFill>
                  <a:srgbClr val="FFFFFF"/>
                </a:solidFill>
                <a:latin typeface="Moon Flower Bold" pitchFamily="2" charset="0"/>
                <a:ea typeface="A little sunshine" pitchFamily="2" charset="0"/>
              </a:rPr>
              <a:t>10 </a:t>
            </a:r>
            <a:r>
              <a:rPr lang="es-ES" dirty="0">
                <a:solidFill>
                  <a:srgbClr val="FFFFFF"/>
                </a:solidFill>
                <a:latin typeface="Moon Flower Bold" pitchFamily="2" charset="0"/>
                <a:ea typeface="A little sunshine" pitchFamily="2" charset="0"/>
              </a:rPr>
              <a:t>al </a:t>
            </a:r>
            <a:r>
              <a:rPr lang="es-ES" dirty="0" smtClean="0">
                <a:solidFill>
                  <a:srgbClr val="FFFFFF"/>
                </a:solidFill>
                <a:latin typeface="Moon Flower Bold" pitchFamily="2" charset="0"/>
                <a:ea typeface="A little sunshine" pitchFamily="2" charset="0"/>
              </a:rPr>
              <a:t>21 </a:t>
            </a:r>
            <a:r>
              <a:rPr lang="es-ES" dirty="0" err="1">
                <a:solidFill>
                  <a:srgbClr val="FFFFFF"/>
                </a:solidFill>
                <a:latin typeface="Moon Flower Bold" pitchFamily="2" charset="0"/>
                <a:ea typeface="A little sunshine" pitchFamily="2" charset="0"/>
              </a:rPr>
              <a:t>maig</a:t>
            </a:r>
            <a:r>
              <a:rPr lang="es-ES" dirty="0">
                <a:solidFill>
                  <a:srgbClr val="FFFFFF"/>
                </a:solidFill>
                <a:latin typeface="Moon Flower Bold" pitchFamily="2" charset="0"/>
                <a:ea typeface="A little sunshine" pitchFamily="2" charset="0"/>
              </a:rPr>
              <a:t> </a:t>
            </a:r>
            <a:endParaRPr lang="es-ES" dirty="0">
              <a:solidFill>
                <a:srgbClr val="FFFFFF"/>
              </a:solidFill>
              <a:latin typeface="Moon Flower Bold" pitchFamily="2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9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 txBox="1">
            <a:spLocks noGrp="1"/>
          </p:cNvSpPr>
          <p:nvPr>
            <p:ph type="ctrTitle" idx="4294967295"/>
          </p:nvPr>
        </p:nvSpPr>
        <p:spPr>
          <a:xfrm>
            <a:off x="1427218" y="1268760"/>
            <a:ext cx="5713500" cy="11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ES" sz="4800" dirty="0" err="1"/>
              <a:t>Xerrades</a:t>
            </a:r>
            <a:r>
              <a:rPr lang="es-ES" sz="4800" dirty="0"/>
              <a:t> </a:t>
            </a:r>
            <a:r>
              <a:rPr lang="es-ES" sz="4800" dirty="0" err="1"/>
              <a:t>informatives</a:t>
            </a:r>
            <a:endParaRPr sz="4800" dirty="0"/>
          </a:p>
        </p:txBody>
      </p:sp>
      <p:sp>
        <p:nvSpPr>
          <p:cNvPr id="1823" name="Shape 1823"/>
          <p:cNvSpPr txBox="1">
            <a:spLocks noGrp="1"/>
          </p:cNvSpPr>
          <p:nvPr>
            <p:ph type="body" idx="4294967295"/>
          </p:nvPr>
        </p:nvSpPr>
        <p:spPr>
          <a:xfrm>
            <a:off x="1835696" y="2276872"/>
            <a:ext cx="5760640" cy="4104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" sz="1800" dirty="0"/>
              <a:t>INS PINEDA DE MAR</a:t>
            </a:r>
          </a:p>
          <a:p>
            <a:pPr marL="0" indent="0">
              <a:buNone/>
            </a:pPr>
            <a:r>
              <a:rPr lang="en" sz="1800" dirty="0"/>
              <a:t>      </a:t>
            </a:r>
            <a:r>
              <a:rPr lang="en" sz="1800" dirty="0" smtClean="0"/>
              <a:t>Batxillerat: 3 de maig a les 18h</a:t>
            </a:r>
            <a:endParaRPr lang="en" sz="1800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" sz="1800" dirty="0"/>
              <a:t> INS JOAN </a:t>
            </a:r>
            <a:r>
              <a:rPr lang="en" sz="1800" dirty="0" smtClean="0"/>
              <a:t>COROMINES</a:t>
            </a:r>
          </a:p>
          <a:p>
            <a:pPr marL="285750" indent="-285750">
              <a:buNone/>
            </a:pPr>
            <a:r>
              <a:rPr lang="en" sz="1800" dirty="0" smtClean="0"/>
              <a:t>	Cicles formatius. Cal demanar cita prèvia.</a:t>
            </a:r>
            <a:r>
              <a:rPr lang="en" sz="1800" i="1" dirty="0" smtClean="0">
                <a:latin typeface="Georgia" panose="02040502050405020303" pitchFamily="18" charset="0"/>
              </a:rPr>
              <a:t>      </a:t>
            </a:r>
            <a:r>
              <a:rPr lang="en" sz="1600" dirty="0" smtClean="0"/>
              <a:t> </a:t>
            </a:r>
            <a:endParaRPr lang="en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" sz="1800" dirty="0"/>
              <a:t>INS BISBE </a:t>
            </a:r>
            <a:r>
              <a:rPr lang="en" sz="1800" dirty="0" smtClean="0"/>
              <a:t>SIVILLA</a:t>
            </a:r>
          </a:p>
          <a:p>
            <a:pPr marL="285750" indent="-285750">
              <a:buNone/>
            </a:pPr>
            <a:r>
              <a:rPr lang="en" sz="1800" dirty="0" smtClean="0"/>
              <a:t>      Cicles formatius. Cal demanar cita prèvia. (937661201)     </a:t>
            </a:r>
            <a:endParaRPr lang="en" sz="1800" i="1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" sz="1800" dirty="0" smtClean="0"/>
              <a:t>INS RAMON TURRÓ.</a:t>
            </a:r>
          </a:p>
          <a:p>
            <a:pPr marL="285750" indent="-285750">
              <a:buNone/>
            </a:pPr>
            <a:r>
              <a:rPr lang="en" sz="1800" dirty="0" smtClean="0"/>
              <a:t>	Jornada portes obertes virtual: 28 d’abril a les 19h. </a:t>
            </a:r>
            <a:r>
              <a:rPr lang="en" sz="1400" dirty="0" smtClean="0"/>
              <a:t>(enllaç a la seva pàgina web)</a:t>
            </a:r>
            <a:endParaRPr lang="en" sz="1800" dirty="0"/>
          </a:p>
          <a:p>
            <a:pPr marL="285750" indent="-285750" algn="ctr">
              <a:buFont typeface="Wingdings" pitchFamily="2" charset="2"/>
              <a:buChar char="§"/>
            </a:pPr>
            <a:endParaRPr lang="en" sz="1800" dirty="0"/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" name="Shape 2125"/>
          <p:cNvSpPr/>
          <p:nvPr/>
        </p:nvSpPr>
        <p:spPr>
          <a:xfrm>
            <a:off x="3563888" y="157989"/>
            <a:ext cx="1440160" cy="1224136"/>
          </a:xfrm>
          <a:custGeom>
            <a:avLst/>
            <a:gdLst/>
            <a:ahLst/>
            <a:cxnLst/>
            <a:rect l="0" t="0" r="0" b="0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D6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Shape 1835"/>
          <p:cNvSpPr txBox="1">
            <a:spLocks noGrp="1"/>
          </p:cNvSpPr>
          <p:nvPr>
            <p:ph type="body" idx="1"/>
          </p:nvPr>
        </p:nvSpPr>
        <p:spPr>
          <a:xfrm>
            <a:off x="1547664" y="1700808"/>
            <a:ext cx="5976664" cy="3528392"/>
          </a:xfrm>
          <a:prstGeom prst="rect">
            <a:avLst/>
          </a:prstGeom>
          <a:ln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dirty="0">
                <a:latin typeface="A little sunshine" pitchFamily="2" charset="0"/>
                <a:ea typeface="A little sunshine" pitchFamily="2" charset="0"/>
              </a:rPr>
              <a:t>El primer </a:t>
            </a:r>
            <a:r>
              <a:rPr lang="es-ES" sz="3600" dirty="0" err="1">
                <a:latin typeface="A little sunshine" pitchFamily="2" charset="0"/>
                <a:ea typeface="A little sunshine" pitchFamily="2" charset="0"/>
              </a:rPr>
              <a:t>pas</a:t>
            </a:r>
            <a:r>
              <a:rPr lang="es-ES" sz="3600" dirty="0">
                <a:latin typeface="A little sunshine" pitchFamily="2" charset="0"/>
                <a:ea typeface="A little sunshine" pitchFamily="2" charset="0"/>
              </a:rPr>
              <a:t> i el </a:t>
            </a:r>
            <a:r>
              <a:rPr lang="es-ES" sz="3600" dirty="0" err="1">
                <a:latin typeface="A little sunshine" pitchFamily="2" charset="0"/>
                <a:ea typeface="A little sunshine" pitchFamily="2" charset="0"/>
              </a:rPr>
              <a:t>més</a:t>
            </a:r>
            <a:r>
              <a:rPr lang="es-ES" sz="3600" dirty="0">
                <a:latin typeface="A little sunshine" pitchFamily="2" charset="0"/>
                <a:ea typeface="A little sunshine" pitchFamily="2" charset="0"/>
              </a:rPr>
              <a:t> </a:t>
            </a:r>
            <a:r>
              <a:rPr lang="es-ES" sz="3600" dirty="0" err="1">
                <a:latin typeface="A little sunshine" pitchFamily="2" charset="0"/>
                <a:ea typeface="A little sunshine" pitchFamily="2" charset="0"/>
              </a:rPr>
              <a:t>important</a:t>
            </a:r>
            <a:r>
              <a:rPr lang="es-ES" sz="3600" dirty="0">
                <a:latin typeface="A little sunshine" pitchFamily="2" charset="0"/>
                <a:ea typeface="A little sunshine" pitchFamily="2" charset="0"/>
              </a:rPr>
              <a:t> de </a:t>
            </a:r>
            <a:r>
              <a:rPr lang="es-ES" sz="3600" dirty="0" err="1">
                <a:latin typeface="A little sunshine" pitchFamily="2" charset="0"/>
                <a:ea typeface="A little sunshine" pitchFamily="2" charset="0"/>
              </a:rPr>
              <a:t>tots</a:t>
            </a:r>
            <a:r>
              <a:rPr lang="es-ES" sz="3600" dirty="0">
                <a:latin typeface="A little sunshine" pitchFamily="2" charset="0"/>
                <a:ea typeface="A little sunshine" pitchFamily="2" charset="0"/>
              </a:rPr>
              <a:t>: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b="1" dirty="0">
                <a:latin typeface="A little sunshine" pitchFamily="2" charset="0"/>
                <a:ea typeface="A little sunshine" pitchFamily="2" charset="0"/>
              </a:rPr>
              <a:t>ESTUDIAR </a:t>
            </a:r>
            <a:r>
              <a:rPr lang="es-ES" sz="3200" b="1" dirty="0">
                <a:latin typeface="A little sunshine" pitchFamily="2" charset="0"/>
                <a:ea typeface="A little sunshine" pitchFamily="2" charset="0"/>
              </a:rPr>
              <a:t>per tal </a:t>
            </a:r>
            <a:r>
              <a:rPr lang="es-ES" sz="3200" b="1" dirty="0" err="1">
                <a:latin typeface="A little sunshine" pitchFamily="2" charset="0"/>
                <a:ea typeface="A little sunshine" pitchFamily="2" charset="0"/>
              </a:rPr>
              <a:t>d’aprovar</a:t>
            </a:r>
            <a:r>
              <a:rPr lang="es-ES" sz="3200" b="1" dirty="0">
                <a:latin typeface="A little sunshine" pitchFamily="2" charset="0"/>
                <a:ea typeface="A little sunshine" pitchFamily="2" charset="0"/>
              </a:rPr>
              <a:t> i </a:t>
            </a:r>
            <a:r>
              <a:rPr lang="es-ES" sz="3200" b="1" dirty="0" err="1">
                <a:latin typeface="A little sunshine" pitchFamily="2" charset="0"/>
                <a:ea typeface="A little sunshine" pitchFamily="2" charset="0"/>
              </a:rPr>
              <a:t>obtenir</a:t>
            </a:r>
            <a:r>
              <a:rPr lang="es-ES" sz="3200" b="1" dirty="0">
                <a:latin typeface="A little sunshine" pitchFamily="2" charset="0"/>
                <a:ea typeface="A little sunshine" pitchFamily="2" charset="0"/>
              </a:rPr>
              <a:t> el </a:t>
            </a:r>
            <a:r>
              <a:rPr lang="es-ES" sz="3200" b="1" dirty="0" err="1">
                <a:latin typeface="A little sunshine" pitchFamily="2" charset="0"/>
                <a:ea typeface="A little sunshine" pitchFamily="2" charset="0"/>
              </a:rPr>
              <a:t>títol</a:t>
            </a:r>
            <a:r>
              <a:rPr lang="es-ES" sz="3200" b="1" dirty="0">
                <a:latin typeface="A little sunshine" pitchFamily="2" charset="0"/>
                <a:ea typeface="A little sunshine" pitchFamily="2" charset="0"/>
              </a:rPr>
              <a:t> de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200" b="1" dirty="0">
                <a:latin typeface="A little sunshine" pitchFamily="2" charset="0"/>
                <a:ea typeface="A little sunshine" pitchFamily="2" charset="0"/>
              </a:rPr>
              <a:t>GRADUAT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4000" b="1" dirty="0">
                <a:latin typeface="A little sunshine" pitchFamily="2" charset="0"/>
                <a:ea typeface="A little sunshine" pitchFamily="2" charset="0"/>
              </a:rPr>
              <a:t>EDUCACIÓ SECUNDÀRIA OBLIGATÒRIA</a:t>
            </a:r>
            <a:endParaRPr sz="4000" b="1" dirty="0">
              <a:latin typeface="Moon Flower 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Shape 1813"/>
          <p:cNvSpPr txBox="1">
            <a:spLocks noGrp="1"/>
          </p:cNvSpPr>
          <p:nvPr>
            <p:ph type="title"/>
          </p:nvPr>
        </p:nvSpPr>
        <p:spPr>
          <a:xfrm>
            <a:off x="1187624" y="980728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Moon Flower Bold" pitchFamily="2" charset="0"/>
              </a:rPr>
              <a:t>Orientació acadèmica </a:t>
            </a:r>
            <a:r>
              <a:rPr lang="es-ES" sz="4000" dirty="0">
                <a:latin typeface="Moon Flower Bold" pitchFamily="2" charset="0"/>
              </a:rPr>
              <a:t>i</a:t>
            </a:r>
            <a:r>
              <a:rPr lang="en" sz="4000" dirty="0">
                <a:latin typeface="Moon Flower Bold" pitchFamily="2" charset="0"/>
              </a:rPr>
              <a:t> professional</a:t>
            </a:r>
            <a:endParaRPr sz="4000" dirty="0">
              <a:latin typeface="Moon Flower Bold" pitchFamily="2" charset="0"/>
            </a:endParaRPr>
          </a:p>
        </p:txBody>
      </p:sp>
      <p:sp>
        <p:nvSpPr>
          <p:cNvPr id="1814" name="Shape 1814"/>
          <p:cNvSpPr txBox="1"/>
          <p:nvPr/>
        </p:nvSpPr>
        <p:spPr>
          <a:xfrm>
            <a:off x="611560" y="1988840"/>
            <a:ext cx="3960440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F55D4B"/>
                </a:solidFill>
                <a:latin typeface="Moon Flower Bold" pitchFamily="2" charset="0"/>
                <a:ea typeface="Merriweather"/>
                <a:cs typeface="Merriweather"/>
                <a:sym typeface="Merriweather"/>
              </a:rPr>
              <a:t>        TUTORIA</a:t>
            </a:r>
            <a:endParaRPr sz="3600" dirty="0">
              <a:solidFill>
                <a:srgbClr val="F55D4B"/>
              </a:solidFill>
              <a:latin typeface="Moon Flower Bold" pitchFamily="2" charset="0"/>
              <a:ea typeface="Merriweather"/>
              <a:cs typeface="Merriweather"/>
              <a:sym typeface="Merriweather"/>
            </a:endParaRP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Qüestionaris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d’interessos i </a:t>
            </a: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capacitats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</a:t>
            </a:r>
            <a:r>
              <a:rPr lang="es-ES" sz="1000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(3r)</a:t>
            </a:r>
            <a:endParaRPr lang="es-ES" dirty="0">
              <a:solidFill>
                <a:srgbClr val="2C3E50"/>
              </a:solidFill>
              <a:latin typeface="Merriweather" charset="0"/>
              <a:ea typeface="Merriweather"/>
              <a:cs typeface="Amatic SC" charset="-79"/>
              <a:sym typeface="Merriweather"/>
            </a:endParaRP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Qüestionaris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</a:t>
            </a: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Departament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. Programa </a:t>
            </a: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Orienta’t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</a:t>
            </a:r>
            <a:r>
              <a:rPr lang="es-ES" sz="1100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(4t)</a:t>
            </a: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Xerrada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</a:t>
            </a: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d’itineraris</a:t>
            </a:r>
            <a:r>
              <a:rPr lang="es-ES" dirty="0" smtClean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.</a:t>
            </a: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ES" dirty="0" err="1" smtClean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Xerrada</a:t>
            </a:r>
            <a:r>
              <a:rPr lang="es-ES" dirty="0" smtClean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</a:t>
            </a:r>
            <a:r>
              <a:rPr lang="es-ES" dirty="0" err="1" smtClean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batxillerats</a:t>
            </a:r>
            <a:r>
              <a:rPr lang="es-ES" dirty="0" smtClean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.</a:t>
            </a:r>
            <a:endParaRPr lang="es-ES" dirty="0">
              <a:solidFill>
                <a:srgbClr val="2C3E50"/>
              </a:solidFill>
              <a:latin typeface="Merriweather" charset="0"/>
              <a:ea typeface="Merriweather"/>
              <a:cs typeface="Amatic SC" charset="-79"/>
              <a:sym typeface="Merriweather"/>
            </a:endParaRP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Entrevistes </a:t>
            </a: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individuals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</a:t>
            </a: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amb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tutor/a i Orientadora educativa.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200" dirty="0">
              <a:solidFill>
                <a:srgbClr val="2C3E50"/>
              </a:solidFill>
              <a:latin typeface="Amatic SC" charset="-79"/>
              <a:ea typeface="Merriweather"/>
              <a:cs typeface="Amatic SC" charset="-79"/>
              <a:sym typeface="Merriweather"/>
            </a:endParaRP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200" dirty="0">
              <a:solidFill>
                <a:srgbClr val="2C3E50"/>
              </a:solidFill>
              <a:latin typeface="Amatic SC" charset="-79"/>
              <a:ea typeface="Merriweather"/>
              <a:cs typeface="Amatic SC" charset="-79"/>
              <a:sym typeface="Merriweather"/>
            </a:endParaRP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sz="1200" dirty="0">
              <a:solidFill>
                <a:srgbClr val="2C3E50"/>
              </a:solidFill>
              <a:latin typeface="Amatic SC" charset="-79"/>
              <a:ea typeface="Merriweather"/>
              <a:cs typeface="Amatic SC" charset="-79"/>
              <a:sym typeface="Merriweather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5" name="Shape 1815"/>
          <p:cNvSpPr txBox="1"/>
          <p:nvPr/>
        </p:nvSpPr>
        <p:spPr>
          <a:xfrm>
            <a:off x="4673659" y="1864943"/>
            <a:ext cx="29880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6" name="Shape 1816"/>
          <p:cNvSpPr txBox="1"/>
          <p:nvPr/>
        </p:nvSpPr>
        <p:spPr>
          <a:xfrm>
            <a:off x="947916" y="4725144"/>
            <a:ext cx="62385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Reunió informativa als pares.</a:t>
            </a:r>
            <a:endParaRPr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" name="Shape 1814"/>
          <p:cNvSpPr txBox="1"/>
          <p:nvPr/>
        </p:nvSpPr>
        <p:spPr>
          <a:xfrm>
            <a:off x="4860032" y="2204864"/>
            <a:ext cx="3270950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F55D4B"/>
                </a:solidFill>
                <a:latin typeface="Moon Flower Bold" pitchFamily="2" charset="0"/>
                <a:ea typeface="Merriweather"/>
                <a:cs typeface="Merriweather"/>
                <a:sym typeface="Merriweather"/>
              </a:rPr>
              <a:t>        </a:t>
            </a:r>
            <a:r>
              <a:rPr lang="es-ES" sz="3600" b="1" dirty="0" err="1">
                <a:solidFill>
                  <a:srgbClr val="F55D4B"/>
                </a:solidFill>
                <a:latin typeface="Moon Flower Bold" pitchFamily="2" charset="0"/>
                <a:ea typeface="Merriweather"/>
                <a:cs typeface="Merriweather"/>
                <a:sym typeface="Merriweather"/>
              </a:rPr>
              <a:t>altres</a:t>
            </a:r>
            <a:endParaRPr sz="3600" dirty="0">
              <a:solidFill>
                <a:srgbClr val="F55D4B"/>
              </a:solidFill>
              <a:latin typeface="Moon Flower Bold" pitchFamily="2" charset="0"/>
              <a:ea typeface="Merriweather"/>
              <a:cs typeface="Merriweather"/>
              <a:sym typeface="Merriweather"/>
            </a:endParaRP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s-ES" dirty="0" err="1" smtClean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Orient</a:t>
            </a:r>
            <a:r>
              <a:rPr lang="es-ES" dirty="0" smtClean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pro. Programa </a:t>
            </a:r>
            <a:r>
              <a:rPr lang="es-ES" dirty="0" err="1" smtClean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orientació</a:t>
            </a:r>
            <a:endParaRPr lang="es-ES" dirty="0" smtClean="0">
              <a:solidFill>
                <a:srgbClr val="2C3E50"/>
              </a:solidFill>
              <a:latin typeface="Merriweather" charset="0"/>
              <a:ea typeface="Merriweather"/>
              <a:cs typeface="Amatic SC" charset="-79"/>
              <a:sym typeface="Merriweather"/>
            </a:endParaRP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s-ES" dirty="0" err="1" smtClean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Ajuntament</a:t>
            </a:r>
            <a:r>
              <a:rPr lang="es-ES" dirty="0" smtClean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de Pineda de Mar.</a:t>
            </a:r>
            <a:endParaRPr lang="es-ES" dirty="0">
              <a:solidFill>
                <a:srgbClr val="2C3E50"/>
              </a:solidFill>
              <a:latin typeface="Merriweather" charset="0"/>
              <a:ea typeface="Merriweather"/>
              <a:cs typeface="Amatic SC" charset="-79"/>
              <a:sym typeface="Merriweather"/>
            </a:endParaRPr>
          </a:p>
          <a:p>
            <a:pPr marL="171450" indent="-171450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Jornada  </a:t>
            </a: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Orientació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 Cicles </a:t>
            </a: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Formatius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</a:t>
            </a: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Alt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 </a:t>
            </a:r>
            <a:r>
              <a:rPr lang="es-ES" dirty="0" err="1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Maresme</a:t>
            </a:r>
            <a:r>
              <a:rPr lang="es-ES" dirty="0">
                <a:solidFill>
                  <a:srgbClr val="2C3E50"/>
                </a:solidFill>
                <a:latin typeface="Merriweather" charset="0"/>
                <a:ea typeface="Merriweather"/>
                <a:cs typeface="Amatic SC" charset="-79"/>
                <a:sym typeface="Merriweather"/>
              </a:rPr>
              <a:t>.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200" dirty="0">
              <a:solidFill>
                <a:srgbClr val="2C3E50"/>
              </a:solidFill>
              <a:latin typeface="Amatic SC" charset="-79"/>
              <a:ea typeface="Merriweather"/>
              <a:cs typeface="Amatic SC" charset="-79"/>
              <a:sym typeface="Merriweather"/>
            </a:endParaRP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1200" dirty="0">
              <a:solidFill>
                <a:srgbClr val="2C3E50"/>
              </a:solidFill>
              <a:latin typeface="Amatic SC" charset="-79"/>
              <a:ea typeface="Merriweather"/>
              <a:cs typeface="Amatic SC" charset="-79"/>
              <a:sym typeface="Merriweather"/>
            </a:endParaRP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sz="1200" dirty="0">
              <a:solidFill>
                <a:srgbClr val="2C3E50"/>
              </a:solidFill>
              <a:latin typeface="Amatic SC" charset="-79"/>
              <a:ea typeface="Merriweather"/>
              <a:cs typeface="Amatic SC" charset="-79"/>
              <a:sym typeface="Merriweather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Shape 2014"/>
          <p:cNvSpPr txBox="1">
            <a:spLocks noGrp="1"/>
          </p:cNvSpPr>
          <p:nvPr>
            <p:ph type="title"/>
          </p:nvPr>
        </p:nvSpPr>
        <p:spPr>
          <a:xfrm>
            <a:off x="1115616" y="260648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on Flower Bold" pitchFamily="2" charset="0"/>
              </a:rPr>
              <a:t>ITINERARIS DESPRÉS DE L’ENSENYAMENT SECUNDARI OBLIGATORI</a:t>
            </a:r>
            <a:endParaRPr dirty="0">
              <a:latin typeface="Moon Flower Bold" pitchFamily="2" charset="0"/>
            </a:endParaRPr>
          </a:p>
        </p:txBody>
      </p:sp>
      <p:sp>
        <p:nvSpPr>
          <p:cNvPr id="2015" name="Shape 2015"/>
          <p:cNvSpPr/>
          <p:nvPr/>
        </p:nvSpPr>
        <p:spPr>
          <a:xfrm>
            <a:off x="899592" y="1700808"/>
            <a:ext cx="1265871" cy="1295751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rgbClr val="2C3E5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" name="Shape 2016"/>
          <p:cNvSpPr/>
          <p:nvPr/>
        </p:nvSpPr>
        <p:spPr>
          <a:xfrm>
            <a:off x="1115616" y="4077072"/>
            <a:ext cx="763313" cy="8058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>
            <a:solidFill>
              <a:srgbClr val="2C3E5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Moon Flower Bold" pitchFamily="2" charset="0"/>
                <a:ea typeface="Merriweather"/>
                <a:cs typeface="Merriweather"/>
                <a:sym typeface="Merriweather"/>
              </a:rPr>
              <a:t>PAU</a:t>
            </a:r>
            <a:endParaRPr sz="2800" dirty="0">
              <a:solidFill>
                <a:srgbClr val="FFFFFF"/>
              </a:solidFill>
              <a:latin typeface="Moon Flower Bold" pitchFamily="2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19672" y="1124744"/>
            <a:ext cx="15905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" sz="1600" b="1" dirty="0" smtClean="0">
                <a:latin typeface="Cambria Math" pitchFamily="18" charset="0"/>
                <a:ea typeface="Cambria Math" pitchFamily="18" charset="0"/>
              </a:rPr>
              <a:t>APROVA   L’ESO</a:t>
            </a:r>
            <a:endParaRPr lang="es-ES" sz="1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9592" y="1988840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Moon Flower Bold" pitchFamily="2" charset="0"/>
              </a:rPr>
              <a:t>BATXILLERAT</a:t>
            </a:r>
          </a:p>
        </p:txBody>
      </p:sp>
      <p:sp>
        <p:nvSpPr>
          <p:cNvPr id="20" name="Shape 2015"/>
          <p:cNvSpPr/>
          <p:nvPr/>
        </p:nvSpPr>
        <p:spPr>
          <a:xfrm>
            <a:off x="2555776" y="3717032"/>
            <a:ext cx="1277654" cy="1296144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rgbClr val="2C3E5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3200" b="1" dirty="0">
                <a:solidFill>
                  <a:schemeClr val="bg1"/>
                </a:solidFill>
                <a:latin typeface="Moon Flower Bold" pitchFamily="2" charset="0"/>
              </a:rPr>
              <a:t>CFGS</a:t>
            </a:r>
            <a:endParaRPr sz="3200" dirty="0">
              <a:solidFill>
                <a:srgbClr val="FFFFFF"/>
              </a:solidFill>
              <a:latin typeface="Moon Flower Bold" pitchFamily="2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21" name="Shape 2015"/>
          <p:cNvSpPr/>
          <p:nvPr/>
        </p:nvSpPr>
        <p:spPr>
          <a:xfrm>
            <a:off x="2483768" y="1700808"/>
            <a:ext cx="1277654" cy="1296144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rgbClr val="2C3E5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3200" b="1" dirty="0">
                <a:solidFill>
                  <a:schemeClr val="bg1"/>
                </a:solidFill>
                <a:latin typeface="Moon Flower Bold" pitchFamily="2" charset="0"/>
              </a:rPr>
              <a:t>CFGM</a:t>
            </a:r>
            <a:endParaRPr sz="3200" dirty="0">
              <a:solidFill>
                <a:srgbClr val="FFFFFF"/>
              </a:solidFill>
              <a:latin typeface="Moon Flower Bold" pitchFamily="2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22" name="Shape 2016"/>
          <p:cNvSpPr/>
          <p:nvPr/>
        </p:nvSpPr>
        <p:spPr>
          <a:xfrm>
            <a:off x="1619672" y="5013176"/>
            <a:ext cx="1430913" cy="5099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2C3E5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Moon Flower Bold" pitchFamily="2" charset="0"/>
                <a:ea typeface="Merriweather"/>
                <a:cs typeface="Merriweather"/>
                <a:sym typeface="Merriweather"/>
              </a:rPr>
              <a:t>Nota de tall</a:t>
            </a:r>
            <a:endParaRPr sz="1800" dirty="0">
              <a:solidFill>
                <a:srgbClr val="FFFFFF"/>
              </a:solidFill>
              <a:latin typeface="Moon Flower Bold" pitchFamily="2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971600" y="5661248"/>
            <a:ext cx="2645805" cy="4535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Moon Flower Bold" pitchFamily="2" charset="0"/>
              </a:rPr>
              <a:t>UNIVERSITAT </a:t>
            </a:r>
            <a:r>
              <a:rPr lang="es-ES" sz="1600" dirty="0">
                <a:latin typeface="Moon Flower Bold" pitchFamily="2" charset="0"/>
              </a:rPr>
              <a:t>Grau/Master</a:t>
            </a:r>
          </a:p>
        </p:txBody>
      </p:sp>
      <p:cxnSp>
        <p:nvCxnSpPr>
          <p:cNvPr id="24" name="Shape 2019"/>
          <p:cNvCxnSpPr/>
          <p:nvPr/>
        </p:nvCxnSpPr>
        <p:spPr>
          <a:xfrm>
            <a:off x="1475656" y="2996952"/>
            <a:ext cx="10808" cy="1014082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6" name="Shape 2019"/>
          <p:cNvCxnSpPr>
            <a:endCxn id="20" idx="1"/>
          </p:cNvCxnSpPr>
          <p:nvPr/>
        </p:nvCxnSpPr>
        <p:spPr>
          <a:xfrm>
            <a:off x="2051720" y="2852936"/>
            <a:ext cx="691164" cy="1053912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8" name="Shape 2019"/>
          <p:cNvCxnSpPr/>
          <p:nvPr/>
        </p:nvCxnSpPr>
        <p:spPr>
          <a:xfrm>
            <a:off x="3203848" y="2996952"/>
            <a:ext cx="1821" cy="652509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1" name="Shape 2019"/>
          <p:cNvCxnSpPr/>
          <p:nvPr/>
        </p:nvCxnSpPr>
        <p:spPr>
          <a:xfrm>
            <a:off x="1475656" y="4869160"/>
            <a:ext cx="21616" cy="813178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3" name="Shape 2019"/>
          <p:cNvCxnSpPr/>
          <p:nvPr/>
        </p:nvCxnSpPr>
        <p:spPr>
          <a:xfrm flipH="1">
            <a:off x="3203848" y="5013176"/>
            <a:ext cx="1" cy="641493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35" name="34 Rectángulo redondeado"/>
          <p:cNvSpPr/>
          <p:nvPr/>
        </p:nvSpPr>
        <p:spPr>
          <a:xfrm>
            <a:off x="809093" y="6309320"/>
            <a:ext cx="7776865" cy="4535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on Flower Bold" pitchFamily="2" charset="0"/>
              </a:rPr>
              <a:t>MÓN  LABORAL</a:t>
            </a:r>
            <a:endParaRPr lang="es-ES" sz="16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on Flower Bold" pitchFamily="2" charset="0"/>
            </a:endParaRPr>
          </a:p>
        </p:txBody>
      </p:sp>
      <p:sp>
        <p:nvSpPr>
          <p:cNvPr id="38" name="Shape 2015"/>
          <p:cNvSpPr/>
          <p:nvPr/>
        </p:nvSpPr>
        <p:spPr>
          <a:xfrm>
            <a:off x="7020272" y="1772816"/>
            <a:ext cx="1340415" cy="1296144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rgbClr val="2C3E5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1700" dirty="0" err="1">
                <a:solidFill>
                  <a:schemeClr val="bg1"/>
                </a:solidFill>
                <a:latin typeface="Moon Flower Bold" pitchFamily="2" charset="0"/>
              </a:rPr>
              <a:t>Formació</a:t>
            </a:r>
            <a:r>
              <a:rPr lang="es-ES" sz="1700" dirty="0">
                <a:solidFill>
                  <a:schemeClr val="bg1"/>
                </a:solidFill>
                <a:latin typeface="Moon Flower Bold" pitchFamily="2" charset="0"/>
              </a:rPr>
              <a:t> ocupacional</a:t>
            </a:r>
            <a:endParaRPr sz="1700" dirty="0">
              <a:solidFill>
                <a:srgbClr val="FFFFFF"/>
              </a:solidFill>
              <a:latin typeface="Moon Flower Bold" pitchFamily="2" charset="0"/>
              <a:ea typeface="Merriweather"/>
              <a:cs typeface="Merriweather"/>
              <a:sym typeface="Merriweather"/>
            </a:endParaRPr>
          </a:p>
        </p:txBody>
      </p:sp>
      <p:sp>
        <p:nvSpPr>
          <p:cNvPr id="39" name="Shape 2015"/>
          <p:cNvSpPr/>
          <p:nvPr/>
        </p:nvSpPr>
        <p:spPr>
          <a:xfrm>
            <a:off x="5652120" y="1772816"/>
            <a:ext cx="1277654" cy="1296144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rgbClr val="2C3E5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1800" dirty="0">
                <a:solidFill>
                  <a:schemeClr val="bg1"/>
                </a:solidFill>
                <a:latin typeface="Moon Flower Bold" pitchFamily="2" charset="0"/>
              </a:rPr>
              <a:t>Programes de </a:t>
            </a:r>
            <a:r>
              <a:rPr lang="es-ES" sz="1800" dirty="0" err="1">
                <a:solidFill>
                  <a:schemeClr val="bg1"/>
                </a:solidFill>
                <a:latin typeface="Moon Flower Bold" pitchFamily="2" charset="0"/>
              </a:rPr>
              <a:t>formació</a:t>
            </a:r>
            <a:r>
              <a:rPr lang="es-ES" sz="1800" dirty="0">
                <a:solidFill>
                  <a:schemeClr val="bg1"/>
                </a:solidFill>
                <a:latin typeface="Moon Flower Bold" pitchFamily="2" charset="0"/>
              </a:rPr>
              <a:t> i </a:t>
            </a:r>
            <a:r>
              <a:rPr lang="es-ES" sz="1800" dirty="0" err="1">
                <a:solidFill>
                  <a:schemeClr val="bg1"/>
                </a:solidFill>
                <a:latin typeface="Moon Flower Bold" pitchFamily="2" charset="0"/>
              </a:rPr>
              <a:t>inserció</a:t>
            </a:r>
            <a:endParaRPr sz="1800" dirty="0">
              <a:solidFill>
                <a:srgbClr val="FFFFFF"/>
              </a:solidFill>
              <a:latin typeface="Moon Flower Bold" pitchFamily="2" charset="0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40" name="Shape 2019"/>
          <p:cNvCxnSpPr/>
          <p:nvPr/>
        </p:nvCxnSpPr>
        <p:spPr>
          <a:xfrm>
            <a:off x="6300192" y="3212976"/>
            <a:ext cx="1" cy="3048514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2" name="Shape 2019"/>
          <p:cNvCxnSpPr/>
          <p:nvPr/>
        </p:nvCxnSpPr>
        <p:spPr>
          <a:xfrm>
            <a:off x="7668344" y="3068960"/>
            <a:ext cx="1" cy="3120522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80" name="Shape 2019"/>
          <p:cNvCxnSpPr/>
          <p:nvPr/>
        </p:nvCxnSpPr>
        <p:spPr>
          <a:xfrm>
            <a:off x="1259632" y="6110322"/>
            <a:ext cx="0" cy="205727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81" name="Shape 2019"/>
          <p:cNvCxnSpPr/>
          <p:nvPr/>
        </p:nvCxnSpPr>
        <p:spPr>
          <a:xfrm>
            <a:off x="2806685" y="6130128"/>
            <a:ext cx="0" cy="166114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32" name="31 Rectángulo"/>
          <p:cNvSpPr/>
          <p:nvPr/>
        </p:nvSpPr>
        <p:spPr>
          <a:xfrm>
            <a:off x="5652120" y="1196752"/>
            <a:ext cx="201622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" sz="1600" b="1" dirty="0" smtClean="0">
                <a:solidFill>
                  <a:srgbClr val="FD6555"/>
                </a:solidFill>
                <a:latin typeface="Cambria Math" pitchFamily="18" charset="0"/>
                <a:ea typeface="Cambria Math" pitchFamily="18" charset="0"/>
                <a:cs typeface="Aparajita" pitchFamily="34" charset="0"/>
              </a:rPr>
              <a:t>NO</a:t>
            </a:r>
            <a:r>
              <a:rPr lang="en" sz="1600" dirty="0" smtClean="0">
                <a:latin typeface="Cambria Math" pitchFamily="18" charset="0"/>
                <a:ea typeface="Cambria Math" pitchFamily="18" charset="0"/>
                <a:cs typeface="Aparajita" pitchFamily="34" charset="0"/>
              </a:rPr>
              <a:t> </a:t>
            </a:r>
            <a:r>
              <a:rPr lang="en" sz="1600" b="1" dirty="0" smtClean="0">
                <a:latin typeface="Cambria Math" pitchFamily="18" charset="0"/>
                <a:ea typeface="Cambria Math" pitchFamily="18" charset="0"/>
              </a:rPr>
              <a:t>APROVA   L’ESO</a:t>
            </a:r>
            <a:endParaRPr lang="es-ES" sz="1600" b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44" name="Shape 2019"/>
          <p:cNvCxnSpPr/>
          <p:nvPr/>
        </p:nvCxnSpPr>
        <p:spPr>
          <a:xfrm flipH="1">
            <a:off x="3851920" y="2348880"/>
            <a:ext cx="1656183" cy="0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ash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Shape 2061"/>
          <p:cNvSpPr/>
          <p:nvPr/>
        </p:nvSpPr>
        <p:spPr>
          <a:xfrm>
            <a:off x="2483768" y="1412776"/>
            <a:ext cx="3960440" cy="3691826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s-ES" sz="1800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Famílies</a:t>
            </a:r>
            <a:r>
              <a:rPr lang="es-ES" sz="18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professionals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     CFGM i CFGS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    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Hi ha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més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de 150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títols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      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Famílies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: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Activitats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físico-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esportives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,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      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hoteleria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i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turisme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,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sanitat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,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serveis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       la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comunitat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…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s-ES" sz="1200" dirty="0">
              <a:solidFill>
                <a:schemeClr val="tx2">
                  <a:lumMod val="50000"/>
                </a:schemeClr>
              </a:solidFill>
              <a:latin typeface="Merriweather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Durada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     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Majoritàriament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són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2 cursos.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chemeClr val="tx2">
                  <a:lumMod val="50000"/>
                </a:schemeClr>
              </a:solidFill>
              <a:latin typeface="Merriweather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s-ES" sz="1800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Tipus</a:t>
            </a:r>
            <a:r>
              <a:rPr lang="es-ES" sz="18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</a:t>
            </a:r>
            <a:r>
              <a:rPr lang="es-ES" sz="1800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d’ensenyament</a:t>
            </a:r>
            <a:r>
              <a:rPr lang="es-ES" sz="1600" dirty="0">
                <a:solidFill>
                  <a:srgbClr val="999999"/>
                </a:solidFill>
                <a:latin typeface="Merriweather" charset="0"/>
              </a:rPr>
              <a:t>:</a:t>
            </a:r>
          </a:p>
          <a:p>
            <a:pPr lvl="0"/>
            <a:r>
              <a:rPr lang="es-ES" sz="1600" dirty="0">
                <a:solidFill>
                  <a:srgbClr val="999999"/>
                </a:solidFill>
                <a:latin typeface="Merriweather" charset="0"/>
              </a:rPr>
              <a:t>     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Ensenyament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teòric-pràctics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.</a:t>
            </a:r>
          </a:p>
          <a:p>
            <a:pPr lvl="0"/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     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Pràctiques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 a les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empreses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erriweather" charset="0"/>
              </a:rPr>
              <a:t>.</a:t>
            </a:r>
            <a:endParaRPr dirty="0">
              <a:solidFill>
                <a:srgbClr val="999999"/>
              </a:solidFill>
              <a:latin typeface="Merriweather" charset="0"/>
            </a:endParaRPr>
          </a:p>
        </p:txBody>
      </p:sp>
      <p:sp>
        <p:nvSpPr>
          <p:cNvPr id="2062" name="Shape 2062"/>
          <p:cNvSpPr/>
          <p:nvPr/>
        </p:nvSpPr>
        <p:spPr>
          <a:xfrm>
            <a:off x="2195736" y="1124744"/>
            <a:ext cx="4608512" cy="453650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Shape 2063"/>
          <p:cNvSpPr txBox="1">
            <a:spLocks noGrp="1"/>
          </p:cNvSpPr>
          <p:nvPr>
            <p:ph type="body" idx="4294967295"/>
          </p:nvPr>
        </p:nvSpPr>
        <p:spPr>
          <a:xfrm>
            <a:off x="2195736" y="0"/>
            <a:ext cx="4441274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ES" sz="1400" b="1" dirty="0">
              <a:solidFill>
                <a:srgbClr val="F55D4B"/>
              </a:solidFill>
              <a:latin typeface="Moon Flower Bold" pitchFamily="2" charset="0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CICLES FORMATIUS</a:t>
            </a:r>
            <a:endParaRPr sz="3600" b="1" dirty="0">
              <a:solidFill>
                <a:srgbClr val="F55D4B"/>
              </a:solidFill>
              <a:latin typeface="Moon Flower Bold" pitchFamily="2" charset="0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Shape 2068"/>
          <p:cNvSpPr/>
          <p:nvPr/>
        </p:nvSpPr>
        <p:spPr>
          <a:xfrm>
            <a:off x="2051720" y="1484784"/>
            <a:ext cx="4929054" cy="3007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s-ES" sz="18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Hi ha tres </a:t>
            </a:r>
            <a:r>
              <a:rPr lang="es-ES" sz="1800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modalitats</a:t>
            </a:r>
            <a:r>
              <a:rPr lang="es-ES" sz="18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:</a:t>
            </a:r>
          </a:p>
          <a:p>
            <a:pPr lvl="0"/>
            <a:r>
              <a:rPr lang="es-ES" sz="18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     </a:t>
            </a:r>
            <a:r>
              <a:rPr lang="es-ES" sz="1600" b="1" dirty="0" err="1">
                <a:solidFill>
                  <a:srgbClr val="FD6555"/>
                </a:solidFill>
                <a:latin typeface="Merriweather" charset="0"/>
              </a:rPr>
              <a:t>Arts</a:t>
            </a:r>
            <a:r>
              <a:rPr lang="es-ES" sz="16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(</a:t>
            </a:r>
            <a:r>
              <a:rPr lang="es-ES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Història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i </a:t>
            </a:r>
            <a:r>
              <a:rPr lang="es-ES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fonaments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de les </a:t>
            </a:r>
            <a:r>
              <a:rPr lang="es-ES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arts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)</a:t>
            </a:r>
          </a:p>
          <a:p>
            <a:pPr lvl="0"/>
            <a:r>
              <a:rPr lang="es-ES" sz="16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     </a:t>
            </a:r>
            <a:r>
              <a:rPr lang="es-ES" sz="1600" b="1" dirty="0" err="1">
                <a:solidFill>
                  <a:srgbClr val="FD6555"/>
                </a:solidFill>
                <a:latin typeface="Merriweather" charset="0"/>
              </a:rPr>
              <a:t>Ciències</a:t>
            </a:r>
            <a:r>
              <a:rPr lang="es-ES" sz="1600" b="1" dirty="0">
                <a:solidFill>
                  <a:srgbClr val="FD6555"/>
                </a:solidFill>
                <a:latin typeface="Merriweather" charset="0"/>
              </a:rPr>
              <a:t> i </a:t>
            </a:r>
            <a:r>
              <a:rPr lang="es-ES" sz="1600" b="1" dirty="0" err="1">
                <a:solidFill>
                  <a:srgbClr val="FD6555"/>
                </a:solidFill>
                <a:latin typeface="Merriweather" charset="0"/>
              </a:rPr>
              <a:t>tecnologia</a:t>
            </a:r>
            <a:r>
              <a:rPr lang="es-ES" sz="1600" b="1" dirty="0">
                <a:solidFill>
                  <a:srgbClr val="FD6555"/>
                </a:solidFill>
                <a:latin typeface="Merriweather" charset="0"/>
              </a:rPr>
              <a:t> 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(</a:t>
            </a:r>
            <a:r>
              <a:rPr lang="es-ES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Matemàtiques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)</a:t>
            </a: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      </a:t>
            </a:r>
            <a:r>
              <a:rPr lang="es-ES" sz="1600" b="1" dirty="0" err="1">
                <a:solidFill>
                  <a:srgbClr val="FD6555"/>
                </a:solidFill>
                <a:latin typeface="Merriweather" charset="0"/>
              </a:rPr>
              <a:t>Humanitats</a:t>
            </a:r>
            <a:r>
              <a:rPr lang="es-ES" sz="1600" b="1" dirty="0">
                <a:solidFill>
                  <a:srgbClr val="FD6555"/>
                </a:solidFill>
                <a:latin typeface="Merriweather" charset="0"/>
              </a:rPr>
              <a:t> i </a:t>
            </a:r>
            <a:r>
              <a:rPr lang="es-ES" sz="1600" b="1" dirty="0" err="1">
                <a:solidFill>
                  <a:srgbClr val="FD6555"/>
                </a:solidFill>
                <a:latin typeface="Merriweather" charset="0"/>
              </a:rPr>
              <a:t>ciències</a:t>
            </a:r>
            <a:r>
              <a:rPr lang="es-ES" sz="1600" b="1" dirty="0">
                <a:solidFill>
                  <a:srgbClr val="FD6555"/>
                </a:solidFill>
                <a:latin typeface="Merriweather" charset="0"/>
              </a:rPr>
              <a:t> </a:t>
            </a:r>
            <a:r>
              <a:rPr lang="es-ES" sz="1600" b="1" dirty="0" err="1">
                <a:solidFill>
                  <a:srgbClr val="FD6555"/>
                </a:solidFill>
                <a:latin typeface="Merriweather" charset="0"/>
              </a:rPr>
              <a:t>socials</a:t>
            </a:r>
            <a:r>
              <a:rPr lang="es-ES" b="1" dirty="0">
                <a:solidFill>
                  <a:srgbClr val="FD6555"/>
                </a:solidFill>
                <a:latin typeface="Merriweather" charset="0"/>
              </a:rPr>
              <a:t> 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(</a:t>
            </a:r>
            <a:r>
              <a:rPr lang="es-ES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llatí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/</a:t>
            </a: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      </a:t>
            </a:r>
            <a:r>
              <a:rPr lang="es-ES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matemàtiques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</a:t>
            </a:r>
            <a:r>
              <a:rPr lang="es-ES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aplicades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a les </a:t>
            </a:r>
            <a:r>
              <a:rPr lang="es-ES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ciències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</a:t>
            </a:r>
            <a:r>
              <a:rPr lang="es-ES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socials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ES" dirty="0">
              <a:solidFill>
                <a:schemeClr val="tx2">
                  <a:lumMod val="25000"/>
                </a:schemeClr>
              </a:solidFill>
              <a:latin typeface="Merriweather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Hi ha </a:t>
            </a:r>
            <a:r>
              <a:rPr lang="es-ES" sz="1800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matèries</a:t>
            </a:r>
            <a:r>
              <a:rPr lang="es-ES" sz="18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comunes  i </a:t>
            </a:r>
            <a:r>
              <a:rPr lang="es-ES" sz="1800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matèries</a:t>
            </a:r>
            <a:r>
              <a:rPr lang="es-ES" sz="18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 de </a:t>
            </a:r>
            <a:r>
              <a:rPr lang="es-ES" sz="1800" dirty="0" err="1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modalitat</a:t>
            </a:r>
            <a:r>
              <a:rPr lang="es-ES" sz="1800" dirty="0">
                <a:solidFill>
                  <a:schemeClr val="tx2">
                    <a:lumMod val="25000"/>
                  </a:schemeClr>
                </a:solidFill>
                <a:latin typeface="Merriweather" charset="0"/>
              </a:rPr>
              <a:t>.</a:t>
            </a:r>
          </a:p>
          <a:p>
            <a:pPr lvl="0"/>
            <a:endParaRPr lang="es-ES" dirty="0">
              <a:solidFill>
                <a:schemeClr val="tx2">
                  <a:lumMod val="25000"/>
                </a:schemeClr>
              </a:solidFill>
              <a:latin typeface="Merriweather" charset="0"/>
            </a:endParaRPr>
          </a:p>
        </p:txBody>
      </p:sp>
      <p:sp>
        <p:nvSpPr>
          <p:cNvPr id="2069" name="Shape 2069"/>
          <p:cNvSpPr/>
          <p:nvPr/>
        </p:nvSpPr>
        <p:spPr>
          <a:xfrm>
            <a:off x="1907704" y="1484784"/>
            <a:ext cx="5140316" cy="400179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Shape 2070"/>
          <p:cNvSpPr txBox="1">
            <a:spLocks noGrp="1"/>
          </p:cNvSpPr>
          <p:nvPr>
            <p:ph type="body" idx="4294967295"/>
          </p:nvPr>
        </p:nvSpPr>
        <p:spPr>
          <a:xfrm>
            <a:off x="1979712" y="332656"/>
            <a:ext cx="48501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BATXILLERAT</a:t>
            </a:r>
            <a:endParaRPr sz="3600" b="1" dirty="0">
              <a:solidFill>
                <a:srgbClr val="F55D4B"/>
              </a:solidFill>
              <a:latin typeface="Moon Flower Bold" pitchFamily="2" charset="0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Shape 2070"/>
          <p:cNvSpPr txBox="1">
            <a:spLocks noGrp="1"/>
          </p:cNvSpPr>
          <p:nvPr>
            <p:ph type="body" idx="4294967295"/>
          </p:nvPr>
        </p:nvSpPr>
        <p:spPr>
          <a:xfrm>
            <a:off x="1979712" y="476672"/>
            <a:ext cx="4922108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BATXILLERAT  INS PINEDA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800" b="1" dirty="0" err="1" smtClean="0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Distribució</a:t>
            </a:r>
            <a:r>
              <a:rPr lang="es-ES" sz="2800" b="1" dirty="0" smtClean="0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 currículum</a:t>
            </a:r>
            <a:r>
              <a:rPr lang="es-ES" sz="2800" b="1" dirty="0" smtClean="0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 </a:t>
            </a:r>
            <a:endParaRPr sz="2800" b="1" dirty="0">
              <a:solidFill>
                <a:srgbClr val="F55D4B"/>
              </a:solidFill>
              <a:latin typeface="Moon Flower Bold" pitchFamily="2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8855" y="1772816"/>
            <a:ext cx="5536282" cy="364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Shape 2070"/>
          <p:cNvSpPr txBox="1">
            <a:spLocks noGrp="1"/>
          </p:cNvSpPr>
          <p:nvPr>
            <p:ph type="body" idx="4294967295"/>
          </p:nvPr>
        </p:nvSpPr>
        <p:spPr>
          <a:xfrm>
            <a:off x="1979712" y="260648"/>
            <a:ext cx="4922108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MODALITATS</a:t>
            </a:r>
            <a:endParaRPr lang="es-ES" sz="3600" b="1" dirty="0" smtClean="0">
              <a:solidFill>
                <a:srgbClr val="F55D4B"/>
              </a:solidFill>
              <a:latin typeface="Moon Flower Bold" pitchFamily="2" charset="0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800" b="1" dirty="0" err="1" smtClean="0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Distribució</a:t>
            </a:r>
            <a:r>
              <a:rPr lang="es-ES" sz="2800" b="1" dirty="0" smtClean="0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 currículum</a:t>
            </a:r>
            <a:r>
              <a:rPr lang="es-ES" sz="2800" b="1" dirty="0" smtClean="0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 </a:t>
            </a:r>
            <a:endParaRPr sz="2800" b="1" dirty="0">
              <a:solidFill>
                <a:srgbClr val="F55D4B"/>
              </a:solidFill>
              <a:latin typeface="Moon Flower Bold" pitchFamily="2" charset="0"/>
              <a:ea typeface="Amatic SC"/>
              <a:cs typeface="Amatic SC"/>
              <a:sym typeface="Amatic SC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980728"/>
            <a:ext cx="65278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Shape 2061"/>
          <p:cNvSpPr/>
          <p:nvPr/>
        </p:nvSpPr>
        <p:spPr>
          <a:xfrm>
            <a:off x="2411760" y="1916832"/>
            <a:ext cx="4293109" cy="346770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chemeClr val="tx1"/>
                </a:solidFill>
                <a:latin typeface="Merriweather" charset="0"/>
              </a:rPr>
              <a:t>Fase general ( validesa indefinida</a:t>
            </a:r>
            <a:r>
              <a:rPr lang="en" sz="1200" b="1" dirty="0">
                <a:solidFill>
                  <a:schemeClr val="tx1"/>
                </a:solidFill>
                <a:latin typeface="Merriweather" charset="0"/>
              </a:rPr>
              <a:t>)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n" sz="1200" b="1" dirty="0">
              <a:solidFill>
                <a:srgbClr val="999999"/>
              </a:solidFill>
              <a:latin typeface="Merriweather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999999"/>
                </a:solidFill>
              </a:rPr>
              <a:t>     </a:t>
            </a:r>
            <a:r>
              <a:rPr lang="en" dirty="0">
                <a:solidFill>
                  <a:schemeClr val="tx1"/>
                </a:solidFill>
              </a:rPr>
              <a:t>- L</a:t>
            </a:r>
            <a:r>
              <a:rPr lang="es-ES" dirty="0">
                <a:solidFill>
                  <a:schemeClr val="tx1"/>
                </a:solidFill>
              </a:rPr>
              <a:t>l</a:t>
            </a:r>
            <a:r>
              <a:rPr lang="en" dirty="0">
                <a:solidFill>
                  <a:schemeClr val="tx1"/>
                </a:solidFill>
              </a:rPr>
              <a:t>engua catalana</a:t>
            </a:r>
          </a:p>
          <a:p>
            <a:r>
              <a:rPr lang="es-ES" dirty="0">
                <a:solidFill>
                  <a:schemeClr val="tx1"/>
                </a:solidFill>
              </a:rPr>
              <a:t>     - </a:t>
            </a:r>
            <a:r>
              <a:rPr lang="es-ES" dirty="0" err="1">
                <a:solidFill>
                  <a:schemeClr val="tx1"/>
                </a:solidFill>
              </a:rPr>
              <a:t>Llengua</a:t>
            </a:r>
            <a:r>
              <a:rPr lang="es-ES" dirty="0">
                <a:solidFill>
                  <a:schemeClr val="tx1"/>
                </a:solidFill>
              </a:rPr>
              <a:t> castellana</a:t>
            </a:r>
          </a:p>
          <a:p>
            <a:r>
              <a:rPr lang="es-ES" dirty="0">
                <a:solidFill>
                  <a:schemeClr val="tx1"/>
                </a:solidFill>
              </a:rPr>
              <a:t>     - </a:t>
            </a:r>
            <a:r>
              <a:rPr lang="es-ES" dirty="0" err="1">
                <a:solidFill>
                  <a:schemeClr val="tx1"/>
                </a:solidFill>
              </a:rPr>
              <a:t>Llengua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estrangera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     - </a:t>
            </a:r>
            <a:r>
              <a:rPr lang="es-ES" dirty="0" err="1">
                <a:solidFill>
                  <a:schemeClr val="tx1"/>
                </a:solidFill>
              </a:rPr>
              <a:t>Història</a:t>
            </a:r>
            <a:r>
              <a:rPr lang="es-ES" dirty="0">
                <a:solidFill>
                  <a:schemeClr val="tx1"/>
                </a:solidFill>
              </a:rPr>
              <a:t> /</a:t>
            </a:r>
            <a:r>
              <a:rPr lang="es-ES" dirty="0" err="1">
                <a:solidFill>
                  <a:schemeClr val="tx1"/>
                </a:solidFill>
              </a:rPr>
              <a:t>Filosofia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     - Una </a:t>
            </a:r>
            <a:r>
              <a:rPr lang="es-ES" dirty="0" err="1">
                <a:solidFill>
                  <a:schemeClr val="tx1"/>
                </a:solidFill>
              </a:rPr>
              <a:t>matèria</a:t>
            </a:r>
            <a:r>
              <a:rPr lang="es-ES" dirty="0">
                <a:solidFill>
                  <a:schemeClr val="tx1"/>
                </a:solidFill>
              </a:rPr>
              <a:t> de </a:t>
            </a:r>
            <a:r>
              <a:rPr lang="es-ES" dirty="0" err="1">
                <a:solidFill>
                  <a:schemeClr val="tx1"/>
                </a:solidFill>
              </a:rPr>
              <a:t>modalitat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sz="1000" dirty="0">
                <a:solidFill>
                  <a:schemeClr val="tx1"/>
                </a:solidFill>
              </a:rPr>
              <a:t>(a triar per </a:t>
            </a:r>
            <a:r>
              <a:rPr lang="es-ES" sz="1000" dirty="0" err="1">
                <a:solidFill>
                  <a:schemeClr val="tx1"/>
                </a:solidFill>
              </a:rPr>
              <a:t>l’alumne</a:t>
            </a:r>
            <a:r>
              <a:rPr lang="es-ES" sz="1000" dirty="0">
                <a:solidFill>
                  <a:schemeClr val="tx1"/>
                </a:solidFill>
              </a:rPr>
              <a:t>)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pPr lvl="0" algn="ctr"/>
            <a:r>
              <a:rPr lang="es-ES" b="1" dirty="0">
                <a:solidFill>
                  <a:schemeClr val="tx1"/>
                </a:solidFill>
                <a:latin typeface="Merriweather" charset="0"/>
              </a:rPr>
              <a:t>   Fase específica </a:t>
            </a:r>
            <a:r>
              <a:rPr lang="es-ES" sz="1200" b="1" dirty="0">
                <a:solidFill>
                  <a:schemeClr val="tx1"/>
                </a:solidFill>
                <a:latin typeface="Merriweather" charset="0"/>
              </a:rPr>
              <a:t>(</a:t>
            </a:r>
            <a:r>
              <a:rPr lang="es-ES" sz="1200" b="1" dirty="0" err="1">
                <a:solidFill>
                  <a:schemeClr val="tx1"/>
                </a:solidFill>
                <a:latin typeface="Merriweather" charset="0"/>
              </a:rPr>
              <a:t>validesa</a:t>
            </a:r>
            <a:r>
              <a:rPr lang="es-ES" sz="1200" b="1" dirty="0">
                <a:solidFill>
                  <a:schemeClr val="tx1"/>
                </a:solidFill>
                <a:latin typeface="Merriweather" charset="0"/>
              </a:rPr>
              <a:t> de dos cursos)</a:t>
            </a:r>
            <a:r>
              <a:rPr lang="es-ES" sz="1200" dirty="0">
                <a:solidFill>
                  <a:schemeClr val="tx1"/>
                </a:solidFill>
              </a:rPr>
              <a:t>    </a:t>
            </a:r>
          </a:p>
          <a:p>
            <a:pPr lvl="0"/>
            <a:r>
              <a:rPr lang="es-ES" sz="1200" dirty="0">
                <a:solidFill>
                  <a:schemeClr val="tx1"/>
                </a:solidFill>
              </a:rPr>
              <a:t>      </a:t>
            </a:r>
            <a:r>
              <a:rPr lang="es-ES" dirty="0">
                <a:solidFill>
                  <a:schemeClr val="tx1"/>
                </a:solidFill>
              </a:rPr>
              <a:t>- </a:t>
            </a:r>
            <a:r>
              <a:rPr lang="es-ES" dirty="0" err="1" smtClean="0">
                <a:solidFill>
                  <a:schemeClr val="tx1"/>
                </a:solidFill>
              </a:rPr>
              <a:t>L’alumnat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podrà</a:t>
            </a:r>
            <a:r>
              <a:rPr lang="es-ES" dirty="0">
                <a:solidFill>
                  <a:schemeClr val="tx1"/>
                </a:solidFill>
              </a:rPr>
              <a:t> examinar-se de  </a:t>
            </a:r>
            <a:r>
              <a:rPr lang="es-ES" dirty="0" err="1">
                <a:solidFill>
                  <a:schemeClr val="tx1"/>
                </a:solidFill>
              </a:rPr>
              <a:t>qualsevol</a:t>
            </a:r>
            <a:endParaRPr lang="es-ES" dirty="0">
              <a:solidFill>
                <a:schemeClr val="tx1"/>
              </a:solidFill>
            </a:endParaRPr>
          </a:p>
          <a:p>
            <a:pPr lvl="0"/>
            <a:r>
              <a:rPr lang="es-ES" dirty="0">
                <a:solidFill>
                  <a:schemeClr val="tx1"/>
                </a:solidFill>
              </a:rPr>
              <a:t>        de les </a:t>
            </a:r>
            <a:r>
              <a:rPr lang="es-ES" dirty="0" err="1">
                <a:solidFill>
                  <a:schemeClr val="tx1"/>
                </a:solidFill>
              </a:rPr>
              <a:t>matèries</a:t>
            </a:r>
            <a:r>
              <a:rPr lang="es-ES" dirty="0">
                <a:solidFill>
                  <a:schemeClr val="tx1"/>
                </a:solidFill>
              </a:rPr>
              <a:t> de </a:t>
            </a:r>
            <a:r>
              <a:rPr lang="es-ES" dirty="0" err="1">
                <a:solidFill>
                  <a:schemeClr val="tx1"/>
                </a:solidFill>
              </a:rPr>
              <a:t>modalitat</a:t>
            </a:r>
            <a:r>
              <a:rPr lang="es-ES" dirty="0">
                <a:solidFill>
                  <a:schemeClr val="tx1"/>
                </a:solidFill>
              </a:rPr>
              <a:t> de </a:t>
            </a:r>
            <a:r>
              <a:rPr lang="es-ES" dirty="0" err="1">
                <a:solidFill>
                  <a:schemeClr val="tx1"/>
                </a:solidFill>
              </a:rPr>
              <a:t>segon</a:t>
            </a:r>
            <a:r>
              <a:rPr lang="es-ES" dirty="0">
                <a:solidFill>
                  <a:schemeClr val="tx1"/>
                </a:solidFill>
              </a:rPr>
              <a:t> de </a:t>
            </a:r>
          </a:p>
          <a:p>
            <a:pPr lvl="0"/>
            <a:r>
              <a:rPr lang="es-ES" dirty="0">
                <a:solidFill>
                  <a:schemeClr val="tx1"/>
                </a:solidFill>
              </a:rPr>
              <a:t>        </a:t>
            </a:r>
            <a:r>
              <a:rPr lang="es-ES" dirty="0" err="1">
                <a:solidFill>
                  <a:schemeClr val="tx1"/>
                </a:solidFill>
              </a:rPr>
              <a:t>batxillerat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llevat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l’escollida</a:t>
            </a:r>
            <a:r>
              <a:rPr lang="es-ES" dirty="0">
                <a:solidFill>
                  <a:schemeClr val="tx1"/>
                </a:solidFill>
              </a:rPr>
              <a:t> a la fase general.</a:t>
            </a:r>
          </a:p>
          <a:p>
            <a:pPr lvl="0"/>
            <a:endParaRPr lang="es-ES" dirty="0">
              <a:solidFill>
                <a:srgbClr val="999999"/>
              </a:solidFill>
            </a:endParaRPr>
          </a:p>
          <a:p>
            <a:pPr lvl="0"/>
            <a:endParaRPr dirty="0">
              <a:solidFill>
                <a:srgbClr val="999999"/>
              </a:solidFill>
            </a:endParaRPr>
          </a:p>
        </p:txBody>
      </p:sp>
      <p:sp>
        <p:nvSpPr>
          <p:cNvPr id="2062" name="Shape 2062"/>
          <p:cNvSpPr/>
          <p:nvPr/>
        </p:nvSpPr>
        <p:spPr>
          <a:xfrm>
            <a:off x="2339752" y="1340768"/>
            <a:ext cx="4409753" cy="4680520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Shape 2063"/>
          <p:cNvSpPr txBox="1">
            <a:spLocks noGrp="1"/>
          </p:cNvSpPr>
          <p:nvPr>
            <p:ph type="body" idx="4294967295"/>
          </p:nvPr>
        </p:nvSpPr>
        <p:spPr>
          <a:xfrm>
            <a:off x="2267744" y="404664"/>
            <a:ext cx="48501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PROVES D’ACCÉS a la </a:t>
            </a:r>
            <a:r>
              <a:rPr lang="es-ES" sz="3600" b="1" dirty="0" err="1">
                <a:solidFill>
                  <a:srgbClr val="F55D4B"/>
                </a:solidFill>
                <a:latin typeface="Moon Flower Bold" pitchFamily="2" charset="0"/>
                <a:ea typeface="Amatic SC"/>
                <a:cs typeface="Amatic SC"/>
                <a:sym typeface="Amatic SC"/>
              </a:rPr>
              <a:t>universitat</a:t>
            </a:r>
            <a:endParaRPr sz="3600" b="1" dirty="0">
              <a:solidFill>
                <a:srgbClr val="F55D4B"/>
              </a:solidFill>
              <a:latin typeface="Moon Flower Bold" pitchFamily="2" charset="0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xmlns="" val="5605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353</Words>
  <Application>Microsoft Office PowerPoint</Application>
  <PresentationFormat>Presentación en pantalla (4:3)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Moon Flower Bold</vt:lpstr>
      <vt:lpstr>Amatic SC</vt:lpstr>
      <vt:lpstr>Aharoni</vt:lpstr>
      <vt:lpstr>A little sunshine</vt:lpstr>
      <vt:lpstr>Merriweather</vt:lpstr>
      <vt:lpstr>Cambria Math</vt:lpstr>
      <vt:lpstr>Aparajita</vt:lpstr>
      <vt:lpstr>Wingdings</vt:lpstr>
      <vt:lpstr>Georgia</vt:lpstr>
      <vt:lpstr>Nathaniel template</vt:lpstr>
      <vt:lpstr>I després de l’eso?...</vt:lpstr>
      <vt:lpstr>Diapositiva 2</vt:lpstr>
      <vt:lpstr>Orientació acadèmica i professional</vt:lpstr>
      <vt:lpstr>ITINERARIS DESPRÉS DE L’ENSENYAMENT SECUNDARI OBLIGATORI</vt:lpstr>
      <vt:lpstr>Diapositiva 5</vt:lpstr>
      <vt:lpstr>Diapositiva 6</vt:lpstr>
      <vt:lpstr>Diapositiva 7</vt:lpstr>
      <vt:lpstr>Diapositiva 8</vt:lpstr>
      <vt:lpstr>Diapositiva 9</vt:lpstr>
      <vt:lpstr>Diapositiva 10</vt:lpstr>
      <vt:lpstr>Dates clau</vt:lpstr>
      <vt:lpstr>Xerrades informatives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després de l’ESO, què?</dc:title>
  <dc:creator>Angeles</dc:creator>
  <cp:lastModifiedBy>Angels Rios</cp:lastModifiedBy>
  <cp:revision>37</cp:revision>
  <dcterms:modified xsi:type="dcterms:W3CDTF">2021-05-02T19:22:07Z</dcterms:modified>
</cp:coreProperties>
</file>