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Lato"/>
      <p:regular r:id="rId37"/>
      <p:bold r:id="rId38"/>
      <p:italic r:id="rId39"/>
      <p:boldItalic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6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Lato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Lato-italic.fntdata"/><Relationship Id="rId16" Type="http://schemas.openxmlformats.org/officeDocument/2006/relationships/slide" Target="slides/slide11.xml"/><Relationship Id="rId38" Type="http://schemas.openxmlformats.org/officeDocument/2006/relationships/font" Target="fonts/La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12.jpg"/><Relationship Id="rId6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5.jpg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28.png"/><Relationship Id="rId13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Relationship Id="rId15" Type="http://schemas.openxmlformats.org/officeDocument/2006/relationships/image" Target="../media/image1.png"/><Relationship Id="rId14" Type="http://schemas.openxmlformats.org/officeDocument/2006/relationships/image" Target="../media/image41.png"/><Relationship Id="rId5" Type="http://schemas.openxmlformats.org/officeDocument/2006/relationships/image" Target="../media/image16.png"/><Relationship Id="rId6" Type="http://schemas.openxmlformats.org/officeDocument/2006/relationships/image" Target="../media/image29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33.jpg"/><Relationship Id="rId5" Type="http://schemas.openxmlformats.org/officeDocument/2006/relationships/image" Target="../media/image45.jpg"/><Relationship Id="rId6" Type="http://schemas.openxmlformats.org/officeDocument/2006/relationships/image" Target="../media/image31.jpg"/><Relationship Id="rId7" Type="http://schemas.openxmlformats.org/officeDocument/2006/relationships/image" Target="../media/image39.jpg"/><Relationship Id="rId8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42.png"/><Relationship Id="rId5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5" Type="http://schemas.openxmlformats.org/officeDocument/2006/relationships/hyperlink" Target="mailto:nuriarodriguez@iesperebarnils.cat" TargetMode="External"/><Relationship Id="rId6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5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88275" y="0"/>
            <a:ext cx="7222500" cy="1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" sz="2800" u="none" cap="none" strike="noStrike">
                <a:solidFill>
                  <a:srgbClr val="93C47D"/>
                </a:solidFill>
                <a:latin typeface="Avenir"/>
                <a:ea typeface="Avenir"/>
                <a:cs typeface="Avenir"/>
                <a:sym typeface="Avenir"/>
              </a:rPr>
              <a:t>CFGM ATENCIÓ A PERSONES EN SITUACIÓ DE DEPENDÈNCIA</a:t>
            </a:r>
            <a:endParaRPr b="1" i="0" sz="2800" u="none" cap="none" strike="noStrike">
              <a:solidFill>
                <a:srgbClr val="93C4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ca" sz="2000" u="none" cap="none" strike="noStrike">
                <a:solidFill>
                  <a:srgbClr val="93C47D"/>
                </a:solidFill>
                <a:latin typeface="Avenir"/>
                <a:ea typeface="Avenir"/>
                <a:cs typeface="Avenir"/>
                <a:sym typeface="Avenir"/>
              </a:rPr>
              <a:t>Menció ACP</a:t>
            </a:r>
            <a:endParaRPr b="1" i="1" sz="2000" u="none" cap="none" strike="noStrike">
              <a:solidFill>
                <a:srgbClr val="93C4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08900" y="1739250"/>
            <a:ext cx="5143500" cy="1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ca" sz="5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BENVINGUDA</a:t>
            </a:r>
            <a:endParaRPr b="0" i="0" sz="5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5875" y="2571750"/>
            <a:ext cx="6345850" cy="21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303347" y="4783750"/>
            <a:ext cx="4914953" cy="5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2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5" name="Google Shape;185;p22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689750" y="1162700"/>
            <a:ext cx="76560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ca" sz="25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MÒDULS PROFESSIONALS PRIMER CURS</a:t>
            </a:r>
            <a:endParaRPr b="1" i="0" sz="25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5800" y="1832975"/>
            <a:ext cx="3546900" cy="23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650325" y="1832975"/>
            <a:ext cx="44538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MP0210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.Organització de l’atenció a les persones en situació de dependència.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MP0212</a:t>
            </a:r>
            <a:r>
              <a:rPr b="1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Característiques i necessitats de les persones en situació de dependència.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MP0213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.Atenció i suport psicosocial.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MP0216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.Atenció sanitària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MP0217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Atenció higiènica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MPC056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Català professional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3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6" name="Google Shape;196;p23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689750" y="1162700"/>
            <a:ext cx="76560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ca" sz="25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MÒDULS PROFESSIONALS PRIMER CURS</a:t>
            </a:r>
            <a:endParaRPr b="1" i="0" sz="25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650325" y="1832975"/>
            <a:ext cx="44538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MP1664.</a:t>
            </a: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Digitalització aplicada als sectors productius.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MP1709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.Itinerari per a l’ocupabilitat I.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MP0211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.Destreses socials.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Atenció centrada a la persona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7351" y="1847300"/>
            <a:ext cx="3097600" cy="23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4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7" name="Google Shape;207;p24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689750" y="1162700"/>
            <a:ext cx="76560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ca" sz="25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MÒDULS PROFESSIONALS SEGON CURS</a:t>
            </a:r>
            <a:endParaRPr b="1" i="0" sz="25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650325" y="1832975"/>
            <a:ext cx="48282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MP0020.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Primers auxilis.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MP0156.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Anglès professional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MP1708. </a:t>
            </a: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Sostenibilitat aplicada al sistema productiu.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MP0214.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Suport a la comunicació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MP0215. </a:t>
            </a:r>
            <a:r>
              <a:rPr b="0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Suport a domicili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MP0831 .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Teleassistència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MP1710.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Itinerari per a l’ocupabilitat II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MP1713. </a:t>
            </a:r>
            <a:r>
              <a:rPr b="0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Projecte intermodular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09"/>
              <a:buFont typeface="Arial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5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7" name="Google Shape;217;p25"/>
          <p:cNvGrpSpPr/>
          <p:nvPr/>
        </p:nvGrpSpPr>
        <p:grpSpPr>
          <a:xfrm>
            <a:off x="311697" y="1031565"/>
            <a:ext cx="4305427" cy="4235720"/>
            <a:chOff x="63" y="801"/>
            <a:chExt cx="5829173" cy="5462627"/>
          </a:xfrm>
        </p:grpSpPr>
        <p:sp>
          <p:nvSpPr>
            <p:cNvPr id="218" name="Google Shape;218;p25"/>
            <p:cNvSpPr/>
            <p:nvPr/>
          </p:nvSpPr>
          <p:spPr>
            <a:xfrm rot="5400000">
              <a:off x="2424338" y="-1231899"/>
              <a:ext cx="1506900" cy="3972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EE1CB">
                <a:alpha val="88627"/>
              </a:srgbClr>
            </a:solidFill>
            <a:ln cap="flat" cmpd="sng" w="12700">
              <a:solidFill>
                <a:srgbClr val="DEE1CB">
                  <a:alpha val="8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5"/>
            <p:cNvSpPr txBox="1"/>
            <p:nvPr/>
          </p:nvSpPr>
          <p:spPr>
            <a:xfrm>
              <a:off x="1191620" y="74362"/>
              <a:ext cx="38988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460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Atenció sanitària.</a:t>
              </a:r>
              <a:endParaRPr b="1" i="0" sz="1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1C232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Atenció higiènica</a:t>
              </a:r>
              <a:endParaRPr b="1" i="0" sz="13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•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Suport a domicili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venir"/>
                <a:buChar char="•"/>
              </a:pPr>
              <a:r>
                <a:rPr b="0" i="0" lang="ca" sz="13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FCT</a:t>
              </a:r>
              <a:endParaRPr b="0" i="0" sz="1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63" y="80883"/>
              <a:ext cx="1191600" cy="1346700"/>
            </a:xfrm>
            <a:prstGeom prst="roundRect">
              <a:avLst>
                <a:gd fmla="val 16667" name="adj"/>
              </a:avLst>
            </a:prstGeom>
            <a:solidFill>
              <a:srgbClr val="9CA71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58230" y="139050"/>
              <a:ext cx="1075200" cy="123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Núria Jolis</a:t>
              </a:r>
              <a:endParaRPr b="0" i="0" sz="15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 rot="5400000">
              <a:off x="2689045" y="157963"/>
              <a:ext cx="1506900" cy="477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5E1CA">
                <a:alpha val="88627"/>
              </a:srgbClr>
            </a:solidFill>
            <a:ln cap="flat" cmpd="sng" w="12700">
              <a:solidFill>
                <a:srgbClr val="E5E1CA">
                  <a:alpha val="8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5"/>
            <p:cNvSpPr txBox="1"/>
            <p:nvPr/>
          </p:nvSpPr>
          <p:spPr>
            <a:xfrm>
              <a:off x="1056635" y="1863825"/>
              <a:ext cx="46980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3111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300"/>
                <a:buFont typeface="Avenir"/>
                <a:buChar char="●"/>
              </a:pPr>
              <a:r>
                <a:rPr b="0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-A</a:t>
              </a: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tenció i suport psicosocial.</a:t>
              </a:r>
              <a:endParaRPr b="1" i="0" sz="13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200"/>
                <a:buFont typeface="Arial"/>
                <a:buChar char="●"/>
              </a:pPr>
              <a:r>
                <a:rPr b="1" i="0" lang="ca" sz="1200" u="none" cap="none" strike="noStrike">
                  <a:solidFill>
                    <a:srgbClr val="F1C232"/>
                  </a:solidFill>
                  <a:latin typeface="Arial"/>
                  <a:ea typeface="Arial"/>
                  <a:cs typeface="Arial"/>
                  <a:sym typeface="Arial"/>
                </a:rPr>
                <a:t>-Digitalització aplicada als sectors roductius.</a:t>
              </a:r>
              <a:endParaRPr b="0" i="0" sz="7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3111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venir"/>
                <a:buChar char="●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Projecte intermodular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3111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●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Teleassistència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3111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venir"/>
                <a:buChar char="●"/>
              </a:pPr>
              <a:r>
                <a:rPr b="0" i="0" lang="ca" sz="13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FCT</a:t>
              </a:r>
              <a:endParaRPr b="0" i="0" sz="1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63" y="1601899"/>
              <a:ext cx="1056600" cy="1883700"/>
            </a:xfrm>
            <a:prstGeom prst="roundRect">
              <a:avLst>
                <a:gd fmla="val 16667" name="adj"/>
              </a:avLst>
            </a:prstGeom>
            <a:solidFill>
              <a:srgbClr val="B7A52A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5"/>
            <p:cNvSpPr txBox="1"/>
            <p:nvPr/>
          </p:nvSpPr>
          <p:spPr>
            <a:xfrm>
              <a:off x="51640" y="1653476"/>
              <a:ext cx="953400" cy="178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Ester Mas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 rot="5400000">
              <a:off x="2686886" y="2132643"/>
              <a:ext cx="1506900" cy="4777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DBCB">
                <a:alpha val="88627"/>
              </a:srgbClr>
            </a:solidFill>
            <a:ln cap="flat" cmpd="sng" w="12700">
              <a:solidFill>
                <a:srgbClr val="EADBCB">
                  <a:alpha val="8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5"/>
            <p:cNvSpPr txBox="1"/>
            <p:nvPr/>
          </p:nvSpPr>
          <p:spPr>
            <a:xfrm>
              <a:off x="1051388" y="3841654"/>
              <a:ext cx="47043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1C232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Característiques I necessitats de les persones APSD</a:t>
              </a:r>
              <a:endParaRPr b="1" i="0" sz="13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1C232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Atenció centrada a la persona</a:t>
              </a:r>
              <a:endParaRPr b="1" i="0" sz="13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Projecte intermodular</a:t>
              </a:r>
              <a:endParaRPr b="1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63" y="3579728"/>
              <a:ext cx="1051200" cy="1883700"/>
            </a:xfrm>
            <a:prstGeom prst="roundRect">
              <a:avLst>
                <a:gd fmla="val 16667" name="adj"/>
              </a:avLst>
            </a:prstGeom>
            <a:solidFill>
              <a:srgbClr val="C7963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5"/>
            <p:cNvSpPr txBox="1"/>
            <p:nvPr/>
          </p:nvSpPr>
          <p:spPr>
            <a:xfrm>
              <a:off x="51384" y="3631049"/>
              <a:ext cx="948600" cy="17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Sònia Guix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25"/>
          <p:cNvGrpSpPr/>
          <p:nvPr/>
        </p:nvGrpSpPr>
        <p:grpSpPr>
          <a:xfrm>
            <a:off x="4775750" y="1026761"/>
            <a:ext cx="4368249" cy="4255495"/>
            <a:chOff x="-134350" y="241916"/>
            <a:chExt cx="4368249" cy="4255495"/>
          </a:xfrm>
        </p:grpSpPr>
        <p:sp>
          <p:nvSpPr>
            <p:cNvPr id="231" name="Google Shape;231;p25"/>
            <p:cNvSpPr/>
            <p:nvPr/>
          </p:nvSpPr>
          <p:spPr>
            <a:xfrm rot="5400000">
              <a:off x="1414701" y="-378934"/>
              <a:ext cx="2050200" cy="3291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EE1CB">
                <a:alpha val="88627"/>
              </a:srgbClr>
            </a:solidFill>
            <a:ln cap="flat" cmpd="sng" w="12700">
              <a:solidFill>
                <a:srgbClr val="DEE1CB">
                  <a:alpha val="8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5"/>
            <p:cNvSpPr txBox="1"/>
            <p:nvPr/>
          </p:nvSpPr>
          <p:spPr>
            <a:xfrm>
              <a:off x="741899" y="325617"/>
              <a:ext cx="3492000" cy="19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7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Organització de l’atenció a les persones en situació de dependència.</a:t>
              </a:r>
              <a:r>
                <a:rPr b="1" i="0" lang="ca" sz="17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.</a:t>
              </a:r>
              <a:endParaRPr b="1" i="0" sz="17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7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Destreses socials</a:t>
              </a:r>
              <a:endParaRPr b="1" i="0" sz="13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•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Suport a la comunicació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•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Suport a domicili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1300"/>
                <a:buFont typeface="Avenir"/>
                <a:buChar char="•"/>
              </a:pPr>
              <a:r>
                <a:rPr b="0" i="0" lang="ca" sz="13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Projecte intermodular</a:t>
              </a:r>
              <a:endParaRPr b="0" i="0" sz="13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-134348" y="325617"/>
              <a:ext cx="928200" cy="1818000"/>
            </a:xfrm>
            <a:prstGeom prst="roundRect">
              <a:avLst>
                <a:gd fmla="val 16667" name="adj"/>
              </a:avLst>
            </a:prstGeom>
            <a:solidFill>
              <a:srgbClr val="9CA71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 txBox="1"/>
            <p:nvPr/>
          </p:nvSpPr>
          <p:spPr>
            <a:xfrm>
              <a:off x="-134350" y="358017"/>
              <a:ext cx="928200" cy="18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Eulàlia Carbonell</a:t>
              </a:r>
              <a:endParaRPr b="0" i="0" sz="1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 rot="5400000">
              <a:off x="1078600" y="2573717"/>
              <a:ext cx="1260300" cy="2157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DBCB">
                <a:alpha val="88627"/>
              </a:srgbClr>
            </a:solidFill>
            <a:ln cap="flat" cmpd="sng" w="12700">
              <a:solidFill>
                <a:srgbClr val="EADBCB">
                  <a:alpha val="8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5"/>
            <p:cNvSpPr txBox="1"/>
            <p:nvPr/>
          </p:nvSpPr>
          <p:spPr>
            <a:xfrm>
              <a:off x="567453" y="3001011"/>
              <a:ext cx="2790900" cy="14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6510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600"/>
                <a:buFont typeface="Avenir"/>
                <a:buChar char="•"/>
              </a:pPr>
              <a:r>
                <a:rPr b="1" i="0" lang="ca" sz="16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Itinerari per l’ocupacionabilitat I</a:t>
              </a:r>
              <a:endParaRPr b="1" i="0" sz="16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16510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1600"/>
                <a:buFont typeface="Avenir"/>
                <a:buChar char="•"/>
              </a:pPr>
              <a:r>
                <a:rPr b="1" i="0" lang="ca" sz="16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Itinerari per l’0cupacionalitat II</a:t>
              </a:r>
              <a:endParaRPr b="1" i="0" sz="16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-62824" y="2952292"/>
              <a:ext cx="692700" cy="1352700"/>
            </a:xfrm>
            <a:prstGeom prst="roundRect">
              <a:avLst>
                <a:gd fmla="val 16667" name="adj"/>
              </a:avLst>
            </a:prstGeom>
            <a:solidFill>
              <a:srgbClr val="C7963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 txBox="1"/>
            <p:nvPr/>
          </p:nvSpPr>
          <p:spPr>
            <a:xfrm>
              <a:off x="29600" y="2832667"/>
              <a:ext cx="764400" cy="14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Anna Maymó</a:t>
              </a:r>
              <a:endParaRPr b="0" i="0" sz="13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26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6" name="Google Shape;246;p26"/>
          <p:cNvGrpSpPr/>
          <p:nvPr/>
        </p:nvGrpSpPr>
        <p:grpSpPr>
          <a:xfrm>
            <a:off x="2205700" y="1182200"/>
            <a:ext cx="5172512" cy="2636598"/>
            <a:chOff x="63" y="801"/>
            <a:chExt cx="5828182" cy="3484798"/>
          </a:xfrm>
        </p:grpSpPr>
        <p:sp>
          <p:nvSpPr>
            <p:cNvPr id="247" name="Google Shape;247;p26"/>
            <p:cNvSpPr/>
            <p:nvPr/>
          </p:nvSpPr>
          <p:spPr>
            <a:xfrm rot="5400000">
              <a:off x="2424338" y="-1231899"/>
              <a:ext cx="1506900" cy="3972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EE1CB">
                <a:alpha val="89019"/>
              </a:srgbClr>
            </a:solidFill>
            <a:ln cap="flat" cmpd="sng" w="12700">
              <a:solidFill>
                <a:srgbClr val="DEE1CB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6"/>
            <p:cNvSpPr txBox="1"/>
            <p:nvPr/>
          </p:nvSpPr>
          <p:spPr>
            <a:xfrm>
              <a:off x="1191620" y="74362"/>
              <a:ext cx="38988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F9900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F9900"/>
                  </a:solidFill>
                  <a:latin typeface="Avenir"/>
                  <a:ea typeface="Avenir"/>
                  <a:cs typeface="Avenir"/>
                  <a:sym typeface="Avenir"/>
                </a:rPr>
                <a:t>Català Professional</a:t>
              </a:r>
              <a:endParaRPr b="0" i="0" sz="1300" u="none" cap="none" strike="noStrike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63" y="80883"/>
              <a:ext cx="1191600" cy="1346700"/>
            </a:xfrm>
            <a:prstGeom prst="roundRect">
              <a:avLst>
                <a:gd fmla="val 16667" name="adj"/>
              </a:avLst>
            </a:prstGeom>
            <a:solidFill>
              <a:srgbClr val="9CA71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6"/>
            <p:cNvSpPr txBox="1"/>
            <p:nvPr/>
          </p:nvSpPr>
          <p:spPr>
            <a:xfrm>
              <a:off x="58230" y="139050"/>
              <a:ext cx="1075200" cy="123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Eva Jové</a:t>
              </a:r>
              <a:endParaRPr b="0" i="0" sz="15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 rot="5400000">
              <a:off x="2689045" y="157963"/>
              <a:ext cx="1506900" cy="477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5E1CA">
                <a:alpha val="89019"/>
              </a:srgbClr>
            </a:solidFill>
            <a:ln cap="flat" cmpd="sng" w="12700">
              <a:solidFill>
                <a:srgbClr val="E5E1C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6"/>
            <p:cNvSpPr txBox="1"/>
            <p:nvPr/>
          </p:nvSpPr>
          <p:spPr>
            <a:xfrm>
              <a:off x="1056635" y="1863825"/>
              <a:ext cx="46980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F9900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F9900"/>
                  </a:solidFill>
                  <a:latin typeface="Avenir"/>
                  <a:ea typeface="Avenir"/>
                  <a:cs typeface="Avenir"/>
                  <a:sym typeface="Avenir"/>
                </a:rPr>
                <a:t>Anglès Professional</a:t>
              </a:r>
              <a:endParaRPr b="0" i="0" sz="1300" u="none" cap="none" strike="noStrike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. </a:t>
              </a:r>
              <a:endParaRPr b="0" i="0" sz="1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63" y="1601899"/>
              <a:ext cx="1056600" cy="1883700"/>
            </a:xfrm>
            <a:prstGeom prst="roundRect">
              <a:avLst>
                <a:gd fmla="val 16667" name="adj"/>
              </a:avLst>
            </a:prstGeom>
            <a:solidFill>
              <a:srgbClr val="B7A52A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6"/>
            <p:cNvSpPr txBox="1"/>
            <p:nvPr/>
          </p:nvSpPr>
          <p:spPr>
            <a:xfrm>
              <a:off x="51640" y="1653476"/>
              <a:ext cx="953400" cy="178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Assumpta Pujol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26"/>
          <p:cNvGrpSpPr/>
          <p:nvPr/>
        </p:nvGrpSpPr>
        <p:grpSpPr>
          <a:xfrm>
            <a:off x="2205700" y="3938641"/>
            <a:ext cx="5172512" cy="1425207"/>
            <a:chOff x="63" y="1601899"/>
            <a:chExt cx="5828182" cy="1883700"/>
          </a:xfrm>
        </p:grpSpPr>
        <p:sp>
          <p:nvSpPr>
            <p:cNvPr id="256" name="Google Shape;256;p26"/>
            <p:cNvSpPr/>
            <p:nvPr/>
          </p:nvSpPr>
          <p:spPr>
            <a:xfrm rot="5400000">
              <a:off x="2689045" y="157963"/>
              <a:ext cx="1506900" cy="477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5E1CA">
                <a:alpha val="89019"/>
              </a:srgbClr>
            </a:solidFill>
            <a:ln cap="flat" cmpd="sng" w="12700">
              <a:solidFill>
                <a:srgbClr val="E5E1C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6"/>
            <p:cNvSpPr txBox="1"/>
            <p:nvPr/>
          </p:nvSpPr>
          <p:spPr>
            <a:xfrm>
              <a:off x="1056635" y="1863825"/>
              <a:ext cx="4698000" cy="13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460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FF9900"/>
                </a:buClr>
                <a:buSzPts val="1300"/>
                <a:buFont typeface="Avenir"/>
                <a:buChar char="•"/>
              </a:pPr>
              <a:r>
                <a:rPr b="1" i="0" lang="ca" sz="1300" u="none" cap="none" strike="noStrike">
                  <a:solidFill>
                    <a:srgbClr val="FF9900"/>
                  </a:solidFill>
                  <a:latin typeface="Avenir"/>
                  <a:ea typeface="Avenir"/>
                  <a:cs typeface="Avenir"/>
                  <a:sym typeface="Avenir"/>
                </a:rPr>
                <a:t>Orientació FP</a:t>
              </a:r>
              <a:endParaRPr b="0" i="0" sz="1300" u="none" cap="none" strike="noStrike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ca" sz="13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. </a:t>
              </a:r>
              <a:endParaRPr b="0" i="0" sz="1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63" y="1601899"/>
              <a:ext cx="1056600" cy="1883700"/>
            </a:xfrm>
            <a:prstGeom prst="roundRect">
              <a:avLst>
                <a:gd fmla="val 16667" name="adj"/>
              </a:avLst>
            </a:prstGeom>
            <a:solidFill>
              <a:srgbClr val="B7A52A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6"/>
            <p:cNvSpPr txBox="1"/>
            <p:nvPr/>
          </p:nvSpPr>
          <p:spPr>
            <a:xfrm>
              <a:off x="51640" y="1653476"/>
              <a:ext cx="953400" cy="178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venir"/>
                <a:buNone/>
              </a:pPr>
              <a:r>
                <a:rPr b="0" i="0" lang="ca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Carles Cunill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265" name="Google Shape;2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27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7" name="Google Shape;2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988" y="2483250"/>
            <a:ext cx="2068274" cy="6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 txBox="1"/>
          <p:nvPr/>
        </p:nvSpPr>
        <p:spPr>
          <a:xfrm>
            <a:off x="1057025" y="1493850"/>
            <a:ext cx="15006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ca" sz="6000" u="none" cap="none" strike="noStrike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  <a:r>
              <a:rPr b="0" i="0" lang="ca" sz="6000" u="none" cap="none" strike="noStrike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r>
              <a:rPr b="0" i="0" lang="ca" sz="6000" u="none" cap="none" strike="noStrike">
                <a:solidFill>
                  <a:srgbClr val="6FB22D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 b="0" i="0" sz="6000" u="none" cap="none" strike="noStrike">
              <a:solidFill>
                <a:srgbClr val="6FB22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9" name="Google Shape;26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3350" y="1902500"/>
            <a:ext cx="928150" cy="9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4750" y="1493838"/>
            <a:ext cx="1710775" cy="171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7119" y="2483238"/>
            <a:ext cx="855375" cy="898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27"/>
          <p:cNvCxnSpPr/>
          <p:nvPr/>
        </p:nvCxnSpPr>
        <p:spPr>
          <a:xfrm flipH="1" rot="10800000">
            <a:off x="3775088" y="2048600"/>
            <a:ext cx="1392300" cy="87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3" name="Google Shape;273;p27"/>
          <p:cNvPicPr preferRelativeResize="0"/>
          <p:nvPr/>
        </p:nvPicPr>
        <p:blipFill rotWithShape="1">
          <a:blip r:embed="rId7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279" name="Google Shape;2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28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1" name="Google Shape;28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988" y="2483250"/>
            <a:ext cx="2068274" cy="6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8"/>
          <p:cNvSpPr txBox="1"/>
          <p:nvPr/>
        </p:nvSpPr>
        <p:spPr>
          <a:xfrm>
            <a:off x="1057025" y="1493850"/>
            <a:ext cx="15006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ca" sz="6000" u="none" cap="none" strike="noStrike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  <a:r>
              <a:rPr b="0" i="0" lang="ca" sz="6000" u="none" cap="none" strike="noStrike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r>
              <a:rPr b="0" i="0" lang="ca" sz="6000" u="none" cap="none" strike="noStrike">
                <a:solidFill>
                  <a:srgbClr val="6FB22D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 b="0" i="0" sz="6000" u="none" cap="none" strike="noStrike">
              <a:solidFill>
                <a:srgbClr val="6FB22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83" name="Google Shape;283;p28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8"/>
          <p:cNvSpPr txBox="1"/>
          <p:nvPr/>
        </p:nvSpPr>
        <p:spPr>
          <a:xfrm>
            <a:off x="2453500" y="1168675"/>
            <a:ext cx="3557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SEGON TRIMESTRE 1ER CURS</a:t>
            </a:r>
            <a:endParaRPr b="1" i="0" sz="1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516975" y="3459275"/>
            <a:ext cx="1542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OBLIGATORI</a:t>
            </a:r>
            <a:endParaRPr b="1" i="0" sz="16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5405175" y="1659238"/>
            <a:ext cx="3094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NOTA ASSOCIADA A MP 10%</a:t>
            </a:r>
            <a:endParaRPr b="1" i="0" sz="16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3105875" y="2904450"/>
            <a:ext cx="2518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FCT DUAL INTENSIVA</a:t>
            </a:r>
            <a:endParaRPr b="1" i="0" sz="16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6542700" y="3021200"/>
            <a:ext cx="928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1000H</a:t>
            </a:r>
            <a:endParaRPr b="1" i="0" sz="1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3481550" y="3693200"/>
            <a:ext cx="1336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FCT DUAL</a:t>
            </a:r>
            <a:endParaRPr b="1" i="0" sz="1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5703200" y="3693188"/>
            <a:ext cx="1233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515 H</a:t>
            </a:r>
            <a:endParaRPr b="1" i="0" sz="16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2586575" y="4129250"/>
            <a:ext cx="3557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600"/>
              <a:buFont typeface="Arial"/>
              <a:buChar char="+"/>
            </a:pPr>
            <a:r>
              <a:rPr b="1" i="0" lang="ca" sz="1600" u="none" cap="none" strike="noStrik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rPr>
              <a:t>DE 50 CENTRES OSONA I VALLÈS ORIENTAL</a:t>
            </a:r>
            <a:endParaRPr b="1" i="0" sz="1600" u="none" cap="none" strike="noStrike">
              <a:solidFill>
                <a:srgbClr val="DD7E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4692175" y="2350413"/>
            <a:ext cx="3557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" sz="1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REQUISITS PER COMENÇAR</a:t>
            </a:r>
            <a:endParaRPr b="1" i="0" sz="1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8"/>
          <p:cNvSpPr txBox="1"/>
          <p:nvPr/>
        </p:nvSpPr>
        <p:spPr>
          <a:xfrm>
            <a:off x="2453500" y="1710250"/>
            <a:ext cx="251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1700" u="none" cap="none" strike="noStrik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CARTA COMPROMÍS</a:t>
            </a:r>
            <a:endParaRPr b="1" i="0" sz="1700" u="none" cap="none" strike="noStrik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8"/>
          <p:cNvSpPr txBox="1"/>
          <p:nvPr/>
        </p:nvSpPr>
        <p:spPr>
          <a:xfrm>
            <a:off x="5981475" y="4102125"/>
            <a:ext cx="251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1700" u="none" cap="none" strike="noStrik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ASSISTÈNCIA</a:t>
            </a:r>
            <a:endParaRPr b="1" i="0" sz="1700" u="none" cap="none" strike="noStrik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1425" y="3936275"/>
            <a:ext cx="2409125" cy="11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93C47D"/>
                </a:solidFill>
              </a:rPr>
              <a:t>24-25</a:t>
            </a:r>
            <a:endParaRPr b="1" sz="1800">
              <a:solidFill>
                <a:srgbClr val="93C4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01" name="Google Shape;3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29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29"/>
          <p:cNvSpPr txBox="1"/>
          <p:nvPr/>
        </p:nvSpPr>
        <p:spPr>
          <a:xfrm>
            <a:off x="541950" y="1105850"/>
            <a:ext cx="8001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a" sz="2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CENTRES DE FORMACIÓ COL.LABORADORES</a:t>
            </a:r>
            <a:endParaRPr b="1" i="0" sz="2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9"/>
          <p:cNvSpPr txBox="1"/>
          <p:nvPr/>
        </p:nvSpPr>
        <p:spPr>
          <a:xfrm>
            <a:off x="7146525" y="2603275"/>
            <a:ext cx="202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888250"/>
            <a:ext cx="22383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43175" y="1888250"/>
            <a:ext cx="27813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76875" y="1918875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13" name="Google Shape;31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30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p30"/>
          <p:cNvSpPr txBox="1"/>
          <p:nvPr/>
        </p:nvSpPr>
        <p:spPr>
          <a:xfrm>
            <a:off x="1926850" y="1221713"/>
            <a:ext cx="383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ca" sz="2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EQUIP DOCENT REDUÏT</a:t>
            </a:r>
            <a:endParaRPr b="1" i="0" sz="23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1500" y="2059400"/>
            <a:ext cx="2345100" cy="23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0"/>
          <p:cNvSpPr txBox="1"/>
          <p:nvPr/>
        </p:nvSpPr>
        <p:spPr>
          <a:xfrm>
            <a:off x="150825" y="2059425"/>
            <a:ext cx="3504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PRÀCTICA EN GRUPS REDUÏTS EN ELS MP MÉS PRÀCTICS</a:t>
            </a:r>
            <a:endParaRPr b="1" i="0" sz="2200" u="none" cap="none" strike="noStrike">
              <a:solidFill>
                <a:srgbClr val="B6D7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521700" y="3509213"/>
            <a:ext cx="336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SIMULACIÓ</a:t>
            </a:r>
            <a:endParaRPr b="1" i="0" sz="22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5094425" y="3421200"/>
            <a:ext cx="417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TRANSPORT PÚBLIC</a:t>
            </a:r>
            <a:endParaRPr b="1" i="0" sz="22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311700" y="4281600"/>
            <a:ext cx="3573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TUTORIES INDIVIDUALITZADES</a:t>
            </a:r>
            <a:endParaRPr b="1" i="0" sz="2200" u="none" cap="none" strike="noStrik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5882475" y="1460963"/>
            <a:ext cx="246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76A5AF"/>
                </a:solidFill>
                <a:latin typeface="Arial"/>
                <a:ea typeface="Arial"/>
                <a:cs typeface="Arial"/>
                <a:sym typeface="Arial"/>
              </a:rPr>
              <a:t>FCT DUAL</a:t>
            </a:r>
            <a:endParaRPr b="1" i="0" sz="2200" u="none" cap="none" strike="noStrike">
              <a:solidFill>
                <a:srgbClr val="76A5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6140475" y="2488875"/>
            <a:ext cx="1951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ACP</a:t>
            </a:r>
            <a:endParaRPr b="1" i="0" sz="2200" u="none" cap="none" strike="noStrik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4594325" y="4578125"/>
            <a:ext cx="51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INSTAL.LACIONS EQUIPADES</a:t>
            </a:r>
            <a:endParaRPr b="1" i="0" sz="22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0"/>
          <p:cNvSpPr txBox="1"/>
          <p:nvPr/>
        </p:nvSpPr>
        <p:spPr>
          <a:xfrm>
            <a:off x="5409550" y="2059425"/>
            <a:ext cx="13992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ABP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5302525" y="4054925"/>
            <a:ext cx="417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PROJECTES</a:t>
            </a:r>
            <a:endParaRPr b="1" i="0" sz="22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FD966"/>
                </a:solidFill>
              </a:rPr>
              <a:t>CFGM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31" name="Google Shape;33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31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3" name="Google Shape;333;p31"/>
          <p:cNvSpPr txBox="1"/>
          <p:nvPr/>
        </p:nvSpPr>
        <p:spPr>
          <a:xfrm>
            <a:off x="354725" y="1152850"/>
            <a:ext cx="83226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a" sz="2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OPCIONS FORMATIVES DESPRÉS DE ACABAR EL CFGM APSD</a:t>
            </a:r>
            <a:endParaRPr b="1" i="0" sz="2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1014900" y="1793350"/>
            <a:ext cx="1773600" cy="163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901650" y="2202175"/>
            <a:ext cx="20001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ca" sz="2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MÓN LABORAL</a:t>
            </a:r>
            <a:endParaRPr b="1" i="0" sz="23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31"/>
          <p:cNvCxnSpPr/>
          <p:nvPr/>
        </p:nvCxnSpPr>
        <p:spPr>
          <a:xfrm flipH="1">
            <a:off x="3035000" y="2079075"/>
            <a:ext cx="1241400" cy="5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7" name="Google Shape;337;p31"/>
          <p:cNvCxnSpPr/>
          <p:nvPr/>
        </p:nvCxnSpPr>
        <p:spPr>
          <a:xfrm>
            <a:off x="4700100" y="2088925"/>
            <a:ext cx="1340100" cy="5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8" name="Google Shape;338;p31"/>
          <p:cNvSpPr/>
          <p:nvPr/>
        </p:nvSpPr>
        <p:spPr>
          <a:xfrm>
            <a:off x="5074525" y="2729400"/>
            <a:ext cx="1862400" cy="64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1"/>
          <p:cNvSpPr txBox="1"/>
          <p:nvPr/>
        </p:nvSpPr>
        <p:spPr>
          <a:xfrm>
            <a:off x="5202625" y="2906750"/>
            <a:ext cx="1586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FORMACIÓ</a:t>
            </a:r>
            <a:endParaRPr b="1" i="0" sz="1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31"/>
          <p:cNvCxnSpPr/>
          <p:nvPr/>
        </p:nvCxnSpPr>
        <p:spPr>
          <a:xfrm>
            <a:off x="6003325" y="3369900"/>
            <a:ext cx="4800" cy="80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1" name="Google Shape;341;p31"/>
          <p:cNvSpPr/>
          <p:nvPr/>
        </p:nvSpPr>
        <p:spPr>
          <a:xfrm>
            <a:off x="5005550" y="4227125"/>
            <a:ext cx="12414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1"/>
          <p:cNvSpPr txBox="1"/>
          <p:nvPr/>
        </p:nvSpPr>
        <p:spPr>
          <a:xfrm>
            <a:off x="5123800" y="4305950"/>
            <a:ext cx="9282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CFGS</a:t>
            </a:r>
            <a:endParaRPr b="1" i="0" sz="1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1"/>
          <p:cNvSpPr txBox="1"/>
          <p:nvPr/>
        </p:nvSpPr>
        <p:spPr>
          <a:xfrm>
            <a:off x="739000" y="3428950"/>
            <a:ext cx="2926500" cy="18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-Gerocultor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cuidador/a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PSD en institucions o domicilis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-Teleoperador/a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teleassistència.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Vetlladors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EDE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31"/>
          <p:cNvCxnSpPr/>
          <p:nvPr/>
        </p:nvCxnSpPr>
        <p:spPr>
          <a:xfrm>
            <a:off x="6246950" y="4512875"/>
            <a:ext cx="887100" cy="1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5" name="Google Shape;345;p31"/>
          <p:cNvSpPr/>
          <p:nvPr/>
        </p:nvSpPr>
        <p:spPr>
          <a:xfrm>
            <a:off x="7217325" y="4305950"/>
            <a:ext cx="12414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1"/>
          <p:cNvSpPr txBox="1"/>
          <p:nvPr/>
        </p:nvSpPr>
        <p:spPr>
          <a:xfrm>
            <a:off x="7135275" y="4379900"/>
            <a:ext cx="1405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Universitat</a:t>
            </a:r>
            <a:endParaRPr b="1" i="0" sz="1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9325" y="1945750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4"/>
          <p:cNvSpPr txBox="1"/>
          <p:nvPr/>
        </p:nvSpPr>
        <p:spPr>
          <a:xfrm>
            <a:off x="3977225" y="1105850"/>
            <a:ext cx="3000000" cy="3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646 </a:t>
            </a:r>
            <a:r>
              <a:rPr b="1" i="0" lang="ca" sz="20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rPr>
              <a:t>Alumnat</a:t>
            </a:r>
            <a:endParaRPr b="1" i="0" sz="2000" u="none" cap="none" strike="noStrike">
              <a:solidFill>
                <a:srgbClr val="F1C23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80 </a:t>
            </a:r>
            <a:r>
              <a:rPr b="1" i="0" lang="ca" sz="20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rPr>
              <a:t>Professors/es</a:t>
            </a:r>
            <a:endParaRPr b="1" i="0" sz="2000" u="none" cap="none" strike="noStrike">
              <a:solidFill>
                <a:srgbClr val="F1C23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18 grups </a:t>
            </a:r>
            <a:r>
              <a:rPr b="1" i="0" lang="ca" sz="20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rPr>
              <a:t>d'ESO</a:t>
            </a: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20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5 grups de </a:t>
            </a:r>
            <a:r>
              <a:rPr b="1" i="0" lang="ca" sz="20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rPr>
              <a:t>Batxillerat </a:t>
            </a:r>
            <a:endParaRPr b="1" i="0" sz="2000" u="none" cap="none" strike="noStrike">
              <a:solidFill>
                <a:srgbClr val="F1C23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  </a:t>
            </a:r>
            <a:r>
              <a:rPr b="1" i="0" lang="ca" sz="20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rPr>
              <a:t>Cicles Formatius</a:t>
            </a:r>
            <a:endParaRPr b="1" i="0" sz="2000" u="none" cap="none" strike="noStrike">
              <a:solidFill>
                <a:srgbClr val="F1C23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rPr>
              <a:t>-GMNTLL</a:t>
            </a:r>
            <a:endParaRPr b="1" i="0" sz="2000" u="none" cap="none" strike="noStrike">
              <a:solidFill>
                <a:srgbClr val="6AA84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rPr>
              <a:t>-</a:t>
            </a:r>
            <a:r>
              <a:rPr b="1" i="0" lang="ca" sz="28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rPr>
              <a:t>APSD</a:t>
            </a:r>
            <a:endParaRPr b="1" i="0" sz="2800" u="none" cap="none" strike="noStrike">
              <a:solidFill>
                <a:srgbClr val="6AA8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2188" y="2686550"/>
            <a:ext cx="1861975" cy="18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300" y="1593950"/>
            <a:ext cx="3734225" cy="28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6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FD966"/>
                </a:solidFill>
              </a:rPr>
              <a:t>CFGM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93C47D"/>
                </a:solidFill>
              </a:rPr>
              <a:t>24-25</a:t>
            </a:r>
            <a:endParaRPr b="1" sz="1800">
              <a:solidFill>
                <a:srgbClr val="93C4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53" name="Google Shape;35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32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5" name="Google Shape;35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1225" y="1013775"/>
            <a:ext cx="3463548" cy="24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275" y="1105850"/>
            <a:ext cx="1416050" cy="1384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32"/>
          <p:cNvCxnSpPr/>
          <p:nvPr/>
        </p:nvCxnSpPr>
        <p:spPr>
          <a:xfrm rot="10800000">
            <a:off x="2101325" y="1742975"/>
            <a:ext cx="78990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58" name="Google Shape;35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975" y="2815175"/>
            <a:ext cx="1278475" cy="11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8225" y="2939701"/>
            <a:ext cx="637100" cy="86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32"/>
          <p:cNvCxnSpPr/>
          <p:nvPr/>
        </p:nvCxnSpPr>
        <p:spPr>
          <a:xfrm flipH="1">
            <a:off x="2171775" y="2681825"/>
            <a:ext cx="1037100" cy="4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61" name="Google Shape;361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90500" y="1403325"/>
            <a:ext cx="789900" cy="7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429845">
            <a:off x="6714088" y="1987837"/>
            <a:ext cx="2363764" cy="7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01325" y="4105823"/>
            <a:ext cx="928150" cy="9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91657" y="3610399"/>
            <a:ext cx="862668" cy="1004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p32"/>
          <p:cNvCxnSpPr/>
          <p:nvPr/>
        </p:nvCxnSpPr>
        <p:spPr>
          <a:xfrm flipH="1">
            <a:off x="2944375" y="3107225"/>
            <a:ext cx="465600" cy="89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6" name="Google Shape;366;p32"/>
          <p:cNvCxnSpPr/>
          <p:nvPr/>
        </p:nvCxnSpPr>
        <p:spPr>
          <a:xfrm>
            <a:off x="4296904" y="3147424"/>
            <a:ext cx="275100" cy="54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67" name="Google Shape;367;p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06524" y="3648788"/>
            <a:ext cx="928150" cy="92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32"/>
          <p:cNvCxnSpPr/>
          <p:nvPr/>
        </p:nvCxnSpPr>
        <p:spPr>
          <a:xfrm>
            <a:off x="5022900" y="3013625"/>
            <a:ext cx="698400" cy="81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69" name="Google Shape;369;p3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55275" y="3407424"/>
            <a:ext cx="698400" cy="69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32"/>
          <p:cNvCxnSpPr/>
          <p:nvPr/>
        </p:nvCxnSpPr>
        <p:spPr>
          <a:xfrm>
            <a:off x="6172200" y="2935825"/>
            <a:ext cx="381000" cy="42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71" name="Google Shape;371;p3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749100" y="3610389"/>
            <a:ext cx="789900" cy="877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32"/>
          <p:cNvCxnSpPr/>
          <p:nvPr/>
        </p:nvCxnSpPr>
        <p:spPr>
          <a:xfrm>
            <a:off x="7569200" y="3445925"/>
            <a:ext cx="1068900" cy="120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3" name="Google Shape;373;p32"/>
          <p:cNvCxnSpPr/>
          <p:nvPr/>
        </p:nvCxnSpPr>
        <p:spPr>
          <a:xfrm flipH="1">
            <a:off x="7622025" y="3509525"/>
            <a:ext cx="963000" cy="1079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p32"/>
          <p:cNvCxnSpPr>
            <a:stCxn id="355" idx="3"/>
          </p:cNvCxnSpPr>
          <p:nvPr/>
        </p:nvCxnSpPr>
        <p:spPr>
          <a:xfrm flipH="1" rot="10800000">
            <a:off x="6354773" y="1983250"/>
            <a:ext cx="5478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75" name="Google Shape;375;p32"/>
          <p:cNvPicPr preferRelativeResize="0"/>
          <p:nvPr/>
        </p:nvPicPr>
        <p:blipFill rotWithShape="1">
          <a:blip r:embed="rId15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>
                <a:solidFill>
                  <a:srgbClr val="6AA84F"/>
                </a:solidFill>
              </a:rPr>
              <a:t> 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81" name="Google Shape;3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p33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33"/>
          <p:cNvSpPr txBox="1"/>
          <p:nvPr/>
        </p:nvSpPr>
        <p:spPr>
          <a:xfrm>
            <a:off x="242725" y="968913"/>
            <a:ext cx="83226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a" sz="26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ASSISTÈNCIA A CLASSE, SORTIDES, EXAMENS I ACTIVITATS</a:t>
            </a:r>
            <a:endParaRPr b="1" i="0" sz="2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3"/>
          <p:cNvSpPr txBox="1"/>
          <p:nvPr/>
        </p:nvSpPr>
        <p:spPr>
          <a:xfrm>
            <a:off x="1093725" y="1831100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20% Assistència</a:t>
            </a:r>
            <a:endParaRPr b="1" i="0" sz="18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3"/>
          <p:cNvSpPr txBox="1"/>
          <p:nvPr/>
        </p:nvSpPr>
        <p:spPr>
          <a:xfrm>
            <a:off x="6535525" y="1931238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OBLIGATÒRIES</a:t>
            </a:r>
            <a:endParaRPr b="1" i="0" sz="1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3"/>
          <p:cNvSpPr txBox="1"/>
          <p:nvPr/>
        </p:nvSpPr>
        <p:spPr>
          <a:xfrm>
            <a:off x="5244638" y="4120400"/>
            <a:ext cx="2552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TREBALL COMPLEMENTARI</a:t>
            </a:r>
            <a:endParaRPr b="1" i="0" sz="18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3"/>
          <p:cNvSpPr txBox="1"/>
          <p:nvPr/>
        </p:nvSpPr>
        <p:spPr>
          <a:xfrm>
            <a:off x="771850" y="2428875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LAVABO</a:t>
            </a:r>
            <a:endParaRPr b="1" i="0" sz="1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3"/>
          <p:cNvSpPr txBox="1"/>
          <p:nvPr/>
        </p:nvSpPr>
        <p:spPr>
          <a:xfrm>
            <a:off x="6423850" y="2933375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ESPERAR PROFESSOR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3"/>
          <p:cNvSpPr txBox="1"/>
          <p:nvPr/>
        </p:nvSpPr>
        <p:spPr>
          <a:xfrm>
            <a:off x="771850" y="3379875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NO QUEDAR-SE A CLASSE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3"/>
          <p:cNvSpPr txBox="1"/>
          <p:nvPr/>
        </p:nvSpPr>
        <p:spPr>
          <a:xfrm>
            <a:off x="2106675" y="4120388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NO ENTRAR 10 MIN TARD</a:t>
            </a:r>
            <a:endParaRPr b="1" i="0" sz="18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3825750" y="3379875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3 RETARDS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3"/>
          <p:cNvSpPr txBox="1"/>
          <p:nvPr/>
        </p:nvSpPr>
        <p:spPr>
          <a:xfrm>
            <a:off x="3553513" y="2292875"/>
            <a:ext cx="20298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JUSTIFICACIÓ OFICIAL</a:t>
            </a:r>
            <a:endParaRPr b="1" i="0" sz="1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398" name="Google Shape;3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34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0" name="Google Shape;400;p34"/>
          <p:cNvSpPr txBox="1"/>
          <p:nvPr/>
        </p:nvSpPr>
        <p:spPr>
          <a:xfrm>
            <a:off x="1172550" y="1105850"/>
            <a:ext cx="67005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SI NO PUC ASSISTIR A CLASSE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075" y="2037600"/>
            <a:ext cx="1815600" cy="12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4"/>
          <p:cNvSpPr txBox="1"/>
          <p:nvPr/>
        </p:nvSpPr>
        <p:spPr>
          <a:xfrm>
            <a:off x="289800" y="3489950"/>
            <a:ext cx="8466000" cy="1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827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Char char="•"/>
            </a:pPr>
            <a:r>
              <a:rPr b="0" i="0" lang="ca" sz="1402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 hi hagués impossibilitat utilització i-educa Cal trucar a l’institut entre les 7:45 i 8:45 del matí.</a:t>
            </a:r>
            <a:endParaRPr b="0" i="0" sz="1402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r>
              <a:rPr b="0" i="0" lang="ca" sz="1402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                                Tel: 938812752</a:t>
            </a:r>
            <a:endParaRPr b="0" i="0" sz="1122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139827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Char char="•"/>
            </a:pPr>
            <a:r>
              <a:rPr b="0" i="0" lang="ca" sz="1402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 l’alumnat ha de sortir abans també ho haurà d</a:t>
            </a:r>
            <a:r>
              <a:rPr b="1" i="0" lang="ca" sz="1402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 comunicar a l’institut, al professor/a tutor/a i portar el justificant. </a:t>
            </a:r>
            <a:endParaRPr b="1" i="0" sz="1402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r>
              <a:t/>
            </a:r>
            <a:endParaRPr b="1" i="0" sz="1402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9"/>
              <a:buFont typeface="Arial"/>
              <a:buNone/>
            </a:pPr>
            <a:r>
              <a:t/>
            </a:r>
            <a:endParaRPr b="1" i="0" sz="1402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508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9"/>
              <a:buFont typeface="Arial"/>
              <a:buNone/>
            </a:pPr>
            <a:r>
              <a:t/>
            </a:r>
            <a:endParaRPr b="0" i="0" sz="1232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5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08" name="Google Shape;40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35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35"/>
          <p:cNvSpPr txBox="1"/>
          <p:nvPr/>
        </p:nvSpPr>
        <p:spPr>
          <a:xfrm>
            <a:off x="502525" y="1105850"/>
            <a:ext cx="82533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ÚS DEL MATERIAL PERSONAL I DE CENTRE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525" y="1793450"/>
            <a:ext cx="2419955" cy="13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6375" y="1793450"/>
            <a:ext cx="1564725" cy="11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1638" y="1699613"/>
            <a:ext cx="2041837" cy="13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28350" y="3223650"/>
            <a:ext cx="11239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69825" y="3326775"/>
            <a:ext cx="1758871" cy="16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21" name="Google Shape;42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Google Shape;422;p36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3" name="Google Shape;423;p36"/>
          <p:cNvSpPr txBox="1"/>
          <p:nvPr/>
        </p:nvSpPr>
        <p:spPr>
          <a:xfrm>
            <a:off x="1172550" y="1105850"/>
            <a:ext cx="67005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ACTIVITATS COMPLEMENTÀRIES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6"/>
          <p:cNvSpPr txBox="1"/>
          <p:nvPr/>
        </p:nvSpPr>
        <p:spPr>
          <a:xfrm>
            <a:off x="945925" y="1625825"/>
            <a:ext cx="3931500" cy="28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Curs SVB+DEA acreditat per el CCR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Tunstall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Creu Roja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Teràpia de gossos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Escola d'hostaleria d’Osona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Autisme la Garriga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Sirius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ONCE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Residència la Font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6"/>
          <p:cNvSpPr txBox="1"/>
          <p:nvPr/>
        </p:nvSpPr>
        <p:spPr>
          <a:xfrm>
            <a:off x="5079125" y="1724475"/>
            <a:ext cx="3931500" cy="28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Residència Nadal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Visita a la residència del casal de la Santa Creu.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Entre generacions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Fira guia’t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Catskills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Càpsules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4Dhealth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Open Day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Victor Kuppers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31" name="Google Shape;43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7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3" name="Google Shape;433;p37"/>
          <p:cNvSpPr txBox="1"/>
          <p:nvPr/>
        </p:nvSpPr>
        <p:spPr>
          <a:xfrm>
            <a:off x="1172550" y="1105850"/>
            <a:ext cx="67005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ACTIVITATS COMPLEMENTÀRIES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7"/>
          <p:cNvSpPr txBox="1"/>
          <p:nvPr/>
        </p:nvSpPr>
        <p:spPr>
          <a:xfrm>
            <a:off x="945925" y="1625825"/>
            <a:ext cx="3931500" cy="28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Fundació Vallès Oriental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Voluntaris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Saura cooperativa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Taller benestar emocional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Taller de signes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Design thinking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Fundació Sant Tomàs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Associació Ashes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I altres….</a:t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FD966"/>
                </a:solidFill>
              </a:rPr>
              <a:t>CFGM 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40" name="Google Shape;4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Google Shape;441;p38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2" name="Google Shape;442;p38"/>
          <p:cNvSpPr txBox="1"/>
          <p:nvPr/>
        </p:nvSpPr>
        <p:spPr>
          <a:xfrm>
            <a:off x="1241825" y="1146150"/>
            <a:ext cx="72531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3" name="Google Shape;443;p38"/>
          <p:cNvSpPr txBox="1"/>
          <p:nvPr/>
        </p:nvSpPr>
        <p:spPr>
          <a:xfrm>
            <a:off x="2268275" y="963838"/>
            <a:ext cx="5200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ca" sz="3100" u="none" cap="none" strike="noStrik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PAT </a:t>
            </a:r>
            <a:endParaRPr b="0" i="0" sz="1300" u="none" cap="none" strike="noStrike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38"/>
          <p:cNvSpPr txBox="1"/>
          <p:nvPr/>
        </p:nvSpPr>
        <p:spPr>
          <a:xfrm>
            <a:off x="864550" y="1666650"/>
            <a:ext cx="6795000" cy="3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a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nostre centre ho tenim estructurat: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AutoNum type="arabicPeriod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Objectius</a:t>
            </a:r>
            <a:endParaRPr b="1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Acadèmics: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Millorar el rendiment acadèmic dels estudiants.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Personals: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Desenvolupar habilitats personals i socials.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Professionals: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Orientar els estudiants en la seva futura carrera professional.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AutoNum type="arabicPeriod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Estructura del PAT</a:t>
            </a:r>
            <a:endParaRPr b="1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Tutors: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Assignació de tutors que seguiran i guiaran els estudiants.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Sessions de Tutoria: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Sessions periòdiques per avaluar el progrés, detectar problemes i planificar accions.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Activitats: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Programes i activitats específiques per treballar diferents aspectes (acadèmics, personals, professionals)</a:t>
            </a: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.IPOP</a:t>
            </a:r>
            <a:endParaRPr b="1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AutoNum type="arabicPeriod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Metodologia</a:t>
            </a:r>
            <a:endParaRPr b="1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Individualitzada: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Atenció personalitzada a cada estudiant segons les seves necessitats.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b="1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Grupal:</a:t>
            </a:r>
            <a:r>
              <a:rPr b="0" i="0" lang="ca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Sessions en grup per treballar aspectes comuns a tots els estudiants.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5" name="Google Shape;44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3525" y="1553295"/>
            <a:ext cx="1481575" cy="11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8475" y="2768771"/>
            <a:ext cx="1648625" cy="127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38"/>
          <p:cNvCxnSpPr/>
          <p:nvPr/>
        </p:nvCxnSpPr>
        <p:spPr>
          <a:xfrm flipH="1">
            <a:off x="8184025" y="3534075"/>
            <a:ext cx="217500" cy="261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8" name="Google Shape;448;p38"/>
          <p:cNvCxnSpPr/>
          <p:nvPr/>
        </p:nvCxnSpPr>
        <p:spPr>
          <a:xfrm flipH="1">
            <a:off x="6908413" y="2206775"/>
            <a:ext cx="217500" cy="261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54" name="Google Shape;45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Google Shape;455;p39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6" name="Google Shape;456;p39"/>
          <p:cNvSpPr txBox="1"/>
          <p:nvPr/>
        </p:nvSpPr>
        <p:spPr>
          <a:xfrm>
            <a:off x="491500" y="1878250"/>
            <a:ext cx="62481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ca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L’alumne/a ha de procurar parlar amb el Tutor/a sempre que ho cregui necessari i sobretot quan sorgeixi algun problema, per tal d’evitar l’aplicació de mesures disciplinàries i esgotar totes les vies mediadores. </a:t>
            </a:r>
            <a:endParaRPr b="0" i="0" sz="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1" i="0" lang="ca" sz="1400" u="none" cap="none" strike="noStrike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El diàleg entre alumne/a i professor/a ha de prevaler sempre</a:t>
            </a:r>
            <a:r>
              <a:rPr b="0" i="0" lang="ca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</a:pPr>
            <a:r>
              <a:rPr b="0" i="0" lang="ca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S’aplicaran amb rigor les mesures disciplinàries pertinents a partir de l'incompliment de les conductes tipificades al Decret de Drets i Deures dels alumnes, després d’esgotar el camí del diàleg i segons la Normativa vigent. I així es comunicarà a l’alumne/a i a la seva família</a:t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7" name="Google Shape;457;p39"/>
          <p:cNvSpPr txBox="1"/>
          <p:nvPr/>
        </p:nvSpPr>
        <p:spPr>
          <a:xfrm>
            <a:off x="798425" y="965988"/>
            <a:ext cx="72531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" sz="2800" u="none" cap="none" strike="noStrik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COMUNICACIÓ AMB LA TUTORA/COTUTORA</a:t>
            </a:r>
            <a:endParaRPr b="1" i="0" sz="4700" u="none" cap="none" strike="noStrike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8" name="Google Shape;45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8850" y="2478650"/>
            <a:ext cx="1941950" cy="14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0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64" name="Google Shape;46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Google Shape;465;p40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p40"/>
          <p:cNvSpPr txBox="1"/>
          <p:nvPr/>
        </p:nvSpPr>
        <p:spPr>
          <a:xfrm>
            <a:off x="311700" y="1022175"/>
            <a:ext cx="8365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stitut Pere Barnils | ESO Batxillerat C. Formatius PTT" id="467" name="Google Shape;46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2137" y="1583222"/>
            <a:ext cx="1321594" cy="1321594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0"/>
          <p:cNvSpPr txBox="1"/>
          <p:nvPr/>
        </p:nvSpPr>
        <p:spPr>
          <a:xfrm>
            <a:off x="1561125" y="2682000"/>
            <a:ext cx="56436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b="0" i="0" lang="ca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ca" sz="2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Tutora de grup:</a:t>
            </a:r>
            <a:r>
              <a:rPr b="0" i="0" lang="ca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EULÀLIA CARBONELL </a:t>
            </a:r>
            <a:endParaRPr b="0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E-mail:</a:t>
            </a:r>
            <a:r>
              <a:rPr b="0" i="0" lang="ca" sz="2000" u="none" cap="none" strike="noStrike">
                <a:solidFill>
                  <a:srgbClr val="C79635"/>
                </a:solidFill>
                <a:latin typeface="Arial"/>
                <a:ea typeface="Arial"/>
                <a:cs typeface="Arial"/>
                <a:sym typeface="Arial"/>
              </a:rPr>
              <a:t>eulaliacarbonell</a:t>
            </a:r>
            <a:r>
              <a:rPr b="0" i="0" lang="ca" sz="19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@iesperebarnils.cat</a:t>
            </a:r>
            <a:endParaRPr b="0" i="0" sz="20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Cotutora: SÒNIA GUIX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40"/>
          <p:cNvPicPr preferRelativeResize="0"/>
          <p:nvPr/>
        </p:nvPicPr>
        <p:blipFill rotWithShape="1">
          <a:blip r:embed="rId6">
            <a:alphaModFix/>
          </a:blip>
          <a:srcRect b="0" l="21934" r="0" t="0"/>
          <a:stretch/>
        </p:blipFill>
        <p:spPr>
          <a:xfrm>
            <a:off x="2927975" y="4579131"/>
            <a:ext cx="6216026" cy="56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0"/>
          <p:cNvSpPr txBox="1"/>
          <p:nvPr/>
        </p:nvSpPr>
        <p:spPr>
          <a:xfrm>
            <a:off x="1906050" y="1022175"/>
            <a:ext cx="517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DADES TUTORA 1 ER CURS</a:t>
            </a:r>
            <a:endParaRPr b="0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76" name="Google Shape;47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Google Shape;477;p41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41"/>
          <p:cNvSpPr txBox="1"/>
          <p:nvPr/>
        </p:nvSpPr>
        <p:spPr>
          <a:xfrm>
            <a:off x="5799600" y="2504750"/>
            <a:ext cx="334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ca" sz="40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HORARI  1R</a:t>
            </a:r>
            <a:endParaRPr b="0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900" y="1048775"/>
            <a:ext cx="4971525" cy="394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3970" l="0" r="0" t="-3970"/>
          <a:stretch/>
        </p:blipFill>
        <p:spPr>
          <a:xfrm>
            <a:off x="78300" y="1813975"/>
            <a:ext cx="2248550" cy="3278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5"/>
          <p:cNvGrpSpPr/>
          <p:nvPr/>
        </p:nvGrpSpPr>
        <p:grpSpPr>
          <a:xfrm>
            <a:off x="2559051" y="1181875"/>
            <a:ext cx="6457206" cy="3961615"/>
            <a:chOff x="0" y="650"/>
            <a:chExt cx="5777226" cy="5330483"/>
          </a:xfrm>
        </p:grpSpPr>
        <p:cxnSp>
          <p:nvCxnSpPr>
            <p:cNvPr id="77" name="Google Shape;77;p15"/>
            <p:cNvCxnSpPr/>
            <p:nvPr/>
          </p:nvCxnSpPr>
          <p:spPr>
            <a:xfrm>
              <a:off x="0" y="650"/>
              <a:ext cx="5777100" cy="0"/>
            </a:xfrm>
            <a:prstGeom prst="straightConnector1">
              <a:avLst/>
            </a:prstGeom>
            <a:gradFill>
              <a:gsLst>
                <a:gs pos="0">
                  <a:srgbClr val="7EBB50"/>
                </a:gs>
                <a:gs pos="50000">
                  <a:srgbClr val="6DB825"/>
                </a:gs>
                <a:gs pos="100000">
                  <a:srgbClr val="60A81A"/>
                </a:gs>
              </a:gsLst>
              <a:lin ang="5400012" scaled="0"/>
            </a:gradFill>
            <a:ln cap="flat" cmpd="sng" w="9525">
              <a:solidFill>
                <a:srgbClr val="6FB22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8" name="Google Shape;78;p15"/>
            <p:cNvSpPr/>
            <p:nvPr/>
          </p:nvSpPr>
          <p:spPr>
            <a:xfrm>
              <a:off x="0" y="650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0" y="650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venir"/>
                <a:buNone/>
              </a:pPr>
              <a:r>
                <a:rPr b="1" i="0" lang="ca" sz="1600" u="none" cap="none" strike="noStrike">
                  <a:solidFill>
                    <a:srgbClr val="F1C232"/>
                  </a:solidFill>
                  <a:latin typeface="Avenir"/>
                  <a:ea typeface="Avenir"/>
                  <a:cs typeface="Avenir"/>
                  <a:sym typeface="Avenir"/>
                </a:rPr>
                <a:t>Inici de curs</a:t>
              </a:r>
              <a:endParaRPr b="1" i="0" sz="1600" u="none" cap="none" strike="noStrike">
                <a:solidFill>
                  <a:srgbClr val="F1C23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1242083" y="49061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1242083" y="49061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venir"/>
                <a:buNone/>
              </a:pPr>
              <a:r>
                <a:rPr b="0" i="0" lang="ca" sz="20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12 de setembre</a:t>
              </a:r>
              <a:endParaRPr b="0" i="0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82" name="Google Shape;82;p15"/>
            <p:cNvCxnSpPr/>
            <p:nvPr/>
          </p:nvCxnSpPr>
          <p:spPr>
            <a:xfrm>
              <a:off x="1155426" y="1017269"/>
              <a:ext cx="4621800" cy="0"/>
            </a:xfrm>
            <a:prstGeom prst="straightConnector1">
              <a:avLst/>
            </a:prstGeom>
            <a:solidFill>
              <a:srgbClr val="6FB22D"/>
            </a:solidFill>
            <a:ln cap="flat" cmpd="sng" w="12700">
              <a:solidFill>
                <a:srgbClr val="C8DDB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" name="Google Shape;83;p15"/>
            <p:cNvCxnSpPr/>
            <p:nvPr/>
          </p:nvCxnSpPr>
          <p:spPr>
            <a:xfrm>
              <a:off x="0" y="1066721"/>
              <a:ext cx="5777100" cy="0"/>
            </a:xfrm>
            <a:prstGeom prst="straightConnector1">
              <a:avLst/>
            </a:prstGeom>
            <a:gradFill>
              <a:gsLst>
                <a:gs pos="0">
                  <a:srgbClr val="7EBB50"/>
                </a:gs>
                <a:gs pos="50000">
                  <a:srgbClr val="6DB825"/>
                </a:gs>
                <a:gs pos="100000">
                  <a:srgbClr val="60A81A"/>
                </a:gs>
              </a:gsLst>
              <a:lin ang="5400012" scaled="0"/>
            </a:gradFill>
            <a:ln cap="flat" cmpd="sng" w="9525">
              <a:solidFill>
                <a:srgbClr val="6FB22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4" name="Google Shape;84;p15"/>
            <p:cNvSpPr/>
            <p:nvPr/>
          </p:nvSpPr>
          <p:spPr>
            <a:xfrm>
              <a:off x="0" y="1066721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0" y="1066721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venir"/>
                <a:buNone/>
              </a:pPr>
              <a:r>
                <a:rPr b="0" i="0" lang="ca" sz="1600" u="none" cap="none" strike="noStrike">
                  <a:solidFill>
                    <a:srgbClr val="6AA84F"/>
                  </a:solidFill>
                  <a:latin typeface="Avenir"/>
                  <a:ea typeface="Avenir"/>
                  <a:cs typeface="Avenir"/>
                  <a:sym typeface="Avenir"/>
                </a:rPr>
                <a:t>Final de curs</a:t>
              </a:r>
              <a:endParaRPr b="0" i="0" sz="1600" u="none" cap="none" strike="noStrike">
                <a:solidFill>
                  <a:srgbClr val="6AA84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242083" y="1115131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1242083" y="1115131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venir"/>
                <a:buNone/>
              </a:pPr>
              <a:r>
                <a:rPr b="0" i="0" lang="ca" sz="20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 23 de maig</a:t>
              </a:r>
              <a:endParaRPr b="0" i="0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88" name="Google Shape;88;p15"/>
            <p:cNvCxnSpPr/>
            <p:nvPr/>
          </p:nvCxnSpPr>
          <p:spPr>
            <a:xfrm>
              <a:off x="1155426" y="2083340"/>
              <a:ext cx="4621800" cy="0"/>
            </a:xfrm>
            <a:prstGeom prst="straightConnector1">
              <a:avLst/>
            </a:prstGeom>
            <a:solidFill>
              <a:srgbClr val="6FB22D"/>
            </a:solidFill>
            <a:ln cap="flat" cmpd="sng" w="12700">
              <a:solidFill>
                <a:srgbClr val="C8DDB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" name="Google Shape;89;p15"/>
            <p:cNvCxnSpPr/>
            <p:nvPr/>
          </p:nvCxnSpPr>
          <p:spPr>
            <a:xfrm>
              <a:off x="0" y="2132792"/>
              <a:ext cx="5777100" cy="0"/>
            </a:xfrm>
            <a:prstGeom prst="straightConnector1">
              <a:avLst/>
            </a:prstGeom>
            <a:gradFill>
              <a:gsLst>
                <a:gs pos="0">
                  <a:srgbClr val="7EBB50"/>
                </a:gs>
                <a:gs pos="50000">
                  <a:srgbClr val="6DB825"/>
                </a:gs>
                <a:gs pos="100000">
                  <a:srgbClr val="60A81A"/>
                </a:gs>
              </a:gsLst>
              <a:lin ang="5400012" scaled="0"/>
            </a:gradFill>
            <a:ln cap="flat" cmpd="sng" w="9525">
              <a:solidFill>
                <a:srgbClr val="6FB22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0" name="Google Shape;90;p15"/>
            <p:cNvSpPr/>
            <p:nvPr/>
          </p:nvSpPr>
          <p:spPr>
            <a:xfrm>
              <a:off x="0" y="2132792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0" y="2132792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venir"/>
                <a:buNone/>
              </a:pPr>
              <a:r>
                <a:rPr b="0" i="0" lang="ca" sz="1600" u="none" cap="none" strike="noStrike">
                  <a:solidFill>
                    <a:srgbClr val="BF9000"/>
                  </a:solidFill>
                  <a:latin typeface="Avenir"/>
                  <a:ea typeface="Avenir"/>
                  <a:cs typeface="Avenir"/>
                  <a:sym typeface="Avenir"/>
                </a:rPr>
                <a:t>Vacances de Nadal</a:t>
              </a:r>
              <a:endParaRPr b="0" i="0" sz="1600" u="none" cap="none" strike="noStrike">
                <a:solidFill>
                  <a:srgbClr val="BF9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242083" y="2181202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5"/>
            <p:cNvSpPr txBox="1"/>
            <p:nvPr/>
          </p:nvSpPr>
          <p:spPr>
            <a:xfrm>
              <a:off x="1242083" y="2181202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venir"/>
                <a:buNone/>
              </a:pPr>
              <a:r>
                <a:rPr b="0" i="0" lang="ca" sz="20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Del 21 de desembre al 7 de gener</a:t>
              </a:r>
              <a:endParaRPr b="0" i="0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94" name="Google Shape;94;p15"/>
            <p:cNvCxnSpPr/>
            <p:nvPr/>
          </p:nvCxnSpPr>
          <p:spPr>
            <a:xfrm>
              <a:off x="1155426" y="3149411"/>
              <a:ext cx="4621800" cy="0"/>
            </a:xfrm>
            <a:prstGeom prst="straightConnector1">
              <a:avLst/>
            </a:prstGeom>
            <a:solidFill>
              <a:srgbClr val="6FB22D"/>
            </a:solidFill>
            <a:ln cap="flat" cmpd="sng" w="12700">
              <a:solidFill>
                <a:srgbClr val="C8DDB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" name="Google Shape;95;p15"/>
            <p:cNvCxnSpPr/>
            <p:nvPr/>
          </p:nvCxnSpPr>
          <p:spPr>
            <a:xfrm>
              <a:off x="0" y="3198862"/>
              <a:ext cx="5777100" cy="0"/>
            </a:xfrm>
            <a:prstGeom prst="straightConnector1">
              <a:avLst/>
            </a:prstGeom>
            <a:gradFill>
              <a:gsLst>
                <a:gs pos="0">
                  <a:srgbClr val="7EBB50"/>
                </a:gs>
                <a:gs pos="50000">
                  <a:srgbClr val="6DB825"/>
                </a:gs>
                <a:gs pos="100000">
                  <a:srgbClr val="60A81A"/>
                </a:gs>
              </a:gsLst>
              <a:lin ang="5400012" scaled="0"/>
            </a:gradFill>
            <a:ln cap="flat" cmpd="sng" w="9525">
              <a:solidFill>
                <a:srgbClr val="6FB22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6" name="Google Shape;96;p15"/>
            <p:cNvSpPr/>
            <p:nvPr/>
          </p:nvSpPr>
          <p:spPr>
            <a:xfrm>
              <a:off x="0" y="3198862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5"/>
            <p:cNvSpPr txBox="1"/>
            <p:nvPr/>
          </p:nvSpPr>
          <p:spPr>
            <a:xfrm>
              <a:off x="0" y="3198862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venir"/>
                <a:buNone/>
              </a:pPr>
              <a:r>
                <a:rPr b="0" i="0" lang="ca" sz="1600" u="none" cap="none" strike="noStrike">
                  <a:solidFill>
                    <a:srgbClr val="FF9900"/>
                  </a:solidFill>
                  <a:latin typeface="Avenir"/>
                  <a:ea typeface="Avenir"/>
                  <a:cs typeface="Avenir"/>
                  <a:sym typeface="Avenir"/>
                </a:rPr>
                <a:t>Vacances de Setmana Santa</a:t>
              </a:r>
              <a:endParaRPr b="0" i="0" sz="1600" u="none" cap="none" strike="noStrike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242083" y="3247273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1242083" y="3198329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venir"/>
                <a:buNone/>
              </a:pPr>
              <a:r>
                <a:rPr b="0" i="0" lang="ca" sz="20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Del 12 al 21 d’abril</a:t>
              </a:r>
              <a:endParaRPr b="0" i="0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100" name="Google Shape;100;p15"/>
            <p:cNvCxnSpPr/>
            <p:nvPr/>
          </p:nvCxnSpPr>
          <p:spPr>
            <a:xfrm>
              <a:off x="1155426" y="4215481"/>
              <a:ext cx="4621800" cy="0"/>
            </a:xfrm>
            <a:prstGeom prst="straightConnector1">
              <a:avLst/>
            </a:prstGeom>
            <a:solidFill>
              <a:srgbClr val="6FB22D"/>
            </a:solidFill>
            <a:ln cap="flat" cmpd="sng" w="12700">
              <a:solidFill>
                <a:srgbClr val="C8DDB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1" name="Google Shape;101;p15"/>
            <p:cNvCxnSpPr/>
            <p:nvPr/>
          </p:nvCxnSpPr>
          <p:spPr>
            <a:xfrm>
              <a:off x="0" y="4264933"/>
              <a:ext cx="5777100" cy="0"/>
            </a:xfrm>
            <a:prstGeom prst="straightConnector1">
              <a:avLst/>
            </a:prstGeom>
            <a:gradFill>
              <a:gsLst>
                <a:gs pos="0">
                  <a:srgbClr val="7EBB50"/>
                </a:gs>
                <a:gs pos="50000">
                  <a:srgbClr val="6DB825"/>
                </a:gs>
                <a:gs pos="100000">
                  <a:srgbClr val="60A81A"/>
                </a:gs>
              </a:gsLst>
              <a:lin ang="5400012" scaled="0"/>
            </a:gradFill>
            <a:ln cap="flat" cmpd="sng" w="9525">
              <a:solidFill>
                <a:srgbClr val="6FB22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2" name="Google Shape;102;p15"/>
            <p:cNvSpPr/>
            <p:nvPr/>
          </p:nvSpPr>
          <p:spPr>
            <a:xfrm>
              <a:off x="0" y="4264933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 txBox="1"/>
            <p:nvPr/>
          </p:nvSpPr>
          <p:spPr>
            <a:xfrm>
              <a:off x="0" y="4264933"/>
              <a:ext cx="1155300" cy="10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venir"/>
                <a:buNone/>
              </a:pPr>
              <a:r>
                <a:rPr b="1" i="0" lang="ca" sz="1600" u="none" cap="none" strike="noStrike">
                  <a:solidFill>
                    <a:srgbClr val="B45F06"/>
                  </a:solidFill>
                  <a:latin typeface="Avenir"/>
                  <a:ea typeface="Avenir"/>
                  <a:cs typeface="Avenir"/>
                  <a:sym typeface="Avenir"/>
                </a:rPr>
                <a:t>Dies de lliure disposició</a:t>
              </a:r>
              <a:endParaRPr b="1" i="0" sz="1600" u="none" cap="none" strike="noStrike">
                <a:solidFill>
                  <a:srgbClr val="B45F0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242083" y="4313343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1242083" y="4313343"/>
              <a:ext cx="4535100" cy="9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venir"/>
                <a:buNone/>
              </a:pPr>
              <a:r>
                <a:rPr b="0" i="0" lang="ca" sz="18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11 d’octubre – 4 de novembre- 5 de desembre – 24 de febrer – 17 de març – 2maig</a:t>
              </a:r>
              <a:endParaRPr b="0" i="0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106" name="Google Shape;106;p15"/>
            <p:cNvCxnSpPr/>
            <p:nvPr/>
          </p:nvCxnSpPr>
          <p:spPr>
            <a:xfrm>
              <a:off x="1155426" y="5281552"/>
              <a:ext cx="4621800" cy="0"/>
            </a:xfrm>
            <a:prstGeom prst="straightConnector1">
              <a:avLst/>
            </a:prstGeom>
            <a:solidFill>
              <a:srgbClr val="6FB22D"/>
            </a:solidFill>
            <a:ln cap="flat" cmpd="sng" w="12700">
              <a:solidFill>
                <a:srgbClr val="C8DDB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07" name="Google Shape;10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6625" y="1181875"/>
            <a:ext cx="878425" cy="156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5"/>
          <p:cNvCxnSpPr/>
          <p:nvPr/>
        </p:nvCxnSpPr>
        <p:spPr>
          <a:xfrm flipH="1" rot="10800000">
            <a:off x="319625" y="890925"/>
            <a:ext cx="8574900" cy="129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85" name="Google Shape;48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42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7" name="Google Shape;487;p42"/>
          <p:cNvSpPr txBox="1"/>
          <p:nvPr/>
        </p:nvSpPr>
        <p:spPr>
          <a:xfrm>
            <a:off x="311700" y="1022175"/>
            <a:ext cx="8365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stitut Pere Barnils | ESO Batxillerat C. Formatius PTT" id="488" name="Google Shape;48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2137" y="1360397"/>
            <a:ext cx="1321594" cy="1321594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2"/>
          <p:cNvSpPr txBox="1"/>
          <p:nvPr/>
        </p:nvSpPr>
        <p:spPr>
          <a:xfrm>
            <a:off x="1561125" y="2682000"/>
            <a:ext cx="56436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17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Telèfon 93 881 27 52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E-mail: </a:t>
            </a:r>
            <a:r>
              <a:rPr b="1" i="0" lang="ca" sz="20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oficines@iesperebarnils.cat</a:t>
            </a:r>
            <a:endParaRPr b="1" i="0" sz="1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http://www.xtec.cat/iesperebarnils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175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Google Shape;490;p42"/>
          <p:cNvPicPr preferRelativeResize="0"/>
          <p:nvPr/>
        </p:nvPicPr>
        <p:blipFill rotWithShape="1">
          <a:blip r:embed="rId5">
            <a:alphaModFix/>
          </a:blip>
          <a:srcRect b="0" l="21934" r="0" t="0"/>
          <a:stretch/>
        </p:blipFill>
        <p:spPr>
          <a:xfrm>
            <a:off x="2927975" y="4579131"/>
            <a:ext cx="6216026" cy="56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42"/>
          <p:cNvSpPr txBox="1"/>
          <p:nvPr/>
        </p:nvSpPr>
        <p:spPr>
          <a:xfrm>
            <a:off x="2479350" y="980625"/>
            <a:ext cx="403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DADES DE CONTACTE</a:t>
            </a:r>
            <a:endParaRPr b="0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497" name="Google Shape;49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8" name="Google Shape;498;p43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9" name="Google Shape;499;p43"/>
          <p:cNvSpPr txBox="1"/>
          <p:nvPr/>
        </p:nvSpPr>
        <p:spPr>
          <a:xfrm>
            <a:off x="311700" y="1022175"/>
            <a:ext cx="8365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43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2927975" y="4579131"/>
            <a:ext cx="6216026" cy="564356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3"/>
          <p:cNvSpPr txBox="1"/>
          <p:nvPr/>
        </p:nvSpPr>
        <p:spPr>
          <a:xfrm>
            <a:off x="819150" y="1152875"/>
            <a:ext cx="4374900" cy="22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ca" sz="30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GRÀCIES PER LA VOSTRE ATENCIÓ</a:t>
            </a:r>
            <a:endParaRPr b="0" i="0" sz="30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EQUIP DOCENT D’APSD</a:t>
            </a:r>
            <a:endParaRPr b="0" i="0" sz="1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311700" y="1169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6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6"/>
          <p:cNvSpPr txBox="1"/>
          <p:nvPr/>
        </p:nvSpPr>
        <p:spPr>
          <a:xfrm>
            <a:off x="522075" y="976825"/>
            <a:ext cx="7290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Estructura organitzativa   </a:t>
            </a:r>
            <a:r>
              <a:rPr b="1" i="0" lang="ca" sz="23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EQUIP DIRECTIU:</a:t>
            </a:r>
            <a:endParaRPr b="1" i="0" sz="23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675" y="1453925"/>
            <a:ext cx="7001417" cy="32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747675" y="1873250"/>
            <a:ext cx="5981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461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Direcció: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Eva Antonell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 d’estudis-Professorat i CF: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Sònia Ruiz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 d’estudis - Alumnat: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Maria Aragay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rgbClr val="063763"/>
                </a:solidFill>
                <a:latin typeface="Calibri"/>
                <a:ea typeface="Calibri"/>
                <a:cs typeface="Calibri"/>
                <a:sym typeface="Calibri"/>
              </a:rPr>
              <a:t>Cap d’estudis- FP: 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Sònia Guix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Coordinació Pedagògica: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Jordi Tantiñà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Benjamí Bel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b="0" l="21934" r="0" t="0"/>
          <a:stretch/>
        </p:blipFill>
        <p:spPr>
          <a:xfrm>
            <a:off x="4693099" y="4746050"/>
            <a:ext cx="4450902" cy="5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311700" y="1169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7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17"/>
          <p:cNvSpPr txBox="1"/>
          <p:nvPr/>
        </p:nvSpPr>
        <p:spPr>
          <a:xfrm>
            <a:off x="522075" y="976825"/>
            <a:ext cx="8365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Estructura organitzativa: DEPARTAMENT DE SERVEIS A LA COMUNITAT</a:t>
            </a:r>
            <a:endParaRPr b="1" i="0" sz="23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800" y="1877425"/>
            <a:ext cx="7001417" cy="32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522075" y="1877425"/>
            <a:ext cx="5981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" sz="2000" u="none" cap="none" strike="noStrike">
                <a:solidFill>
                  <a:srgbClr val="063763"/>
                </a:solidFill>
                <a:latin typeface="Calibri"/>
                <a:ea typeface="Calibri"/>
                <a:cs typeface="Calibri"/>
                <a:sym typeface="Calibri"/>
              </a:rPr>
              <a:t>Cap d’estudis- FP: 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Sònia Guix 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Coordinadora del departament d’APSD: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Núria Jolis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Coordinadora FCT: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Núria Jolis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 de departament d’APSD: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Ester Mas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Tutora de 1 er curs APSD : </a:t>
            </a:r>
            <a:r>
              <a:rPr b="1" i="0" lang="ca" sz="2000" u="none" cap="none" strike="noStrike">
                <a:solidFill>
                  <a:srgbClr val="C79635"/>
                </a:solidFill>
                <a:latin typeface="Calibri"/>
                <a:ea typeface="Calibri"/>
                <a:cs typeface="Calibri"/>
                <a:sym typeface="Calibri"/>
              </a:rPr>
              <a:t>Eulàlia Carbonell</a:t>
            </a:r>
            <a:endParaRPr b="1" i="0" sz="2000" u="none" cap="none" strike="noStrike">
              <a:solidFill>
                <a:srgbClr val="C796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Tutora de 2on curs APSD: </a:t>
            </a:r>
            <a:r>
              <a:rPr b="1" i="0" lang="ca" sz="2000" u="none" cap="none" strike="noStrik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Ester Mas</a:t>
            </a:r>
            <a:endParaRPr b="1" i="0" sz="20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 b="0" l="21934" r="0" t="0"/>
          <a:stretch/>
        </p:blipFill>
        <p:spPr>
          <a:xfrm>
            <a:off x="4897349" y="4838900"/>
            <a:ext cx="4450902" cy="5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8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18"/>
          <p:cNvSpPr txBox="1"/>
          <p:nvPr/>
        </p:nvSpPr>
        <p:spPr>
          <a:xfrm>
            <a:off x="2493575" y="1076050"/>
            <a:ext cx="368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2000 HORES DE FORMACIÓ</a:t>
            </a:r>
            <a:endParaRPr b="1" i="0" sz="23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133150" y="1721875"/>
            <a:ext cx="5833200" cy="38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1485 HORES EN AL CENTRE EDUCATIU</a:t>
            </a:r>
            <a:endParaRPr b="1" i="0" sz="1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133150" y="2325450"/>
            <a:ext cx="1852500" cy="49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PRIMER CURS</a:t>
            </a:r>
            <a:endParaRPr b="1" i="0" sz="1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5113850" y="2325450"/>
            <a:ext cx="1852500" cy="49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SEGON CURS</a:t>
            </a:r>
            <a:endParaRPr b="1" i="0" sz="1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635675" y="3084075"/>
            <a:ext cx="928200" cy="38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759 H</a:t>
            </a:r>
            <a:endParaRPr b="1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5778725" y="3084075"/>
            <a:ext cx="699600" cy="38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726 H</a:t>
            </a:r>
            <a:endParaRPr b="1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/>
          <p:nvPr/>
        </p:nvSpPr>
        <p:spPr>
          <a:xfrm>
            <a:off x="3261350" y="4182550"/>
            <a:ext cx="1852500" cy="49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515 H</a:t>
            </a:r>
            <a:endParaRPr b="1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2086400" y="3579163"/>
            <a:ext cx="4202400" cy="49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HORES FORMACIÓ EN CENTRES DE TREBALL</a:t>
            </a:r>
            <a:endParaRPr b="1" i="0" sz="1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/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9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551800" y="1086875"/>
            <a:ext cx="79320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COMPETÈNCIA GENERAL DEL CFGM APSD</a:t>
            </a:r>
            <a:endParaRPr b="1" i="0" sz="1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551800" y="1595025"/>
            <a:ext cx="7616700" cy="2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Atendre les persones en situació de dependència, en l'àmbit domiciliari i institucional, per tal de mantenir i millorar la seva qualitat de vida, realitzant activitats assistencials, no sanitaries, psicosocials i de suport a la gestió domèstica, aplicant mesures i normes de prevenció i seguretat i derivant a altres serveis quan sigui necessari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11700" y="16985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0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4" name="Google Shape;164;p20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793200" y="1665225"/>
            <a:ext cx="7557600" cy="2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Gerocultor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cuidador/a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persones grans, persones amb diversitat funcional física, psíquica o sensorial en  les diferents institucions.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Auxiliar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responsable de planta en residències de persones grans i persones amb diversitat funcional.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Treballador/a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familiar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Assistent/a 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personal de persones en situació de dependència en institucions i/o domicilis.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Assistent/a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en centres d’atenció psiquiatrica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Auxiliar 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d’educació especial (Vetllador/a)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ca" sz="18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Teleoperador/a</a:t>
            </a:r>
            <a:r>
              <a:rPr b="0" i="0" lang="ca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teleassistència.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900900" y="1027100"/>
            <a:ext cx="74442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ca" sz="2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PERFIL PROFESSIONAL TÈCNIC APSD</a:t>
            </a:r>
            <a:endParaRPr b="1" i="0" sz="2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362700" y="150875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7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4590"/>
              <a:buNone/>
            </a:pPr>
            <a:r>
              <a:t/>
            </a:r>
            <a:endParaRPr b="1" sz="11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b="1" lang="ca" sz="1800">
                <a:solidFill>
                  <a:srgbClr val="F1C232"/>
                </a:solidFill>
              </a:rPr>
              <a:t>CFGM  APSD  CURS</a:t>
            </a:r>
            <a:r>
              <a:rPr b="1" lang="ca" sz="1800">
                <a:solidFill>
                  <a:srgbClr val="BF9000"/>
                </a:solidFill>
              </a:rPr>
              <a:t> </a:t>
            </a:r>
            <a:r>
              <a:rPr b="1" lang="ca" sz="1800">
                <a:solidFill>
                  <a:srgbClr val="6AA84F"/>
                </a:solidFill>
              </a:rPr>
              <a:t>24-25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100" y="578700"/>
            <a:ext cx="928150" cy="3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1"/>
          <p:cNvCxnSpPr/>
          <p:nvPr/>
        </p:nvCxnSpPr>
        <p:spPr>
          <a:xfrm>
            <a:off x="311711" y="891017"/>
            <a:ext cx="8622600" cy="31800"/>
          </a:xfrm>
          <a:prstGeom prst="straightConnector1">
            <a:avLst/>
          </a:prstGeom>
          <a:noFill/>
          <a:ln cap="flat" cmpd="sng" w="9525">
            <a:solidFill>
              <a:srgbClr val="C8489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4" name="Google Shape;174;p21"/>
          <p:cNvPicPr preferRelativeResize="0"/>
          <p:nvPr/>
        </p:nvPicPr>
        <p:blipFill rotWithShape="1">
          <a:blip r:embed="rId4">
            <a:alphaModFix/>
          </a:blip>
          <a:srcRect b="0" l="21934" r="0" t="0"/>
          <a:stretch/>
        </p:blipFill>
        <p:spPr>
          <a:xfrm>
            <a:off x="4229047" y="4548525"/>
            <a:ext cx="4914953" cy="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/>
          <p:nvPr/>
        </p:nvSpPr>
        <p:spPr>
          <a:xfrm>
            <a:off x="551800" y="1086875"/>
            <a:ext cx="79320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" sz="27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CAPACITATS CLAU  DEL CFGM APSD</a:t>
            </a:r>
            <a:endParaRPr b="1" i="0" sz="27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551800" y="1595025"/>
            <a:ext cx="7616700" cy="2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Arial"/>
              <a:buChar char="●"/>
            </a:pPr>
            <a:r>
              <a:rPr b="1" i="0" lang="ca" sz="2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Capacitat d’autonomia.</a:t>
            </a:r>
            <a:endParaRPr b="1" i="0" sz="2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Arial"/>
              <a:buChar char="●"/>
            </a:pPr>
            <a:r>
              <a:rPr b="1" i="0" lang="ca" sz="2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Capacitat d’organització del treball.</a:t>
            </a:r>
            <a:endParaRPr b="1" i="0" sz="2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Arial"/>
              <a:buChar char="●"/>
            </a:pPr>
            <a:r>
              <a:rPr b="1" i="0" lang="ca" sz="2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Capacitat de responsabilitat en el treball.</a:t>
            </a:r>
            <a:endParaRPr b="1" i="0" sz="2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Arial"/>
              <a:buChar char="●"/>
            </a:pPr>
            <a:r>
              <a:rPr b="1" i="0" lang="ca" sz="2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Capacitat de treball en equip.</a:t>
            </a:r>
            <a:endParaRPr b="1" i="0" sz="2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Arial"/>
              <a:buChar char="●"/>
            </a:pPr>
            <a:r>
              <a:rPr b="1" i="0" lang="ca" sz="24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Capacitat de resolució de problemes</a:t>
            </a:r>
            <a:r>
              <a:rPr b="0" i="0" lang="c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8575" y="2026975"/>
            <a:ext cx="2261525" cy="22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