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1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ecretaria@insmoianes.cat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A485E-4BF8-4809-A8B7-0B26ABD32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REUNIÓ INICI DE CURS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6442E9-B511-4AF1-9A6A-5D8897FEC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7" y="4165829"/>
            <a:ext cx="6578394" cy="596671"/>
          </a:xfrm>
        </p:spPr>
        <p:txBody>
          <a:bodyPr/>
          <a:lstStyle/>
          <a:p>
            <a:r>
              <a:rPr lang="es-ES" dirty="0">
                <a:latin typeface="Arial Black" panose="020B0A04020102020204" pitchFamily="34" charset="0"/>
              </a:rPr>
              <a:t>1r D’ESO 2021-2022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24755B-401B-4C2B-88C0-642662098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6" y="3429000"/>
            <a:ext cx="3226395" cy="322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40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A72E9-893B-4EB7-B29B-A8F234805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8. Material escolar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9FA3B3-92F4-496A-B38A-A34DF1B3D677}"/>
              </a:ext>
            </a:extLst>
          </p:cNvPr>
          <p:cNvSpPr txBox="1"/>
          <p:nvPr/>
        </p:nvSpPr>
        <p:spPr>
          <a:xfrm>
            <a:off x="2076450" y="21717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Agenda </a:t>
            </a:r>
            <a:r>
              <a:rPr lang="es-ES" sz="2800" dirty="0" err="1"/>
              <a:t>obligatòria</a:t>
            </a:r>
            <a:endParaRPr lang="es-ES" sz="2800" dirty="0"/>
          </a:p>
          <a:p>
            <a:r>
              <a:rPr lang="es-ES" sz="2800" dirty="0"/>
              <a:t>Carpeta </a:t>
            </a:r>
            <a:r>
              <a:rPr lang="es-ES" sz="2800" dirty="0" err="1"/>
              <a:t>classificadora</a:t>
            </a:r>
            <a:r>
              <a:rPr lang="es-ES" sz="2800" dirty="0"/>
              <a:t> i </a:t>
            </a:r>
            <a:r>
              <a:rPr lang="es-ES" sz="2800" dirty="0" err="1"/>
              <a:t>fulls</a:t>
            </a:r>
            <a:endParaRPr lang="es-ES" sz="2800" dirty="0"/>
          </a:p>
          <a:p>
            <a:r>
              <a:rPr lang="es-ES" sz="2800" dirty="0" err="1"/>
              <a:t>Estoig</a:t>
            </a:r>
            <a:endParaRPr lang="es-ES" sz="2800" dirty="0"/>
          </a:p>
          <a:p>
            <a:r>
              <a:rPr lang="es-ES" sz="2800" dirty="0"/>
              <a:t>Bata (</a:t>
            </a:r>
            <a:r>
              <a:rPr lang="es-ES" sz="2800" dirty="0" err="1"/>
              <a:t>laboratori</a:t>
            </a:r>
            <a:r>
              <a:rPr lang="es-ES" sz="2800" dirty="0"/>
              <a:t> i taller)</a:t>
            </a:r>
          </a:p>
          <a:p>
            <a:r>
              <a:rPr lang="es-ES" sz="2800" dirty="0"/>
              <a:t>Roba i </a:t>
            </a:r>
            <a:r>
              <a:rPr lang="es-ES" sz="2800" dirty="0" err="1"/>
              <a:t>calçat</a:t>
            </a:r>
            <a:r>
              <a:rPr lang="es-ES" sz="2800" dirty="0"/>
              <a:t> </a:t>
            </a:r>
            <a:r>
              <a:rPr lang="es-ES" sz="2800" dirty="0" err="1"/>
              <a:t>esportius</a:t>
            </a:r>
            <a:r>
              <a:rPr lang="es-ES" sz="2800" dirty="0"/>
              <a:t> per a </a:t>
            </a:r>
            <a:r>
              <a:rPr lang="es-ES" sz="2800" dirty="0" err="1"/>
              <a:t>Educació</a:t>
            </a:r>
            <a:r>
              <a:rPr lang="es-ES" sz="2800" dirty="0"/>
              <a:t> Física</a:t>
            </a:r>
          </a:p>
          <a:p>
            <a:r>
              <a:rPr lang="es-ES" sz="2800" dirty="0" err="1"/>
              <a:t>Ordinador</a:t>
            </a:r>
            <a:r>
              <a:rPr lang="es-ES" sz="2800" dirty="0"/>
              <a:t> </a:t>
            </a:r>
            <a:r>
              <a:rPr lang="es-ES" sz="2800" dirty="0" err="1"/>
              <a:t>carregat</a:t>
            </a:r>
            <a:r>
              <a:rPr lang="es-ES" sz="2800" dirty="0"/>
              <a:t> de casa</a:t>
            </a:r>
          </a:p>
        </p:txBody>
      </p:sp>
    </p:spTree>
    <p:extLst>
      <p:ext uri="{BB962C8B-B14F-4D97-AF65-F5344CB8AC3E}">
        <p14:creationId xmlns:p14="http://schemas.microsoft.com/office/powerpoint/2010/main" val="3997795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A2B31-903F-4934-8899-3FC81BD6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2500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9. El </a:t>
            </a:r>
            <a:r>
              <a:rPr lang="es-ES" sz="4000" b="1" dirty="0" err="1">
                <a:latin typeface="Bradley Hand ITC" panose="03070402050302030203" pitchFamily="66" charset="0"/>
              </a:rPr>
              <a:t>pla</a:t>
            </a:r>
            <a:r>
              <a:rPr lang="es-ES" sz="4000" b="1" dirty="0">
                <a:latin typeface="Bradley Hand ITC" panose="03070402050302030203" pitchFamily="66" charset="0"/>
              </a:rPr>
              <a:t> lector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E14560E-1B32-4623-A7D7-DD01B93FD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912" y="2319220"/>
            <a:ext cx="6072188" cy="372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21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AA450-2870-4D37-A3B1-85F0D6576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107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10. Normativa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3EC62C5-3330-4912-B63F-D62C1C4A14B2}"/>
              </a:ext>
            </a:extLst>
          </p:cNvPr>
          <p:cNvSpPr txBox="1"/>
          <p:nvPr/>
        </p:nvSpPr>
        <p:spPr>
          <a:xfrm>
            <a:off x="1895475" y="1971675"/>
            <a:ext cx="89725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/>
              <a:t>Assistència</a:t>
            </a:r>
            <a:r>
              <a:rPr lang="es-ES" sz="2800" dirty="0"/>
              <a:t> </a:t>
            </a:r>
            <a:r>
              <a:rPr lang="es-ES" sz="2800" dirty="0" err="1"/>
              <a:t>obligatòria</a:t>
            </a:r>
            <a:r>
              <a:rPr lang="es-ES" sz="2800" dirty="0"/>
              <a:t> i </a:t>
            </a:r>
            <a:r>
              <a:rPr lang="es-ES" sz="2800" dirty="0" err="1"/>
              <a:t>puntualitat</a:t>
            </a:r>
            <a:r>
              <a:rPr lang="es-ES" sz="2800" dirty="0"/>
              <a:t>. </a:t>
            </a:r>
          </a:p>
          <a:p>
            <a:r>
              <a:rPr lang="es-ES" sz="2800" dirty="0"/>
              <a:t>     </a:t>
            </a:r>
            <a:r>
              <a:rPr lang="es-ES" sz="2800" dirty="0" err="1"/>
              <a:t>Justificació</a:t>
            </a:r>
            <a:r>
              <a:rPr lang="es-ES" sz="2800" dirty="0"/>
              <a:t> </a:t>
            </a:r>
            <a:r>
              <a:rPr lang="es-ES" sz="2800" dirty="0" err="1"/>
              <a:t>d’absències</a:t>
            </a:r>
            <a:r>
              <a:rPr lang="es-ES" sz="2800" dirty="0"/>
              <a:t> a </a:t>
            </a:r>
            <a:r>
              <a:rPr lang="es-ES" sz="2800" dirty="0">
                <a:hlinkClick r:id="rId2"/>
              </a:rPr>
              <a:t>secretaria@insmoianes.cat</a:t>
            </a:r>
            <a:endParaRPr lang="es-ES" sz="2800" dirty="0"/>
          </a:p>
          <a:p>
            <a:endParaRPr lang="es-ES" dirty="0"/>
          </a:p>
          <a:p>
            <a:r>
              <a:rPr lang="es-ES" sz="2800" dirty="0" err="1"/>
              <a:t>Mòbils</a:t>
            </a:r>
            <a:r>
              <a:rPr lang="es-ES" sz="2800" dirty="0"/>
              <a:t>. </a:t>
            </a:r>
          </a:p>
          <a:p>
            <a:endParaRPr lang="es-ES" sz="2800" dirty="0"/>
          </a:p>
          <a:p>
            <a:r>
              <a:rPr lang="es-ES" sz="2800" dirty="0" err="1"/>
              <a:t>Ús</a:t>
            </a:r>
            <a:r>
              <a:rPr lang="es-ES" sz="2800" dirty="0"/>
              <a:t> correcte de </a:t>
            </a:r>
            <a:r>
              <a:rPr lang="es-ES" sz="2800" dirty="0" err="1"/>
              <a:t>l’ordinador</a:t>
            </a:r>
            <a:r>
              <a:rPr lang="es-ES" sz="2800" dirty="0"/>
              <a:t>. 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5074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5AEE843-0339-460D-BEFE-933C165BE085}"/>
              </a:ext>
            </a:extLst>
          </p:cNvPr>
          <p:cNvSpPr txBox="1"/>
          <p:nvPr/>
        </p:nvSpPr>
        <p:spPr>
          <a:xfrm>
            <a:off x="3581400" y="895350"/>
            <a:ext cx="580072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/>
              <a:t>L’institut</a:t>
            </a:r>
            <a:r>
              <a:rPr lang="es-ES" sz="2800" b="1" dirty="0"/>
              <a:t>, </a:t>
            </a:r>
            <a:r>
              <a:rPr lang="es-ES" sz="2800" b="1" dirty="0" err="1"/>
              <a:t>espai</a:t>
            </a:r>
            <a:r>
              <a:rPr lang="es-ES" sz="2800" b="1" dirty="0"/>
              <a:t> segur</a:t>
            </a:r>
          </a:p>
          <a:p>
            <a:r>
              <a:rPr lang="es-ES" sz="2800" dirty="0"/>
              <a:t>      </a:t>
            </a:r>
          </a:p>
          <a:p>
            <a:r>
              <a:rPr lang="es-ES" sz="2800" dirty="0"/>
              <a:t>      </a:t>
            </a:r>
            <a:r>
              <a:rPr lang="es-ES" sz="2800" dirty="0" err="1"/>
              <a:t>Sortides</a:t>
            </a:r>
            <a:r>
              <a:rPr lang="es-ES" sz="2800" dirty="0"/>
              <a:t> </a:t>
            </a:r>
            <a:r>
              <a:rPr lang="es-ES" sz="2800" dirty="0" err="1"/>
              <a:t>esglaonades</a:t>
            </a:r>
            <a:endParaRPr lang="es-ES" sz="2800" dirty="0"/>
          </a:p>
          <a:p>
            <a:r>
              <a:rPr lang="es-ES" sz="2800" dirty="0"/>
              <a:t>      Entrades </a:t>
            </a:r>
            <a:r>
              <a:rPr lang="es-ES" sz="2800" dirty="0" err="1"/>
              <a:t>diferents</a:t>
            </a:r>
            <a:endParaRPr lang="es-ES" sz="2800" dirty="0"/>
          </a:p>
          <a:p>
            <a:r>
              <a:rPr lang="es-ES" sz="2800" dirty="0"/>
              <a:t>      Patis </a:t>
            </a:r>
            <a:r>
              <a:rPr lang="es-ES" sz="2800" dirty="0" err="1"/>
              <a:t>amb</a:t>
            </a:r>
            <a:r>
              <a:rPr lang="es-ES" sz="2800" dirty="0"/>
              <a:t> mascareta</a:t>
            </a:r>
          </a:p>
          <a:p>
            <a:r>
              <a:rPr lang="es-ES" sz="2800" dirty="0"/>
              <a:t>      Dispensador de gel a cada aula</a:t>
            </a:r>
          </a:p>
          <a:p>
            <a:r>
              <a:rPr lang="es-ES" sz="2800" dirty="0"/>
              <a:t>      Mascareta </a:t>
            </a:r>
            <a:r>
              <a:rPr lang="es-ES" sz="2800" dirty="0" err="1"/>
              <a:t>obligatòria</a:t>
            </a:r>
            <a:r>
              <a:rPr lang="es-ES" sz="2800" dirty="0"/>
              <a:t> (i </a:t>
            </a:r>
            <a:r>
              <a:rPr lang="es-ES" sz="2800" dirty="0" err="1"/>
              <a:t>recanvi</a:t>
            </a:r>
            <a:r>
              <a:rPr lang="es-ES" sz="2800" dirty="0"/>
              <a:t>)</a:t>
            </a:r>
          </a:p>
          <a:p>
            <a:endParaRPr lang="es-ES" sz="2800" b="1" dirty="0"/>
          </a:p>
          <a:p>
            <a:endParaRPr lang="es-ES" sz="2800" b="1" dirty="0"/>
          </a:p>
          <a:p>
            <a:endParaRPr lang="es-ES" sz="2800" b="1" dirty="0"/>
          </a:p>
          <a:p>
            <a:r>
              <a:rPr lang="es-ES" sz="2800" b="1" dirty="0"/>
              <a:t>Escola </a:t>
            </a:r>
            <a:r>
              <a:rPr lang="es-ES" sz="2800" b="1" dirty="0" err="1"/>
              <a:t>lliure</a:t>
            </a:r>
            <a:r>
              <a:rPr lang="es-ES" sz="2800" b="1" dirty="0"/>
              <a:t> de </a:t>
            </a:r>
            <a:r>
              <a:rPr lang="es-ES" sz="2800" b="1" dirty="0" err="1"/>
              <a:t>violències</a:t>
            </a:r>
            <a:endParaRPr lang="es-ES" sz="2800" b="1" dirty="0"/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9233B6-DFF8-4366-8EDA-6C3C31DD5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2095500"/>
            <a:ext cx="3057525" cy="465348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D92D8A6-3AAD-4867-8164-819019187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687" y="14430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47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2DB3C-241A-4797-A559-D34909F3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250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11. </a:t>
            </a:r>
            <a:r>
              <a:rPr lang="es-ES" sz="4000" b="1" dirty="0" err="1">
                <a:latin typeface="Bradley Hand ITC" panose="03070402050302030203" pitchFamily="66" charset="0"/>
              </a:rPr>
              <a:t>Afectacions</a:t>
            </a:r>
            <a:r>
              <a:rPr lang="es-ES" sz="4000" b="1" dirty="0">
                <a:latin typeface="Bradley Hand ITC" panose="03070402050302030203" pitchFamily="66" charset="0"/>
              </a:rPr>
              <a:t> </a:t>
            </a:r>
            <a:r>
              <a:rPr lang="es-ES" sz="4000" b="1" dirty="0" err="1">
                <a:latin typeface="Bradley Hand ITC" panose="03070402050302030203" pitchFamily="66" charset="0"/>
              </a:rPr>
              <a:t>covid</a:t>
            </a:r>
            <a:endParaRPr lang="es-ES" sz="4000" b="1" dirty="0">
              <a:latin typeface="Bradley Hand ITC" panose="03070402050302030203" pitchFamily="66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9647B37-9ABE-4E0A-9639-20F12D6413F7}"/>
              </a:ext>
            </a:extLst>
          </p:cNvPr>
          <p:cNvSpPr txBox="1"/>
          <p:nvPr/>
        </p:nvSpPr>
        <p:spPr>
          <a:xfrm>
            <a:off x="1657350" y="2314575"/>
            <a:ext cx="83477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Si hi ha un </a:t>
            </a:r>
            <a:r>
              <a:rPr lang="es-ES" sz="2800" dirty="0" err="1"/>
              <a:t>positiu</a:t>
            </a:r>
            <a:r>
              <a:rPr lang="es-ES" sz="2800" dirty="0"/>
              <a:t> a </a:t>
            </a:r>
            <a:r>
              <a:rPr lang="es-ES" sz="2800" dirty="0" err="1"/>
              <a:t>l’aula</a:t>
            </a:r>
            <a:r>
              <a:rPr lang="es-ES" sz="2800" dirty="0"/>
              <a:t>? </a:t>
            </a:r>
            <a:r>
              <a:rPr lang="es-ES" sz="2800" dirty="0" err="1"/>
              <a:t>Classes</a:t>
            </a:r>
            <a:r>
              <a:rPr lang="es-ES" sz="2800" dirty="0"/>
              <a:t> </a:t>
            </a:r>
            <a:r>
              <a:rPr lang="es-ES" sz="2800" dirty="0" err="1"/>
              <a:t>sincròniques</a:t>
            </a:r>
            <a:endParaRPr lang="es-ES" sz="2800" dirty="0"/>
          </a:p>
          <a:p>
            <a:endParaRPr lang="es-ES" sz="2800" dirty="0"/>
          </a:p>
          <a:p>
            <a:r>
              <a:rPr lang="es-ES" sz="2800" dirty="0"/>
              <a:t>Auxiliar de conversa </a:t>
            </a:r>
            <a:r>
              <a:rPr lang="es-ES" sz="2800" dirty="0">
                <a:sym typeface="Wingdings" panose="05000000000000000000" pitchFamily="2" charset="2"/>
              </a:rPr>
              <a:t> </a:t>
            </a:r>
            <a:r>
              <a:rPr lang="es-ES" sz="2800" dirty="0" err="1">
                <a:sym typeface="Wingdings" panose="05000000000000000000" pitchFamily="2" charset="2"/>
              </a:rPr>
              <a:t>desdoblament</a:t>
            </a:r>
            <a:r>
              <a:rPr lang="es-ES" sz="2800" dirty="0">
                <a:sym typeface="Wingdings" panose="05000000000000000000" pitchFamily="2" charset="2"/>
              </a:rPr>
              <a:t> 1 hora </a:t>
            </a:r>
            <a:r>
              <a:rPr lang="es-ES" sz="2800" dirty="0" err="1">
                <a:sym typeface="Wingdings" panose="05000000000000000000" pitchFamily="2" charset="2"/>
              </a:rPr>
              <a:t>d’anglès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64871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9C914D-9B9A-4EAF-A83B-7E1B6D78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12. L’AMPA informa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C5B35B3-2F3E-43B8-A3AB-AC3EAE83F0F6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6D012E4-CBE7-4D5D-A6DA-3725B1B4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024" y="3081337"/>
            <a:ext cx="4524375" cy="281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73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DC2D9-6798-4CE3-AF2E-810730A3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13. </a:t>
            </a:r>
            <a:r>
              <a:rPr lang="es-ES" sz="4000" b="1" dirty="0" err="1">
                <a:latin typeface="Bradley Hand ITC" panose="03070402050302030203" pitchFamily="66" charset="0"/>
              </a:rPr>
              <a:t>Teniu</a:t>
            </a:r>
            <a:r>
              <a:rPr lang="es-ES" sz="4000" b="1" dirty="0">
                <a:latin typeface="Bradley Hand ITC" panose="03070402050302030203" pitchFamily="66" charset="0"/>
              </a:rPr>
              <a:t> preguntes?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35973A-E17F-4EE2-A9BF-435E6CB8A329}"/>
              </a:ext>
            </a:extLst>
          </p:cNvPr>
          <p:cNvSpPr txBox="1"/>
          <p:nvPr/>
        </p:nvSpPr>
        <p:spPr>
          <a:xfrm>
            <a:off x="1371600" y="2524125"/>
            <a:ext cx="9810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14. </a:t>
            </a:r>
            <a:r>
              <a:rPr lang="es-ES" sz="4000" b="1" dirty="0" err="1">
                <a:latin typeface="Bradley Hand ITC" panose="03070402050302030203" pitchFamily="66" charset="0"/>
              </a:rPr>
              <a:t>Dubtes</a:t>
            </a:r>
            <a:r>
              <a:rPr lang="es-ES" sz="4000" b="1" dirty="0">
                <a:latin typeface="Bradley Hand ITC" panose="03070402050302030203" pitchFamily="66" charset="0"/>
              </a:rPr>
              <a:t> </a:t>
            </a:r>
            <a:r>
              <a:rPr lang="es-ES" sz="4000" b="1" dirty="0" err="1">
                <a:latin typeface="Bradley Hand ITC" panose="03070402050302030203" pitchFamily="66" charset="0"/>
              </a:rPr>
              <a:t>personals</a:t>
            </a:r>
            <a:r>
              <a:rPr lang="es-ES" sz="4000" b="1" dirty="0">
                <a:latin typeface="Bradley Hand ITC" panose="03070402050302030203" pitchFamily="66" charset="0"/>
              </a:rPr>
              <a:t> </a:t>
            </a:r>
            <a:r>
              <a:rPr lang="es-ES" sz="4000" b="1" dirty="0" err="1">
                <a:latin typeface="Bradley Hand ITC" panose="03070402050302030203" pitchFamily="66" charset="0"/>
              </a:rPr>
              <a:t>amb</a:t>
            </a:r>
            <a:r>
              <a:rPr lang="es-ES" sz="4000" b="1" dirty="0">
                <a:latin typeface="Bradley Hand ITC" panose="03070402050302030203" pitchFamily="66" charset="0"/>
              </a:rPr>
              <a:t> el tutor individual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2F97E2-1266-47BC-84DA-AA9A6922C807}"/>
              </a:ext>
            </a:extLst>
          </p:cNvPr>
          <p:cNvSpPr txBox="1"/>
          <p:nvPr/>
        </p:nvSpPr>
        <p:spPr>
          <a:xfrm rot="21223923">
            <a:off x="6629400" y="4667250"/>
            <a:ext cx="255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/>
              <a:t>Gràcies</a:t>
            </a:r>
            <a:r>
              <a:rPr lang="es-ES" sz="2800" b="1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10791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2A1B9A-1668-40F0-939E-BD39A1D3FB87}"/>
              </a:ext>
            </a:extLst>
          </p:cNvPr>
          <p:cNvSpPr txBox="1"/>
          <p:nvPr/>
        </p:nvSpPr>
        <p:spPr>
          <a:xfrm>
            <a:off x="1847850" y="1619250"/>
            <a:ext cx="47434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pPr marL="342900" indent="-342900">
              <a:buAutoNum type="arabicPeriod"/>
            </a:pPr>
            <a:r>
              <a:rPr lang="es-ES" sz="2800" dirty="0" err="1"/>
              <a:t>Tutories</a:t>
            </a:r>
            <a:endParaRPr lang="es-ES" sz="2800" dirty="0"/>
          </a:p>
          <a:p>
            <a:pPr marL="342900" indent="-342900">
              <a:buAutoNum type="arabicPeriod"/>
            </a:pPr>
            <a:r>
              <a:rPr lang="es-ES" sz="2800" dirty="0" err="1"/>
              <a:t>Aules</a:t>
            </a:r>
            <a:r>
              <a:rPr lang="es-ES" sz="2800" dirty="0"/>
              <a:t> de 1r </a:t>
            </a:r>
            <a:r>
              <a:rPr lang="es-ES" sz="2800" dirty="0" err="1"/>
              <a:t>d’ESO</a:t>
            </a:r>
            <a:endParaRPr lang="es-ES" sz="2800" dirty="0"/>
          </a:p>
          <a:p>
            <a:pPr marL="342900" indent="-342900">
              <a:buAutoNum type="arabicPeriod"/>
            </a:pPr>
            <a:r>
              <a:rPr lang="es-ES" sz="2800" dirty="0" err="1"/>
              <a:t>Matèries</a:t>
            </a:r>
            <a:r>
              <a:rPr lang="es-ES" sz="2800" dirty="0"/>
              <a:t> 1r </a:t>
            </a:r>
            <a:r>
              <a:rPr lang="es-ES" sz="2800" dirty="0" err="1"/>
              <a:t>d’ESO</a:t>
            </a:r>
            <a:endParaRPr lang="es-ES" sz="2800" dirty="0"/>
          </a:p>
          <a:p>
            <a:pPr marL="342900" indent="-342900">
              <a:buAutoNum type="arabicPeriod"/>
            </a:pPr>
            <a:r>
              <a:rPr lang="es-ES" sz="2800" dirty="0"/>
              <a:t>El </a:t>
            </a:r>
            <a:r>
              <a:rPr lang="es-ES" sz="2800" dirty="0" err="1"/>
              <a:t>treball</a:t>
            </a:r>
            <a:r>
              <a:rPr lang="es-ES" sz="2800" dirty="0"/>
              <a:t> </a:t>
            </a:r>
            <a:r>
              <a:rPr lang="es-ES" sz="2800" dirty="0" err="1"/>
              <a:t>cooperatiu</a:t>
            </a:r>
            <a:r>
              <a:rPr lang="es-ES" sz="2800" dirty="0"/>
              <a:t> </a:t>
            </a:r>
            <a:r>
              <a:rPr lang="es-ES" sz="2800" dirty="0" err="1"/>
              <a:t>als</a:t>
            </a:r>
            <a:r>
              <a:rPr lang="es-ES" sz="2800" dirty="0"/>
              <a:t> </a:t>
            </a:r>
            <a:r>
              <a:rPr lang="es-ES" sz="2800" dirty="0" err="1"/>
              <a:t>projectes</a:t>
            </a:r>
            <a:r>
              <a:rPr lang="es-ES" sz="2800" dirty="0"/>
              <a:t> </a:t>
            </a:r>
            <a:r>
              <a:rPr lang="es-ES" sz="2800" dirty="0" err="1"/>
              <a:t>d’aula</a:t>
            </a:r>
            <a:endParaRPr lang="es-ES" sz="2800" dirty="0"/>
          </a:p>
          <a:p>
            <a:pPr marL="342900" indent="-342900">
              <a:buAutoNum type="arabicPeriod"/>
            </a:pPr>
            <a:r>
              <a:rPr lang="es-ES" sz="2800" dirty="0" err="1"/>
              <a:t>Sortides</a:t>
            </a:r>
            <a:endParaRPr lang="es-ES" sz="2800" dirty="0"/>
          </a:p>
          <a:p>
            <a:pPr marL="342900" indent="-342900">
              <a:buAutoNum type="arabicPeriod"/>
            </a:pPr>
            <a:r>
              <a:rPr lang="es-ES" sz="2800" dirty="0"/>
              <a:t>Informes</a:t>
            </a:r>
          </a:p>
          <a:p>
            <a:pPr marL="342900" indent="-342900">
              <a:buAutoNum type="arabicPeriod"/>
            </a:pPr>
            <a:r>
              <a:rPr lang="es-ES" sz="2800" dirty="0"/>
              <a:t>Marc </a:t>
            </a:r>
            <a:r>
              <a:rPr lang="es-ES" sz="2800" dirty="0" err="1"/>
              <a:t>horari</a:t>
            </a:r>
            <a:endParaRPr lang="es-ES" sz="2800" dirty="0"/>
          </a:p>
          <a:p>
            <a:pPr marL="342900" indent="-342900">
              <a:buAutoNum type="arabicPeriod"/>
            </a:pPr>
            <a:endParaRPr lang="es-ES" sz="2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D4C46DB-948A-4274-A45B-09BFB60FED42}"/>
              </a:ext>
            </a:extLst>
          </p:cNvPr>
          <p:cNvSpPr txBox="1"/>
          <p:nvPr/>
        </p:nvSpPr>
        <p:spPr>
          <a:xfrm>
            <a:off x="4705350" y="1038225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err="1">
                <a:latin typeface="Bradley Hand ITC" panose="03070402050302030203" pitchFamily="66" charset="0"/>
              </a:rPr>
              <a:t>Comencem</a:t>
            </a:r>
            <a:r>
              <a:rPr lang="es-ES" sz="4800" b="1" dirty="0">
                <a:latin typeface="Bradley Hand ITC" panose="03070402050302030203" pitchFamily="66" charset="0"/>
              </a:rPr>
              <a:t>!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CD945D1-59CC-4374-9D61-CEE3A185D29E}"/>
              </a:ext>
            </a:extLst>
          </p:cNvPr>
          <p:cNvSpPr txBox="1"/>
          <p:nvPr/>
        </p:nvSpPr>
        <p:spPr>
          <a:xfrm>
            <a:off x="6705600" y="1953399"/>
            <a:ext cx="48482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8. Material escolar</a:t>
            </a:r>
          </a:p>
          <a:p>
            <a:r>
              <a:rPr lang="es-ES" sz="2800" dirty="0"/>
              <a:t>9. El </a:t>
            </a:r>
            <a:r>
              <a:rPr lang="es-ES" sz="2800" dirty="0" err="1"/>
              <a:t>pla</a:t>
            </a:r>
            <a:r>
              <a:rPr lang="es-ES" sz="2800" dirty="0"/>
              <a:t> lector</a:t>
            </a:r>
          </a:p>
          <a:p>
            <a:r>
              <a:rPr lang="es-ES" sz="2800" dirty="0"/>
              <a:t>10. Normativa</a:t>
            </a:r>
          </a:p>
          <a:p>
            <a:r>
              <a:rPr lang="es-ES" sz="2800" dirty="0"/>
              <a:t>11. </a:t>
            </a:r>
            <a:r>
              <a:rPr lang="es-ES" sz="2800" dirty="0" err="1"/>
              <a:t>Afectacions</a:t>
            </a:r>
            <a:r>
              <a:rPr lang="es-ES" sz="2800" dirty="0"/>
              <a:t> </a:t>
            </a:r>
            <a:r>
              <a:rPr lang="es-ES" sz="2800" dirty="0" err="1"/>
              <a:t>covid</a:t>
            </a:r>
            <a:endParaRPr lang="es-ES" sz="2800" dirty="0"/>
          </a:p>
          <a:p>
            <a:r>
              <a:rPr lang="es-ES" sz="2800" dirty="0"/>
              <a:t>12. AMPA</a:t>
            </a:r>
          </a:p>
          <a:p>
            <a:r>
              <a:rPr lang="es-ES" sz="2800" dirty="0"/>
              <a:t>13. </a:t>
            </a:r>
            <a:r>
              <a:rPr lang="es-ES" sz="2800" dirty="0" err="1"/>
              <a:t>Teniu</a:t>
            </a:r>
            <a:r>
              <a:rPr lang="es-ES" sz="2800" dirty="0"/>
              <a:t> preguntes?</a:t>
            </a:r>
          </a:p>
          <a:p>
            <a:r>
              <a:rPr lang="es-ES" sz="2800" dirty="0"/>
              <a:t>14. Contacte </a:t>
            </a:r>
            <a:r>
              <a:rPr lang="es-ES" sz="2800" dirty="0" err="1"/>
              <a:t>amb</a:t>
            </a:r>
            <a:r>
              <a:rPr lang="es-ES" sz="2800" dirty="0"/>
              <a:t> el tutor/a individual</a:t>
            </a:r>
          </a:p>
        </p:txBody>
      </p:sp>
    </p:spTree>
    <p:extLst>
      <p:ext uri="{BB962C8B-B14F-4D97-AF65-F5344CB8AC3E}">
        <p14:creationId xmlns:p14="http://schemas.microsoft.com/office/powerpoint/2010/main" val="63787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1875D52-A3BE-4B54-8822-CC9AC178EE29}"/>
              </a:ext>
            </a:extLst>
          </p:cNvPr>
          <p:cNvSpPr txBox="1"/>
          <p:nvPr/>
        </p:nvSpPr>
        <p:spPr>
          <a:xfrm>
            <a:off x="1885951" y="1654461"/>
            <a:ext cx="2867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1" dirty="0"/>
              <a:t>Tutoria de grup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5C0E769-7026-4F39-948A-17F41D613204}"/>
              </a:ext>
            </a:extLst>
          </p:cNvPr>
          <p:cNvSpPr txBox="1"/>
          <p:nvPr/>
        </p:nvSpPr>
        <p:spPr>
          <a:xfrm>
            <a:off x="6781800" y="1654461"/>
            <a:ext cx="3524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1" dirty="0"/>
              <a:t>Tutoria individual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DEDA8F3-C2B9-42C1-949A-0ED9CB7D0770}"/>
              </a:ext>
            </a:extLst>
          </p:cNvPr>
          <p:cNvSpPr txBox="1"/>
          <p:nvPr/>
        </p:nvSpPr>
        <p:spPr>
          <a:xfrm>
            <a:off x="1409701" y="2855711"/>
            <a:ext cx="468629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0" i="0" dirty="0">
                <a:effectLst/>
                <a:latin typeface="Schoolbell"/>
              </a:rPr>
              <a:t>El referent a l'aula. </a:t>
            </a:r>
          </a:p>
          <a:p>
            <a:pPr marL="285750" indent="-285750">
              <a:buFontTx/>
              <a:buChar char="-"/>
            </a:pPr>
            <a:r>
              <a:rPr lang="ca-ES" sz="3000" dirty="0">
                <a:latin typeface="Schoolbell"/>
              </a:rPr>
              <a:t>C</a:t>
            </a:r>
            <a:r>
              <a:rPr lang="ca-ES" sz="3000" b="0" i="0" dirty="0">
                <a:effectLst/>
                <a:latin typeface="Schoolbell"/>
              </a:rPr>
              <a:t>ohesió de grup</a:t>
            </a:r>
          </a:p>
          <a:p>
            <a:pPr marL="285750" indent="-285750">
              <a:buFontTx/>
              <a:buChar char="-"/>
            </a:pPr>
            <a:r>
              <a:rPr lang="ca-ES" sz="3000" b="0" i="0" dirty="0">
                <a:effectLst/>
                <a:latin typeface="Schoolbell"/>
              </a:rPr>
              <a:t>Valors</a:t>
            </a:r>
            <a:endParaRPr lang="ca-ES" sz="3000" dirty="0">
              <a:latin typeface="Schoolbell"/>
            </a:endParaRPr>
          </a:p>
          <a:p>
            <a:pPr marL="285750" indent="-285750">
              <a:buFontTx/>
              <a:buChar char="-"/>
            </a:pPr>
            <a:r>
              <a:rPr lang="ca-ES" sz="3000" dirty="0">
                <a:latin typeface="Schoolbell"/>
              </a:rPr>
              <a:t>O</a:t>
            </a:r>
            <a:r>
              <a:rPr lang="ca-ES" sz="3000" b="0" i="0" dirty="0">
                <a:effectLst/>
                <a:latin typeface="Schoolbell"/>
              </a:rPr>
              <a:t>rientació acadèmica</a:t>
            </a:r>
            <a:endParaRPr lang="ca-ES" sz="30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11345B2-9837-41F6-8530-71EB66E0ACF2}"/>
              </a:ext>
            </a:extLst>
          </p:cNvPr>
          <p:cNvSpPr txBox="1"/>
          <p:nvPr/>
        </p:nvSpPr>
        <p:spPr>
          <a:xfrm>
            <a:off x="6096000" y="2855711"/>
            <a:ext cx="599122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>
                <a:latin typeface="Schoolbell"/>
                <a:cs typeface="Arial" panose="020B0604020202020204" pitchFamily="34" charset="0"/>
              </a:rPr>
              <a:t>L’</a:t>
            </a:r>
            <a:r>
              <a:rPr lang="ca-ES" sz="3200" b="0" i="0" dirty="0">
                <a:effectLst/>
                <a:latin typeface="Schoolbell"/>
                <a:cs typeface="Arial" panose="020B0604020202020204" pitchFamily="34" charset="0"/>
              </a:rPr>
              <a:t>enllaç amb cada família.</a:t>
            </a:r>
          </a:p>
          <a:p>
            <a:pPr marL="285750" indent="-285750">
              <a:buFontTx/>
              <a:buChar char="-"/>
            </a:pPr>
            <a:r>
              <a:rPr lang="ca-ES" sz="3000" dirty="0">
                <a:latin typeface="Schoolbell"/>
                <a:cs typeface="Arial" panose="020B0604020202020204" pitchFamily="34" charset="0"/>
              </a:rPr>
              <a:t>Seguiment</a:t>
            </a:r>
            <a:r>
              <a:rPr lang="ca-ES" sz="3000" b="0" i="0" dirty="0">
                <a:effectLst/>
                <a:latin typeface="Schoolbell"/>
                <a:cs typeface="Arial" panose="020B0604020202020204" pitchFamily="34" charset="0"/>
              </a:rPr>
              <a:t> del vostre fill o filla</a:t>
            </a:r>
          </a:p>
          <a:p>
            <a:pPr marL="285750" indent="-285750">
              <a:buFontTx/>
              <a:buChar char="-"/>
            </a:pPr>
            <a:r>
              <a:rPr lang="ca-ES" sz="3000" dirty="0">
                <a:latin typeface="Schoolbell"/>
                <a:cs typeface="Arial" panose="020B0604020202020204" pitchFamily="34" charset="0"/>
              </a:rPr>
              <a:t>Informes</a:t>
            </a:r>
            <a:endParaRPr lang="ca-ES" sz="3000" b="0" i="0" dirty="0">
              <a:effectLst/>
              <a:latin typeface="Schoolbell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a-ES" sz="3000" dirty="0">
                <a:latin typeface="Schoolbell"/>
                <a:cs typeface="Arial" panose="020B0604020202020204" pitchFamily="34" charset="0"/>
              </a:rPr>
              <a:t>C</a:t>
            </a:r>
            <a:r>
              <a:rPr lang="ca-ES" sz="3000" b="0" i="0" dirty="0">
                <a:effectLst/>
                <a:latin typeface="Schoolbell"/>
                <a:cs typeface="Arial" panose="020B0604020202020204" pitchFamily="34" charset="0"/>
              </a:rPr>
              <a:t>ontacte per a qualsevol necessitat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7C1330D-F947-4664-916A-E16447879E10}"/>
              </a:ext>
            </a:extLst>
          </p:cNvPr>
          <p:cNvSpPr txBox="1"/>
          <p:nvPr/>
        </p:nvSpPr>
        <p:spPr>
          <a:xfrm flipH="1">
            <a:off x="1276350" y="472500"/>
            <a:ext cx="2647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400" b="1" dirty="0">
                <a:latin typeface="Bradley Hand ITC" panose="03070402050302030203" pitchFamily="66" charset="0"/>
              </a:rPr>
              <a:t>1. Tutories</a:t>
            </a:r>
          </a:p>
        </p:txBody>
      </p:sp>
    </p:spTree>
    <p:extLst>
      <p:ext uri="{BB962C8B-B14F-4D97-AF65-F5344CB8AC3E}">
        <p14:creationId xmlns:p14="http://schemas.microsoft.com/office/powerpoint/2010/main" val="89602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92B70-DF52-485D-9C21-6B534CB95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680F941-E7A2-488B-9C4B-EC75D75AE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22667" cy="67627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EDE228A-A30E-41D0-8BA7-843D31B55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2525" y="-172295"/>
            <a:ext cx="3419475" cy="256130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4F31EA3-201F-45D0-8EBC-B4D29E6705A1}"/>
              </a:ext>
            </a:extLst>
          </p:cNvPr>
          <p:cNvSpPr txBox="1"/>
          <p:nvPr/>
        </p:nvSpPr>
        <p:spPr>
          <a:xfrm>
            <a:off x="169333" y="0"/>
            <a:ext cx="56504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2. </a:t>
            </a:r>
            <a:r>
              <a:rPr lang="es-ES" sz="4000" b="1" dirty="0" err="1">
                <a:latin typeface="Bradley Hand ITC" panose="03070402050302030203" pitchFamily="66" charset="0"/>
              </a:rPr>
              <a:t>Aules</a:t>
            </a:r>
            <a:r>
              <a:rPr lang="es-ES" sz="4000" b="1" dirty="0">
                <a:latin typeface="Bradley Hand ITC" panose="03070402050302030203" pitchFamily="66" charset="0"/>
              </a:rPr>
              <a:t> de 1r </a:t>
            </a:r>
            <a:r>
              <a:rPr lang="es-ES" sz="4000" b="1" dirty="0" err="1">
                <a:latin typeface="Bradley Hand ITC" panose="03070402050302030203" pitchFamily="66" charset="0"/>
              </a:rPr>
              <a:t>d’ESO</a:t>
            </a:r>
            <a:r>
              <a:rPr lang="es-ES" sz="4000" b="1" dirty="0">
                <a:latin typeface="Bradley Hand ITC" panose="03070402050302030203" pitchFamily="66" charset="0"/>
              </a:rPr>
              <a:t>                                     </a:t>
            </a:r>
          </a:p>
          <a:p>
            <a:endParaRPr lang="es-ES" dirty="0">
              <a:highlight>
                <a:srgbClr val="C0C0C0"/>
              </a:highlight>
            </a:endParaRPr>
          </a:p>
          <a:p>
            <a:endParaRPr lang="es-ES" dirty="0">
              <a:highlight>
                <a:srgbClr val="C0C0C0"/>
              </a:highlight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455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7E04C-C690-4A00-A910-8619CE6D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542925"/>
            <a:ext cx="9601200" cy="80962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3. </a:t>
            </a:r>
            <a:r>
              <a:rPr lang="es-ES" sz="4000" b="1" dirty="0" err="1">
                <a:latin typeface="Bradley Hand ITC" panose="03070402050302030203" pitchFamily="66" charset="0"/>
              </a:rPr>
              <a:t>Matèr</a:t>
            </a:r>
            <a:r>
              <a:rPr lang="es-ES" sz="4000" dirty="0" err="1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es-ES" sz="4000" b="1" dirty="0" err="1">
                <a:latin typeface="Bradley Hand ITC" panose="03070402050302030203" pitchFamily="66" charset="0"/>
              </a:rPr>
              <a:t>es</a:t>
            </a:r>
            <a:r>
              <a:rPr lang="es-ES" sz="4000" b="1" dirty="0">
                <a:latin typeface="Bradley Hand ITC" panose="03070402050302030203" pitchFamily="66" charset="0"/>
              </a:rPr>
              <a:t> de 1r </a:t>
            </a:r>
            <a:r>
              <a:rPr lang="es-ES" sz="4000" b="1" dirty="0" err="1">
                <a:latin typeface="Bradley Hand ITC" panose="03070402050302030203" pitchFamily="66" charset="0"/>
              </a:rPr>
              <a:t>d’ESO</a:t>
            </a:r>
            <a:endParaRPr lang="es-ES" sz="4000" b="1" dirty="0">
              <a:latin typeface="Bradley Hand ITC" panose="03070402050302030203" pitchFamily="66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8066608-57A5-4F8C-A54C-3E08664863D0}"/>
              </a:ext>
            </a:extLst>
          </p:cNvPr>
          <p:cNvSpPr txBox="1"/>
          <p:nvPr/>
        </p:nvSpPr>
        <p:spPr>
          <a:xfrm>
            <a:off x="1095375" y="1804237"/>
            <a:ext cx="11182350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Àmbit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Lingüístic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i social: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Llengua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catalana,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Llengua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castellana i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Ciències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socials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Àmbit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Científicotècnic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Ciències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naturals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Matemàtiques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EAE841-82B0-4D23-BABA-A85C57C6EB90}"/>
              </a:ext>
            </a:extLst>
          </p:cNvPr>
          <p:cNvSpPr txBox="1"/>
          <p:nvPr/>
        </p:nvSpPr>
        <p:spPr>
          <a:xfrm rot="21094059">
            <a:off x="7298257" y="865021"/>
            <a:ext cx="4877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Bradley Hand ITC" panose="03070402050302030203" pitchFamily="66" charset="0"/>
              </a:rPr>
              <a:t>+ </a:t>
            </a:r>
            <a:r>
              <a:rPr lang="es-ES" sz="3200" b="1" dirty="0" err="1">
                <a:latin typeface="Bradley Hand ITC" panose="03070402050302030203" pitchFamily="66" charset="0"/>
              </a:rPr>
              <a:t>Impuls</a:t>
            </a:r>
            <a:r>
              <a:rPr lang="es-ES" sz="3200" b="1" dirty="0">
                <a:latin typeface="Bradley Hand ITC" panose="03070402050302030203" pitchFamily="66" charset="0"/>
              </a:rPr>
              <a:t> de la </a:t>
            </a:r>
            <a:r>
              <a:rPr lang="es-ES" sz="3200" b="1" dirty="0" err="1">
                <a:latin typeface="Bradley Hand ITC" panose="03070402050302030203" pitchFamily="66" charset="0"/>
              </a:rPr>
              <a:t>codocènc</a:t>
            </a:r>
            <a:r>
              <a:rPr lang="es-ES" sz="3200" dirty="0" err="1">
                <a:latin typeface="Arial Narrow" panose="020B0606020202030204" pitchFamily="34" charset="0"/>
              </a:rPr>
              <a:t>i</a:t>
            </a:r>
            <a:r>
              <a:rPr lang="es-ES" sz="3200" b="1" dirty="0" err="1">
                <a:latin typeface="Bradley Hand ITC" panose="03070402050302030203" pitchFamily="66" charset="0"/>
              </a:rPr>
              <a:t>a</a:t>
            </a:r>
            <a:endParaRPr lang="es-ES" sz="3200" b="1" dirty="0">
              <a:latin typeface="Bradley Hand ITC" panose="03070402050302030203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365BC83-9DF0-4328-BED6-FAAE15C26E33}"/>
              </a:ext>
            </a:extLst>
          </p:cNvPr>
          <p:cNvSpPr txBox="1"/>
          <p:nvPr/>
        </p:nvSpPr>
        <p:spPr>
          <a:xfrm>
            <a:off x="6181725" y="4369718"/>
            <a:ext cx="561022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Tutoria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Cultura i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valors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ètics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/ religió</a:t>
            </a:r>
          </a:p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BFB0DE8-925A-4DC8-802B-B3A91FC7DE8D}"/>
              </a:ext>
            </a:extLst>
          </p:cNvPr>
          <p:cNvSpPr txBox="1"/>
          <p:nvPr/>
        </p:nvSpPr>
        <p:spPr>
          <a:xfrm>
            <a:off x="3067050" y="4369718"/>
            <a:ext cx="324802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Anglès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Educació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física                  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79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F264B-9FE4-4FFD-A730-9487BB8A5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962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4. El </a:t>
            </a:r>
            <a:r>
              <a:rPr lang="es-ES" sz="4000" b="1" dirty="0" err="1">
                <a:latin typeface="Bradley Hand ITC" panose="03070402050302030203" pitchFamily="66" charset="0"/>
              </a:rPr>
              <a:t>treball</a:t>
            </a:r>
            <a:r>
              <a:rPr lang="es-ES" sz="4000" b="1" dirty="0">
                <a:latin typeface="Bradley Hand ITC" panose="03070402050302030203" pitchFamily="66" charset="0"/>
              </a:rPr>
              <a:t> </a:t>
            </a:r>
            <a:r>
              <a:rPr lang="es-ES" sz="4000" b="1" dirty="0" err="1">
                <a:latin typeface="Bradley Hand ITC" panose="03070402050302030203" pitchFamily="66" charset="0"/>
              </a:rPr>
              <a:t>cooperatiu</a:t>
            </a:r>
            <a:r>
              <a:rPr lang="es-ES" sz="4000" b="1" dirty="0">
                <a:latin typeface="Bradley Hand ITC" panose="03070402050302030203" pitchFamily="66" charset="0"/>
              </a:rPr>
              <a:t> </a:t>
            </a:r>
            <a:r>
              <a:rPr lang="es-ES" sz="4000" b="1" dirty="0" err="1">
                <a:latin typeface="Bradley Hand ITC" panose="03070402050302030203" pitchFamily="66" charset="0"/>
              </a:rPr>
              <a:t>als</a:t>
            </a:r>
            <a:r>
              <a:rPr lang="es-ES" sz="4000" b="1" dirty="0">
                <a:latin typeface="Bradley Hand ITC" panose="03070402050302030203" pitchFamily="66" charset="0"/>
              </a:rPr>
              <a:t> </a:t>
            </a:r>
            <a:r>
              <a:rPr lang="es-ES" sz="4000" b="1" dirty="0" err="1">
                <a:latin typeface="Bradley Hand ITC" panose="03070402050302030203" pitchFamily="66" charset="0"/>
              </a:rPr>
              <a:t>projectes</a:t>
            </a:r>
            <a:r>
              <a:rPr lang="es-ES" sz="4000" b="1" dirty="0">
                <a:latin typeface="Bradley Hand ITC" panose="03070402050302030203" pitchFamily="66" charset="0"/>
              </a:rPr>
              <a:t> </a:t>
            </a:r>
            <a:r>
              <a:rPr lang="es-ES" sz="4000" b="1" dirty="0" err="1">
                <a:latin typeface="Bradley Hand ITC" panose="03070402050302030203" pitchFamily="66" charset="0"/>
              </a:rPr>
              <a:t>d’aula</a:t>
            </a:r>
            <a:endParaRPr lang="es-ES" sz="4000" b="1" dirty="0">
              <a:latin typeface="Bradley Hand ITC" panose="03070402050302030203" pitchFamily="66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534E404-E69F-444E-888B-F455C2987C93}"/>
              </a:ext>
            </a:extLst>
          </p:cNvPr>
          <p:cNvSpPr txBox="1"/>
          <p:nvPr/>
        </p:nvSpPr>
        <p:spPr>
          <a:xfrm>
            <a:off x="942975" y="1885950"/>
            <a:ext cx="7905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endParaRPr lang="ca-ES" dirty="0"/>
          </a:p>
          <a:p>
            <a:r>
              <a:rPr lang="ca-ES" sz="2800" dirty="0"/>
              <a:t>El Pla d’Espais d’Interès Natural (PEIN) del    Moianès</a:t>
            </a:r>
          </a:p>
          <a:p>
            <a:r>
              <a:rPr lang="ca-ES" sz="2800" dirty="0"/>
              <a:t>El poder de l’aigua</a:t>
            </a:r>
          </a:p>
          <a:p>
            <a:r>
              <a:rPr lang="ca-ES" sz="2800" dirty="0"/>
              <a:t>L’herència del planeta</a:t>
            </a:r>
          </a:p>
          <a:p>
            <a:endParaRPr lang="ca-ES" dirty="0"/>
          </a:p>
          <a:p>
            <a:r>
              <a:rPr lang="ca-ES" sz="3200" dirty="0"/>
              <a:t>...</a:t>
            </a:r>
          </a:p>
          <a:p>
            <a:endParaRPr lang="ca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35051FF-C7B7-4F0D-8EA8-71CC2774306B}"/>
              </a:ext>
            </a:extLst>
          </p:cNvPr>
          <p:cNvSpPr txBox="1"/>
          <p:nvPr/>
        </p:nvSpPr>
        <p:spPr>
          <a:xfrm>
            <a:off x="1238250" y="1819275"/>
            <a:ext cx="340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1" dirty="0">
                <a:latin typeface="Bradley Hand ITC" panose="03070402050302030203" pitchFamily="66" charset="0"/>
              </a:rPr>
              <a:t>Projectes</a:t>
            </a:r>
            <a:endParaRPr lang="es-ES" sz="32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0DC86FC-A95E-4846-A760-CB6BE2DF5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925" y="2280940"/>
            <a:ext cx="4129087" cy="309282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C1C751F-147B-445D-AB20-B930FF8F5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937" y="5610225"/>
            <a:ext cx="4791075" cy="9525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A78BBAD-36B6-44A0-9487-799E7115F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619" y="4250326"/>
            <a:ext cx="2982386" cy="223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696CD-AB21-4371-B2B1-7A8A84E0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5. </a:t>
            </a:r>
            <a:r>
              <a:rPr lang="es-ES" sz="4000" b="1" dirty="0" err="1">
                <a:latin typeface="Bradley Hand ITC" panose="03070402050302030203" pitchFamily="66" charset="0"/>
              </a:rPr>
              <a:t>Sortides</a:t>
            </a:r>
            <a:endParaRPr lang="es-ES" sz="4000" b="1" dirty="0">
              <a:latin typeface="Bradley Hand ITC" panose="03070402050302030203" pitchFamily="66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ACE348-E6D8-410B-AE91-54E99DEC49E0}"/>
              </a:ext>
            </a:extLst>
          </p:cNvPr>
          <p:cNvSpPr txBox="1"/>
          <p:nvPr/>
        </p:nvSpPr>
        <p:spPr>
          <a:xfrm>
            <a:off x="1371601" y="1924050"/>
            <a:ext cx="83248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/>
              <a:t>Sortides</a:t>
            </a:r>
            <a:r>
              <a:rPr lang="es-ES" sz="3200" dirty="0"/>
              <a:t> </a:t>
            </a:r>
            <a:r>
              <a:rPr lang="es-ES" sz="3200" dirty="0" err="1"/>
              <a:t>d’entorn</a:t>
            </a:r>
            <a:endParaRPr lang="es-ES" sz="3200" dirty="0"/>
          </a:p>
          <a:p>
            <a:r>
              <a:rPr lang="es-ES" sz="3200" dirty="0" err="1"/>
              <a:t>Sortides</a:t>
            </a:r>
            <a:r>
              <a:rPr lang="es-ES" sz="3200" dirty="0"/>
              <a:t> </a:t>
            </a:r>
            <a:r>
              <a:rPr lang="es-ES" sz="3200" dirty="0" err="1"/>
              <a:t>pedagògiques</a:t>
            </a:r>
            <a:r>
              <a:rPr lang="es-ES" sz="3200" dirty="0"/>
              <a:t> (</a:t>
            </a:r>
            <a:r>
              <a:rPr lang="es-ES" sz="3200" dirty="0" err="1"/>
              <a:t>projectes</a:t>
            </a:r>
            <a:r>
              <a:rPr lang="es-ES" sz="3200" dirty="0"/>
              <a:t>)</a:t>
            </a:r>
          </a:p>
          <a:p>
            <a:endParaRPr lang="es-ES" sz="3200" dirty="0"/>
          </a:p>
          <a:p>
            <a:r>
              <a:rPr lang="es-ES" sz="3200" dirty="0" err="1"/>
              <a:t>Convivències</a:t>
            </a:r>
            <a:r>
              <a:rPr lang="es-ES" sz="3200" dirty="0"/>
              <a:t> a la Ruca!</a:t>
            </a:r>
          </a:p>
          <a:p>
            <a:r>
              <a:rPr lang="es-ES" sz="3200" dirty="0"/>
              <a:t>          5 i 6 </a:t>
            </a:r>
            <a:r>
              <a:rPr lang="es-ES" sz="3200" dirty="0" err="1"/>
              <a:t>d’octubre</a:t>
            </a:r>
            <a:endParaRPr lang="es-ES" sz="3200" dirty="0"/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70C1D88-CD1E-4645-A5FD-3AFCA1A2E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826" y="3061313"/>
            <a:ext cx="4852594" cy="363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54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18959-B728-4EF9-A277-7EF5E5D67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1050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6. Informes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639B651-58A9-4C59-86B0-9DF28933BB15}"/>
              </a:ext>
            </a:extLst>
          </p:cNvPr>
          <p:cNvSpPr txBox="1"/>
          <p:nvPr/>
        </p:nvSpPr>
        <p:spPr>
          <a:xfrm>
            <a:off x="2171700" y="1933575"/>
            <a:ext cx="7696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competencial</a:t>
            </a: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Informes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competencials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trimestrals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Qualificació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final del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curs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BDA79D-E475-48D0-8A64-1B3F6A901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731" y="4081462"/>
            <a:ext cx="3386138" cy="17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0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2040-5E97-42F0-ABF8-8D1AF3822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772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Bradley Hand ITC" panose="03070402050302030203" pitchFamily="66" charset="0"/>
              </a:rPr>
              <a:t>7. Marc </a:t>
            </a:r>
            <a:r>
              <a:rPr lang="es-ES" sz="4000" b="1" dirty="0" err="1">
                <a:latin typeface="Bradley Hand ITC" panose="03070402050302030203" pitchFamily="66" charset="0"/>
              </a:rPr>
              <a:t>horari</a:t>
            </a:r>
            <a:endParaRPr lang="es-ES" sz="4000" b="1" dirty="0">
              <a:latin typeface="Bradley Hand ITC" panose="03070402050302030203" pitchFamily="66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A2EC7FE-4F5A-4211-AB4E-638B0B2B39FC}"/>
              </a:ext>
            </a:extLst>
          </p:cNvPr>
          <p:cNvSpPr txBox="1"/>
          <p:nvPr/>
        </p:nvSpPr>
        <p:spPr>
          <a:xfrm>
            <a:off x="2000250" y="150495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MARC HORARI GENERAL 1r </a:t>
            </a:r>
            <a:r>
              <a:rPr lang="es-ES" sz="2800" dirty="0" err="1"/>
              <a:t>d’ESO</a:t>
            </a:r>
            <a:r>
              <a:rPr lang="es-ES" sz="2800" dirty="0"/>
              <a:t>: </a:t>
            </a:r>
          </a:p>
          <a:p>
            <a:r>
              <a:rPr lang="es-ES" sz="2800" dirty="0"/>
              <a:t>   Entrada: 7.55h – </a:t>
            </a:r>
            <a:r>
              <a:rPr lang="es-ES" sz="2800" dirty="0" err="1"/>
              <a:t>Sortida</a:t>
            </a:r>
            <a:r>
              <a:rPr lang="es-ES" sz="2800" dirty="0"/>
              <a:t>: 14.40h</a:t>
            </a:r>
          </a:p>
          <a:p>
            <a:r>
              <a:rPr lang="es-ES" sz="2800" dirty="0"/>
              <a:t>   Dos patis de 25 i 20 </a:t>
            </a:r>
            <a:r>
              <a:rPr lang="es-ES" sz="2800" dirty="0" err="1"/>
              <a:t>minuts</a:t>
            </a:r>
            <a:r>
              <a:rPr lang="es-ES" sz="2800" dirty="0"/>
              <a:t>. </a:t>
            </a:r>
          </a:p>
          <a:p>
            <a:r>
              <a:rPr lang="es-ES" sz="2800" dirty="0"/>
              <a:t>   </a:t>
            </a:r>
            <a:r>
              <a:rPr lang="es-ES" sz="2800" dirty="0" err="1"/>
              <a:t>Esmorzar</a:t>
            </a:r>
            <a:r>
              <a:rPr lang="es-ES" sz="2800" dirty="0"/>
              <a:t> </a:t>
            </a:r>
            <a:r>
              <a:rPr lang="es-ES" sz="2800" dirty="0" err="1"/>
              <a:t>fort</a:t>
            </a:r>
            <a:r>
              <a:rPr lang="es-ES" sz="2800" dirty="0"/>
              <a:t> al primer i un </a:t>
            </a:r>
            <a:r>
              <a:rPr lang="es-ES" sz="2800" dirty="0" err="1"/>
              <a:t>mos</a:t>
            </a:r>
            <a:r>
              <a:rPr lang="es-ES" sz="2800" dirty="0"/>
              <a:t> al </a:t>
            </a:r>
            <a:r>
              <a:rPr lang="es-ES" sz="2800" dirty="0" err="1"/>
              <a:t>segon</a:t>
            </a:r>
            <a:r>
              <a:rPr lang="es-ES" sz="2800" dirty="0"/>
              <a:t>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D1FD5EC-0BE0-4327-8F27-D93C145C05F0}"/>
              </a:ext>
            </a:extLst>
          </p:cNvPr>
          <p:cNvSpPr txBox="1"/>
          <p:nvPr/>
        </p:nvSpPr>
        <p:spPr>
          <a:xfrm>
            <a:off x="4600576" y="4133850"/>
            <a:ext cx="620077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err="1"/>
              <a:t>Horari</a:t>
            </a:r>
            <a:r>
              <a:rPr lang="es-ES" sz="2800" dirty="0"/>
              <a:t> </a:t>
            </a:r>
            <a:r>
              <a:rPr lang="es-ES" sz="2800" dirty="0" err="1"/>
              <a:t>dilluns</a:t>
            </a:r>
            <a:r>
              <a:rPr lang="es-ES" sz="2800" dirty="0"/>
              <a:t> 13 de </a:t>
            </a:r>
            <a:r>
              <a:rPr lang="es-ES" sz="2800" dirty="0" err="1"/>
              <a:t>setembre</a:t>
            </a:r>
            <a:r>
              <a:rPr lang="es-ES" sz="2800" dirty="0"/>
              <a:t>: </a:t>
            </a:r>
          </a:p>
          <a:p>
            <a:endParaRPr lang="es-ES" sz="2800" dirty="0"/>
          </a:p>
          <a:p>
            <a:r>
              <a:rPr lang="es-ES" sz="2800" dirty="0"/>
              <a:t>8.55h – 13.25h</a:t>
            </a:r>
          </a:p>
          <a:p>
            <a:r>
              <a:rPr lang="es-ES" sz="2800" dirty="0"/>
              <a:t>Un pati.</a:t>
            </a:r>
          </a:p>
          <a:p>
            <a:r>
              <a:rPr lang="es-ES" sz="2800" dirty="0" err="1"/>
              <a:t>Materials</a:t>
            </a:r>
            <a:r>
              <a:rPr lang="es-ES" sz="2800" dirty="0"/>
              <a:t>: agenda, </a:t>
            </a:r>
            <a:r>
              <a:rPr lang="es-ES" sz="2800" dirty="0" err="1"/>
              <a:t>estoig</a:t>
            </a:r>
            <a:r>
              <a:rPr lang="es-ES" sz="2800" dirty="0"/>
              <a:t>, </a:t>
            </a:r>
            <a:r>
              <a:rPr lang="es-ES" sz="2800" dirty="0" err="1"/>
              <a:t>esmorzar</a:t>
            </a:r>
            <a:r>
              <a:rPr lang="es-E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512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4284</TotalTime>
  <Words>396</Words>
  <Application>Microsoft Office PowerPoint</Application>
  <PresentationFormat>Panorámica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Narrow</vt:lpstr>
      <vt:lpstr>Bradley Hand ITC</vt:lpstr>
      <vt:lpstr>Franklin Gothic Book</vt:lpstr>
      <vt:lpstr>Schoolbell</vt:lpstr>
      <vt:lpstr>Wingdings</vt:lpstr>
      <vt:lpstr>Recorte</vt:lpstr>
      <vt:lpstr>REUNIÓ INICI DE CURS</vt:lpstr>
      <vt:lpstr>Presentación de PowerPoint</vt:lpstr>
      <vt:lpstr>Presentación de PowerPoint</vt:lpstr>
      <vt:lpstr>Presentación de PowerPoint</vt:lpstr>
      <vt:lpstr>3. Matèries de 1r d’ESO</vt:lpstr>
      <vt:lpstr>4. El treball cooperatiu als projectes d’aula</vt:lpstr>
      <vt:lpstr>5. Sortides</vt:lpstr>
      <vt:lpstr>6. Informes</vt:lpstr>
      <vt:lpstr>7. Marc horari</vt:lpstr>
      <vt:lpstr>8. Material escolar</vt:lpstr>
      <vt:lpstr>9. El pla lector</vt:lpstr>
      <vt:lpstr>10. Normativa</vt:lpstr>
      <vt:lpstr>Presentación de PowerPoint</vt:lpstr>
      <vt:lpstr>11. Afectacions covid</vt:lpstr>
      <vt:lpstr>12. L’AMPA informa</vt:lpstr>
      <vt:lpstr>13. Teniu preguntes?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</dc:creator>
  <cp:lastModifiedBy>Maria</cp:lastModifiedBy>
  <cp:revision>6</cp:revision>
  <dcterms:created xsi:type="dcterms:W3CDTF">2021-09-05T21:50:25Z</dcterms:created>
  <dcterms:modified xsi:type="dcterms:W3CDTF">2021-09-08T21:35:00Z</dcterms:modified>
</cp:coreProperties>
</file>