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76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74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7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2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1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1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71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4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304C-3BE2-4C25-B7CD-CD4463DAE389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6C63-63AE-443B-8D72-C30996EB86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2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		</a:t>
            </a:r>
            <a:r>
              <a:rPr lang="es-ES" b="1" dirty="0" smtClean="0">
                <a:solidFill>
                  <a:srgbClr val="FF0000"/>
                </a:solidFill>
              </a:rPr>
              <a:t>DEPARTAMENTO LENGUA CASTELLANA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	</a:t>
            </a:r>
            <a:r>
              <a:rPr lang="es-ES" sz="6000" b="1" dirty="0" smtClean="0"/>
              <a:t>SANT JORDI 2020</a:t>
            </a:r>
            <a:br>
              <a:rPr lang="es-ES" sz="6000" b="1" dirty="0" smtClean="0"/>
            </a:br>
            <a:r>
              <a:rPr lang="es-ES" sz="6000" b="1" dirty="0" smtClean="0"/>
              <a:t>	</a:t>
            </a:r>
            <a:br>
              <a:rPr lang="es-ES" sz="6000" b="1" dirty="0" smtClean="0"/>
            </a:br>
            <a:r>
              <a:rPr lang="es-ES" sz="6000" b="1" dirty="0"/>
              <a:t>	</a:t>
            </a:r>
            <a:r>
              <a:rPr lang="es-ES" sz="6000" b="1" dirty="0" smtClean="0"/>
              <a:t>	TEMA: EL CINE</a:t>
            </a:r>
            <a:br>
              <a:rPr lang="es-ES" sz="6000" b="1" dirty="0" smtClean="0"/>
            </a:br>
            <a:endParaRPr lang="es-ES" sz="6000" b="1" dirty="0"/>
          </a:p>
        </p:txBody>
      </p:sp>
      <p:pic>
        <p:nvPicPr>
          <p:cNvPr id="3078" name="Picture 6" descr="Resultat d'imatges de CLAQU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1" y="2485623"/>
            <a:ext cx="5562064" cy="41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290" y="6484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2-</a:t>
            </a:r>
            <a:r>
              <a:rPr lang="it-IT" b="1" dirty="0"/>
              <a:t>“Teléfono... Mi casa...”</a:t>
            </a:r>
            <a:br>
              <a:rPr lang="it-IT" b="1" dirty="0"/>
            </a:br>
            <a:r>
              <a:rPr lang="it-IT" b="1" dirty="0" smtClean="0">
                <a:solidFill>
                  <a:srgbClr val="0070C0"/>
                </a:solidFill>
              </a:rPr>
              <a:t>E.T.(1982</a:t>
            </a:r>
            <a:r>
              <a:rPr lang="it-IT" b="1" dirty="0">
                <a:solidFill>
                  <a:srgbClr val="0070C0"/>
                </a:solidFill>
              </a:rPr>
              <a:t>)</a:t>
            </a: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2530" name="Picture 2" descr="Resultat d'imatges de ET EL EXTRATERRESTRE P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00" y="648461"/>
            <a:ext cx="4107332" cy="60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sultat d'imatges de ET EL EXTRATERRESTRE P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60" y="1777284"/>
            <a:ext cx="3387142" cy="50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11" y="579550"/>
            <a:ext cx="10894454" cy="14202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3-</a:t>
            </a:r>
            <a:r>
              <a:rPr lang="es-ES" b="1" dirty="0"/>
              <a:t>“Amar significa no tener que decir nunca lo siento”</a:t>
            </a:r>
            <a:br>
              <a:rPr lang="es-ES" b="1" dirty="0"/>
            </a:br>
            <a:r>
              <a:rPr lang="es-ES" b="1" dirty="0" err="1">
                <a:solidFill>
                  <a:srgbClr val="0070C0"/>
                </a:solidFill>
              </a:rPr>
              <a:t>Love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story</a:t>
            </a:r>
            <a:r>
              <a:rPr lang="es-ES" b="1" dirty="0">
                <a:solidFill>
                  <a:srgbClr val="0070C0"/>
                </a:solidFill>
              </a:rPr>
              <a:t> (1970)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1506" name="Picture 2" descr="Resultat d'imatges de LOV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6" y="1129001"/>
            <a:ext cx="3901269" cy="56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Resultat d'imatges de LOVE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84" y="1742205"/>
            <a:ext cx="4858218" cy="48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806" y="8545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4-</a:t>
            </a:r>
            <a:r>
              <a:rPr lang="es-ES" b="1" dirty="0"/>
              <a:t>“Francamente, querida, me importa un bledo” </a:t>
            </a:r>
            <a:r>
              <a:rPr lang="es-ES" b="1" dirty="0" err="1"/>
              <a:t>Rhett</a:t>
            </a:r>
            <a:r>
              <a:rPr lang="es-ES" b="1" dirty="0"/>
              <a:t> Butler.</a:t>
            </a:r>
            <a:br>
              <a:rPr lang="es-ES" b="1" dirty="0"/>
            </a:br>
            <a:r>
              <a:rPr lang="es-ES" b="1" dirty="0">
                <a:solidFill>
                  <a:srgbClr val="0070C0"/>
                </a:solidFill>
              </a:rPr>
              <a:t>Lo que el viento se llevó (1939)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0482" name="Picture 2" descr="Resultat d'imatges de LO QUE EL VIENTO SE LL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96" y="1208755"/>
            <a:ext cx="3764387" cy="53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2421229"/>
            <a:ext cx="7406783" cy="4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8931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5-</a:t>
            </a:r>
            <a:r>
              <a:rPr lang="es-ES" b="1" dirty="0"/>
              <a:t>“Creo que este es el principio de una hermosa amistad”</a:t>
            </a:r>
            <a:br>
              <a:rPr lang="es-ES" b="1" dirty="0"/>
            </a:br>
            <a:r>
              <a:rPr lang="es-ES" b="1" dirty="0">
                <a:solidFill>
                  <a:srgbClr val="0070C0"/>
                </a:solidFill>
              </a:rPr>
              <a:t>Casablanca (1942)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9458" name="Picture 2" descr="Resultat d'imatges de CASABLANCA PE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4" y="2218721"/>
            <a:ext cx="6530256" cy="36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t d'imatges de CASABLANCA PELI P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7" y="2370662"/>
            <a:ext cx="4965074" cy="38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77" y="5969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6-</a:t>
            </a:r>
            <a:r>
              <a:rPr lang="es-ES" b="1" dirty="0"/>
              <a:t>“Hasta la vista, </a:t>
            </a:r>
            <a:r>
              <a:rPr lang="es-ES" b="1" dirty="0" err="1"/>
              <a:t>baby</a:t>
            </a:r>
            <a:r>
              <a:rPr lang="es-ES" b="1" dirty="0"/>
              <a:t>”</a:t>
            </a:r>
            <a:br>
              <a:rPr lang="es-ES" b="1" dirty="0"/>
            </a:br>
            <a:r>
              <a:rPr lang="es-ES" b="1" dirty="0" err="1">
                <a:solidFill>
                  <a:srgbClr val="0070C0"/>
                </a:solidFill>
              </a:rPr>
              <a:t>Terminator</a:t>
            </a:r>
            <a:r>
              <a:rPr lang="es-ES" b="1" dirty="0">
                <a:solidFill>
                  <a:srgbClr val="0070C0"/>
                </a:solidFill>
              </a:rPr>
              <a:t> 2 (1991)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8434" name="Picture 2" descr="Resultat d'imatges de TERM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77" y="1416676"/>
            <a:ext cx="6352668" cy="44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t d'imatges de TERMIN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7" y="2016928"/>
            <a:ext cx="5462790" cy="30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7-</a:t>
            </a:r>
            <a:r>
              <a:rPr lang="es-ES" b="1" dirty="0"/>
              <a:t>"Vamos a necesitar un barco más grande</a:t>
            </a:r>
            <a:r>
              <a:rPr lang="es-ES" b="1" dirty="0" smtClean="0"/>
              <a:t>"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0070C0"/>
                </a:solidFill>
              </a:rPr>
              <a:t>Tiburón (1975)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7410" name="Picture 2" descr="Resultat d'imatges de TIBURON P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08" y="1051776"/>
            <a:ext cx="3780094" cy="58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t d'imatges de TIBURON PELI VAMOS A NECESITAR UN BARCO MAS GR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" y="1458330"/>
            <a:ext cx="6618712" cy="52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3" y="553793"/>
            <a:ext cx="10954555" cy="14846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8-</a:t>
            </a:r>
            <a:r>
              <a:rPr lang="es-ES" b="1" dirty="0"/>
              <a:t>"Quita tus sucias garras de mí... Mono </a:t>
            </a:r>
            <a:r>
              <a:rPr lang="es-ES" b="1"/>
              <a:t>asqueroso</a:t>
            </a:r>
            <a:r>
              <a:rPr lang="es-ES" b="1" smtClean="0"/>
              <a:t>"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>
                <a:solidFill>
                  <a:srgbClr val="0070C0"/>
                </a:solidFill>
              </a:rPr>
              <a:t>El planeta de los simios (1968)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6386" name="Picture 2" descr="Resultat d'imatges de PLANETA DE LOS SIMIOS PELI ANTI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17" y="1144911"/>
            <a:ext cx="3695208" cy="55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t d'imatges de PLANETA DE LOS SIMIOS PELI ANTI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672367"/>
            <a:ext cx="6743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9-</a:t>
            </a:r>
            <a:r>
              <a:rPr lang="es-ES" dirty="0"/>
              <a:t> </a:t>
            </a:r>
            <a:r>
              <a:rPr lang="es-ES" b="1" dirty="0"/>
              <a:t>“Pienso en los nazis tetrapléjicos. Debía de ser raro hacer el saludo nazi...”</a:t>
            </a:r>
            <a:r>
              <a:rPr lang="es-ES" dirty="0" smtClean="0">
                <a:solidFill>
                  <a:srgbClr val="0070C0"/>
                </a:solidFill>
              </a:rPr>
              <a:t>Intocable (2011)</a:t>
            </a:r>
            <a:endParaRPr lang="es-ES" dirty="0"/>
          </a:p>
        </p:txBody>
      </p:sp>
      <p:pic>
        <p:nvPicPr>
          <p:cNvPr id="3076" name="Picture 4" descr="Resultat d'imatges de frase intocable pelic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2150"/>
            <a:ext cx="61912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t d'imatges de frase intocable pelic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1" y="1690688"/>
            <a:ext cx="3360358" cy="49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10-</a:t>
            </a:r>
            <a:r>
              <a:rPr lang="es-ES" b="1" dirty="0"/>
              <a:t>“La vida es un regalo y no pienso desperdiciarla. Nunca se sabe qué cartas repartirá la próxima vez” </a:t>
            </a:r>
            <a:r>
              <a:rPr lang="es-ES" dirty="0" err="1" smtClean="0">
                <a:solidFill>
                  <a:srgbClr val="0070C0"/>
                </a:solidFill>
              </a:rPr>
              <a:t>Titanic</a:t>
            </a:r>
            <a:r>
              <a:rPr lang="es-ES" dirty="0" smtClean="0">
                <a:solidFill>
                  <a:srgbClr val="0070C0"/>
                </a:solidFill>
              </a:rPr>
              <a:t> (1997)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100" name="Picture 4" descr="Resultat d'imatges de frase titanic pelicula soy el rey d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27" y="1420232"/>
            <a:ext cx="6787883" cy="52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t d'imatges de caratula peli tita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46" y="2056862"/>
            <a:ext cx="3118436" cy="46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11-”La vida es como una caja de </a:t>
            </a:r>
            <a:r>
              <a:rPr lang="es-ES" b="1" dirty="0" err="1" smtClean="0"/>
              <a:t>bombones,nunca</a:t>
            </a:r>
            <a:r>
              <a:rPr lang="es-ES" b="1" dirty="0" smtClean="0"/>
              <a:t> sabes el que te va a tocar”</a:t>
            </a:r>
            <a:br>
              <a:rPr lang="es-ES" b="1" dirty="0" smtClean="0"/>
            </a:br>
            <a:r>
              <a:rPr lang="es-ES" b="1" dirty="0" err="1" smtClean="0">
                <a:solidFill>
                  <a:srgbClr val="0070C0"/>
                </a:solidFill>
              </a:rPr>
              <a:t>Forrest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Gump</a:t>
            </a:r>
            <a:r>
              <a:rPr lang="es-ES" b="1" dirty="0" smtClean="0">
                <a:solidFill>
                  <a:srgbClr val="0070C0"/>
                </a:solidFill>
              </a:rPr>
              <a:t> (1994)</a:t>
            </a:r>
            <a:endParaRPr lang="es-ES" b="1" dirty="0"/>
          </a:p>
        </p:txBody>
      </p:sp>
      <p:pic>
        <p:nvPicPr>
          <p:cNvPr id="5122" name="Picture 2" descr="Resultat d'imatges de caratula forrest g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94" y="1146219"/>
            <a:ext cx="4599173" cy="54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t d'imatges de forrest gump corre forest co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5" y="2006856"/>
            <a:ext cx="5266386" cy="39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50158" y="6139561"/>
            <a:ext cx="449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“¡CORRE FORREST, CORRE!”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713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13892" y="218941"/>
            <a:ext cx="112990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 Lunes 28 de Diciembre de 2020 se cumplen 125 años de la primera sesión de cine para un público comercial.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 primer espectáculo de pago tuvo lugar el 28 de Diciembre de 1895 en el sótano del Grand Café, en el Boulevard des </a:t>
            </a:r>
            <a:r>
              <a:rPr lang="es-E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Capucines</a:t>
            </a: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(París). Se proyectaron varias cintas entre las que destacaban la “Salida de la fábrica </a:t>
            </a:r>
            <a:r>
              <a:rPr lang="es-E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Lumière</a:t>
            </a: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” y la “Llegada de un tren a la estación de la </a:t>
            </a:r>
            <a:r>
              <a:rPr lang="es-E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Ciotat</a:t>
            </a: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”.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Resultat d'imatges de primera sesion cine la llegada t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" y="2267469"/>
            <a:ext cx="5781747" cy="37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primera sesion cine salida lumi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7" y="2267469"/>
            <a:ext cx="5627039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518" y="515154"/>
            <a:ext cx="11018949" cy="138159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12-</a:t>
            </a:r>
            <a:r>
              <a:rPr lang="es-ES" b="1" dirty="0">
                <a:solidFill>
                  <a:prstClr val="black"/>
                </a:solidFill>
              </a:rPr>
              <a:t> ” </a:t>
            </a:r>
            <a:r>
              <a:rPr lang="es-ES" b="1" dirty="0" smtClean="0"/>
              <a:t>Cuando </a:t>
            </a:r>
            <a:r>
              <a:rPr lang="es-ES" b="1" dirty="0"/>
              <a:t>no me queréis pero me necesitáis debo quedarme. Cuando me queréis pero ya no me necesitáis debo </a:t>
            </a:r>
            <a:r>
              <a:rPr lang="es-ES" b="1" dirty="0" smtClean="0"/>
              <a:t>irme.</a:t>
            </a:r>
            <a:r>
              <a:rPr lang="es-ES" b="1" dirty="0"/>
              <a:t> ”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>
                <a:solidFill>
                  <a:srgbClr val="0070C0"/>
                </a:solidFill>
              </a:rPr>
              <a:t>La niñera mágica y el Big </a:t>
            </a:r>
            <a:r>
              <a:rPr lang="es-ES" dirty="0" err="1" smtClean="0">
                <a:solidFill>
                  <a:srgbClr val="0070C0"/>
                </a:solidFill>
              </a:rPr>
              <a:t>Bang</a:t>
            </a:r>
            <a:r>
              <a:rPr lang="es-ES" dirty="0" smtClean="0">
                <a:solidFill>
                  <a:srgbClr val="0070C0"/>
                </a:solidFill>
              </a:rPr>
              <a:t> (2010)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148" name="Picture 4" descr="Resultat d'imatges de caratula la niñera ma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6" y="2497428"/>
            <a:ext cx="4102994" cy="41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t d'imatges de niñera magica señorita mac ph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7" y="2759984"/>
            <a:ext cx="5343704" cy="35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217" y="154547"/>
            <a:ext cx="11302284" cy="2399026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13-</a:t>
            </a:r>
            <a:r>
              <a:rPr lang="es-ES" sz="3200" b="1" dirty="0"/>
              <a:t>“Yo... he visto cosas que vosotros no creeríais: Atacar naves en llamas más allá de Orión. He visto rayos C brillar en la oscuridad cerca de la Puerta de </a:t>
            </a:r>
            <a:r>
              <a:rPr lang="es-ES" sz="3200" b="1" dirty="0" err="1"/>
              <a:t>Tannhäuser</a:t>
            </a:r>
            <a:r>
              <a:rPr lang="es-ES" sz="3200" b="1" dirty="0"/>
              <a:t>. Todos esos momentos se perderán... en el tiempo... como lágrimas en la lluvia. Es hora de morir</a:t>
            </a:r>
            <a:r>
              <a:rPr lang="es-ES" sz="3200" b="1" dirty="0" smtClean="0"/>
              <a:t>.” </a:t>
            </a:r>
            <a:br>
              <a:rPr lang="es-ES" sz="3200" b="1" dirty="0" smtClean="0"/>
            </a:br>
            <a:r>
              <a:rPr lang="es-ES" sz="3600" b="1" dirty="0" err="1" smtClean="0">
                <a:solidFill>
                  <a:srgbClr val="0070C0"/>
                </a:solidFill>
              </a:rPr>
              <a:t>Blade</a:t>
            </a:r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r>
              <a:rPr lang="es-ES" sz="3600" b="1" dirty="0" err="1" smtClean="0">
                <a:solidFill>
                  <a:srgbClr val="0070C0"/>
                </a:solidFill>
              </a:rPr>
              <a:t>Runner</a:t>
            </a:r>
            <a:r>
              <a:rPr lang="es-ES" sz="3600" b="1" dirty="0" smtClean="0">
                <a:solidFill>
                  <a:srgbClr val="0070C0"/>
                </a:solidFill>
              </a:rPr>
              <a:t> (1982)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Resultat d'imatges de blade ru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80" y="2253802"/>
            <a:ext cx="2966904" cy="44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t d'imatges de blade ru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1" y="2814834"/>
            <a:ext cx="7178083" cy="40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14-De </a:t>
            </a:r>
            <a:r>
              <a:rPr lang="es-ES" dirty="0" smtClean="0">
                <a:solidFill>
                  <a:srgbClr val="0070C0"/>
                </a:solidFill>
              </a:rPr>
              <a:t>Avatar (2009)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098" name="Picture 2" descr="Resultat d'imatges de AVATAR F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0" y="1851836"/>
            <a:ext cx="4403545" cy="47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t d'imatges de AVATAR FR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1363841"/>
            <a:ext cx="374332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15-”Hay un amigo en mí…”</a:t>
            </a:r>
            <a:r>
              <a:rPr lang="es-ES" dirty="0" err="1" smtClean="0">
                <a:solidFill>
                  <a:srgbClr val="0070C0"/>
                </a:solidFill>
              </a:rPr>
              <a:t>Toy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story</a:t>
            </a:r>
            <a:r>
              <a:rPr lang="es-ES" dirty="0" smtClean="0">
                <a:solidFill>
                  <a:srgbClr val="0070C0"/>
                </a:solidFill>
              </a:rPr>
              <a:t> (1995)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122" name="Picture 2" descr="Resultat d'imatges de TOY STORY FRASES HAY UN AM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63" y="1536141"/>
            <a:ext cx="5201522" cy="49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t d'imatges de toy story año p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73" y="1536141"/>
            <a:ext cx="4200681" cy="52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16- De </a:t>
            </a:r>
            <a:r>
              <a:rPr lang="es-ES" dirty="0" smtClean="0">
                <a:solidFill>
                  <a:srgbClr val="0070C0"/>
                </a:solidFill>
              </a:rPr>
              <a:t>La ladrona de libros (2013)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146" name="Picture 2" descr="Resultat d'imatges de la ladrona de libros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88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t d'imatges de la ladrona de libros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64" y="2797997"/>
            <a:ext cx="6477436" cy="34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17-De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Billy </a:t>
            </a:r>
            <a:r>
              <a:rPr lang="es-ES" dirty="0" err="1" smtClean="0">
                <a:solidFill>
                  <a:srgbClr val="0070C0"/>
                </a:solidFill>
              </a:rPr>
              <a:t>Elliot</a:t>
            </a:r>
            <a:r>
              <a:rPr lang="es-ES" dirty="0" smtClean="0">
                <a:solidFill>
                  <a:srgbClr val="0070C0"/>
                </a:solidFill>
              </a:rPr>
              <a:t> (2000)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7170" name="Picture 2" descr="Resultat d'imatges de billy elliot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" y="1504267"/>
            <a:ext cx="5695460" cy="5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t d'imatges de billy elliot frases de la pelic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0" y="1401236"/>
            <a:ext cx="5919840" cy="48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18-De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Los juegos del hambre (2012)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8194" name="Picture 2" descr="Resultat d'imatges de los juegos del hambre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05" y="1416676"/>
            <a:ext cx="5111295" cy="51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t d'imatges de los juegos del hambre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4" y="1690688"/>
            <a:ext cx="5317946" cy="42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19-”Bueno…nadie es perfecto”</a:t>
            </a:r>
            <a:br>
              <a:rPr lang="es-ES" b="1" dirty="0" smtClean="0"/>
            </a:br>
            <a:r>
              <a:rPr lang="es-ES" dirty="0" smtClean="0">
                <a:solidFill>
                  <a:srgbClr val="0070C0"/>
                </a:solidFill>
              </a:rPr>
              <a:t>Con faldas y a lo loco (1959)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9218" name="Picture 2" descr="Resultat d'imatges de con faldas y a lo loco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1979541"/>
            <a:ext cx="6258105" cy="42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t d'imatges de con faldas y a lo loco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38" y="759159"/>
            <a:ext cx="4151335" cy="59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8" y="296215"/>
            <a:ext cx="10993192" cy="13944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20-”He pasado tanto tiempo en la oscuridad que había olvidado lo bonita que es la luz de la luna”</a:t>
            </a:r>
            <a:br>
              <a:rPr lang="es-ES" b="1" dirty="0" smtClean="0"/>
            </a:br>
            <a:r>
              <a:rPr lang="es-ES" dirty="0" smtClean="0">
                <a:solidFill>
                  <a:srgbClr val="0070C0"/>
                </a:solidFill>
              </a:rPr>
              <a:t>La novia cadáver (2005)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42" name="Picture 2" descr="Resultat d'imatges de la novia cadaver f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4" y="1901711"/>
            <a:ext cx="5192287" cy="4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t d'imatges de la novia cadaver caratula p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290240"/>
            <a:ext cx="3940935" cy="55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21-”Cuando tienes un nuevo bebé, uno de tus otros hijos tiene que morir” </a:t>
            </a:r>
            <a:br>
              <a:rPr lang="es-ES" b="1" dirty="0" smtClean="0"/>
            </a:br>
            <a:r>
              <a:rPr lang="es-ES" dirty="0" smtClean="0">
                <a:solidFill>
                  <a:srgbClr val="0070C0"/>
                </a:solidFill>
              </a:rPr>
              <a:t>La familia </a:t>
            </a:r>
            <a:r>
              <a:rPr lang="es-ES" dirty="0" err="1" smtClean="0">
                <a:solidFill>
                  <a:srgbClr val="0070C0"/>
                </a:solidFill>
              </a:rPr>
              <a:t>Addams</a:t>
            </a:r>
            <a:r>
              <a:rPr lang="es-ES" dirty="0" smtClean="0">
                <a:solidFill>
                  <a:srgbClr val="0070C0"/>
                </a:solidFill>
              </a:rPr>
              <a:t> (1991)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1266" name="Picture 2" descr="Resultat d'imatges de la familia addams f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8" y="1885332"/>
            <a:ext cx="3876541" cy="49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t d'imatges de la familia addams pelicula 19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8" y="812453"/>
            <a:ext cx="4604170" cy="60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5762" y="437882"/>
            <a:ext cx="1025553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Los hermanos </a:t>
            </a:r>
            <a:r>
              <a:rPr lang="es-E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Lumière</a:t>
            </a: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patentaron el cinematógrafo el 13 de febrero de 1894. Ellos </a:t>
            </a:r>
            <a:r>
              <a:rPr lang="es-ES" dirty="0" smtClean="0">
                <a:solidFill>
                  <a:srgbClr val="333333"/>
                </a:solidFill>
                <a:latin typeface="Verdana" panose="020B0604030504040204" pitchFamily="34" charset="0"/>
              </a:rPr>
              <a:t>declararon</a:t>
            </a:r>
            <a:r>
              <a:rPr lang="es-E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que «el cine es una invención sin ningún futuro», utilizable solo para el ámbito de la intimidad. </a:t>
            </a:r>
            <a:endParaRPr lang="es-ES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s-ES" dirty="0" smtClean="0">
                <a:solidFill>
                  <a:srgbClr val="333333"/>
                </a:solidFill>
                <a:latin typeface="Verdana" panose="020B0604030504040204" pitchFamily="34" charset="0"/>
              </a:rPr>
              <a:t>Sin embargo el cine fue un gran invento y a partir de entonces miles de películas nos han hecho soñar con sus historias.</a:t>
            </a:r>
          </a:p>
          <a:p>
            <a:r>
              <a:rPr lang="es-ES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Por esta razón nuestro concurso literario este </a:t>
            </a:r>
            <a:r>
              <a:rPr lang="es-ES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año 2020 </a:t>
            </a:r>
            <a:r>
              <a:rPr lang="es-ES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está dedicado …..¡AL CINE!</a:t>
            </a:r>
            <a:endParaRPr lang="es-ES" sz="2800" dirty="0"/>
          </a:p>
        </p:txBody>
      </p:sp>
      <p:pic>
        <p:nvPicPr>
          <p:cNvPr id="2052" name="Picture 4" descr="Resultat d'imatges de cine metro 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4" y="2776984"/>
            <a:ext cx="6897110" cy="38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470" y="1034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22-”</a:t>
            </a:r>
            <a:r>
              <a:rPr lang="es-ES" b="1" i="1" dirty="0" smtClean="0"/>
              <a:t>Yo </a:t>
            </a:r>
            <a:r>
              <a:rPr lang="es-ES" b="1" i="1" dirty="0"/>
              <a:t>no salgo por ahí buscando problemas. Por norma general, los problemas acuden a mi encuentro</a:t>
            </a:r>
            <a:r>
              <a:rPr lang="es-ES" b="1" i="1" dirty="0" smtClean="0"/>
              <a:t>.” </a:t>
            </a:r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>
                <a:solidFill>
                  <a:srgbClr val="0070C0"/>
                </a:solidFill>
              </a:rPr>
              <a:t>Harry Potter y la piedra filosofal</a:t>
            </a:r>
            <a:br>
              <a:rPr lang="es-ES" i="1" dirty="0" smtClean="0">
                <a:solidFill>
                  <a:srgbClr val="0070C0"/>
                </a:solidFill>
              </a:rPr>
            </a:br>
            <a:r>
              <a:rPr lang="es-ES" i="1" dirty="0" smtClean="0">
                <a:solidFill>
                  <a:srgbClr val="0070C0"/>
                </a:solidFill>
              </a:rPr>
              <a:t>(2001)</a:t>
            </a:r>
            <a:br>
              <a:rPr lang="es-ES" i="1" dirty="0" smtClean="0">
                <a:solidFill>
                  <a:srgbClr val="0070C0"/>
                </a:solidFill>
              </a:rPr>
            </a:br>
            <a:endParaRPr lang="es-ES" dirty="0"/>
          </a:p>
        </p:txBody>
      </p:sp>
      <p:pic>
        <p:nvPicPr>
          <p:cNvPr id="9220" name="Picture 4" descr="Resultat d'imatges de caratula peli harry potter y la piedra filosofal año p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7" y="2525350"/>
            <a:ext cx="7481597" cy="40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23-”Más </a:t>
            </a:r>
            <a:r>
              <a:rPr lang="es-ES" b="1" dirty="0"/>
              <a:t>que máquinas necesitamos humanidad. Más que inteligencia, tener bondad y dulzura</a:t>
            </a:r>
            <a:r>
              <a:rPr lang="es-ES" b="1" dirty="0" smtClean="0"/>
              <a:t>.” </a:t>
            </a:r>
            <a:br>
              <a:rPr lang="es-ES" b="1" dirty="0" smtClean="0"/>
            </a:br>
            <a:r>
              <a:rPr lang="es-ES" dirty="0" smtClean="0">
                <a:solidFill>
                  <a:srgbClr val="0070C0"/>
                </a:solidFill>
              </a:rPr>
              <a:t>El gran dictador (1940)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8194" name="Picture 2" descr="Resultat d'imatges de el gran dictador caratula p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2" y="1389397"/>
            <a:ext cx="3772481" cy="53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t d'imatges de baile con globo terraqueo el gran dict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3" y="2550018"/>
            <a:ext cx="6388118" cy="35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3" y="22538"/>
            <a:ext cx="10515600" cy="1325563"/>
          </a:xfrm>
        </p:spPr>
        <p:txBody>
          <a:bodyPr/>
          <a:lstStyle/>
          <a:p>
            <a:r>
              <a:rPr lang="es-ES" b="1" dirty="0" smtClean="0"/>
              <a:t>24-De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La vida es bella (1997)</a:t>
            </a:r>
            <a:endParaRPr lang="es-ES" dirty="0"/>
          </a:p>
        </p:txBody>
      </p:sp>
      <p:pic>
        <p:nvPicPr>
          <p:cNvPr id="1026" name="Picture 2" descr="Resultat d'imatges de la vida es bella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3" y="1825580"/>
            <a:ext cx="4749084" cy="4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la vida es bella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7" y="1825580"/>
            <a:ext cx="6968895" cy="36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25-”La música es mi lengua y el mundo mi familia” </a:t>
            </a:r>
            <a:r>
              <a:rPr lang="es-ES" dirty="0" smtClean="0">
                <a:solidFill>
                  <a:srgbClr val="0070C0"/>
                </a:solidFill>
              </a:rPr>
              <a:t>Coco (2017)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sultat d'imatges de coco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25" y="1854557"/>
            <a:ext cx="6606359" cy="44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t d'imatges de coco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" y="1854557"/>
            <a:ext cx="4900074" cy="49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10" y="528034"/>
            <a:ext cx="11061879" cy="149750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Estos son 25 ejemplos pero hay infinidad.</a:t>
            </a:r>
            <a:br>
              <a:rPr lang="es-ES" b="1" dirty="0" smtClean="0"/>
            </a:br>
            <a:r>
              <a:rPr lang="es-ES" b="1" dirty="0" smtClean="0"/>
              <a:t>Si no te convencen busca otros en tus pelis favoritas.</a:t>
            </a:r>
            <a:br>
              <a:rPr lang="es-ES" b="1" dirty="0" smtClean="0"/>
            </a:br>
            <a:r>
              <a:rPr lang="es-ES" b="1" dirty="0" smtClean="0"/>
              <a:t>Tres, dos , </a:t>
            </a:r>
            <a:r>
              <a:rPr lang="es-ES" sz="4900" b="1" dirty="0" smtClean="0"/>
              <a:t>uno…¡acción!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 descr="Resultat d'imatges de 1 2 3 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3" y="2259013"/>
            <a:ext cx="4326273" cy="43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t d'imatges de 1 2 3 ac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60" y="2270461"/>
            <a:ext cx="3810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BASES DEL CONCURSO LITERARIO</a:t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7296" y="1389889"/>
            <a:ext cx="9388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2 MODALIDADES A ELEGIR:</a:t>
            </a:r>
          </a:p>
          <a:p>
            <a:endParaRPr lang="es-ES" sz="2800" b="1" dirty="0"/>
          </a:p>
          <a:p>
            <a:r>
              <a:rPr lang="es-ES" sz="2800" b="1" dirty="0" smtClean="0"/>
              <a:t>1-POESÍA</a:t>
            </a:r>
          </a:p>
          <a:p>
            <a:r>
              <a:rPr lang="es-ES" sz="2800" b="1" dirty="0" smtClean="0"/>
              <a:t>2-PROSA</a:t>
            </a:r>
          </a:p>
          <a:p>
            <a:endParaRPr lang="es-ES" sz="2800" b="1" dirty="0"/>
          </a:p>
          <a:p>
            <a:r>
              <a:rPr lang="es-ES" sz="2800" b="1" dirty="0" smtClean="0"/>
              <a:t>FECHA MÁXIMA DE ENTREGA: 25 DE FEBRERO</a:t>
            </a:r>
          </a:p>
          <a:p>
            <a:r>
              <a:rPr lang="es-ES" sz="2800" b="1" dirty="0" smtClean="0"/>
              <a:t>PREMIOS: primero, segundo y accésit</a:t>
            </a:r>
          </a:p>
          <a:p>
            <a:endParaRPr lang="es-ES" sz="2800" dirty="0"/>
          </a:p>
          <a:p>
            <a:endParaRPr lang="es-ES" sz="2800" b="1" dirty="0" smtClean="0"/>
          </a:p>
          <a:p>
            <a:endParaRPr lang="es-ES" sz="2400" b="1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026" name="Picture 2" descr="Resultado de imagen de concurso lite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5" y="1389889"/>
            <a:ext cx="4177471" cy="53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413" y="1009918"/>
            <a:ext cx="7430036" cy="384146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1-POESÍA</a:t>
            </a:r>
            <a:r>
              <a:rPr lang="es-ES" b="1" dirty="0" smtClean="0"/>
              <a:t>: INVENTAR UN POEMA ACRÓSTICO CON EL TÍTULO DE UNA PELÍCULA</a:t>
            </a:r>
            <a:br>
              <a:rPr lang="es-ES" b="1" dirty="0" smtClean="0"/>
            </a:br>
            <a:r>
              <a:rPr lang="es-ES" sz="3100" dirty="0" smtClean="0"/>
              <a:t>-</a:t>
            </a:r>
            <a:r>
              <a:rPr lang="es-ES" sz="2200" b="1" dirty="0" smtClean="0"/>
              <a:t>PRESENTACIÓN MANUSCRITA O A ORDENADOR</a:t>
            </a:r>
            <a:br>
              <a:rPr lang="es-ES" sz="2200" b="1" dirty="0" smtClean="0"/>
            </a:br>
            <a:r>
              <a:rPr lang="es-ES" sz="2200" b="1" dirty="0" smtClean="0"/>
              <a:t>-IMPRESCINDIBLE MARCAR EL TÍTULO DE LA PELÍCULA </a:t>
            </a:r>
            <a:br>
              <a:rPr lang="es-ES" sz="2200" b="1" dirty="0" smtClean="0"/>
            </a:br>
            <a:r>
              <a:rPr lang="es-ES" sz="2200" b="1" dirty="0" smtClean="0"/>
              <a:t>-IMPRESCINDIBLE DIBUJO O IMAGEN</a:t>
            </a:r>
            <a:br>
              <a:rPr lang="es-ES" sz="2200" b="1" dirty="0" smtClean="0"/>
            </a:br>
            <a:r>
              <a:rPr lang="es-ES" sz="2200" b="1" dirty="0" smtClean="0"/>
              <a:t>-DEBE HACER REFERENCIA AL ARGUMENTO O A ALGÚN ASPECTO DE LA PELÍCULA ELEGIDA</a:t>
            </a:r>
            <a:r>
              <a:rPr lang="es-ES" sz="2200" b="1" dirty="0"/>
              <a:t/>
            </a:r>
            <a:br>
              <a:rPr lang="es-ES" sz="2200" b="1" dirty="0"/>
            </a:br>
            <a:endParaRPr lang="es-ES" sz="2200" b="1" dirty="0"/>
          </a:p>
        </p:txBody>
      </p:sp>
      <p:pic>
        <p:nvPicPr>
          <p:cNvPr id="3074" name="Picture 2" descr="Resultat d'imatges de silueta pen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065" y="1559374"/>
            <a:ext cx="3161347" cy="4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EJEMPLO DE ACRÓSTICO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200" y="2279560"/>
            <a:ext cx="61174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T</a:t>
            </a:r>
            <a:r>
              <a:rPr lang="es-ES" sz="2800" dirty="0" smtClean="0">
                <a:solidFill>
                  <a:srgbClr val="00B0F0"/>
                </a:solidFill>
              </a:rPr>
              <a:t> </a:t>
            </a:r>
            <a:r>
              <a:rPr lang="es-ES" sz="2800" dirty="0" err="1" smtClean="0">
                <a:solidFill>
                  <a:srgbClr val="002060"/>
                </a:solidFill>
              </a:rPr>
              <a:t>iemblan</a:t>
            </a:r>
            <a:r>
              <a:rPr lang="es-ES" sz="2800" dirty="0" smtClean="0">
                <a:solidFill>
                  <a:srgbClr val="002060"/>
                </a:solidFill>
              </a:rPr>
              <a:t> de miedo los bañistas.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I</a:t>
            </a:r>
            <a:r>
              <a:rPr lang="es-ES" sz="2800" dirty="0" smtClean="0">
                <a:solidFill>
                  <a:srgbClr val="00B0F0"/>
                </a:solidFill>
              </a:rPr>
              <a:t> </a:t>
            </a:r>
            <a:r>
              <a:rPr lang="es-ES" sz="2800" dirty="0" err="1" smtClean="0">
                <a:solidFill>
                  <a:srgbClr val="002060"/>
                </a:solidFill>
              </a:rPr>
              <a:t>ngenuos</a:t>
            </a:r>
            <a:r>
              <a:rPr lang="es-ES" sz="2800" dirty="0" smtClean="0">
                <a:solidFill>
                  <a:srgbClr val="002060"/>
                </a:solidFill>
              </a:rPr>
              <a:t> los niños no ven el peligro.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B</a:t>
            </a:r>
            <a:r>
              <a:rPr lang="es-ES" sz="2800" dirty="0" smtClean="0">
                <a:solidFill>
                  <a:srgbClr val="00B0F0"/>
                </a:solidFill>
              </a:rPr>
              <a:t> </a:t>
            </a:r>
            <a:r>
              <a:rPr lang="es-ES" sz="2800" dirty="0" smtClean="0">
                <a:solidFill>
                  <a:srgbClr val="002060"/>
                </a:solidFill>
              </a:rPr>
              <a:t>arcos intrépidos salen a pescar.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Ú</a:t>
            </a:r>
            <a:r>
              <a:rPr lang="es-ES" sz="2800" dirty="0" smtClean="0">
                <a:solidFill>
                  <a:srgbClr val="002060"/>
                </a:solidFill>
              </a:rPr>
              <a:t> </a:t>
            </a:r>
            <a:r>
              <a:rPr lang="es-ES" sz="2800" dirty="0" err="1" smtClean="0">
                <a:solidFill>
                  <a:srgbClr val="002060"/>
                </a:solidFill>
              </a:rPr>
              <a:t>ltimos</a:t>
            </a:r>
            <a:r>
              <a:rPr lang="es-ES" sz="2800" dirty="0" smtClean="0">
                <a:solidFill>
                  <a:srgbClr val="002060"/>
                </a:solidFill>
              </a:rPr>
              <a:t> días de verano.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R</a:t>
            </a:r>
            <a:r>
              <a:rPr lang="es-ES" sz="2800" dirty="0" smtClean="0">
                <a:solidFill>
                  <a:srgbClr val="00B0F0"/>
                </a:solidFill>
              </a:rPr>
              <a:t> </a:t>
            </a:r>
            <a:r>
              <a:rPr lang="es-ES" sz="2800" dirty="0" smtClean="0">
                <a:solidFill>
                  <a:srgbClr val="002060"/>
                </a:solidFill>
              </a:rPr>
              <a:t>isas convertidas en llantos de sangre.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O</a:t>
            </a:r>
            <a:r>
              <a:rPr lang="es-ES" sz="2800" dirty="0" smtClean="0">
                <a:solidFill>
                  <a:srgbClr val="00B0F0"/>
                </a:solidFill>
              </a:rPr>
              <a:t> 000</a:t>
            </a:r>
            <a:r>
              <a:rPr lang="es-ES" sz="2800" dirty="0" smtClean="0">
                <a:solidFill>
                  <a:srgbClr val="002060"/>
                </a:solidFill>
              </a:rPr>
              <a:t>h, grita el socorrista:</a:t>
            </a:r>
            <a:endParaRPr lang="es-ES" sz="2800" dirty="0" smtClean="0">
              <a:solidFill>
                <a:srgbClr val="00B0F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¡N </a:t>
            </a:r>
            <a:r>
              <a:rPr lang="es-ES" sz="2800" dirty="0" smtClean="0">
                <a:solidFill>
                  <a:srgbClr val="002060"/>
                </a:solidFill>
              </a:rPr>
              <a:t>o entren en el agua!</a:t>
            </a:r>
            <a:endParaRPr lang="es-ES" sz="28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Resultat d'imatges de aleta tiburon dibujo com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65" y="1595276"/>
            <a:ext cx="4977654" cy="41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2-PROSA: </a:t>
            </a:r>
            <a:r>
              <a:rPr lang="es-ES" b="1" dirty="0" smtClean="0">
                <a:solidFill>
                  <a:srgbClr val="002060"/>
                </a:solidFill>
              </a:rPr>
              <a:t>INVENTAR UNA HISTORIA EN LA QUE APAREZCA UNA FRASE CÉLEBRE DE UNA PELÍCULA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3894" y="1532586"/>
            <a:ext cx="9118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-PRESENTACIÓN A ORDENADOR  LETRA ARIAL 12</a:t>
            </a:r>
          </a:p>
          <a:p>
            <a:r>
              <a:rPr lang="es-ES" b="1" dirty="0" smtClean="0"/>
              <a:t>-EXTENSIÓN MÁXIMA UNA HOJA</a:t>
            </a:r>
          </a:p>
          <a:p>
            <a:r>
              <a:rPr lang="es-ES" b="1" dirty="0" smtClean="0"/>
              <a:t>-LA CITA DEBE ESTAR SEÑALADA CON ALGÚN COLOR O TAMAÑO DE LETRA DIFERENTE (AL FINAL DEL TEXTO SE DETALLARÁ EL TÍTULO DE LA PELÍCULA)</a:t>
            </a:r>
          </a:p>
          <a:p>
            <a:endParaRPr lang="es-ES" b="1" dirty="0"/>
          </a:p>
          <a:p>
            <a:r>
              <a:rPr lang="es-ES" b="1" dirty="0" smtClean="0"/>
              <a:t>¿NO RECUERDAS NINGUNA FRASE DE PELÍCULA? A CONTINUACIÓN TE DAMOS ALGUNAS IDEAS OFRECIÉNDOTE  25 FRASES. ELIGE UNA O BUSCA ALGUNA OTRA EN TUS PELÍCULAS FAVORITAS.</a:t>
            </a:r>
          </a:p>
          <a:p>
            <a:endParaRPr lang="es-ES" b="1" dirty="0"/>
          </a:p>
          <a:p>
            <a:r>
              <a:rPr lang="es-ES" b="1" dirty="0" smtClean="0"/>
              <a:t>¡ÁNIMO! USA TU IMAGINACIÓN</a:t>
            </a:r>
            <a:endParaRPr lang="es-ES" b="1" dirty="0"/>
          </a:p>
        </p:txBody>
      </p:sp>
      <p:pic>
        <p:nvPicPr>
          <p:cNvPr id="5124" name="Picture 4" descr="Resultat d'imatges de cabeza con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6" y="3702676"/>
            <a:ext cx="3155324" cy="3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25-FRASES FAMOSAS DE PELÍCULAS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1575128"/>
            <a:ext cx="6452316" cy="48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079" y="7643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1-</a:t>
            </a:r>
            <a:r>
              <a:rPr lang="es-ES" b="1" dirty="0"/>
              <a:t>“Que la fuerza te acompañe” Han Solo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0070C0"/>
                </a:solidFill>
              </a:rPr>
              <a:t>La guerra de las galaxias (1977</a:t>
            </a:r>
            <a:r>
              <a:rPr lang="es-ES" b="1" dirty="0" smtClean="0">
                <a:solidFill>
                  <a:srgbClr val="0070C0"/>
                </a:solidFill>
              </a:rPr>
              <a:t>)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/>
              <a:t>“Yo soy tu padre…”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3554" name="Picture 2" descr="Resultat d'imatges de LA GUERRA DE LAS GALAXIAS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0"/>
            <a:ext cx="6438408" cy="41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t d'imatges de la guerra de las galax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88" y="2278843"/>
            <a:ext cx="5256672" cy="39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596</Words>
  <Application>Microsoft Office PowerPoint</Application>
  <PresentationFormat>Personalizado</PresentationFormat>
  <Paragraphs>61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       DEPARTAMENTO LENGUA CASTELLANA    SANT JORDI 2020     TEMA: EL CINE </vt:lpstr>
      <vt:lpstr>Presentación de PowerPoint</vt:lpstr>
      <vt:lpstr>Presentación de PowerPoint</vt:lpstr>
      <vt:lpstr>BASES DEL CONCURSO LITERARIO </vt:lpstr>
      <vt:lpstr>1-POESÍA: INVENTAR UN POEMA ACRÓSTICO CON EL TÍTULO DE UNA PELÍCULA -PRESENTACIÓN MANUSCRITA O A ORDENADOR -IMPRESCINDIBLE MARCAR EL TÍTULO DE LA PELÍCULA  -IMPRESCINDIBLE DIBUJO O IMAGEN -DEBE HACER REFERENCIA AL ARGUMENTO O A ALGÚN ASPECTO DE LA PELÍCULA ELEGIDA </vt:lpstr>
      <vt:lpstr>EJEMPLO DE ACRÓSTICO</vt:lpstr>
      <vt:lpstr>2-PROSA: INVENTAR UNA HISTORIA EN LA QUE APAREZCA UNA FRASE CÉLEBRE DE UNA PELÍCULA</vt:lpstr>
      <vt:lpstr>25-FRASES FAMOSAS DE PELÍCULAS</vt:lpstr>
      <vt:lpstr>1-“Que la fuerza te acompañe” Han Solo La guerra de las galaxias (1977) “Yo soy tu padre…” </vt:lpstr>
      <vt:lpstr>2-“Teléfono... Mi casa...” E.T.(1982) </vt:lpstr>
      <vt:lpstr>3-“Amar significa no tener que decir nunca lo siento” Love story (1970) </vt:lpstr>
      <vt:lpstr>4-“Francamente, querida, me importa un bledo” Rhett Butler. Lo que el viento se llevó (1939) </vt:lpstr>
      <vt:lpstr>5-“Creo que este es el principio de una hermosa amistad” Casablanca (1942) </vt:lpstr>
      <vt:lpstr>6-“Hasta la vista, baby” Terminator 2 (1991) </vt:lpstr>
      <vt:lpstr>7-"Vamos a necesitar un barco más grande" Tiburón (1975) </vt:lpstr>
      <vt:lpstr>8-"Quita tus sucias garras de mí... Mono asqueroso" El planeta de los simios (1968) </vt:lpstr>
      <vt:lpstr>9- “Pienso en los nazis tetrapléjicos. Debía de ser raro hacer el saludo nazi...”Intocable (2011)</vt:lpstr>
      <vt:lpstr>10-“La vida es un regalo y no pienso desperdiciarla. Nunca se sabe qué cartas repartirá la próxima vez” Titanic (1997)</vt:lpstr>
      <vt:lpstr>11-”La vida es como una caja de bombones,nunca sabes el que te va a tocar” Forrest Gump (1994)</vt:lpstr>
      <vt:lpstr>12- ” Cuando no me queréis pero me necesitáis debo quedarme. Cuando me queréis pero ya no me necesitáis debo irme. ” La niñera mágica y el Big Bang (2010)</vt:lpstr>
      <vt:lpstr>13-“Yo... he visto cosas que vosotros no creeríais: Atacar naves en llamas más allá de Orión. He visto rayos C brillar en la oscuridad cerca de la Puerta de Tannhäuser. Todos esos momentos se perderán... en el tiempo... como lágrimas en la lluvia. Es hora de morir.”  Blade Runner (1982)</vt:lpstr>
      <vt:lpstr>14-De Avatar (2009)</vt:lpstr>
      <vt:lpstr>15-”Hay un amigo en mí…”Toy story (1995)</vt:lpstr>
      <vt:lpstr>16- De La ladrona de libros (2013)</vt:lpstr>
      <vt:lpstr>17-De Billy Elliot (2000)</vt:lpstr>
      <vt:lpstr>18-De Los juegos del hambre (2012)</vt:lpstr>
      <vt:lpstr>19-”Bueno…nadie es perfecto” Con faldas y a lo loco (1959)</vt:lpstr>
      <vt:lpstr> 20-”He pasado tanto tiempo en la oscuridad que había olvidado lo bonita que es la luz de la luna” La novia cadáver (2005) </vt:lpstr>
      <vt:lpstr>21-”Cuando tienes un nuevo bebé, uno de tus otros hijos tiene que morir”  La familia Addams (1991)</vt:lpstr>
      <vt:lpstr>22-”Yo no salgo por ahí buscando problemas. Por norma general, los problemas acuden a mi encuentro.”  Harry Potter y la piedra filosofal (2001) </vt:lpstr>
      <vt:lpstr>23-”Más que máquinas necesitamos humanidad. Más que inteligencia, tener bondad y dulzura.”  El gran dictador (1940)</vt:lpstr>
      <vt:lpstr>24-De La vida es bella (1997)</vt:lpstr>
      <vt:lpstr>25-”La música es mi lengua y el mundo mi familia” Coco (2017)</vt:lpstr>
      <vt:lpstr>Estos son 25 ejemplos pero hay infinidad. Si no te convencen busca otros en tus pelis favoritas. Tres, dos , uno…¡acción!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 AÑOS DE LA PRIMERA SESIÓN DE CINE</dc:title>
  <dc:creator>Montse Vidal Polo</dc:creator>
  <cp:lastModifiedBy>Montse</cp:lastModifiedBy>
  <cp:revision>43</cp:revision>
  <dcterms:created xsi:type="dcterms:W3CDTF">2020-01-01T09:45:20Z</dcterms:created>
  <dcterms:modified xsi:type="dcterms:W3CDTF">2020-01-10T15:08:48Z</dcterms:modified>
</cp:coreProperties>
</file>