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7"/>
  </p:notesMasterIdLst>
  <p:sldIdLst>
    <p:sldId id="256" r:id="rId2"/>
    <p:sldId id="303" r:id="rId3"/>
    <p:sldId id="257" r:id="rId4"/>
    <p:sldId id="570" r:id="rId5"/>
    <p:sldId id="337" r:id="rId6"/>
    <p:sldId id="443" r:id="rId7"/>
    <p:sldId id="458" r:id="rId8"/>
    <p:sldId id="445" r:id="rId9"/>
    <p:sldId id="566" r:id="rId10"/>
    <p:sldId id="567" r:id="rId11"/>
    <p:sldId id="280" r:id="rId12"/>
    <p:sldId id="450" r:id="rId13"/>
    <p:sldId id="560" r:id="rId14"/>
    <p:sldId id="462" r:id="rId15"/>
    <p:sldId id="313" r:id="rId16"/>
    <p:sldId id="314" r:id="rId17"/>
    <p:sldId id="551" r:id="rId18"/>
    <p:sldId id="482" r:id="rId19"/>
    <p:sldId id="546" r:id="rId20"/>
    <p:sldId id="543" r:id="rId21"/>
    <p:sldId id="538" r:id="rId22"/>
    <p:sldId id="536" r:id="rId23"/>
    <p:sldId id="532" r:id="rId24"/>
    <p:sldId id="288" r:id="rId25"/>
    <p:sldId id="529" r:id="rId26"/>
    <p:sldId id="439" r:id="rId27"/>
    <p:sldId id="525" r:id="rId28"/>
    <p:sldId id="520" r:id="rId29"/>
    <p:sldId id="324" r:id="rId30"/>
    <p:sldId id="506" r:id="rId31"/>
    <p:sldId id="507" r:id="rId32"/>
    <p:sldId id="512" r:id="rId33"/>
    <p:sldId id="500" r:id="rId34"/>
    <p:sldId id="504" r:id="rId35"/>
    <p:sldId id="498" r:id="rId36"/>
    <p:sldId id="403" r:id="rId37"/>
    <p:sldId id="492" r:id="rId38"/>
    <p:sldId id="565" r:id="rId39"/>
    <p:sldId id="297" r:id="rId40"/>
    <p:sldId id="410" r:id="rId41"/>
    <p:sldId id="412" r:id="rId42"/>
    <p:sldId id="415" r:id="rId43"/>
    <p:sldId id="416" r:id="rId44"/>
    <p:sldId id="569" r:id="rId45"/>
    <p:sldId id="335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D87315"/>
    <a:srgbClr val="D87D00"/>
    <a:srgbClr val="FF9300"/>
    <a:srgbClr val="E78500"/>
    <a:srgbClr val="A5398C"/>
    <a:srgbClr val="B31B88"/>
    <a:srgbClr val="69CC77"/>
    <a:srgbClr val="428AD6"/>
    <a:srgbClr val="70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3D9CF-702B-4CDE-B9A7-49A892075F43}" v="8" dt="2022-01-13T09:36:10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210" autoAdjust="0"/>
    <p:restoredTop sz="94694"/>
  </p:normalViewPr>
  <p:slideViewPr>
    <p:cSldViewPr snapToGrid="0">
      <p:cViewPr varScale="1">
        <p:scale>
          <a:sx n="65" d="100"/>
          <a:sy n="65" d="100"/>
        </p:scale>
        <p:origin x="-99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 Simon" userId="cc68d922-e774-43ee-bc90-1befa40d8e56" providerId="ADAL" clId="{7753FB4B-2323-4D80-AD9C-C6082D31A071}"/>
    <pc:docChg chg="undo custSel addSld modSld">
      <pc:chgData name="Joan Simon" userId="cc68d922-e774-43ee-bc90-1befa40d8e56" providerId="ADAL" clId="{7753FB4B-2323-4D80-AD9C-C6082D31A071}" dt="2022-01-10T15:27:34.157" v="82" actId="14100"/>
      <pc:docMkLst>
        <pc:docMk/>
      </pc:docMkLst>
      <pc:sldChg chg="modSp mod">
        <pc:chgData name="Joan Simon" userId="cc68d922-e774-43ee-bc90-1befa40d8e56" providerId="ADAL" clId="{7753FB4B-2323-4D80-AD9C-C6082D31A071}" dt="2022-01-10T15:12:54.421" v="52" actId="1076"/>
        <pc:sldMkLst>
          <pc:docMk/>
          <pc:sldMk cId="387619445" sldId="492"/>
        </pc:sldMkLst>
        <pc:spChg chg="mod ord">
          <ac:chgData name="Joan Simon" userId="cc68d922-e774-43ee-bc90-1befa40d8e56" providerId="ADAL" clId="{7753FB4B-2323-4D80-AD9C-C6082D31A071}" dt="2022-01-10T15:12:52.045" v="51" actId="1076"/>
          <ac:spMkLst>
            <pc:docMk/>
            <pc:sldMk cId="387619445" sldId="492"/>
            <ac:spMk id="3" creationId="{00000000-0000-0000-0000-000000000000}"/>
          </ac:spMkLst>
        </pc:spChg>
        <pc:picChg chg="mod modCrop">
          <ac:chgData name="Joan Simon" userId="cc68d922-e774-43ee-bc90-1befa40d8e56" providerId="ADAL" clId="{7753FB4B-2323-4D80-AD9C-C6082D31A071}" dt="2022-01-10T15:12:54.421" v="52" actId="1076"/>
          <ac:picMkLst>
            <pc:docMk/>
            <pc:sldMk cId="387619445" sldId="492"/>
            <ac:picMk id="9" creationId="{91BFEB9B-2A4B-BC45-B63E-293D1841DD2C}"/>
          </ac:picMkLst>
        </pc:picChg>
      </pc:sldChg>
      <pc:sldChg chg="modSp mod">
        <pc:chgData name="Joan Simon" userId="cc68d922-e774-43ee-bc90-1befa40d8e56" providerId="ADAL" clId="{7753FB4B-2323-4D80-AD9C-C6082D31A071}" dt="2022-01-10T15:10:37.429" v="31" actId="6549"/>
        <pc:sldMkLst>
          <pc:docMk/>
          <pc:sldMk cId="1983249441" sldId="512"/>
        </pc:sldMkLst>
        <pc:spChg chg="mod">
          <ac:chgData name="Joan Simon" userId="cc68d922-e774-43ee-bc90-1befa40d8e56" providerId="ADAL" clId="{7753FB4B-2323-4D80-AD9C-C6082D31A071}" dt="2022-01-10T15:10:37.429" v="31" actId="6549"/>
          <ac:spMkLst>
            <pc:docMk/>
            <pc:sldMk cId="1983249441" sldId="512"/>
            <ac:spMk id="5" creationId="{7155B38B-DDAA-464B-B8F1-133C3E0D7222}"/>
          </ac:spMkLst>
        </pc:spChg>
      </pc:sldChg>
      <pc:sldChg chg="modSp mod">
        <pc:chgData name="Joan Simon" userId="cc68d922-e774-43ee-bc90-1befa40d8e56" providerId="ADAL" clId="{7753FB4B-2323-4D80-AD9C-C6082D31A071}" dt="2022-01-10T15:07:52.991" v="1" actId="115"/>
        <pc:sldMkLst>
          <pc:docMk/>
          <pc:sldMk cId="1737618390" sldId="567"/>
        </pc:sldMkLst>
        <pc:spChg chg="mod">
          <ac:chgData name="Joan Simon" userId="cc68d922-e774-43ee-bc90-1befa40d8e56" providerId="ADAL" clId="{7753FB4B-2323-4D80-AD9C-C6082D31A071}" dt="2022-01-10T15:07:52.991" v="1" actId="115"/>
          <ac:spMkLst>
            <pc:docMk/>
            <pc:sldMk cId="1737618390" sldId="567"/>
            <ac:spMk id="13" creationId="{24447C79-0EDC-7E4A-A994-F97F3D56FF27}"/>
          </ac:spMkLst>
        </pc:spChg>
      </pc:sldChg>
      <pc:sldChg chg="addSp modSp new mod">
        <pc:chgData name="Joan Simon" userId="cc68d922-e774-43ee-bc90-1befa40d8e56" providerId="ADAL" clId="{7753FB4B-2323-4D80-AD9C-C6082D31A071}" dt="2022-01-10T15:27:34.157" v="82" actId="14100"/>
        <pc:sldMkLst>
          <pc:docMk/>
          <pc:sldMk cId="4045676025" sldId="570"/>
        </pc:sldMkLst>
        <pc:spChg chg="add mod">
          <ac:chgData name="Joan Simon" userId="cc68d922-e774-43ee-bc90-1befa40d8e56" providerId="ADAL" clId="{7753FB4B-2323-4D80-AD9C-C6082D31A071}" dt="2022-01-10T15:27:17.054" v="81" actId="1076"/>
          <ac:spMkLst>
            <pc:docMk/>
            <pc:sldMk cId="4045676025" sldId="570"/>
            <ac:spMk id="5" creationId="{FB4E70AC-409B-4F17-8407-2EA201C678F0}"/>
          </ac:spMkLst>
        </pc:spChg>
        <pc:spChg chg="add mod">
          <ac:chgData name="Joan Simon" userId="cc68d922-e774-43ee-bc90-1befa40d8e56" providerId="ADAL" clId="{7753FB4B-2323-4D80-AD9C-C6082D31A071}" dt="2022-01-10T15:27:13.173" v="80" actId="1076"/>
          <ac:spMkLst>
            <pc:docMk/>
            <pc:sldMk cId="4045676025" sldId="570"/>
            <ac:spMk id="7" creationId="{92C00EFB-C4BE-4513-9272-CE8AE90AA2E9}"/>
          </ac:spMkLst>
        </pc:spChg>
        <pc:picChg chg="add mod">
          <ac:chgData name="Joan Simon" userId="cc68d922-e774-43ee-bc90-1befa40d8e56" providerId="ADAL" clId="{7753FB4B-2323-4D80-AD9C-C6082D31A071}" dt="2022-01-10T15:23:04.670" v="55" actId="1076"/>
          <ac:picMkLst>
            <pc:docMk/>
            <pc:sldMk cId="4045676025" sldId="570"/>
            <ac:picMk id="3" creationId="{75ADC21C-8251-4241-9A00-BA2B5AE552C7}"/>
          </ac:picMkLst>
        </pc:picChg>
        <pc:picChg chg="add mod">
          <ac:chgData name="Joan Simon" userId="cc68d922-e774-43ee-bc90-1befa40d8e56" providerId="ADAL" clId="{7753FB4B-2323-4D80-AD9C-C6082D31A071}" dt="2022-01-10T15:27:34.157" v="82" actId="14100"/>
          <ac:picMkLst>
            <pc:docMk/>
            <pc:sldMk cId="4045676025" sldId="570"/>
            <ac:picMk id="8" creationId="{C46FE37B-8CED-4F38-8471-F5E6F9B97471}"/>
          </ac:picMkLst>
        </pc:picChg>
      </pc:sldChg>
    </pc:docChg>
  </pc:docChgLst>
  <pc:docChgLst>
    <pc:chgData name="Maria Eulalia Salom Seminario" userId="22f0a1f5-e59a-430d-9044-c0b82b7ba875" providerId="ADAL" clId="{1B545E5E-4A11-4553-A8F9-DC2AF9D9CEFE}"/>
    <pc:docChg chg="custSel modSld">
      <pc:chgData name="Maria Eulalia Salom Seminario" userId="22f0a1f5-e59a-430d-9044-c0b82b7ba875" providerId="ADAL" clId="{1B545E5E-4A11-4553-A8F9-DC2AF9D9CEFE}" dt="2021-12-09T15:29:58.578" v="150" actId="1076"/>
      <pc:docMkLst>
        <pc:docMk/>
      </pc:docMkLst>
      <pc:sldChg chg="modSp">
        <pc:chgData name="Maria Eulalia Salom Seminario" userId="22f0a1f5-e59a-430d-9044-c0b82b7ba875" providerId="ADAL" clId="{1B545E5E-4A11-4553-A8F9-DC2AF9D9CEFE}" dt="2021-12-09T15:29:58.578" v="150" actId="1076"/>
        <pc:sldMkLst>
          <pc:docMk/>
          <pc:sldMk cId="3967366464" sldId="458"/>
        </pc:sldMkLst>
        <pc:spChg chg="mod">
          <ac:chgData name="Maria Eulalia Salom Seminario" userId="22f0a1f5-e59a-430d-9044-c0b82b7ba875" providerId="ADAL" clId="{1B545E5E-4A11-4553-A8F9-DC2AF9D9CEFE}" dt="2021-12-09T15:29:55.500" v="149" actId="1076"/>
          <ac:spMkLst>
            <pc:docMk/>
            <pc:sldMk cId="3967366464" sldId="458"/>
            <ac:spMk id="13" creationId="{24447C79-0EDC-7E4A-A994-F97F3D56FF27}"/>
          </ac:spMkLst>
        </pc:spChg>
        <pc:picChg chg="mod">
          <ac:chgData name="Maria Eulalia Salom Seminario" userId="22f0a1f5-e59a-430d-9044-c0b82b7ba875" providerId="ADAL" clId="{1B545E5E-4A11-4553-A8F9-DC2AF9D9CEFE}" dt="2021-12-09T15:29:58.578" v="150" actId="1076"/>
          <ac:picMkLst>
            <pc:docMk/>
            <pc:sldMk cId="3967366464" sldId="458"/>
            <ac:picMk id="4" creationId="{C69ECF0F-FFE0-4CED-84A1-EB1FCE61CCD0}"/>
          </ac:picMkLst>
        </pc:picChg>
      </pc:sldChg>
      <pc:sldChg chg="modSp">
        <pc:chgData name="Maria Eulalia Salom Seminario" userId="22f0a1f5-e59a-430d-9044-c0b82b7ba875" providerId="ADAL" clId="{1B545E5E-4A11-4553-A8F9-DC2AF9D9CEFE}" dt="2021-11-15T13:09:42.848" v="133" actId="1076"/>
        <pc:sldMkLst>
          <pc:docMk/>
          <pc:sldMk cId="1737618390" sldId="567"/>
        </pc:sldMkLst>
        <pc:spChg chg="mod">
          <ac:chgData name="Maria Eulalia Salom Seminario" userId="22f0a1f5-e59a-430d-9044-c0b82b7ba875" providerId="ADAL" clId="{1B545E5E-4A11-4553-A8F9-DC2AF9D9CEFE}" dt="2021-11-15T13:09:42.848" v="133" actId="1076"/>
          <ac:spMkLst>
            <pc:docMk/>
            <pc:sldMk cId="1737618390" sldId="567"/>
            <ac:spMk id="13" creationId="{24447C79-0EDC-7E4A-A994-F97F3D56FF27}"/>
          </ac:spMkLst>
        </pc:spChg>
      </pc:sldChg>
    </pc:docChg>
  </pc:docChgLst>
  <pc:docChgLst>
    <pc:chgData name="Joan Simon" userId="cc68d922-e774-43ee-bc90-1befa40d8e56" providerId="ADAL" clId="{28C3D9CF-702B-4CDE-B9A7-49A892075F43}"/>
    <pc:docChg chg="custSel delSld modSld">
      <pc:chgData name="Joan Simon" userId="cc68d922-e774-43ee-bc90-1befa40d8e56" providerId="ADAL" clId="{28C3D9CF-702B-4CDE-B9A7-49A892075F43}" dt="2022-01-13T09:36:24.626" v="241" actId="47"/>
      <pc:docMkLst>
        <pc:docMk/>
      </pc:docMkLst>
      <pc:sldChg chg="addSp modSp mod">
        <pc:chgData name="Joan Simon" userId="cc68d922-e774-43ee-bc90-1befa40d8e56" providerId="ADAL" clId="{28C3D9CF-702B-4CDE-B9A7-49A892075F43}" dt="2022-01-11T07:36:00.698" v="46" actId="207"/>
        <pc:sldMkLst>
          <pc:docMk/>
          <pc:sldMk cId="3488354226" sldId="314"/>
        </pc:sldMkLst>
        <pc:spChg chg="add mod">
          <ac:chgData name="Joan Simon" userId="cc68d922-e774-43ee-bc90-1befa40d8e56" providerId="ADAL" clId="{28C3D9CF-702B-4CDE-B9A7-49A892075F43}" dt="2022-01-11T07:36:00.698" v="46" actId="207"/>
          <ac:spMkLst>
            <pc:docMk/>
            <pc:sldMk cId="3488354226" sldId="314"/>
            <ac:spMk id="3" creationId="{52E290E6-3614-4951-AF01-6ED5D716FD0A}"/>
          </ac:spMkLst>
        </pc:spChg>
      </pc:sldChg>
      <pc:sldChg chg="modSp del mod">
        <pc:chgData name="Joan Simon" userId="cc68d922-e774-43ee-bc90-1befa40d8e56" providerId="ADAL" clId="{28C3D9CF-702B-4CDE-B9A7-49A892075F43}" dt="2022-01-13T09:33:42.236" v="124" actId="47"/>
        <pc:sldMkLst>
          <pc:docMk/>
          <pc:sldMk cId="1620468184" sldId="331"/>
        </pc:sldMkLst>
        <pc:spChg chg="mod">
          <ac:chgData name="Joan Simon" userId="cc68d922-e774-43ee-bc90-1befa40d8e56" providerId="ADAL" clId="{28C3D9CF-702B-4CDE-B9A7-49A892075F43}" dt="2022-01-11T14:51:58.441" v="123" actId="6549"/>
          <ac:spMkLst>
            <pc:docMk/>
            <pc:sldMk cId="1620468184" sldId="331"/>
            <ac:spMk id="2" creationId="{00000000-0000-0000-0000-000000000000}"/>
          </ac:spMkLst>
        </pc:spChg>
      </pc:sldChg>
      <pc:sldChg chg="modSp mod">
        <pc:chgData name="Joan Simon" userId="cc68d922-e774-43ee-bc90-1befa40d8e56" providerId="ADAL" clId="{28C3D9CF-702B-4CDE-B9A7-49A892075F43}" dt="2022-01-11T07:44:07.251" v="69" actId="115"/>
        <pc:sldMkLst>
          <pc:docMk/>
          <pc:sldMk cId="957901340" sldId="410"/>
        </pc:sldMkLst>
        <pc:spChg chg="mod">
          <ac:chgData name="Joan Simon" userId="cc68d922-e774-43ee-bc90-1befa40d8e56" providerId="ADAL" clId="{28C3D9CF-702B-4CDE-B9A7-49A892075F43}" dt="2022-01-11T07:44:07.251" v="69" actId="115"/>
          <ac:spMkLst>
            <pc:docMk/>
            <pc:sldMk cId="957901340" sldId="410"/>
            <ac:spMk id="2" creationId="{00000000-0000-0000-0000-000000000000}"/>
          </ac:spMkLst>
        </pc:spChg>
      </pc:sldChg>
      <pc:sldChg chg="modSp mod">
        <pc:chgData name="Joan Simon" userId="cc68d922-e774-43ee-bc90-1befa40d8e56" providerId="ADAL" clId="{28C3D9CF-702B-4CDE-B9A7-49A892075F43}" dt="2022-01-11T07:44:27.352" v="72" actId="1076"/>
        <pc:sldMkLst>
          <pc:docMk/>
          <pc:sldMk cId="2898092911" sldId="412"/>
        </pc:sldMkLst>
        <pc:spChg chg="mod">
          <ac:chgData name="Joan Simon" userId="cc68d922-e774-43ee-bc90-1befa40d8e56" providerId="ADAL" clId="{28C3D9CF-702B-4CDE-B9A7-49A892075F43}" dt="2022-01-11T07:44:20.921" v="71" actId="1076"/>
          <ac:spMkLst>
            <pc:docMk/>
            <pc:sldMk cId="2898092911" sldId="412"/>
            <ac:spMk id="2" creationId="{00000000-0000-0000-0000-000000000000}"/>
          </ac:spMkLst>
        </pc:spChg>
        <pc:spChg chg="mod">
          <ac:chgData name="Joan Simon" userId="cc68d922-e774-43ee-bc90-1befa40d8e56" providerId="ADAL" clId="{28C3D9CF-702B-4CDE-B9A7-49A892075F43}" dt="2022-01-11T07:44:27.352" v="72" actId="1076"/>
          <ac:spMkLst>
            <pc:docMk/>
            <pc:sldMk cId="2898092911" sldId="412"/>
            <ac:spMk id="3" creationId="{7A0795C0-1438-8246-B281-3ECEE4CBA022}"/>
          </ac:spMkLst>
        </pc:spChg>
        <pc:spChg chg="mod">
          <ac:chgData name="Joan Simon" userId="cc68d922-e774-43ee-bc90-1befa40d8e56" providerId="ADAL" clId="{28C3D9CF-702B-4CDE-B9A7-49A892075F43}" dt="2022-01-11T07:44:27.352" v="72" actId="1076"/>
          <ac:spMkLst>
            <pc:docMk/>
            <pc:sldMk cId="2898092911" sldId="412"/>
            <ac:spMk id="4" creationId="{35EE322F-B529-F94B-AF50-E6DC5C92548E}"/>
          </ac:spMkLst>
        </pc:spChg>
        <pc:spChg chg="mod">
          <ac:chgData name="Joan Simon" userId="cc68d922-e774-43ee-bc90-1befa40d8e56" providerId="ADAL" clId="{28C3D9CF-702B-4CDE-B9A7-49A892075F43}" dt="2022-01-11T07:44:20.921" v="71" actId="1076"/>
          <ac:spMkLst>
            <pc:docMk/>
            <pc:sldMk cId="2898092911" sldId="412"/>
            <ac:spMk id="5" creationId="{FF7E05AC-712C-3E4E-B8C2-CE40EFD4A352}"/>
          </ac:spMkLst>
        </pc:spChg>
        <pc:picChg chg="mod">
          <ac:chgData name="Joan Simon" userId="cc68d922-e774-43ee-bc90-1befa40d8e56" providerId="ADAL" clId="{28C3D9CF-702B-4CDE-B9A7-49A892075F43}" dt="2022-01-11T07:44:27.352" v="72" actId="1076"/>
          <ac:picMkLst>
            <pc:docMk/>
            <pc:sldMk cId="2898092911" sldId="412"/>
            <ac:picMk id="10" creationId="{7D801B2C-BE2C-ED43-B86D-ED202F4CE12F}"/>
          </ac:picMkLst>
        </pc:picChg>
        <pc:picChg chg="mod">
          <ac:chgData name="Joan Simon" userId="cc68d922-e774-43ee-bc90-1befa40d8e56" providerId="ADAL" clId="{28C3D9CF-702B-4CDE-B9A7-49A892075F43}" dt="2022-01-11T07:44:20.921" v="71" actId="1076"/>
          <ac:picMkLst>
            <pc:docMk/>
            <pc:sldMk cId="2898092911" sldId="412"/>
            <ac:picMk id="12" creationId="{174E1661-5487-D74A-A0B7-C7676AC42A3D}"/>
          </ac:picMkLst>
        </pc:picChg>
      </pc:sldChg>
      <pc:sldChg chg="modSp mod">
        <pc:chgData name="Joan Simon" userId="cc68d922-e774-43ee-bc90-1befa40d8e56" providerId="ADAL" clId="{28C3D9CF-702B-4CDE-B9A7-49A892075F43}" dt="2022-01-11T07:44:47.801" v="74" actId="1076"/>
        <pc:sldMkLst>
          <pc:docMk/>
          <pc:sldMk cId="2123139351" sldId="415"/>
        </pc:sldMkLst>
        <pc:spChg chg="mod">
          <ac:chgData name="Joan Simon" userId="cc68d922-e774-43ee-bc90-1befa40d8e56" providerId="ADAL" clId="{28C3D9CF-702B-4CDE-B9A7-49A892075F43}" dt="2022-01-11T07:44:47.801" v="74" actId="1076"/>
          <ac:spMkLst>
            <pc:docMk/>
            <pc:sldMk cId="2123139351" sldId="415"/>
            <ac:spMk id="2" creationId="{E297B36E-FAF9-624C-A6B4-AAC343B1525D}"/>
          </ac:spMkLst>
        </pc:spChg>
        <pc:spChg chg="mod">
          <ac:chgData name="Joan Simon" userId="cc68d922-e774-43ee-bc90-1befa40d8e56" providerId="ADAL" clId="{28C3D9CF-702B-4CDE-B9A7-49A892075F43}" dt="2022-01-11T07:44:43.025" v="73" actId="1076"/>
          <ac:spMkLst>
            <pc:docMk/>
            <pc:sldMk cId="2123139351" sldId="415"/>
            <ac:spMk id="3" creationId="{00000000-0000-0000-0000-000000000000}"/>
          </ac:spMkLst>
        </pc:spChg>
        <pc:spChg chg="mod">
          <ac:chgData name="Joan Simon" userId="cc68d922-e774-43ee-bc90-1befa40d8e56" providerId="ADAL" clId="{28C3D9CF-702B-4CDE-B9A7-49A892075F43}" dt="2022-01-11T07:44:47.801" v="74" actId="1076"/>
          <ac:spMkLst>
            <pc:docMk/>
            <pc:sldMk cId="2123139351" sldId="415"/>
            <ac:spMk id="4" creationId="{676FFBCC-CFB6-DE45-948B-D4F9F8103DD3}"/>
          </ac:spMkLst>
        </pc:spChg>
        <pc:spChg chg="mod">
          <ac:chgData name="Joan Simon" userId="cc68d922-e774-43ee-bc90-1befa40d8e56" providerId="ADAL" clId="{28C3D9CF-702B-4CDE-B9A7-49A892075F43}" dt="2022-01-11T07:44:43.025" v="73" actId="1076"/>
          <ac:spMkLst>
            <pc:docMk/>
            <pc:sldMk cId="2123139351" sldId="415"/>
            <ac:spMk id="9" creationId="{E84D37A4-3D68-0145-8DF7-772D69A55DE9}"/>
          </ac:spMkLst>
        </pc:spChg>
        <pc:picChg chg="mod">
          <ac:chgData name="Joan Simon" userId="cc68d922-e774-43ee-bc90-1befa40d8e56" providerId="ADAL" clId="{28C3D9CF-702B-4CDE-B9A7-49A892075F43}" dt="2022-01-11T07:44:43.025" v="73" actId="1076"/>
          <ac:picMkLst>
            <pc:docMk/>
            <pc:sldMk cId="2123139351" sldId="415"/>
            <ac:picMk id="8" creationId="{507B7F9B-4BC3-BD4D-AAFB-AEF171CF3A13}"/>
          </ac:picMkLst>
        </pc:picChg>
        <pc:picChg chg="mod">
          <ac:chgData name="Joan Simon" userId="cc68d922-e774-43ee-bc90-1befa40d8e56" providerId="ADAL" clId="{28C3D9CF-702B-4CDE-B9A7-49A892075F43}" dt="2022-01-11T07:44:47.801" v="74" actId="1076"/>
          <ac:picMkLst>
            <pc:docMk/>
            <pc:sldMk cId="2123139351" sldId="415"/>
            <ac:picMk id="10" creationId="{6218D639-A1FC-3545-9D07-C04A6588C586}"/>
          </ac:picMkLst>
        </pc:picChg>
      </pc:sldChg>
      <pc:sldChg chg="addSp modSp mod">
        <pc:chgData name="Joan Simon" userId="cc68d922-e774-43ee-bc90-1befa40d8e56" providerId="ADAL" clId="{28C3D9CF-702B-4CDE-B9A7-49A892075F43}" dt="2022-01-13T09:36:19.284" v="240" actId="1076"/>
        <pc:sldMkLst>
          <pc:docMk/>
          <pc:sldMk cId="3676346159" sldId="416"/>
        </pc:sldMkLst>
        <pc:spChg chg="mod">
          <ac:chgData name="Joan Simon" userId="cc68d922-e774-43ee-bc90-1befa40d8e56" providerId="ADAL" clId="{28C3D9CF-702B-4CDE-B9A7-49A892075F43}" dt="2022-01-13T09:34:15.812" v="148" actId="1076"/>
          <ac:spMkLst>
            <pc:docMk/>
            <pc:sldMk cId="3676346159" sldId="416"/>
            <ac:spMk id="2" creationId="{00000000-0000-0000-0000-000000000000}"/>
          </ac:spMkLst>
        </pc:spChg>
        <pc:spChg chg="add mod ord">
          <ac:chgData name="Joan Simon" userId="cc68d922-e774-43ee-bc90-1befa40d8e56" providerId="ADAL" clId="{28C3D9CF-702B-4CDE-B9A7-49A892075F43}" dt="2022-01-13T09:35:17.464" v="233" actId="167"/>
          <ac:spMkLst>
            <pc:docMk/>
            <pc:sldMk cId="3676346159" sldId="416"/>
            <ac:spMk id="6" creationId="{6BC05E01-468A-40DD-8D64-480A7D8E1D49}"/>
          </ac:spMkLst>
        </pc:spChg>
        <pc:picChg chg="mod">
          <ac:chgData name="Joan Simon" userId="cc68d922-e774-43ee-bc90-1befa40d8e56" providerId="ADAL" clId="{28C3D9CF-702B-4CDE-B9A7-49A892075F43}" dt="2022-01-13T09:34:20.524" v="150" actId="1076"/>
          <ac:picMkLst>
            <pc:docMk/>
            <pc:sldMk cId="3676346159" sldId="416"/>
            <ac:picMk id="4" creationId="{3CB7E19E-EF0C-E542-8C7D-35DCB420CB78}"/>
          </ac:picMkLst>
        </pc:picChg>
        <pc:picChg chg="add mod">
          <ac:chgData name="Joan Simon" userId="cc68d922-e774-43ee-bc90-1befa40d8e56" providerId="ADAL" clId="{28C3D9CF-702B-4CDE-B9A7-49A892075F43}" dt="2022-01-13T09:36:19.284" v="240" actId="1076"/>
          <ac:picMkLst>
            <pc:docMk/>
            <pc:sldMk cId="3676346159" sldId="416"/>
            <ac:picMk id="8" creationId="{825A61F6-638B-4169-B353-EB53AF379EC1}"/>
          </ac:picMkLst>
        </pc:picChg>
        <pc:cxnChg chg="add mod">
          <ac:chgData name="Joan Simon" userId="cc68d922-e774-43ee-bc90-1befa40d8e56" providerId="ADAL" clId="{28C3D9CF-702B-4CDE-B9A7-49A892075F43}" dt="2022-01-13T09:36:03.151" v="237" actId="692"/>
          <ac:cxnSpMkLst>
            <pc:docMk/>
            <pc:sldMk cId="3676346159" sldId="416"/>
            <ac:cxnSpMk id="7" creationId="{B7975F89-D705-4BAF-AFD1-D9D569528A90}"/>
          </ac:cxnSpMkLst>
        </pc:cxnChg>
      </pc:sldChg>
      <pc:sldChg chg="modSp mod">
        <pc:chgData name="Joan Simon" userId="cc68d922-e774-43ee-bc90-1befa40d8e56" providerId="ADAL" clId="{28C3D9CF-702B-4CDE-B9A7-49A892075F43}" dt="2022-01-05T11:20:07.559" v="5" actId="1076"/>
        <pc:sldMkLst>
          <pc:docMk/>
          <pc:sldMk cId="34587457" sldId="439"/>
        </pc:sldMkLst>
        <pc:picChg chg="mod">
          <ac:chgData name="Joan Simon" userId="cc68d922-e774-43ee-bc90-1befa40d8e56" providerId="ADAL" clId="{28C3D9CF-702B-4CDE-B9A7-49A892075F43}" dt="2022-01-05T11:20:07.559" v="5" actId="1076"/>
          <ac:picMkLst>
            <pc:docMk/>
            <pc:sldMk cId="34587457" sldId="439"/>
            <ac:picMk id="2" creationId="{00000000-0000-0000-0000-000000000000}"/>
          </ac:picMkLst>
        </pc:picChg>
      </pc:sldChg>
      <pc:sldChg chg="modSp mod">
        <pc:chgData name="Joan Simon" userId="cc68d922-e774-43ee-bc90-1befa40d8e56" providerId="ADAL" clId="{28C3D9CF-702B-4CDE-B9A7-49A892075F43}" dt="2022-01-11T07:32:17.571" v="34" actId="20577"/>
        <pc:sldMkLst>
          <pc:docMk/>
          <pc:sldMk cId="4069361644" sldId="445"/>
        </pc:sldMkLst>
        <pc:spChg chg="mod">
          <ac:chgData name="Joan Simon" userId="cc68d922-e774-43ee-bc90-1befa40d8e56" providerId="ADAL" clId="{28C3D9CF-702B-4CDE-B9A7-49A892075F43}" dt="2022-01-11T07:32:17.571" v="34" actId="20577"/>
          <ac:spMkLst>
            <pc:docMk/>
            <pc:sldMk cId="4069361644" sldId="445"/>
            <ac:spMk id="11" creationId="{033412C1-A094-C246-819A-3E55586224EE}"/>
          </ac:spMkLst>
        </pc:spChg>
      </pc:sldChg>
      <pc:sldChg chg="modSp mod">
        <pc:chgData name="Joan Simon" userId="cc68d922-e774-43ee-bc90-1befa40d8e56" providerId="ADAL" clId="{28C3D9CF-702B-4CDE-B9A7-49A892075F43}" dt="2022-01-11T07:31:52.634" v="26" actId="20577"/>
        <pc:sldMkLst>
          <pc:docMk/>
          <pc:sldMk cId="3967366464" sldId="458"/>
        </pc:sldMkLst>
        <pc:spChg chg="mod">
          <ac:chgData name="Joan Simon" userId="cc68d922-e774-43ee-bc90-1befa40d8e56" providerId="ADAL" clId="{28C3D9CF-702B-4CDE-B9A7-49A892075F43}" dt="2022-01-11T07:31:52.634" v="26" actId="20577"/>
          <ac:spMkLst>
            <pc:docMk/>
            <pc:sldMk cId="3967366464" sldId="458"/>
            <ac:spMk id="13" creationId="{24447C79-0EDC-7E4A-A994-F97F3D56FF27}"/>
          </ac:spMkLst>
        </pc:spChg>
      </pc:sldChg>
      <pc:sldChg chg="modSp mod">
        <pc:chgData name="Joan Simon" userId="cc68d922-e774-43ee-bc90-1befa40d8e56" providerId="ADAL" clId="{28C3D9CF-702B-4CDE-B9A7-49A892075F43}" dt="2022-01-05T11:19:07.961" v="3" actId="207"/>
        <pc:sldMkLst>
          <pc:docMk/>
          <pc:sldMk cId="509987957" sldId="462"/>
        </pc:sldMkLst>
        <pc:spChg chg="mod">
          <ac:chgData name="Joan Simon" userId="cc68d922-e774-43ee-bc90-1befa40d8e56" providerId="ADAL" clId="{28C3D9CF-702B-4CDE-B9A7-49A892075F43}" dt="2022-01-05T11:19:07.961" v="3" actId="207"/>
          <ac:spMkLst>
            <pc:docMk/>
            <pc:sldMk cId="509987957" sldId="462"/>
            <ac:spMk id="3" creationId="{00000000-0000-0000-0000-000000000000}"/>
          </ac:spMkLst>
        </pc:spChg>
      </pc:sldChg>
      <pc:sldChg chg="modSp mod">
        <pc:chgData name="Joan Simon" userId="cc68d922-e774-43ee-bc90-1befa40d8e56" providerId="ADAL" clId="{28C3D9CF-702B-4CDE-B9A7-49A892075F43}" dt="2022-01-11T07:42:29.619" v="54" actId="115"/>
        <pc:sldMkLst>
          <pc:docMk/>
          <pc:sldMk cId="387619445" sldId="492"/>
        </pc:sldMkLst>
        <pc:spChg chg="mod">
          <ac:chgData name="Joan Simon" userId="cc68d922-e774-43ee-bc90-1befa40d8e56" providerId="ADAL" clId="{28C3D9CF-702B-4CDE-B9A7-49A892075F43}" dt="2022-01-11T07:42:29.619" v="54" actId="115"/>
          <ac:spMkLst>
            <pc:docMk/>
            <pc:sldMk cId="387619445" sldId="492"/>
            <ac:spMk id="3" creationId="{00000000-0000-0000-0000-000000000000}"/>
          </ac:spMkLst>
        </pc:spChg>
      </pc:sldChg>
      <pc:sldChg chg="modSp mod">
        <pc:chgData name="Joan Simon" userId="cc68d922-e774-43ee-bc90-1befa40d8e56" providerId="ADAL" clId="{28C3D9CF-702B-4CDE-B9A7-49A892075F43}" dt="2022-01-05T11:20:25.019" v="8" actId="20577"/>
        <pc:sldMkLst>
          <pc:docMk/>
          <pc:sldMk cId="3197404563" sldId="525"/>
        </pc:sldMkLst>
        <pc:spChg chg="mod">
          <ac:chgData name="Joan Simon" userId="cc68d922-e774-43ee-bc90-1befa40d8e56" providerId="ADAL" clId="{28C3D9CF-702B-4CDE-B9A7-49A892075F43}" dt="2022-01-05T11:20:25.019" v="8" actId="20577"/>
          <ac:spMkLst>
            <pc:docMk/>
            <pc:sldMk cId="3197404563" sldId="525"/>
            <ac:spMk id="3" creationId="{00000000-0000-0000-0000-000000000000}"/>
          </ac:spMkLst>
        </pc:spChg>
      </pc:sldChg>
      <pc:sldChg chg="modSp mod">
        <pc:chgData name="Joan Simon" userId="cc68d922-e774-43ee-bc90-1befa40d8e56" providerId="ADAL" clId="{28C3D9CF-702B-4CDE-B9A7-49A892075F43}" dt="2022-01-11T07:38:46.601" v="50"/>
        <pc:sldMkLst>
          <pc:docMk/>
          <pc:sldMk cId="2446256729" sldId="551"/>
        </pc:sldMkLst>
        <pc:spChg chg="mod">
          <ac:chgData name="Joan Simon" userId="cc68d922-e774-43ee-bc90-1befa40d8e56" providerId="ADAL" clId="{28C3D9CF-702B-4CDE-B9A7-49A892075F43}" dt="2022-01-11T07:38:46.601" v="50"/>
          <ac:spMkLst>
            <pc:docMk/>
            <pc:sldMk cId="2446256729" sldId="551"/>
            <ac:spMk id="5" creationId="{00000000-0000-0000-0000-000000000000}"/>
          </ac:spMkLst>
        </pc:spChg>
      </pc:sldChg>
      <pc:sldChg chg="delSp modSp del mod">
        <pc:chgData name="Joan Simon" userId="cc68d922-e774-43ee-bc90-1befa40d8e56" providerId="ADAL" clId="{28C3D9CF-702B-4CDE-B9A7-49A892075F43}" dt="2022-01-13T09:36:24.626" v="241" actId="47"/>
        <pc:sldMkLst>
          <pc:docMk/>
          <pc:sldMk cId="2655281654" sldId="568"/>
        </pc:sldMkLst>
        <pc:spChg chg="del mod">
          <ac:chgData name="Joan Simon" userId="cc68d922-e774-43ee-bc90-1befa40d8e56" providerId="ADAL" clId="{28C3D9CF-702B-4CDE-B9A7-49A892075F43}" dt="2022-01-13T09:34:44.088" v="162" actId="21"/>
          <ac:spMkLst>
            <pc:docMk/>
            <pc:sldMk cId="2655281654" sldId="568"/>
            <ac:spMk id="2" creationId="{00000000-0000-0000-0000-000000000000}"/>
          </ac:spMkLst>
        </pc:spChg>
        <pc:picChg chg="del mod">
          <ac:chgData name="Joan Simon" userId="cc68d922-e774-43ee-bc90-1befa40d8e56" providerId="ADAL" clId="{28C3D9CF-702B-4CDE-B9A7-49A892075F43}" dt="2022-01-13T09:35:28.780" v="234" actId="21"/>
          <ac:picMkLst>
            <pc:docMk/>
            <pc:sldMk cId="2655281654" sldId="568"/>
            <ac:picMk id="7" creationId="{8D73F337-C6B7-7F4D-B265-61FB6879B2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3B338-F24F-4038-A0D5-0135EBA382AC}" type="datetimeFigureOut">
              <a:rPr lang="es-ES" smtClean="0"/>
              <a:pPr/>
              <a:t>13/01/2022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283A5-5206-4CA5-975D-0CB7A630FF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2878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200" b="1" dirty="0"/>
              <a:t>La Universitat de Barcelona és una de les més antigues de Catalunya, creada al 1450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283A5-5206-4CA5-975D-0CB7A630FF8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21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283A5-5206-4CA5-975D-0CB7A630FF8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6283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283A5-5206-4CA5-975D-0CB7A630FF82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1935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283A5-5206-4CA5-975D-0CB7A630FF82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354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96708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/>
              <a:pPr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/>
              <a:pPr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/>
              <a:pPr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.edu/futurs/activitats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accesuniversitat.gencat.cat/accesuniversitat/log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accesuniversitat.gencat.ca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universitats.gencat.cat/ca/preinscripcio/llistes_i_note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ansimon@ub.ed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ub.edu/beques/grausimasters/ajuts_espec_bkub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b.edu/futurs/tots-els-graus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www.ub.edu/sae/allotja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m.ub.edu/ca/" TargetMode="External"/><Relationship Id="rId5" Type="http://schemas.openxmlformats.org/officeDocument/2006/relationships/hyperlink" Target="http://crai.ub.edu/" TargetMode="Externa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b.edu/sl/ca/" TargetMode="External"/><Relationship Id="rId5" Type="http://schemas.openxmlformats.org/officeDocument/2006/relationships/hyperlink" Target="http://www.ub.edu/esports/" TargetMode="Externa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edu/sae" TargetMode="External"/><Relationship Id="rId2" Type="http://schemas.openxmlformats.org/officeDocument/2006/relationships/hyperlink" Target="mailto:sae@ub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.emf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3CC-cwc0Rw" TargetMode="External"/><Relationship Id="rId2" Type="http://schemas.openxmlformats.org/officeDocument/2006/relationships/hyperlink" Target="https://www.youtube.com/watch?v=_BcnkTV7Utg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.edu/futurs/activitats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.edu/futurs/premis-treballs-de-recerca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.edu/futurs/premis-treballs-de-recerca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hyperlink" Target="http://www.ub.edu/cere/for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FF5B9E7-C5F7-A542-801C-CB86DA749E6D}"/>
              </a:ext>
            </a:extLst>
          </p:cNvPr>
          <p:cNvSpPr/>
          <p:nvPr/>
        </p:nvSpPr>
        <p:spPr>
          <a:xfrm>
            <a:off x="7586875" y="4345529"/>
            <a:ext cx="1770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a-E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Curs 2021- 2022</a:t>
            </a:r>
            <a:endParaRPr lang="es-E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40E94CF-FCBF-044A-A555-AD5B6741A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670" y="2328126"/>
            <a:ext cx="6804661" cy="205151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2483297-9F61-8D46-AC10-0CB4932CB797}"/>
              </a:ext>
            </a:extLst>
          </p:cNvPr>
          <p:cNvSpPr txBox="1"/>
          <p:nvPr/>
        </p:nvSpPr>
        <p:spPr>
          <a:xfrm>
            <a:off x="6937753" y="3961243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>
                <a:solidFill>
                  <a:srgbClr val="E785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 UB s’Apropa</a:t>
            </a:r>
          </a:p>
        </p:txBody>
      </p:sp>
    </p:spTree>
    <p:extLst>
      <p:ext uri="{BB962C8B-B14F-4D97-AF65-F5344CB8AC3E}">
        <p14:creationId xmlns:p14="http://schemas.microsoft.com/office/powerpoint/2010/main" xmlns="" val="24620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3B61A5A-E38F-5847-91CA-541F25404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24447C79-0EDC-7E4A-A994-F97F3D56FF27}"/>
              </a:ext>
            </a:extLst>
          </p:cNvPr>
          <p:cNvSpPr/>
          <p:nvPr/>
        </p:nvSpPr>
        <p:spPr>
          <a:xfrm>
            <a:off x="520700" y="393411"/>
            <a:ext cx="111506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6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Recorda que també pots participar en altres activitats com</a:t>
            </a:r>
          </a:p>
          <a:p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Jornades de Portes Obertes (</a:t>
            </a:r>
            <a:r>
              <a:rPr lang="ca-ES" sz="2800" b="1" u="sng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del 4 al 8 d’abril </a:t>
            </a: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2022)</a:t>
            </a:r>
          </a:p>
          <a:p>
            <a:pPr algn="ctr"/>
            <a:endParaRPr lang="ca-ES" sz="14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Sessions Informatives</a:t>
            </a:r>
          </a:p>
          <a:p>
            <a:pPr algn="ctr"/>
            <a:endParaRPr lang="ca-ES" sz="14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Lliga de Debat</a:t>
            </a:r>
          </a:p>
          <a:p>
            <a:pPr algn="ctr"/>
            <a:endParaRPr lang="ca-ES" sz="14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Fires i Salons on participa la Universitat de Barcelona</a:t>
            </a:r>
            <a:b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Saló de l’Ensenyament: </a:t>
            </a:r>
            <a:r>
              <a:rPr lang="ca-ES" sz="2800" b="1" u="sng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del 16 al 20 de març</a:t>
            </a:r>
          </a:p>
          <a:p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endParaRPr lang="ca-ES" sz="28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ca-ES" sz="23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Per apuntar-se a les activitats o consultar el seu contingut, entra a la pàgina </a:t>
            </a:r>
          </a:p>
          <a:p>
            <a:pPr algn="ctr"/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ca-ES" sz="2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3"/>
              </a:rPr>
              <a:t>www.ub.edu/futurs/activitats</a:t>
            </a:r>
            <a:endParaRPr lang="ca-ES" sz="2200" b="1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6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6051" y="2831987"/>
            <a:ext cx="40630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6000" b="1" dirty="0">
                <a:solidFill>
                  <a:srgbClr val="0091CA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ACCÉS</a:t>
            </a:r>
            <a:endParaRPr lang="es-ES" sz="6000" b="1" dirty="0">
              <a:solidFill>
                <a:srgbClr val="0091CA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3AE926B8-4B16-7D42-8E11-BDDA3B7B34CA}"/>
              </a:ext>
            </a:extLst>
          </p:cNvPr>
          <p:cNvCxnSpPr/>
          <p:nvPr/>
        </p:nvCxnSpPr>
        <p:spPr>
          <a:xfrm>
            <a:off x="4727449" y="2847485"/>
            <a:ext cx="2700000" cy="0"/>
          </a:xfrm>
          <a:prstGeom prst="line">
            <a:avLst/>
          </a:prstGeom>
          <a:ln w="38100">
            <a:solidFill>
              <a:srgbClr val="0091C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8738FAD9-A47B-674E-8989-9AF89C555A04}"/>
              </a:ext>
            </a:extLst>
          </p:cNvPr>
          <p:cNvCxnSpPr/>
          <p:nvPr/>
        </p:nvCxnSpPr>
        <p:spPr>
          <a:xfrm>
            <a:off x="4727449" y="3829232"/>
            <a:ext cx="2700000" cy="0"/>
          </a:xfrm>
          <a:prstGeom prst="line">
            <a:avLst/>
          </a:prstGeom>
          <a:ln w="38100">
            <a:solidFill>
              <a:srgbClr val="0091C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210D4F1-27AE-5B43-9108-F3833B245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2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45887" y="1531208"/>
            <a:ext cx="8595360" cy="4104000"/>
          </a:xfrm>
        </p:spPr>
        <p:txBody>
          <a:bodyPr/>
          <a:lstStyle/>
          <a:p>
            <a:endParaRPr lang="ca-ES" dirty="0"/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Fer les PAU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Fer la Preinscripció Universitària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Matricular-te en la data assignada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3340" y="4955179"/>
            <a:ext cx="6085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ca-ES" sz="28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hlinkClick r:id="rId2"/>
              </a:rPr>
              <a:t>https</a:t>
            </a:r>
            <a:r>
              <a:rPr lang="ca-ES" sz="2800" b="1" dirty="0">
                <a:solidFill>
                  <a:srgbClr val="FF9300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hlinkClick r:id="rId2"/>
              </a:rPr>
              <a:t>://</a:t>
            </a:r>
            <a:r>
              <a:rPr lang="ca-ES" sz="28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hlinkClick r:id="rId2"/>
              </a:rPr>
              <a:t>accesuniversitat.gencat.cat</a:t>
            </a:r>
            <a:endParaRPr lang="ca-ES" sz="2800" b="1" dirty="0">
              <a:solidFill>
                <a:srgbClr val="FF9300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6A3F253-54B9-7340-A732-33716C5FA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94165F9-DD54-0344-BDC7-628CBEF06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492" y="2268718"/>
            <a:ext cx="2097508" cy="2097508"/>
          </a:xfrm>
          <a:prstGeom prst="rect">
            <a:avLst/>
          </a:prstGeom>
        </p:spPr>
      </p:pic>
      <p:sp>
        <p:nvSpPr>
          <p:cNvPr id="12" name="Títol 1">
            <a:extLst>
              <a:ext uri="{FF2B5EF4-FFF2-40B4-BE49-F238E27FC236}">
                <a16:creationId xmlns:a16="http://schemas.microsoft.com/office/drawing/2014/main" xmlns="" id="{4961E401-11AC-644F-BE37-340C3438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4" y="460562"/>
            <a:ext cx="10495932" cy="828680"/>
          </a:xfrm>
        </p:spPr>
        <p:txBody>
          <a:bodyPr>
            <a:normAutofit fontScale="90000"/>
          </a:bodyPr>
          <a:lstStyle/>
          <a:p>
            <a:pPr algn="ctr"/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QUÈ HAS DE FER PER ARRIBAR A LA UNIVERSITAT?</a:t>
            </a:r>
            <a:r>
              <a:rPr lang="ca-E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ca-E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s-ES" sz="28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D89CF0E9-05B3-4A42-82D0-239CE1B3289B}"/>
              </a:ext>
            </a:extLst>
          </p:cNvPr>
          <p:cNvCxnSpPr/>
          <p:nvPr/>
        </p:nvCxnSpPr>
        <p:spPr>
          <a:xfrm>
            <a:off x="1074000" y="946220"/>
            <a:ext cx="100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C7C7C070-90D5-E04D-AD46-6320DC9018CA}"/>
              </a:ext>
            </a:extLst>
          </p:cNvPr>
          <p:cNvCxnSpPr/>
          <p:nvPr/>
        </p:nvCxnSpPr>
        <p:spPr>
          <a:xfrm>
            <a:off x="1074002" y="352330"/>
            <a:ext cx="10044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53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84030" y="1156230"/>
            <a:ext cx="10423940" cy="5241199"/>
          </a:xfrm>
        </p:spPr>
        <p:txBody>
          <a:bodyPr>
            <a:noAutofit/>
          </a:bodyPr>
          <a:lstStyle/>
          <a:p>
            <a:pPr marL="180000">
              <a:lnSpc>
                <a:spcPct val="99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Mestre d’Educació Infantil</a:t>
            </a:r>
          </a:p>
          <a:p>
            <a:pPr marL="180000">
              <a:lnSpc>
                <a:spcPct val="99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8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Mestre d’Educació Primària</a:t>
            </a:r>
          </a:p>
          <a:p>
            <a:pPr marL="180000">
              <a:lnSpc>
                <a:spcPct val="99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8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Doble titulació Mestre d’Educació Infantil - Mestre d’Educació Primària</a:t>
            </a:r>
          </a:p>
          <a:p>
            <a:pPr marL="180000">
              <a:lnSpc>
                <a:spcPct val="99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Ciències de l’Activitat Física i l’Esport </a:t>
            </a:r>
            <a:r>
              <a:rPr lang="ca-ES" sz="28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(CAFE)</a:t>
            </a:r>
          </a:p>
          <a:p>
            <a:pPr marL="180000">
              <a:lnSpc>
                <a:spcPct val="99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8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Cinematografia</a:t>
            </a:r>
            <a:r>
              <a:rPr lang="ca-ES" sz="28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(ESCAC)</a:t>
            </a:r>
            <a:endParaRPr lang="ca-ES" sz="2800" b="1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180000" indent="0">
              <a:lnSpc>
                <a:spcPct val="99000"/>
              </a:lnSpc>
              <a:buNone/>
            </a:pP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Has de realitzar la Prova d’Aptitud Personal </a:t>
            </a:r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(PAP), a la qual t’has de matricular prèviament a</a:t>
            </a:r>
            <a:r>
              <a:rPr lang="ca-ES" sz="20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</a:p>
          <a:p>
            <a:pPr marL="180000" indent="0" algn="ctr">
              <a:lnSpc>
                <a:spcPct val="99000"/>
              </a:lnSpc>
              <a:buNone/>
            </a:pPr>
            <a:r>
              <a:rPr lang="ca-ES" sz="24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hlinkClick r:id="rId2"/>
              </a:rPr>
              <a:t>https</a:t>
            </a:r>
            <a:r>
              <a:rPr lang="ca-ES" sz="2400" b="1" dirty="0">
                <a:solidFill>
                  <a:srgbClr val="FF9300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hlinkClick r:id="rId2"/>
              </a:rPr>
              <a:t>://</a:t>
            </a:r>
            <a:r>
              <a:rPr lang="ca-ES" sz="24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hlinkClick r:id="rId2"/>
              </a:rPr>
              <a:t>accesuniversitat.gencat.cat</a:t>
            </a:r>
            <a:endParaRPr lang="ca-ES" sz="2400" b="1" dirty="0">
              <a:solidFill>
                <a:srgbClr val="FF9300"/>
              </a:solidFill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9402508-C906-614C-A559-39CD78D5A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xmlns="" id="{897558A3-6081-5542-9874-F70247ECF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4" y="460562"/>
            <a:ext cx="10495932" cy="828680"/>
          </a:xfrm>
        </p:spPr>
        <p:txBody>
          <a:bodyPr>
            <a:normAutofit fontScale="90000"/>
          </a:bodyPr>
          <a:lstStyle/>
          <a:p>
            <a:pPr algn="ctr"/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SI VOLS ESTUDIAR...</a:t>
            </a:r>
            <a:r>
              <a:rPr lang="ca-E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ca-E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s-ES" sz="28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D84EA654-5E1A-8D49-B678-194E548FEDA0}"/>
              </a:ext>
            </a:extLst>
          </p:cNvPr>
          <p:cNvCxnSpPr/>
          <p:nvPr/>
        </p:nvCxnSpPr>
        <p:spPr>
          <a:xfrm>
            <a:off x="4113308" y="946220"/>
            <a:ext cx="3960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865673F5-3DBE-6B49-8133-CB1D07442D91}"/>
              </a:ext>
            </a:extLst>
          </p:cNvPr>
          <p:cNvCxnSpPr/>
          <p:nvPr/>
        </p:nvCxnSpPr>
        <p:spPr>
          <a:xfrm>
            <a:off x="4116000" y="395462"/>
            <a:ext cx="3960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0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1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69539" y="1181010"/>
            <a:ext cx="10495932" cy="4540595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endParaRPr lang="ca-ES" sz="25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La nota de tall la marca </a:t>
            </a:r>
            <a:r>
              <a:rPr lang="ca-ES" sz="27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l’últim alumne </a:t>
            </a:r>
            <a:r>
              <a:rPr lang="ca-ES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que apareix en la “llista d’admesos”, després del procediment de “preinscripció”.</a:t>
            </a:r>
            <a:endParaRPr lang="ca-ES" sz="27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7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No és una nota prefixada per la universitat </a:t>
            </a:r>
            <a:r>
              <a:rPr lang="ca-ES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 pot pujar o baixar cada any.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Sempre </a:t>
            </a:r>
            <a:r>
              <a:rPr lang="ca-ES" sz="27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depèn del nombre de places disponibles </a:t>
            </a:r>
            <a:r>
              <a:rPr lang="ca-ES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 de la quantitat de gent interessada. En cap cas per la dificultat del grau ni per la qualitat de la universitat.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Per </a:t>
            </a:r>
            <a:r>
              <a:rPr lang="ca-ES" sz="27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pujar nota, </a:t>
            </a:r>
            <a:r>
              <a:rPr lang="ca-ES" sz="2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s’ha de realitzar la fase específica de les PAU.</a:t>
            </a:r>
          </a:p>
          <a:p>
            <a:pPr marL="0" indent="0" algn="just">
              <a:buClr>
                <a:schemeClr val="tx1"/>
              </a:buClr>
              <a:buNone/>
            </a:pPr>
            <a:endParaRPr lang="ca-ES" sz="27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r>
              <a:rPr lang="ca-ES" sz="2600" b="1" dirty="0" err="1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hlinkClick r:id="rId2"/>
              </a:rPr>
              <a:t>http</a:t>
            </a:r>
            <a:r>
              <a:rPr lang="ca-ES" sz="2600" b="1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hlinkClick r:id="rId2"/>
              </a:rPr>
              <a:t>://</a:t>
            </a:r>
            <a:r>
              <a:rPr lang="ca-ES" sz="2600" b="1" dirty="0" err="1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hlinkClick r:id="rId2"/>
              </a:rPr>
              <a:t>universitats.gencat.cat</a:t>
            </a:r>
            <a:r>
              <a:rPr lang="ca-ES" sz="2600" b="1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hlinkClick r:id="rId2"/>
              </a:rPr>
              <a:t>/ca/</a:t>
            </a:r>
            <a:r>
              <a:rPr lang="ca-ES" sz="2600" b="1" dirty="0" err="1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hlinkClick r:id="rId2"/>
              </a:rPr>
              <a:t>preinscripcio</a:t>
            </a:r>
            <a:r>
              <a:rPr lang="ca-ES" sz="2600" b="1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ca-ES" sz="2600" b="1" dirty="0" err="1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hlinkClick r:id="rId2"/>
              </a:rPr>
              <a:t>llistes_i_notes</a:t>
            </a:r>
            <a:r>
              <a:rPr lang="ca-ES" sz="2600" b="1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  <a:hlinkClick r:id="rId2"/>
              </a:rPr>
              <a:t>/</a:t>
            </a:r>
            <a:endParaRPr lang="ca-ES" sz="2600" b="1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2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A0398DC-4FBA-0B49-82AB-B1E92F1FD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sp>
        <p:nvSpPr>
          <p:cNvPr id="11" name="Títol 1">
            <a:extLst>
              <a:ext uri="{FF2B5EF4-FFF2-40B4-BE49-F238E27FC236}">
                <a16:creationId xmlns:a16="http://schemas.microsoft.com/office/drawing/2014/main" xmlns="" id="{5935B800-7A30-7147-9EA3-737BBCCAE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39" y="352330"/>
            <a:ext cx="10495932" cy="828680"/>
          </a:xfrm>
        </p:spPr>
        <p:txBody>
          <a:bodyPr>
            <a:normAutofit fontScale="90000"/>
          </a:bodyPr>
          <a:lstStyle/>
          <a:p>
            <a:pPr algn="ctr"/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 NOTA DE TALL</a:t>
            </a:r>
            <a:r>
              <a:rPr lang="ca-E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ca-E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s-ES" sz="28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CA7ADB87-1F6B-4D43-8A6C-18BD172CDB7C}"/>
              </a:ext>
            </a:extLst>
          </p:cNvPr>
          <p:cNvCxnSpPr/>
          <p:nvPr/>
        </p:nvCxnSpPr>
        <p:spPr>
          <a:xfrm>
            <a:off x="4371505" y="946220"/>
            <a:ext cx="3492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2F737919-27A3-074D-A4CE-6A2C7BDB1F2D}"/>
              </a:ext>
            </a:extLst>
          </p:cNvPr>
          <p:cNvCxnSpPr/>
          <p:nvPr/>
        </p:nvCxnSpPr>
        <p:spPr>
          <a:xfrm>
            <a:off x="4371507" y="352330"/>
            <a:ext cx="3492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99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340" y="2967335"/>
            <a:ext cx="10307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dirty="0">
                <a:solidFill>
                  <a:srgbClr val="D87315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DOCÈNCIA I ESTRUCTURA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793CA818-1774-694E-B8AF-4A0FDBF9C24C}"/>
              </a:ext>
            </a:extLst>
          </p:cNvPr>
          <p:cNvCxnSpPr/>
          <p:nvPr/>
        </p:nvCxnSpPr>
        <p:spPr>
          <a:xfrm>
            <a:off x="1650000" y="2945110"/>
            <a:ext cx="8928000" cy="0"/>
          </a:xfrm>
          <a:prstGeom prst="line">
            <a:avLst/>
          </a:prstGeom>
          <a:ln w="38100">
            <a:solidFill>
              <a:srgbClr val="D8731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1126063D-E544-6742-8328-3407E8B6DCFE}"/>
              </a:ext>
            </a:extLst>
          </p:cNvPr>
          <p:cNvCxnSpPr/>
          <p:nvPr/>
        </p:nvCxnSpPr>
        <p:spPr>
          <a:xfrm>
            <a:off x="1650000" y="3897935"/>
            <a:ext cx="8928000" cy="0"/>
          </a:xfrm>
          <a:prstGeom prst="line">
            <a:avLst/>
          </a:prstGeom>
          <a:ln w="38100">
            <a:solidFill>
              <a:srgbClr val="D8731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73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73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0D0300D-702E-BF45-9BBB-6B48C2A09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99" y="447406"/>
            <a:ext cx="10152001" cy="5710501"/>
          </a:xfrm>
          <a:prstGeom prst="rect">
            <a:avLst/>
          </a:prstGeom>
        </p:spPr>
      </p:pic>
      <p:sp>
        <p:nvSpPr>
          <p:cNvPr id="17" name="QuadreDeText 4">
            <a:extLst>
              <a:ext uri="{FF2B5EF4-FFF2-40B4-BE49-F238E27FC236}">
                <a16:creationId xmlns:a16="http://schemas.microsoft.com/office/drawing/2014/main" xmlns="" id="{634A80D1-5E25-8642-8671-CB57769C0636}"/>
              </a:ext>
            </a:extLst>
          </p:cNvPr>
          <p:cNvSpPr txBox="1"/>
          <p:nvPr/>
        </p:nvSpPr>
        <p:spPr>
          <a:xfrm>
            <a:off x="897124" y="349435"/>
            <a:ext cx="103977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ESTRUCTURA DELS ESTUDIS UNIVERSITARIS</a:t>
            </a:r>
          </a:p>
          <a:p>
            <a:endParaRPr lang="ca-ES" sz="2000" dirty="0">
              <a:solidFill>
                <a:schemeClr val="accent1">
                  <a:lumMod val="7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ca-ES" dirty="0">
              <a:solidFill>
                <a:prstClr val="black"/>
              </a:solidFill>
            </a:endParaRPr>
          </a:p>
          <a:p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C5E4F541-B0C5-6746-83F7-BC84A4C5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E611B1E1-EF0C-1F45-9BE5-259F8152D5F1}"/>
              </a:ext>
            </a:extLst>
          </p:cNvPr>
          <p:cNvCxnSpPr/>
          <p:nvPr/>
        </p:nvCxnSpPr>
        <p:spPr>
          <a:xfrm>
            <a:off x="1033597" y="379778"/>
            <a:ext cx="1015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xmlns="" id="{FB8251B2-26B8-1746-BD84-B5E66CE9F48B}"/>
              </a:ext>
            </a:extLst>
          </p:cNvPr>
          <p:cNvCxnSpPr/>
          <p:nvPr/>
        </p:nvCxnSpPr>
        <p:spPr>
          <a:xfrm>
            <a:off x="1033597" y="953702"/>
            <a:ext cx="1015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6D511C5E-1337-F448-A882-D15A44230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449" y="4673772"/>
            <a:ext cx="1365142" cy="1365142"/>
          </a:xfrm>
          <a:prstGeom prst="rect">
            <a:avLst/>
          </a:prstGeom>
        </p:spPr>
      </p:pic>
      <p:sp>
        <p:nvSpPr>
          <p:cNvPr id="2" name="Fletxa dreta 1"/>
          <p:cNvSpPr/>
          <p:nvPr/>
        </p:nvSpPr>
        <p:spPr>
          <a:xfrm>
            <a:off x="4844562" y="4440115"/>
            <a:ext cx="3253153" cy="105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2E290E6-3614-4951-AF01-6ED5D716FD0A}"/>
              </a:ext>
            </a:extLst>
          </p:cNvPr>
          <p:cNvSpPr txBox="1"/>
          <p:nvPr/>
        </p:nvSpPr>
        <p:spPr>
          <a:xfrm>
            <a:off x="8788894" y="5000461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>
                <a:solidFill>
                  <a:srgbClr val="D87315"/>
                </a:solidFill>
                <a:latin typeface="Abadi" panose="020B0604020104020204" pitchFamily="34" charset="0"/>
              </a:rPr>
              <a:t>(IL3)</a:t>
            </a:r>
          </a:p>
        </p:txBody>
      </p:sp>
    </p:spTree>
    <p:extLst>
      <p:ext uri="{BB962C8B-B14F-4D97-AF65-F5344CB8AC3E}">
        <p14:creationId xmlns:p14="http://schemas.microsoft.com/office/powerpoint/2010/main" xmlns="" val="34883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73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1699404" y="4485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5" name="QuadreDeText 4"/>
          <p:cNvSpPr txBox="1"/>
          <p:nvPr/>
        </p:nvSpPr>
        <p:spPr>
          <a:xfrm>
            <a:off x="897124" y="350903"/>
            <a:ext cx="10397751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ESTRUCTURA DELS ESTUDIS UNIVERSITARIS</a:t>
            </a:r>
          </a:p>
          <a:p>
            <a:pPr defTabSz="914400"/>
            <a:endParaRPr lang="ca-ES" dirty="0">
              <a:solidFill>
                <a:prstClr val="black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defTabSz="914400"/>
            <a:endParaRPr lang="ca-ES" dirty="0">
              <a:solidFill>
                <a:prstClr val="black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defTabSz="914400"/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1 CRÈDIT ECTS </a:t>
            </a:r>
            <a:r>
              <a:rPr lang="ca-ES" sz="22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equival a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ca-ES" sz="2400" b="1" u="sng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25 hores de feina </a:t>
            </a:r>
            <a:r>
              <a:rPr lang="ca-ES" sz="22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de l’estudiant, distribuïdes en </a:t>
            </a:r>
          </a:p>
          <a:p>
            <a:pPr defTabSz="914400"/>
            <a:endParaRPr lang="ca-ES" sz="2200" dirty="0"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Hores</a:t>
            </a: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presencials</a:t>
            </a: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seminaris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laboratoris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avaluació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presencial,…)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Hores</a:t>
            </a: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dedicades</a:t>
            </a: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l’elaboració</a:t>
            </a: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treballs</a:t>
            </a: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dirigits</a:t>
            </a: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</a:t>
            </a: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professorat</a:t>
            </a: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(no presencial) </a:t>
            </a: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de </a:t>
            </a:r>
            <a:r>
              <a:rPr lang="es-E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tutories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E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Hores</a:t>
            </a: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treball</a:t>
            </a: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autònom</a:t>
            </a: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dedicació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personal a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l’estudi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914400"/>
            <a:endParaRPr lang="ca-ES" dirty="0">
              <a:solidFill>
                <a:prstClr val="black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defTabSz="914400"/>
            <a:endParaRPr lang="ca-ES" dirty="0">
              <a:solidFill>
                <a:prstClr val="black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algn="ctr" defTabSz="914400"/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1 CURS = </a:t>
            </a:r>
            <a:r>
              <a:rPr lang="ca-E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1.500 HORES DE TREBALL </a:t>
            </a:r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= 60 CRÈDITS </a:t>
            </a:r>
          </a:p>
          <a:p>
            <a:pPr defTabSz="914400"/>
            <a:endParaRPr lang="ca-ES" sz="2200" dirty="0">
              <a:solidFill>
                <a:prstClr val="black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r>
              <a:rPr lang="ca-ES" sz="22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En totes les titulacions de grau és obligatori fer un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treball de fi de grau </a:t>
            </a:r>
            <a:r>
              <a:rPr lang="ca-ES" sz="2200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de 6 a 30 crèdits, depenent de la titulació</a:t>
            </a:r>
          </a:p>
          <a:p>
            <a:endParaRPr lang="ca-E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8350409-0201-D14E-BE1B-909203997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93CD82DD-D7DF-D54B-AEB3-B9AFF95E3646}"/>
              </a:ext>
            </a:extLst>
          </p:cNvPr>
          <p:cNvCxnSpPr/>
          <p:nvPr/>
        </p:nvCxnSpPr>
        <p:spPr>
          <a:xfrm>
            <a:off x="1033597" y="379778"/>
            <a:ext cx="1015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93EE9F72-54D5-554E-ACAD-17EE4E7A100A}"/>
              </a:ext>
            </a:extLst>
          </p:cNvPr>
          <p:cNvCxnSpPr/>
          <p:nvPr/>
        </p:nvCxnSpPr>
        <p:spPr>
          <a:xfrm>
            <a:off x="1033597" y="953702"/>
            <a:ext cx="1015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62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73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1699404" y="4485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098219" y="321602"/>
            <a:ext cx="99955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ca-ES" sz="3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MOBILITAT NACIONAL I INTERNACIONAL</a:t>
            </a:r>
          </a:p>
          <a:p>
            <a:pPr algn="ctr" defTabSz="914400"/>
            <a:endParaRPr lang="ca-ES" sz="22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defTabSz="914400">
              <a:buClr>
                <a:schemeClr val="tx1"/>
              </a:buClr>
            </a:pPr>
            <a:endParaRPr lang="ca-ES" sz="22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defTabSz="914400">
              <a:buClr>
                <a:schemeClr val="tx1"/>
              </a:buClr>
            </a:pPr>
            <a:endParaRPr lang="ca-ES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3398E579-83B2-6D46-8F4D-BB1B8B11DDD5}"/>
              </a:ext>
            </a:extLst>
          </p:cNvPr>
          <p:cNvCxnSpPr/>
          <p:nvPr/>
        </p:nvCxnSpPr>
        <p:spPr>
          <a:xfrm>
            <a:off x="1544227" y="350477"/>
            <a:ext cx="910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EF9EF002-0305-2F43-9776-4065540CD20F}"/>
              </a:ext>
            </a:extLst>
          </p:cNvPr>
          <p:cNvCxnSpPr/>
          <p:nvPr/>
        </p:nvCxnSpPr>
        <p:spPr>
          <a:xfrm>
            <a:off x="1544227" y="953276"/>
            <a:ext cx="910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DBCFFC8-31E2-F646-9703-F1A8FCFD2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CDA23BB-F200-D74D-BB7E-6C7B4800226B}"/>
              </a:ext>
            </a:extLst>
          </p:cNvPr>
          <p:cNvSpPr txBox="1"/>
          <p:nvPr/>
        </p:nvSpPr>
        <p:spPr>
          <a:xfrm>
            <a:off x="1257637" y="1850638"/>
            <a:ext cx="9228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>
                <a:latin typeface="Arial" panose="020B0604020202020204" pitchFamily="34" charset="0"/>
                <a:cs typeface="Arial" panose="020B0604020202020204" pitchFamily="34" charset="0"/>
              </a:rPr>
              <a:t>Programes d’intercanvi </a:t>
            </a: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milloren la qualitat de l’educació</a:t>
            </a:r>
          </a:p>
          <a:p>
            <a:pPr algn="ctr"/>
            <a:endParaRPr lang="ca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a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NACIONAL: </a:t>
            </a:r>
            <a:r>
              <a:rPr lang="ca-ES" sz="3600" b="1" dirty="0">
                <a:latin typeface="Arial" panose="020B0604020202020204" pitchFamily="34" charset="0"/>
                <a:cs typeface="Arial" panose="020B0604020202020204" pitchFamily="34" charset="0"/>
              </a:rPr>
              <a:t>Programa </a:t>
            </a:r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SICUE</a:t>
            </a:r>
          </a:p>
          <a:p>
            <a:pPr algn="ctr"/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INTERNACIONAL: </a:t>
            </a:r>
            <a:r>
              <a:rPr lang="ca-ES" sz="3600" b="1" dirty="0">
                <a:latin typeface="Arial" panose="020B0604020202020204" pitchFamily="34" charset="0"/>
                <a:cs typeface="Arial" panose="020B0604020202020204" pitchFamily="34" charset="0"/>
              </a:rPr>
              <a:t>Programa </a:t>
            </a:r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0651F03-87CD-5642-A1FF-5953880BE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185" y="4831227"/>
            <a:ext cx="1447024" cy="144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8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73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1699404" y="4485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DBCFFC8-31E2-F646-9703-F1A8FCFD2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08CD196B-6AC8-794C-BEA8-CDA53BF71A42}"/>
              </a:ext>
            </a:extLst>
          </p:cNvPr>
          <p:cNvSpPr/>
          <p:nvPr/>
        </p:nvSpPr>
        <p:spPr>
          <a:xfrm>
            <a:off x="1098219" y="321602"/>
            <a:ext cx="9995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ca-ES" sz="3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MOBILITAT NACIONAL - SICUE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741848E3-11CF-2244-9A29-56D9ADEC1278}"/>
              </a:ext>
            </a:extLst>
          </p:cNvPr>
          <p:cNvCxnSpPr/>
          <p:nvPr/>
        </p:nvCxnSpPr>
        <p:spPr>
          <a:xfrm>
            <a:off x="2722844" y="350477"/>
            <a:ext cx="676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B5BC4299-A246-D14E-B290-A97C55167921}"/>
              </a:ext>
            </a:extLst>
          </p:cNvPr>
          <p:cNvCxnSpPr/>
          <p:nvPr/>
        </p:nvCxnSpPr>
        <p:spPr>
          <a:xfrm>
            <a:off x="2722844" y="953276"/>
            <a:ext cx="676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8" name="Imagen 17" descr="Imagen que contiene naturaleza&#10;&#10;Descripción generada automáticamente">
            <a:extLst>
              <a:ext uri="{FF2B5EF4-FFF2-40B4-BE49-F238E27FC236}">
                <a16:creationId xmlns:a16="http://schemas.microsoft.com/office/drawing/2014/main" xmlns="" id="{1B3773E0-31B8-8649-8C18-D7CC89FDA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478" y="4711256"/>
            <a:ext cx="1879879" cy="144230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AA8DC557-721E-F443-A89E-D6BFF94846B0}"/>
              </a:ext>
            </a:extLst>
          </p:cNvPr>
          <p:cNvSpPr txBox="1"/>
          <p:nvPr/>
        </p:nvSpPr>
        <p:spPr>
          <a:xfrm>
            <a:off x="852000" y="2292955"/>
            <a:ext cx="10548731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Estades </a:t>
            </a:r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d’entre 3 i 9 mesos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qualsevol de les </a:t>
            </a:r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universitats espanyoles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(amb convenis bilaterals)</a:t>
            </a:r>
          </a:p>
          <a:p>
            <a:pPr marL="342900" indent="-342900">
              <a:buFont typeface="Wingdings" pitchFamily="2" charset="2"/>
              <a:buChar char="ü"/>
            </a:pPr>
            <a:endParaRPr lang="ca-E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garanteix </a:t>
            </a:r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reconeixement acadèmic i d’aprofitament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així com adequació al perfil curricular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18888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1 Imagen">
            <a:extLst>
              <a:ext uri="{FF2B5EF4-FFF2-40B4-BE49-F238E27FC236}">
                <a16:creationId xmlns:a16="http://schemas.microsoft.com/office/drawing/2014/main" xmlns="" id="{10F238B4-03CD-4423-96AD-C0389E94C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340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xmlns="" id="{CE780A49-2376-455C-81AD-53579EA9F933}"/>
              </a:ext>
            </a:extLst>
          </p:cNvPr>
          <p:cNvSpPr/>
          <p:nvPr/>
        </p:nvSpPr>
        <p:spPr>
          <a:xfrm rot="960000">
            <a:off x="3652839" y="1589726"/>
            <a:ext cx="6396037" cy="168751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xmlns="" id="{3ED7BD4F-2A1D-4138-ADF6-DDF49004EB62}"/>
              </a:ext>
            </a:extLst>
          </p:cNvPr>
          <p:cNvSpPr/>
          <p:nvPr/>
        </p:nvSpPr>
        <p:spPr>
          <a:xfrm rot="960000">
            <a:off x="3602944" y="2585243"/>
            <a:ext cx="4054475" cy="168751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20837" name="4 CuadroTexto">
            <a:extLst>
              <a:ext uri="{FF2B5EF4-FFF2-40B4-BE49-F238E27FC236}">
                <a16:creationId xmlns:a16="http://schemas.microsoft.com/office/drawing/2014/main" xmlns="" id="{F21DCA3F-1781-4BD6-9A51-6193A96D9D12}"/>
              </a:ext>
            </a:extLst>
          </p:cNvPr>
          <p:cNvSpPr txBox="1">
            <a:spLocks noChangeArrowheads="1"/>
          </p:cNvSpPr>
          <p:nvPr/>
        </p:nvSpPr>
        <p:spPr bwMode="auto">
          <a:xfrm rot="916942">
            <a:off x="3560290" y="1552822"/>
            <a:ext cx="5708036" cy="289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ca-ES" altLang="ca-ES" sz="32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Dr. Joan Simon </a:t>
            </a:r>
            <a:r>
              <a:rPr lang="ca-ES" altLang="ca-E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Pallisé</a:t>
            </a:r>
            <a:endParaRPr lang="ca-ES" altLang="ca-ES" sz="32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40000"/>
              </a:lnSpc>
            </a:pPr>
            <a:r>
              <a:rPr lang="ca-ES" altLang="ca-E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Departament de Biologia, Sanitat i Medi Ambient </a:t>
            </a:r>
          </a:p>
          <a:p>
            <a:pPr algn="ctr" eaLnBrk="1" hangingPunct="1">
              <a:lnSpc>
                <a:spcPct val="140000"/>
              </a:lnSpc>
            </a:pPr>
            <a:r>
              <a:rPr lang="ca-ES" altLang="ca-E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Facultat de Farmàcia i Ciències de l’Alimentació</a:t>
            </a:r>
          </a:p>
          <a:p>
            <a:pPr algn="ctr" eaLnBrk="1" hangingPunct="1">
              <a:lnSpc>
                <a:spcPct val="140000"/>
              </a:lnSpc>
            </a:pPr>
            <a:r>
              <a:rPr lang="ca-ES" altLang="ca-ES" sz="20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Universitat de Barcelona</a:t>
            </a:r>
          </a:p>
          <a:p>
            <a:pPr algn="ctr" eaLnBrk="1" hangingPunct="1">
              <a:lnSpc>
                <a:spcPct val="140000"/>
              </a:lnSpc>
            </a:pPr>
            <a:endParaRPr lang="ca-ES" altLang="ca-ES" sz="20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40000"/>
              </a:lnSpc>
            </a:pPr>
            <a:r>
              <a:rPr lang="ca-ES" altLang="ca-ES" sz="2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E-mail: </a:t>
            </a:r>
            <a:r>
              <a:rPr lang="ca-ES" altLang="ca-E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joansimon@ub.edu</a:t>
            </a:r>
            <a:endParaRPr lang="ca-ES" altLang="ca-ES" sz="2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FF916F9-5D8F-4FD0-99E3-49406ABF98E7}"/>
              </a:ext>
            </a:extLst>
          </p:cNvPr>
          <p:cNvSpPr txBox="1"/>
          <p:nvPr/>
        </p:nvSpPr>
        <p:spPr>
          <a:xfrm>
            <a:off x="171450" y="5280747"/>
            <a:ext cx="5987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80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 UB s’apropa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F51D24F-8B84-4DC0-8B6B-5EDFFC417086}"/>
              </a:ext>
            </a:extLst>
          </p:cNvPr>
          <p:cNvSpPr txBox="1"/>
          <p:nvPr/>
        </p:nvSpPr>
        <p:spPr>
          <a:xfrm>
            <a:off x="7577751" y="144787"/>
            <a:ext cx="4596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Benvinguts!</a:t>
            </a:r>
          </a:p>
        </p:txBody>
      </p:sp>
    </p:spTree>
    <p:extLst>
      <p:ext uri="{BB962C8B-B14F-4D97-AF65-F5344CB8AC3E}">
        <p14:creationId xmlns:p14="http://schemas.microsoft.com/office/powerpoint/2010/main" xmlns="" val="1999854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73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1699404" y="4485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003588" y="1151474"/>
            <a:ext cx="10184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endParaRPr lang="ca-ES" sz="8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285750" indent="-285750" defTabSz="914400"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El programa Erasmus permet als estudiants de la UB </a:t>
            </a:r>
            <a:r>
              <a:rPr lang="ca-ES" sz="2200" b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cursar estudis en una universitat de la Unió Europea o d’un país associat al programa. </a:t>
            </a:r>
          </a:p>
          <a:p>
            <a:pPr marL="285750" indent="-285750" defTabSz="914400">
              <a:buClr>
                <a:schemeClr val="tx1"/>
              </a:buClr>
              <a:buFont typeface="Wingdings" pitchFamily="2" charset="2"/>
              <a:buChar char="ü"/>
            </a:pPr>
            <a:endParaRPr lang="ca-ES" sz="22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285750" indent="-285750" defTabSz="914400"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Els estudiants reben un </a:t>
            </a:r>
            <a:r>
              <a:rPr lang="ca-ES" sz="2200" b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ajut econòmic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proporcional a la durada en mesos de l’estada a la universitat estrangera i, posteriorment, reben el reconeixement de les assignatures cursades.</a:t>
            </a:r>
          </a:p>
          <a:p>
            <a:pPr marL="285750" indent="-285750" defTabSz="914400">
              <a:buClr>
                <a:schemeClr val="tx1"/>
              </a:buClr>
              <a:buFont typeface="Wingdings" pitchFamily="2" charset="2"/>
              <a:buChar char="ü"/>
            </a:pPr>
            <a:endParaRPr lang="ca-ES" sz="22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285750" indent="-285750" defTabSz="914400"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El període d’estudis pot ser </a:t>
            </a:r>
            <a:r>
              <a:rPr lang="ca-ES" sz="2200" b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d’un o dos semestres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consecutius com a màxim, dins un curs acadèmic.</a:t>
            </a:r>
          </a:p>
          <a:p>
            <a:pPr defTabSz="914400">
              <a:buClr>
                <a:schemeClr val="tx1"/>
              </a:buClr>
            </a:pPr>
            <a:endParaRPr lang="ca-ES" sz="22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285750" indent="-285750" defTabSz="914400"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Has d’haver </a:t>
            </a:r>
            <a:r>
              <a:rPr lang="ca-ES" sz="2200" b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superat 60 crèdits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en el moment de fer la sol·licitud.</a:t>
            </a:r>
          </a:p>
          <a:p>
            <a:pPr marL="285750" indent="-285750" defTabSz="914400">
              <a:buClr>
                <a:schemeClr val="tx1"/>
              </a:buClr>
              <a:buFont typeface="Wingdings" pitchFamily="2" charset="2"/>
              <a:buChar char="ü"/>
            </a:pPr>
            <a:endParaRPr lang="ca-ES" sz="22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285750" indent="-285750" defTabSz="914400"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S’ha d’</a:t>
            </a:r>
            <a:r>
              <a:rPr lang="ca-ES" sz="2200" b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acreditar un nivell de capacitació lingüística.</a:t>
            </a:r>
          </a:p>
          <a:p>
            <a:pPr defTabSz="914400">
              <a:buClr>
                <a:schemeClr val="tx1"/>
              </a:buClr>
            </a:pPr>
            <a:endParaRPr lang="ca-ES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DBCFFC8-31E2-F646-9703-F1A8FCFD2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AEC5E84-59E3-AB40-8221-B9A38EC76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345" y="4761262"/>
            <a:ext cx="1242278" cy="1240008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CF65ACB9-D8FF-3A4E-A4A9-327C84713BF5}"/>
              </a:ext>
            </a:extLst>
          </p:cNvPr>
          <p:cNvSpPr/>
          <p:nvPr/>
        </p:nvSpPr>
        <p:spPr>
          <a:xfrm>
            <a:off x="1098219" y="321602"/>
            <a:ext cx="9995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ca-ES" sz="3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MOBILITAT INTERNACIONAL - ERASMUS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EF335F25-648D-F84F-8CB7-43F2BE0D423C}"/>
              </a:ext>
            </a:extLst>
          </p:cNvPr>
          <p:cNvCxnSpPr/>
          <p:nvPr/>
        </p:nvCxnSpPr>
        <p:spPr>
          <a:xfrm>
            <a:off x="1598015" y="350477"/>
            <a:ext cx="900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9FFFB506-E389-9849-BA03-DC7233FC9351}"/>
              </a:ext>
            </a:extLst>
          </p:cNvPr>
          <p:cNvCxnSpPr/>
          <p:nvPr/>
        </p:nvCxnSpPr>
        <p:spPr>
          <a:xfrm>
            <a:off x="1598015" y="953276"/>
            <a:ext cx="900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47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73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1699404" y="4485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sp>
        <p:nvSpPr>
          <p:cNvPr id="3" name="Rectangle 2"/>
          <p:cNvSpPr/>
          <p:nvPr/>
        </p:nvSpPr>
        <p:spPr>
          <a:xfrm>
            <a:off x="3282570" y="340852"/>
            <a:ext cx="5626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PLA D’ACCIÓ TUTORIAL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3596" y="1234791"/>
            <a:ext cx="974480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Als centres de la UB hi ha </a:t>
            </a:r>
            <a:r>
              <a:rPr lang="ca-ES" sz="2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professors tutors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que ajuden de manera personalitzada a l’adaptació a la vida universitària.</a:t>
            </a:r>
          </a:p>
          <a:p>
            <a:pPr algn="just" defTabSz="914400"/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Aquests professors tutors contribueixen a una </a:t>
            </a:r>
            <a:r>
              <a:rPr lang="ca-ES" sz="2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educació global</a:t>
            </a:r>
            <a:r>
              <a:rPr lang="ca-ES" sz="2200" b="1" dirty="0"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.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L’ajut a l’alumnat és essencial per elaborar i revisar les seves aspiracions acadèmiques, professionals i personals.</a:t>
            </a:r>
          </a:p>
          <a:p>
            <a:pPr algn="just" defTabSz="914400"/>
            <a:endParaRPr lang="ca-ES" sz="22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algn="just" defTabSz="914400"/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Objectius:</a:t>
            </a:r>
          </a:p>
          <a:p>
            <a:pPr algn="just" defTabSz="914400"/>
            <a:endParaRPr lang="ca-ES" sz="22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342900" indent="-342900" algn="just" defTabSz="914400">
              <a:buFont typeface="Wingdings" pitchFamily="2" charset="2"/>
              <a:buChar char="ü"/>
            </a:pPr>
            <a:r>
              <a:rPr lang="ca-ES" sz="28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Acompanyar</a:t>
            </a:r>
          </a:p>
          <a:p>
            <a:pPr marL="342900" indent="-342900" algn="just" defTabSz="914400">
              <a:buFont typeface="Wingdings" pitchFamily="2" charset="2"/>
              <a:buChar char="ü"/>
            </a:pPr>
            <a:r>
              <a:rPr lang="ca-ES" sz="28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Guiar</a:t>
            </a:r>
          </a:p>
          <a:p>
            <a:pPr marL="342900" indent="-342900" algn="just" defTabSz="914400">
              <a:buFont typeface="Wingdings" pitchFamily="2" charset="2"/>
              <a:buChar char="ü"/>
            </a:pPr>
            <a:r>
              <a:rPr lang="ca-ES" sz="28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Aconsellar</a:t>
            </a:r>
            <a:endParaRPr lang="ca-ES" sz="28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0CA08058-4F80-2945-9EEA-C70B8D815007}"/>
              </a:ext>
            </a:extLst>
          </p:cNvPr>
          <p:cNvCxnSpPr/>
          <p:nvPr/>
        </p:nvCxnSpPr>
        <p:spPr>
          <a:xfrm>
            <a:off x="3414475" y="350477"/>
            <a:ext cx="540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1E3EE5A8-0FF1-C94C-9907-F620DA04857C}"/>
              </a:ext>
            </a:extLst>
          </p:cNvPr>
          <p:cNvCxnSpPr/>
          <p:nvPr/>
        </p:nvCxnSpPr>
        <p:spPr>
          <a:xfrm>
            <a:off x="3414475" y="953276"/>
            <a:ext cx="540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EEB6E676-502C-2845-AE76-89A5E9FC6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F072595-9159-7147-8FB1-05D394533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010" y="4244497"/>
            <a:ext cx="1377066" cy="179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6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73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48034" y="1158702"/>
            <a:ext cx="10495932" cy="4540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La </a:t>
            </a:r>
            <a:r>
              <a:rPr lang="ca-ES" sz="2200" b="1" dirty="0" err="1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tutorització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d’aquests esportistes l’ajuden a resoldre els problemes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que es puguin derivar de la participació en competicions, entrenaments, concentracions, etc. per tal de</a:t>
            </a:r>
            <a:endParaRPr lang="ca-ES" sz="24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Orientar</a:t>
            </a: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l’estudiant per escollir itineraris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Ser </a:t>
            </a:r>
            <a:r>
              <a:rPr lang="ca-ES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interlocutor</a:t>
            </a: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entre l’estudiant i professors implicats per possibles modificacions de dates d’exàmens o pràctiques acadèmiques.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Establir les </a:t>
            </a:r>
            <a:r>
              <a:rPr lang="ca-ES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recomanacions</a:t>
            </a: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acadèmiques per al millor ajustament de les assignatures</a:t>
            </a:r>
          </a:p>
          <a:p>
            <a:pPr marL="0" indent="0">
              <a:buNone/>
            </a:pPr>
            <a:endParaRPr lang="ca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A0398DC-4FBA-0B49-82AB-B1E92F1FD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AD7F321-765D-E343-A4F5-0EF622148185}"/>
              </a:ext>
            </a:extLst>
          </p:cNvPr>
          <p:cNvSpPr/>
          <p:nvPr/>
        </p:nvSpPr>
        <p:spPr>
          <a:xfrm>
            <a:off x="3612953" y="340852"/>
            <a:ext cx="4966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ESPORTISTES D’ELIT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DE25E3AD-BDEC-4047-B69F-6AE798E25732}"/>
              </a:ext>
            </a:extLst>
          </p:cNvPr>
          <p:cNvCxnSpPr/>
          <p:nvPr/>
        </p:nvCxnSpPr>
        <p:spPr>
          <a:xfrm>
            <a:off x="3744600" y="350477"/>
            <a:ext cx="4716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BBAB468-399E-024B-A69A-BBE5B7B1A2D6}"/>
              </a:ext>
            </a:extLst>
          </p:cNvPr>
          <p:cNvCxnSpPr/>
          <p:nvPr/>
        </p:nvCxnSpPr>
        <p:spPr>
          <a:xfrm>
            <a:off x="3744600" y="953276"/>
            <a:ext cx="4716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B050E25-C26E-1644-A16B-F272F7695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531" y="4828322"/>
            <a:ext cx="1279901" cy="127990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B0B6F3B7-1107-ED45-A795-8A55CE87C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05422">
            <a:off x="7256091" y="4361959"/>
            <a:ext cx="1014842" cy="22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72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73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06731" y="1158702"/>
            <a:ext cx="10909249" cy="400998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La </a:t>
            </a:r>
            <a:r>
              <a:rPr lang="ca-ES" sz="2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Unitat de Programes d'Integració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 forma part del Servei d’Atenció a l’Estudiant.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L'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objectiu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és que els estudiants amb necessitats educatives específiques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tinguin l’atenció que requereixen i puguin gaudir d'una efectiva igualtat d'oportunitats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 la seva vida acadèmica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El </a:t>
            </a:r>
            <a:r>
              <a:rPr lang="ca-ES" sz="2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programa FEM VIA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ofereix atenció directa i especialitzada a l’alumnat amb discapacitat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El </a:t>
            </a:r>
            <a:r>
              <a:rPr lang="ca-ES" sz="22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programa AVANÇA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dona suport a l’alumnat amb dificultats acadèmiques derivades de circumstàncies físiques, sensorials i/o psicològiques, però sense certificat de discapacitat (per exemple TDAH, dislèxia, malalties greus, etc.)</a:t>
            </a:r>
          </a:p>
          <a:p>
            <a:pPr marL="0" indent="0">
              <a:buNone/>
            </a:pPr>
            <a:endParaRPr lang="ca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A0398DC-4FBA-0B49-82AB-B1E92F1FD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AD7F321-765D-E343-A4F5-0EF622148185}"/>
              </a:ext>
            </a:extLst>
          </p:cNvPr>
          <p:cNvSpPr/>
          <p:nvPr/>
        </p:nvSpPr>
        <p:spPr>
          <a:xfrm>
            <a:off x="497762" y="340852"/>
            <a:ext cx="112272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ca-ES" sz="30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ALUMNAT AMB NECESSITATS EDUCATIVES ESPECÍFIQUES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DE25E3AD-BDEC-4047-B69F-6AE798E25732}"/>
              </a:ext>
            </a:extLst>
          </p:cNvPr>
          <p:cNvCxnSpPr/>
          <p:nvPr/>
        </p:nvCxnSpPr>
        <p:spPr>
          <a:xfrm>
            <a:off x="613427" y="350477"/>
            <a:ext cx="109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BBAB468-399E-024B-A69A-BBE5B7B1A2D6}"/>
              </a:ext>
            </a:extLst>
          </p:cNvPr>
          <p:cNvCxnSpPr/>
          <p:nvPr/>
        </p:nvCxnSpPr>
        <p:spPr>
          <a:xfrm>
            <a:off x="613427" y="885540"/>
            <a:ext cx="109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F39BBBD-4482-1847-B957-30C11854C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920" y="5168685"/>
            <a:ext cx="1294507" cy="118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2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7D6F6800-591C-9946-8CAA-A1CE5F6C91B5}"/>
              </a:ext>
            </a:extLst>
          </p:cNvPr>
          <p:cNvSpPr/>
          <p:nvPr/>
        </p:nvSpPr>
        <p:spPr>
          <a:xfrm>
            <a:off x="942340" y="2967335"/>
            <a:ext cx="10307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dirty="0">
                <a:solidFill>
                  <a:srgbClr val="155E83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PREUS I AJUTS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548BF283-0BEC-334C-A45E-AFAA533671E2}"/>
              </a:ext>
            </a:extLst>
          </p:cNvPr>
          <p:cNvCxnSpPr/>
          <p:nvPr/>
        </p:nvCxnSpPr>
        <p:spPr>
          <a:xfrm>
            <a:off x="3594188" y="2945110"/>
            <a:ext cx="5039624" cy="0"/>
          </a:xfrm>
          <a:prstGeom prst="line">
            <a:avLst/>
          </a:prstGeom>
          <a:ln w="38100">
            <a:solidFill>
              <a:srgbClr val="155E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B4C1588-26EF-9943-89DA-14B54D371932}"/>
              </a:ext>
            </a:extLst>
          </p:cNvPr>
          <p:cNvCxnSpPr/>
          <p:nvPr/>
        </p:nvCxnSpPr>
        <p:spPr>
          <a:xfrm>
            <a:off x="3594188" y="3897935"/>
            <a:ext cx="5039624" cy="0"/>
          </a:xfrm>
          <a:prstGeom prst="line">
            <a:avLst/>
          </a:prstGeom>
          <a:ln w="38100">
            <a:solidFill>
              <a:srgbClr val="155E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64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55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072320" y="1185930"/>
            <a:ext cx="10047359" cy="4807444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El primer curs hauràs de matricular-te de </a:t>
            </a:r>
            <a:r>
              <a:rPr lang="ca-ES" sz="24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60 crèdits </a:t>
            </a: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(temps complert) o de 30 crèdits (si et matricules a temps parcial)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Si fas un </a:t>
            </a:r>
            <a:r>
              <a:rPr lang="ca-ES" sz="24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doble grau</a:t>
            </a: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, t’hauràs de matricular de </a:t>
            </a:r>
            <a:r>
              <a:rPr lang="ca-ES" sz="24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més crèdits!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ca-ES" sz="24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a-ES" sz="2400" spc="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El preu del crèdit corresponent als graus oficials, es distribueix en </a:t>
            </a:r>
            <a:r>
              <a:rPr lang="ca-ES" sz="2400" b="1" spc="0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tres nivells de coeficient d’estructura docent </a:t>
            </a:r>
            <a:r>
              <a:rPr lang="ca-ES" sz="2400" spc="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(A,B i C). Els imports d’aquests crèdits van dels: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ca-ES" sz="2400" spc="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a-ES" sz="26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17,69€/crèdit (A), 25,04 (B) </a:t>
            </a:r>
            <a:r>
              <a:rPr lang="ca-ES" sz="26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als</a:t>
            </a:r>
            <a:r>
              <a:rPr lang="ca-ES" sz="26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27,67 €/crèdit (C)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ca-ES" sz="2000" spc="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ca-ES" sz="24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CEC9C87-772B-324A-9187-C41E0A70D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46D707B7-5F2D-2544-AC1C-B73D52E2B50F}"/>
              </a:ext>
            </a:extLst>
          </p:cNvPr>
          <p:cNvSpPr/>
          <p:nvPr/>
        </p:nvSpPr>
        <p:spPr>
          <a:xfrm>
            <a:off x="5212585" y="340852"/>
            <a:ext cx="1766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PREUS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8D07D374-6DB8-9D48-9072-E540E14FFCC4}"/>
              </a:ext>
            </a:extLst>
          </p:cNvPr>
          <p:cNvCxnSpPr/>
          <p:nvPr/>
        </p:nvCxnSpPr>
        <p:spPr>
          <a:xfrm>
            <a:off x="5320277" y="350477"/>
            <a:ext cx="154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1EB6164D-A48E-EC43-BBFE-78AA3FB2BF9A}"/>
              </a:ext>
            </a:extLst>
          </p:cNvPr>
          <p:cNvCxnSpPr/>
          <p:nvPr/>
        </p:nvCxnSpPr>
        <p:spPr>
          <a:xfrm>
            <a:off x="5320277" y="953276"/>
            <a:ext cx="154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16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55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F8708B1-A9BE-6C4C-A1F8-F2D7CE88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1D0E9AB1-D36E-F64D-80A1-388E5696EFC2}"/>
              </a:ext>
            </a:extLst>
          </p:cNvPr>
          <p:cNvSpPr/>
          <p:nvPr/>
        </p:nvSpPr>
        <p:spPr>
          <a:xfrm>
            <a:off x="806800" y="340852"/>
            <a:ext cx="105784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ca-ES" sz="30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PREUS APROXIMATS GRAUS UB PER CURS ACADÈMIC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BD69E6AF-AE45-8243-BB3F-EC1AA9F756DE}"/>
              </a:ext>
            </a:extLst>
          </p:cNvPr>
          <p:cNvCxnSpPr/>
          <p:nvPr/>
        </p:nvCxnSpPr>
        <p:spPr>
          <a:xfrm>
            <a:off x="943772" y="350477"/>
            <a:ext cx="10296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429CE049-B7AC-474F-940F-E99444493B4F}"/>
              </a:ext>
            </a:extLst>
          </p:cNvPr>
          <p:cNvCxnSpPr/>
          <p:nvPr/>
        </p:nvCxnSpPr>
        <p:spPr>
          <a:xfrm>
            <a:off x="943772" y="894007"/>
            <a:ext cx="10296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024" y="1126304"/>
            <a:ext cx="10125625" cy="515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55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22445" y="1187518"/>
            <a:ext cx="10547110" cy="3892482"/>
          </a:xfrm>
        </p:spPr>
        <p:txBody>
          <a:bodyPr>
            <a:normAutofit/>
          </a:bodyPr>
          <a:lstStyle/>
          <a:p>
            <a:endParaRPr lang="ca-E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Què heu de fer?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ca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Demanar l’acreditació econòmica de l’AGAUR.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ca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Sol·licitar la Beca Equitat a l’AGAUR.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ca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Sol·licitar la Beca General del Ministeri d’Educació, Cultura i Esport.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En el moment de la matrícula: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ca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Demanar la matrícula condicional com a becari/a. Has de portar l’acreditació de l’AGAUR.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ca-E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ca-ES" sz="2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75D1F3E-6E58-604C-9CC0-CCA16C7E0841}"/>
              </a:ext>
            </a:extLst>
          </p:cNvPr>
          <p:cNvSpPr/>
          <p:nvPr/>
        </p:nvSpPr>
        <p:spPr>
          <a:xfrm>
            <a:off x="5029042" y="340852"/>
            <a:ext cx="2133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BEQUES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06B442D7-5AB5-614E-996B-F0F20F162744}"/>
              </a:ext>
            </a:extLst>
          </p:cNvPr>
          <p:cNvCxnSpPr/>
          <p:nvPr/>
        </p:nvCxnSpPr>
        <p:spPr>
          <a:xfrm>
            <a:off x="5157737" y="350477"/>
            <a:ext cx="1873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0412F385-0D7D-1344-A594-8B3375BF8AB4}"/>
              </a:ext>
            </a:extLst>
          </p:cNvPr>
          <p:cNvCxnSpPr/>
          <p:nvPr/>
        </p:nvCxnSpPr>
        <p:spPr>
          <a:xfrm>
            <a:off x="5157737" y="953276"/>
            <a:ext cx="1873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CA497DE-D4F9-6040-9DCA-C6826FE26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D1F7CB7-E83A-D449-A812-B943F0595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712" y="5083788"/>
            <a:ext cx="1194463" cy="119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74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55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/>
          <p:cNvSpPr txBox="1"/>
          <p:nvPr/>
        </p:nvSpPr>
        <p:spPr>
          <a:xfrm>
            <a:off x="3383430" y="5595386"/>
            <a:ext cx="5425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Informació sobre més ajuts:</a:t>
            </a:r>
            <a:r>
              <a:rPr lang="ca-ES" sz="2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2"/>
              </a:rPr>
              <a:t>www.ub.edu</a:t>
            </a:r>
            <a:r>
              <a:rPr lang="ca-ES" sz="2000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ca-ES" sz="2000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2"/>
              </a:rPr>
              <a:t>bkub</a:t>
            </a:r>
            <a:endParaRPr lang="es-ES" sz="2000" dirty="0">
              <a:solidFill>
                <a:srgbClr val="FF93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A9E68707-439A-5949-BF4E-A6509A8043D2}"/>
              </a:ext>
            </a:extLst>
          </p:cNvPr>
          <p:cNvSpPr/>
          <p:nvPr/>
        </p:nvSpPr>
        <p:spPr>
          <a:xfrm>
            <a:off x="3539856" y="340852"/>
            <a:ext cx="511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AJUTS I FINANCIACIÓ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0F9BE455-9DED-F642-95B5-AEE0CD82B7A2}"/>
              </a:ext>
            </a:extLst>
          </p:cNvPr>
          <p:cNvCxnSpPr/>
          <p:nvPr/>
        </p:nvCxnSpPr>
        <p:spPr>
          <a:xfrm>
            <a:off x="3660399" y="350477"/>
            <a:ext cx="491769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0F3C905E-52DB-1043-BF28-3A380E758B1E}"/>
              </a:ext>
            </a:extLst>
          </p:cNvPr>
          <p:cNvCxnSpPr/>
          <p:nvPr/>
        </p:nvCxnSpPr>
        <p:spPr>
          <a:xfrm>
            <a:off x="3660399" y="953276"/>
            <a:ext cx="491769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2F77492-8005-564C-B1BA-B0C5A8BE0F2B}"/>
              </a:ext>
            </a:extLst>
          </p:cNvPr>
          <p:cNvSpPr txBox="1"/>
          <p:nvPr/>
        </p:nvSpPr>
        <p:spPr>
          <a:xfrm>
            <a:off x="987069" y="1218452"/>
            <a:ext cx="10374956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Si no </a:t>
            </a:r>
            <a:r>
              <a:rPr lang="es-ES" sz="2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pots</a:t>
            </a: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accedir</a:t>
            </a: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a </a:t>
            </a:r>
            <a:r>
              <a:rPr lang="es-ES" sz="2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cap</a:t>
            </a: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beca, </a:t>
            </a:r>
            <a:r>
              <a:rPr lang="es-ES" sz="2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pots</a:t>
            </a: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fraccionar el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pagament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de la </a:t>
            </a:r>
            <a:r>
              <a:rPr lang="es-ES" sz="2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teva</a:t>
            </a: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matrícula:</a:t>
            </a:r>
          </a:p>
          <a:p>
            <a:endParaRPr lang="es-ES" sz="22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En 3 o 7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terminis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sense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recàrrec</a:t>
            </a:r>
            <a:endParaRPr lang="es-ES" sz="2200" b="1" dirty="0">
              <a:solidFill>
                <a:srgbClr val="FF93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endParaRPr lang="es-ES" sz="22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r>
              <a:rPr lang="es-ES" sz="2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Recorda</a:t>
            </a: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que </a:t>
            </a:r>
            <a:r>
              <a:rPr lang="es-ES" sz="2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pots</a:t>
            </a: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afegir</a:t>
            </a: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al preu de la matrícula </a:t>
            </a:r>
            <a:r>
              <a:rPr lang="es-ES" sz="24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exempcions</a:t>
            </a: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per</a:t>
            </a:r>
          </a:p>
          <a:p>
            <a:endParaRPr lang="es-ES" sz="22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300"/>
              </a:buClr>
              <a:buFont typeface="Wingdings" pitchFamily="2" charset="2"/>
              <a:buChar char="ü"/>
            </a:pP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Família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Nombrosa</a:t>
            </a:r>
            <a:endParaRPr lang="es-ES" sz="2200" b="1" dirty="0">
              <a:solidFill>
                <a:srgbClr val="FF93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300"/>
              </a:buClr>
              <a:buFont typeface="Wingdings" pitchFamily="2" charset="2"/>
              <a:buChar char="ü"/>
            </a:pP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Matrícula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d’Honor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al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batxillerat</a:t>
            </a:r>
            <a:endParaRPr lang="es-ES" sz="2200" b="1" dirty="0">
              <a:solidFill>
                <a:srgbClr val="FF93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9300"/>
              </a:buClr>
              <a:buFont typeface="Wingdings" pitchFamily="2" charset="2"/>
              <a:buChar char="ü"/>
            </a:pP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Estudiants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amb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discapacitat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grau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mínim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33%</a:t>
            </a:r>
          </a:p>
          <a:p>
            <a:pPr marL="285750" indent="-285750">
              <a:buClr>
                <a:srgbClr val="FF9300"/>
              </a:buClr>
              <a:buFont typeface="Wingdings" pitchFamily="2" charset="2"/>
              <a:buChar char="ü"/>
            </a:pP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Víctimes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d’actes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terroristes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(i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cònjuge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i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fills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Clr>
                <a:srgbClr val="FF9300"/>
              </a:buClr>
              <a:buFont typeface="Wingdings" pitchFamily="2" charset="2"/>
              <a:buChar char="ü"/>
            </a:pP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Víctimes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de violencia de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gènere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(i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cònjuge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i </a:t>
            </a:r>
            <a:r>
              <a:rPr lang="es-ES" sz="2200" b="1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fills</a:t>
            </a:r>
            <a:r>
              <a:rPr lang="es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28103BB3-AB0E-5147-9974-B261721AF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57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xmlns="" id="{2F892C35-5768-E348-8DDC-4D0FD82E570C}"/>
              </a:ext>
            </a:extLst>
          </p:cNvPr>
          <p:cNvSpPr/>
          <p:nvPr/>
        </p:nvSpPr>
        <p:spPr>
          <a:xfrm>
            <a:off x="942340" y="2967335"/>
            <a:ext cx="10307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dirty="0">
                <a:solidFill>
                  <a:srgbClr val="05656A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CONSELLS I ESTRATÈGIES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40C21246-8AE8-2140-8B25-91FA0E1C0CDD}"/>
              </a:ext>
            </a:extLst>
          </p:cNvPr>
          <p:cNvCxnSpPr/>
          <p:nvPr/>
        </p:nvCxnSpPr>
        <p:spPr>
          <a:xfrm>
            <a:off x="1650000" y="2945110"/>
            <a:ext cx="8928000" cy="0"/>
          </a:xfrm>
          <a:prstGeom prst="line">
            <a:avLst/>
          </a:prstGeom>
          <a:ln w="38100">
            <a:solidFill>
              <a:srgbClr val="05656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6AAB3641-1FA9-7B42-8C94-C83A28BAC09B}"/>
              </a:ext>
            </a:extLst>
          </p:cNvPr>
          <p:cNvCxnSpPr/>
          <p:nvPr/>
        </p:nvCxnSpPr>
        <p:spPr>
          <a:xfrm>
            <a:off x="1650000" y="3897935"/>
            <a:ext cx="8928000" cy="0"/>
          </a:xfrm>
          <a:prstGeom prst="line">
            <a:avLst/>
          </a:prstGeom>
          <a:ln w="38100">
            <a:solidFill>
              <a:srgbClr val="05656A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5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94235" y="5609875"/>
            <a:ext cx="5639373" cy="86203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ca-ES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M’acompanyes </a:t>
            </a:r>
            <a:br>
              <a:rPr lang="ca-ES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a-ES" sz="4800" b="1" kern="1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conèixer la UB?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97233" y="140107"/>
            <a:ext cx="2282959" cy="7294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00FB637-9E63-465B-BD22-070DFD929C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05952" y="2329133"/>
            <a:ext cx="3580096" cy="20138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29EFFAA-CB70-4801-AB3F-66A7D8A80C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18228" y="949483"/>
            <a:ext cx="4016731" cy="26610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0B5BF17-857C-432B-9DD6-EB1C0DC7B4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7041" y="1856148"/>
            <a:ext cx="3922578" cy="21868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D0DE7E0-2518-4A66-98D2-92CF2FCDD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531" y="211402"/>
            <a:ext cx="5334000" cy="1905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593185D0-B231-44CB-889B-BEED4F21F5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2195" y="4252501"/>
            <a:ext cx="3409617" cy="22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1770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65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512" y="323667"/>
            <a:ext cx="1069897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3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a-ES" sz="23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a-ES" sz="23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La </a:t>
            </a:r>
            <a:r>
              <a:rPr lang="ca-ES" sz="23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MOTIVACIÓ</a:t>
            </a:r>
            <a:r>
              <a:rPr lang="ca-ES" sz="23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per estudiar és un factor </a:t>
            </a:r>
            <a:r>
              <a:rPr lang="ca-ES" sz="23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CLAU</a:t>
            </a:r>
            <a:r>
              <a:rPr lang="ca-ES" sz="23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a l’hora de triar un ensenyament.</a:t>
            </a:r>
          </a:p>
          <a:p>
            <a:endParaRPr lang="ca-ES" sz="16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r>
              <a:rPr lang="ca-ES" sz="23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Si hi ha un estudi que et motiva, no ho </a:t>
            </a:r>
            <a:r>
              <a:rPr lang="ca-ES" sz="23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DUBTIS, TRIA’L.</a:t>
            </a:r>
          </a:p>
          <a:p>
            <a:endParaRPr lang="ca-ES" sz="16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r>
              <a:rPr lang="ca-ES" sz="23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 clau de l’èxit es basa en fer el que més t’agrada!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8C9DC86-90BF-124F-9748-E93C0EB11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7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65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512" y="323667"/>
            <a:ext cx="1069897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3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a-ES" sz="23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a-ES" sz="23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La </a:t>
            </a:r>
            <a:r>
              <a:rPr lang="ca-ES" sz="23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MOTIVACIÓ</a:t>
            </a:r>
            <a:r>
              <a:rPr lang="ca-ES" sz="23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per estudiar és un factor </a:t>
            </a:r>
            <a:r>
              <a:rPr lang="ca-ES" sz="23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CLAU</a:t>
            </a:r>
            <a:r>
              <a:rPr lang="ca-ES" sz="23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a l’hora de triar un ensenyament.</a:t>
            </a:r>
          </a:p>
          <a:p>
            <a:endParaRPr lang="ca-ES" sz="16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r>
              <a:rPr lang="ca-ES" sz="23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Si hi ha un estudi que et motiva, no ho </a:t>
            </a:r>
            <a:r>
              <a:rPr lang="ca-ES" sz="23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DUBTIS, TRIA’L.</a:t>
            </a:r>
          </a:p>
          <a:p>
            <a:endParaRPr lang="ca-ES" sz="16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r>
              <a:rPr lang="ca-ES" sz="23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 clau de l’èxit es basa en fer el que més t’agrada!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7155B38B-DDAA-464B-B8F1-133C3E0D7222}"/>
              </a:ext>
            </a:extLst>
          </p:cNvPr>
          <p:cNvSpPr/>
          <p:nvPr/>
        </p:nvSpPr>
        <p:spPr>
          <a:xfrm>
            <a:off x="741573" y="2678229"/>
            <a:ext cx="8745071" cy="406265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Reflexiona sobre:</a:t>
            </a:r>
            <a:endParaRPr lang="ca-ES" sz="2400" dirty="0">
              <a:solidFill>
                <a:srgbClr val="FF93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ca-ES" dirty="0">
                <a:latin typeface="Calibri" panose="020F0502020204030204" pitchFamily="34" charset="0"/>
              </a:rPr>
              <a:t/>
            </a:r>
            <a:br>
              <a:rPr lang="ca-ES" dirty="0">
                <a:latin typeface="Calibri" panose="020F0502020204030204" pitchFamily="34" charset="0"/>
              </a:rPr>
            </a:br>
            <a:r>
              <a:rPr lang="ca-ES" dirty="0"/>
              <a:t/>
            </a:r>
            <a:br>
              <a:rPr lang="ca-ES" dirty="0"/>
            </a:br>
            <a:endParaRPr lang="ca-ES" dirty="0"/>
          </a:p>
          <a:p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/>
            </a:r>
            <a:br>
              <a:rPr lang="ca-ES" b="1" dirty="0"/>
            </a:br>
            <a:endParaRPr lang="ca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8C9DC86-90BF-124F-9748-E93C0EB11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1BDC849-6C5A-1842-872E-A44BC8F51AC0}"/>
              </a:ext>
            </a:extLst>
          </p:cNvPr>
          <p:cNvSpPr txBox="1"/>
          <p:nvPr/>
        </p:nvSpPr>
        <p:spPr>
          <a:xfrm>
            <a:off x="9309129" y="3200400"/>
            <a:ext cx="7761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0" b="1" dirty="0">
                <a:solidFill>
                  <a:schemeClr val="bg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DBB8D74-30F3-3442-BA4F-D97129B78A5E}"/>
              </a:ext>
            </a:extLst>
          </p:cNvPr>
          <p:cNvSpPr txBox="1"/>
          <p:nvPr/>
        </p:nvSpPr>
        <p:spPr>
          <a:xfrm rot="900000">
            <a:off x="10045626" y="3891369"/>
            <a:ext cx="7761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0" b="1" dirty="0">
                <a:solidFill>
                  <a:schemeClr val="bg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1C69C6D-780A-7948-B640-BF0F121F4489}"/>
              </a:ext>
            </a:extLst>
          </p:cNvPr>
          <p:cNvSpPr txBox="1"/>
          <p:nvPr/>
        </p:nvSpPr>
        <p:spPr>
          <a:xfrm rot="20700000">
            <a:off x="8658199" y="3804829"/>
            <a:ext cx="77617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500" b="1" dirty="0">
                <a:solidFill>
                  <a:schemeClr val="bg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812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65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512" y="323667"/>
            <a:ext cx="1069897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3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a-ES" sz="23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a-ES" sz="23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La </a:t>
            </a:r>
            <a:r>
              <a:rPr lang="ca-ES" sz="23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MOTIVACIÓ</a:t>
            </a:r>
            <a:r>
              <a:rPr lang="ca-ES" sz="23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per estudiar és un factor </a:t>
            </a:r>
            <a:r>
              <a:rPr lang="ca-ES" sz="23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CLAU</a:t>
            </a:r>
            <a:r>
              <a:rPr lang="ca-ES" sz="23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a l’hora de triar un ensenyament.</a:t>
            </a:r>
          </a:p>
          <a:p>
            <a:endParaRPr lang="ca-ES" sz="16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r>
              <a:rPr lang="ca-ES" sz="23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Si hi ha un estudi que et motiva, no ho </a:t>
            </a:r>
            <a:r>
              <a:rPr lang="ca-ES" sz="23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DUBTIS, TRIA’L.</a:t>
            </a:r>
          </a:p>
          <a:p>
            <a:endParaRPr lang="ca-ES" sz="16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r>
              <a:rPr lang="ca-ES" sz="23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 clau de l’èxit es basa en fer el que més t’agrada!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7155B38B-DDAA-464B-B8F1-133C3E0D7222}"/>
              </a:ext>
            </a:extLst>
          </p:cNvPr>
          <p:cNvSpPr/>
          <p:nvPr/>
        </p:nvSpPr>
        <p:spPr>
          <a:xfrm>
            <a:off x="741573" y="2678229"/>
            <a:ext cx="8745071" cy="406265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Reflexiona sobre:</a:t>
            </a:r>
            <a:endParaRPr lang="ca-ES" sz="2400" dirty="0">
              <a:solidFill>
                <a:srgbClr val="FF93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ca-ES" sz="24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En què et veus treballant</a:t>
            </a:r>
          </a:p>
          <a:p>
            <a:pPr marL="571500" indent="-571500">
              <a:spcBef>
                <a:spcPts val="1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ca-ES" sz="24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Quins estudis et motiven més?</a:t>
            </a:r>
          </a:p>
          <a:p>
            <a:pPr marL="571500" indent="-571500">
              <a:spcBef>
                <a:spcPts val="1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ca-ES" sz="24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Quines habilitats i capacitats tens?</a:t>
            </a:r>
          </a:p>
          <a:p>
            <a:pPr marL="571500" indent="-571500">
              <a:spcBef>
                <a:spcPts val="1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ca-ES" sz="24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Quines matèries creus que et van millor?</a:t>
            </a:r>
          </a:p>
          <a:p>
            <a:pPr marL="571500" indent="-571500">
              <a:spcBef>
                <a:spcPts val="1200"/>
              </a:spcBef>
              <a:spcAft>
                <a:spcPts val="200"/>
              </a:spcAft>
              <a:buFont typeface="Wingdings" pitchFamily="2" charset="2"/>
              <a:buChar char="ü"/>
            </a:pPr>
            <a:r>
              <a:rPr lang="ca-ES" sz="24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Quines professions t’agraden més?</a:t>
            </a:r>
            <a:r>
              <a:rPr lang="ca-ES" dirty="0">
                <a:latin typeface="Calibri" panose="020F0502020204030204" pitchFamily="34" charset="0"/>
              </a:rPr>
              <a:t/>
            </a:r>
            <a:br>
              <a:rPr lang="ca-ES" dirty="0">
                <a:latin typeface="Calibri" panose="020F0502020204030204" pitchFamily="34" charset="0"/>
              </a:rPr>
            </a:br>
            <a:r>
              <a:rPr lang="ca-ES" dirty="0"/>
              <a:t/>
            </a:r>
            <a:br>
              <a:rPr lang="ca-ES" dirty="0"/>
            </a:br>
            <a:endParaRPr lang="ca-ES" dirty="0"/>
          </a:p>
          <a:p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/>
            </a:r>
            <a:br>
              <a:rPr lang="ca-ES" b="1" dirty="0"/>
            </a:br>
            <a:endParaRPr lang="ca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8C9DC86-90BF-124F-9748-E93C0EB11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1BDC849-6C5A-1842-872E-A44BC8F51AC0}"/>
              </a:ext>
            </a:extLst>
          </p:cNvPr>
          <p:cNvSpPr txBox="1"/>
          <p:nvPr/>
        </p:nvSpPr>
        <p:spPr>
          <a:xfrm>
            <a:off x="9309129" y="3200400"/>
            <a:ext cx="7761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0" b="1" dirty="0">
                <a:solidFill>
                  <a:schemeClr val="bg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DBB8D74-30F3-3442-BA4F-D97129B78A5E}"/>
              </a:ext>
            </a:extLst>
          </p:cNvPr>
          <p:cNvSpPr txBox="1"/>
          <p:nvPr/>
        </p:nvSpPr>
        <p:spPr>
          <a:xfrm rot="900000">
            <a:off x="10045626" y="3891369"/>
            <a:ext cx="7761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0" b="1" dirty="0">
                <a:solidFill>
                  <a:schemeClr val="bg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1C69C6D-780A-7948-B640-BF0F121F4489}"/>
              </a:ext>
            </a:extLst>
          </p:cNvPr>
          <p:cNvSpPr txBox="1"/>
          <p:nvPr/>
        </p:nvSpPr>
        <p:spPr>
          <a:xfrm rot="20700000">
            <a:off x="8658199" y="3804829"/>
            <a:ext cx="77617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500" b="1" dirty="0">
                <a:solidFill>
                  <a:schemeClr val="bg1"/>
                </a:solidFill>
                <a:latin typeface="Arial" panose="020B0604020202020204" pitchFamily="34" charset="0"/>
                <a:ea typeface="Helvetica Neue Condensed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9832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65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55257" y="680269"/>
            <a:ext cx="9935229" cy="5294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Tot serà nou per a tu:</a:t>
            </a:r>
          </a:p>
          <a:p>
            <a:pPr marL="0" indent="0">
              <a:buNone/>
            </a:pPr>
            <a:r>
              <a:rPr lang="ca-ES" sz="24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Planifica’t el temps i sigues constant: </a:t>
            </a: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no ho deixis tot pel final!</a:t>
            </a:r>
          </a:p>
          <a:p>
            <a:pPr marL="0" indent="0">
              <a:buNone/>
            </a:pPr>
            <a:endParaRPr lang="ca-ES" sz="10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Com gestionar bé el temps: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616387A-93E7-974E-90DB-265C879A1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DB7CE79-A233-5E40-93E4-A0BAEEB23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594" y="4225283"/>
            <a:ext cx="1449125" cy="144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9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65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55257" y="680269"/>
            <a:ext cx="9935229" cy="5294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Tot serà nou per a tu:</a:t>
            </a:r>
          </a:p>
          <a:p>
            <a:pPr marL="0" indent="0">
              <a:buNone/>
            </a:pPr>
            <a:r>
              <a:rPr lang="ca-ES" sz="24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Planifica’t el temps i sigues constant: </a:t>
            </a:r>
            <a:r>
              <a:rPr lang="ca-ES" sz="24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no ho deixis tot pel final!</a:t>
            </a:r>
          </a:p>
          <a:p>
            <a:pPr marL="0" indent="0">
              <a:buNone/>
            </a:pPr>
            <a:endParaRPr lang="ca-ES" sz="10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24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Com gestionar bé el temps:</a:t>
            </a:r>
          </a:p>
          <a:p>
            <a:pPr>
              <a:buClr>
                <a:srgbClr val="FF9300"/>
              </a:buClr>
              <a:buFont typeface="Wingdings" pitchFamily="2" charset="2"/>
              <a:buChar char="ü"/>
            </a:pPr>
            <a:r>
              <a:rPr lang="ca-ES" sz="24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Prepara’t un horari personal de treball</a:t>
            </a:r>
          </a:p>
          <a:p>
            <a:pPr>
              <a:buClr>
                <a:srgbClr val="FF9300"/>
              </a:buClr>
              <a:buFont typeface="Wingdings" pitchFamily="2" charset="2"/>
              <a:buChar char="ü"/>
            </a:pPr>
            <a:r>
              <a:rPr lang="ca-ES" sz="24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Prioritza les activitats</a:t>
            </a:r>
          </a:p>
          <a:p>
            <a:pPr>
              <a:buClr>
                <a:srgbClr val="FF9300"/>
              </a:buClr>
              <a:buFont typeface="Wingdings" pitchFamily="2" charset="2"/>
              <a:buChar char="ü"/>
            </a:pPr>
            <a:r>
              <a:rPr lang="ca-ES" sz="24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Controla el teu rendiment</a:t>
            </a:r>
          </a:p>
          <a:p>
            <a:pPr>
              <a:buClr>
                <a:srgbClr val="FF9300"/>
              </a:buClr>
              <a:buFont typeface="Wingdings" pitchFamily="2" charset="2"/>
              <a:buChar char="ü"/>
            </a:pPr>
            <a:r>
              <a:rPr lang="ca-ES" sz="24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Controla el teu progrés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616387A-93E7-974E-90DB-265C879A1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D5C36E2-946E-3C47-8C55-E756551DE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594" y="4225283"/>
            <a:ext cx="1449125" cy="144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1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65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51999" y="1194697"/>
            <a:ext cx="10366333" cy="4638835"/>
          </a:xfrm>
        </p:spPr>
        <p:txBody>
          <a:bodyPr>
            <a:normAutofit/>
          </a:bodyPr>
          <a:lstStyle/>
          <a:p>
            <a:pPr>
              <a:buClr>
                <a:srgbClr val="FF9300"/>
              </a:buClr>
              <a:buFont typeface="Wingdings" pitchFamily="2" charset="2"/>
              <a:buChar char="ü"/>
            </a:pPr>
            <a:r>
              <a:rPr lang="ca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Estudiar: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1 hora presencial – 2 hores d’estudi.</a:t>
            </a:r>
          </a:p>
          <a:p>
            <a:pPr>
              <a:buClr>
                <a:srgbClr val="FF9300"/>
              </a:buClr>
              <a:buFont typeface="Wingdings" pitchFamily="2" charset="2"/>
              <a:buChar char="ü"/>
            </a:pPr>
            <a:r>
              <a:rPr lang="ca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Assistir a classe: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és la millor manera de familiaritzar-te amb els continguts de les assignatures.</a:t>
            </a:r>
          </a:p>
          <a:p>
            <a:pPr>
              <a:buClr>
                <a:srgbClr val="FF9300"/>
              </a:buClr>
              <a:buFont typeface="Wingdings" pitchFamily="2" charset="2"/>
              <a:buChar char="ü"/>
            </a:pPr>
            <a:r>
              <a:rPr lang="ca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Ampliar vocabulari: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el domini d’una assignatura comença pel domini del teu vocabulari. Llegeix.</a:t>
            </a:r>
          </a:p>
          <a:p>
            <a:pPr>
              <a:buClr>
                <a:srgbClr val="FF9300"/>
              </a:buClr>
              <a:buFont typeface="Wingdings" pitchFamily="2" charset="2"/>
              <a:buChar char="ü"/>
            </a:pPr>
            <a:r>
              <a:rPr lang="ca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Elaborar bons treballs: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has d’aconseguir que el treball motivi a la lectura, que tingui un estil propi, que sigui creatiu, original, etc.</a:t>
            </a:r>
          </a:p>
          <a:p>
            <a:pPr>
              <a:buClr>
                <a:srgbClr val="FF9300"/>
              </a:buClr>
              <a:buFont typeface="Wingdings" pitchFamily="2" charset="2"/>
              <a:buChar char="ü"/>
            </a:pPr>
            <a:r>
              <a:rPr lang="ca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Prendre apunts: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afavoreixen la comprensió de la matèria, permeten remarcar la importància de determinats temes o aspectes.</a:t>
            </a:r>
          </a:p>
          <a:p>
            <a:pPr>
              <a:buClr>
                <a:srgbClr val="FF9300"/>
              </a:buClr>
              <a:buFont typeface="Wingdings" pitchFamily="2" charset="2"/>
              <a:buChar char="ü"/>
            </a:pPr>
            <a:r>
              <a:rPr lang="ca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Fes esport o qualsevol altra activitat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que et mantingui en forma!</a:t>
            </a:r>
          </a:p>
          <a:p>
            <a:pPr marL="0" indent="0">
              <a:buNone/>
            </a:pPr>
            <a:endParaRPr lang="ca-ES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a-ES" sz="2400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D0C54E6-7A99-6648-8A8F-ABA9CF37DD57}"/>
              </a:ext>
            </a:extLst>
          </p:cNvPr>
          <p:cNvSpPr/>
          <p:nvPr/>
        </p:nvSpPr>
        <p:spPr>
          <a:xfrm>
            <a:off x="734705" y="340852"/>
            <a:ext cx="1072261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ca-ES" sz="34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ESTRATÈGIES PER TENIR ÈXIT A LA UNIVERSITAT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E7E69D42-D7D4-0B43-8F5B-E1C68BFC4826}"/>
              </a:ext>
            </a:extLst>
          </p:cNvPr>
          <p:cNvCxnSpPr/>
          <p:nvPr/>
        </p:nvCxnSpPr>
        <p:spPr>
          <a:xfrm>
            <a:off x="852939" y="350477"/>
            <a:ext cx="105230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0D191DE8-817A-484A-AB35-90AC6398CBD5}"/>
              </a:ext>
            </a:extLst>
          </p:cNvPr>
          <p:cNvCxnSpPr/>
          <p:nvPr/>
        </p:nvCxnSpPr>
        <p:spPr>
          <a:xfrm>
            <a:off x="852939" y="953276"/>
            <a:ext cx="105230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DD02767-A2BD-584F-9191-9E668D8CA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54FBEAB-E375-FE4B-805A-F6250BBBD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668" y="4607137"/>
            <a:ext cx="1870635" cy="19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96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65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ítol 1">
            <a:extLst>
              <a:ext uri="{FF2B5EF4-FFF2-40B4-BE49-F238E27FC236}">
                <a16:creationId xmlns:a16="http://schemas.microsoft.com/office/drawing/2014/main" xmlns="" id="{30CC5437-FE27-C048-98A7-2EC0697B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4" y="460562"/>
            <a:ext cx="10495932" cy="828680"/>
          </a:xfrm>
        </p:spPr>
        <p:txBody>
          <a:bodyPr>
            <a:normAutofit fontScale="90000"/>
          </a:bodyPr>
          <a:lstStyle/>
          <a:p>
            <a:pPr algn="ctr"/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 SI ENCARA DUBTES...</a:t>
            </a:r>
            <a:r>
              <a:rPr lang="ca-E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ca-E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s-ES" sz="28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DE68504B-2799-C346-A70C-36174D24B1C6}"/>
              </a:ext>
            </a:extLst>
          </p:cNvPr>
          <p:cNvCxnSpPr/>
          <p:nvPr/>
        </p:nvCxnSpPr>
        <p:spPr>
          <a:xfrm>
            <a:off x="3892061" y="946220"/>
            <a:ext cx="4428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9DA8E8F2-7794-3942-B470-6B46B6CC8302}"/>
              </a:ext>
            </a:extLst>
          </p:cNvPr>
          <p:cNvCxnSpPr/>
          <p:nvPr/>
        </p:nvCxnSpPr>
        <p:spPr>
          <a:xfrm>
            <a:off x="3892063" y="352330"/>
            <a:ext cx="4428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4BBC7DB-C231-0B44-8B1B-CC07DA57C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9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65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007849" y="1397473"/>
            <a:ext cx="10196423" cy="5229518"/>
          </a:xfrm>
        </p:spPr>
        <p:txBody>
          <a:bodyPr>
            <a:normAutofit/>
          </a:bodyPr>
          <a:lstStyle/>
          <a:p>
            <a:pPr>
              <a:buClr>
                <a:srgbClr val="FF9300"/>
              </a:buClr>
              <a:buFont typeface="Wingdings" pitchFamily="2" charset="2"/>
              <a:buChar char="ü"/>
            </a:pPr>
            <a:r>
              <a:rPr lang="ca-ES" sz="220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ca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Tria el grau que més t’agradi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 per al qual hagis demostrat aptituds</a:t>
            </a:r>
          </a:p>
          <a:p>
            <a:pPr>
              <a:buClr>
                <a:srgbClr val="FF9300"/>
              </a:buClr>
              <a:buFont typeface="Wingdings" pitchFamily="2" charset="2"/>
              <a:buChar char="ü"/>
            </a:pP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Les sortides laborals d’avui donen poca informació sobre les que hi haurà d’aquí cinc anys. </a:t>
            </a:r>
            <a:r>
              <a:rPr lang="ca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Moltes professions seran noves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 també en pots fer una “a mida”</a:t>
            </a:r>
          </a:p>
          <a:p>
            <a:pPr>
              <a:buClr>
                <a:srgbClr val="FF9300"/>
              </a:buClr>
              <a:buFont typeface="Wingdings" pitchFamily="2" charset="2"/>
              <a:buChar char="ü"/>
            </a:pP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Una mateixa formació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inicial dóna accés a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diferents professions</a:t>
            </a:r>
          </a:p>
          <a:p>
            <a:pPr>
              <a:buClr>
                <a:srgbClr val="FF9300"/>
              </a:buClr>
              <a:buFont typeface="Wingdings" pitchFamily="2" charset="2"/>
              <a:buChar char="ü"/>
            </a:pP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Una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mateixa professió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pot ser coberta per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diferents formacions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inicials (amb excepcions).</a:t>
            </a:r>
          </a:p>
          <a:p>
            <a:pPr>
              <a:buClr>
                <a:srgbClr val="FF9300"/>
              </a:buClr>
              <a:buFont typeface="Wingdings" pitchFamily="2" charset="2"/>
              <a:buChar char="ü"/>
            </a:pP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Tenir coneixement </a:t>
            </a:r>
            <a:r>
              <a:rPr lang="ca-E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d’</a:t>
            </a:r>
            <a:r>
              <a:rPr lang="ca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anglès</a:t>
            </a:r>
            <a:r>
              <a:rPr lang="ca-E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ca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ja no és un mèrit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sinó un </a:t>
            </a:r>
            <a:r>
              <a:rPr lang="ca-ES" sz="2200" b="1" u="sng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REQUISIT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</a:p>
          <a:p>
            <a:pPr>
              <a:buClr>
                <a:srgbClr val="FF9300"/>
              </a:buClr>
              <a:buFont typeface="Wingdings" pitchFamily="2" charset="2"/>
              <a:buChar char="ü"/>
            </a:pP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Si no entres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al grau o al centre que esperaves,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assumeix la realitat i llença’t amb entusiasme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a allò que t’hagi correspost</a:t>
            </a:r>
            <a:endParaRPr lang="es-ES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a-E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a-E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a-ES" sz="24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1BFEB9B-2A4B-BC45-B63E-293D1841D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69" t="28675" r="40036" b="24709"/>
          <a:stretch/>
        </p:blipFill>
        <p:spPr>
          <a:xfrm>
            <a:off x="10393504" y="4758093"/>
            <a:ext cx="1337563" cy="1954313"/>
          </a:xfrm>
          <a:prstGeom prst="rect">
            <a:avLst/>
          </a:prstGeom>
        </p:spPr>
      </p:pic>
      <p:sp useBgFill="1">
        <p:nvSpPr>
          <p:cNvPr id="4" name="Títol 1">
            <a:extLst>
              <a:ext uri="{FF2B5EF4-FFF2-40B4-BE49-F238E27FC236}">
                <a16:creationId xmlns:a16="http://schemas.microsoft.com/office/drawing/2014/main" xmlns="" id="{30CC5437-FE27-C048-98A7-2EC0697B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4" y="460562"/>
            <a:ext cx="10495932" cy="828680"/>
          </a:xfrm>
        </p:spPr>
        <p:txBody>
          <a:bodyPr>
            <a:normAutofit fontScale="90000"/>
          </a:bodyPr>
          <a:lstStyle/>
          <a:p>
            <a:pPr algn="ctr"/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 SI ENCARA DUBTES...</a:t>
            </a:r>
            <a:r>
              <a:rPr lang="ca-E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ca-E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s-ES" sz="28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DE68504B-2799-C346-A70C-36174D24B1C6}"/>
              </a:ext>
            </a:extLst>
          </p:cNvPr>
          <p:cNvCxnSpPr/>
          <p:nvPr/>
        </p:nvCxnSpPr>
        <p:spPr>
          <a:xfrm>
            <a:off x="3892061" y="946220"/>
            <a:ext cx="4428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9DA8E8F2-7794-3942-B470-6B46B6CC8302}"/>
              </a:ext>
            </a:extLst>
          </p:cNvPr>
          <p:cNvCxnSpPr/>
          <p:nvPr/>
        </p:nvCxnSpPr>
        <p:spPr>
          <a:xfrm>
            <a:off x="3892063" y="352330"/>
            <a:ext cx="4428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4BBC7DB-C231-0B44-8B1B-CC07DA57C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6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65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0780" y="1152154"/>
            <a:ext cx="10530439" cy="4227919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Tx/>
              <a:buNone/>
            </a:pPr>
            <a:r>
              <a:rPr lang="ca-ES" sz="2200" spc="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Abans de fer la preinscripció, </a:t>
            </a:r>
            <a:r>
              <a:rPr lang="ca-ES" sz="2200" b="1" spc="0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INFORMA’T</a:t>
            </a:r>
            <a:r>
              <a:rPr lang="ca-ES" sz="2200" spc="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molt bé del pla d’estudis, els horaris, el preu, el transport...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Tx/>
              <a:buFont typeface="Wingdings" pitchFamily="2" charset="2"/>
              <a:buChar char="ü"/>
            </a:pPr>
            <a:endParaRPr lang="ca-ES" spc="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Tx/>
              <a:buFont typeface="Wingdings" pitchFamily="2" charset="2"/>
              <a:buChar char="ü"/>
            </a:pPr>
            <a:r>
              <a:rPr lang="ca-ES" sz="2200" spc="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Posa l’ensenyament que vulguis fer </a:t>
            </a:r>
            <a:r>
              <a:rPr lang="ca-ES" sz="2200" b="1" spc="0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EN PRIMERA OPCIÓ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Tx/>
              <a:buFont typeface="Wingdings" pitchFamily="2" charset="2"/>
              <a:buChar char="ü"/>
            </a:pPr>
            <a:endParaRPr lang="ca-ES" spc="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Tx/>
              <a:buFont typeface="Wingdings" pitchFamily="2" charset="2"/>
              <a:buChar char="ü"/>
            </a:pPr>
            <a:r>
              <a:rPr lang="ca-ES" sz="2200" b="1" spc="0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CONSULTA</a:t>
            </a:r>
            <a:r>
              <a:rPr lang="ca-ES" sz="2200" spc="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l’assignació de places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Tx/>
              <a:buFont typeface="Wingdings" pitchFamily="2" charset="2"/>
              <a:buChar char="ü"/>
            </a:pPr>
            <a:endParaRPr lang="ca-ES" spc="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Tx/>
              <a:buNone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PLAÇA ASSIGNADA:</a:t>
            </a:r>
            <a:endParaRPr lang="ca-ES" sz="2400" b="1" spc="0" dirty="0">
              <a:solidFill>
                <a:srgbClr val="FF93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Tx/>
              <a:buFont typeface="Wingdings" pitchFamily="2" charset="2"/>
              <a:buChar char="ü"/>
            </a:pPr>
            <a:endParaRPr lang="ca-ES" spc="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Tx/>
              <a:buFont typeface="Wingdings" pitchFamily="2" charset="2"/>
              <a:buChar char="ü"/>
            </a:pPr>
            <a:r>
              <a:rPr lang="ca-ES" sz="2200" b="1" spc="0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ASSISTEIX</a:t>
            </a:r>
            <a:r>
              <a:rPr lang="ca-ES" sz="2200" spc="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a les sessions informatives que organitzen les facultats al mes de juliol. En aquestes sessions es dóna informació sobre el procés de matriculació, les assignatures, els crèdits, els serveis, etc.</a:t>
            </a:r>
          </a:p>
          <a:p>
            <a:pPr>
              <a:buFont typeface="Wingdings" panose="05000000000000000000" pitchFamily="2" charset="2"/>
              <a:buChar char="q"/>
            </a:pPr>
            <a:endParaRPr lang="ca-ES" sz="2400" b="1" dirty="0"/>
          </a:p>
        </p:txBody>
      </p:sp>
      <p:sp>
        <p:nvSpPr>
          <p:cNvPr id="5" name="Títol 1">
            <a:extLst>
              <a:ext uri="{FF2B5EF4-FFF2-40B4-BE49-F238E27FC236}">
                <a16:creationId xmlns:a16="http://schemas.microsoft.com/office/drawing/2014/main" xmlns="" id="{15D44E95-7A49-4C48-ACE7-2741694C8DD9}"/>
              </a:ext>
            </a:extLst>
          </p:cNvPr>
          <p:cNvSpPr txBox="1">
            <a:spLocks/>
          </p:cNvSpPr>
          <p:nvPr/>
        </p:nvSpPr>
        <p:spPr>
          <a:xfrm>
            <a:off x="848034" y="421817"/>
            <a:ext cx="10495932" cy="828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RECOMANACIONS</a:t>
            </a:r>
            <a:r>
              <a:rPr lang="ca-E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ca-E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s-ES" sz="28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83D88E4F-0959-4A42-ABCC-E6D67F782266}"/>
              </a:ext>
            </a:extLst>
          </p:cNvPr>
          <p:cNvCxnSpPr/>
          <p:nvPr/>
        </p:nvCxnSpPr>
        <p:spPr>
          <a:xfrm>
            <a:off x="4301441" y="946220"/>
            <a:ext cx="3636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425BE1CF-2F58-A44A-B44B-DA9E2C9EF5F3}"/>
              </a:ext>
            </a:extLst>
          </p:cNvPr>
          <p:cNvCxnSpPr/>
          <p:nvPr/>
        </p:nvCxnSpPr>
        <p:spPr>
          <a:xfrm>
            <a:off x="4301443" y="352330"/>
            <a:ext cx="3636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17FFD49-5710-7B42-BD90-88ABDDF4E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69DCD6A-3FCD-A44F-8D84-28A7E1F2C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215" y="5048827"/>
            <a:ext cx="1222718" cy="12227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D9E1B4F-3C1E-F24D-9D40-3AA2AD9BAFE9}"/>
              </a:ext>
            </a:extLst>
          </p:cNvPr>
          <p:cNvSpPr txBox="1"/>
          <p:nvPr/>
        </p:nvSpPr>
        <p:spPr>
          <a:xfrm>
            <a:off x="3547001" y="5497275"/>
            <a:ext cx="5097999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s-E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Pots</a:t>
            </a: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veure</a:t>
            </a: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llibrets</a:t>
            </a: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cada </a:t>
            </a:r>
            <a:r>
              <a:rPr lang="es-E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grau</a:t>
            </a: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s-ES" sz="2000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https://www.ub.edu/futurs/tots-els-graus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2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0883" y="2700067"/>
            <a:ext cx="9489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7200" dirty="0"/>
              <a:t>Els serveis de la UB</a:t>
            </a:r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xmlns="" id="{782E0099-6F10-C848-8133-43FB1ED4E0B3}"/>
              </a:ext>
            </a:extLst>
          </p:cNvPr>
          <p:cNvSpPr/>
          <p:nvPr/>
        </p:nvSpPr>
        <p:spPr>
          <a:xfrm>
            <a:off x="942340" y="2967335"/>
            <a:ext cx="10307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dirty="0">
                <a:solidFill>
                  <a:srgbClr val="700033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ELS SERVEIS DE LA UB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8E8E8DA0-F25B-3245-92C8-04F2F1A6C86E}"/>
              </a:ext>
            </a:extLst>
          </p:cNvPr>
          <p:cNvCxnSpPr/>
          <p:nvPr/>
        </p:nvCxnSpPr>
        <p:spPr>
          <a:xfrm>
            <a:off x="2189371" y="2945110"/>
            <a:ext cx="7812000" cy="0"/>
          </a:xfrm>
          <a:prstGeom prst="line">
            <a:avLst/>
          </a:prstGeom>
          <a:ln w="38100">
            <a:solidFill>
              <a:srgbClr val="70003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BD1ACBA6-EE53-6B48-900E-4C08E7A02852}"/>
              </a:ext>
            </a:extLst>
          </p:cNvPr>
          <p:cNvCxnSpPr/>
          <p:nvPr/>
        </p:nvCxnSpPr>
        <p:spPr>
          <a:xfrm>
            <a:off x="2189371" y="3897935"/>
            <a:ext cx="7812000" cy="0"/>
          </a:xfrm>
          <a:prstGeom prst="line">
            <a:avLst/>
          </a:prstGeom>
          <a:ln w="38100">
            <a:solidFill>
              <a:srgbClr val="70003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39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xmlns="" id="{75ADC21C-8251-4241-9A00-BA2B5AE55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311" y="0"/>
            <a:ext cx="5547946" cy="6858000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xmlns="" id="{FB4E70AC-409B-4F17-8407-2EA201C678F0}"/>
              </a:ext>
            </a:extLst>
          </p:cNvPr>
          <p:cNvSpPr txBox="1"/>
          <p:nvPr/>
        </p:nvSpPr>
        <p:spPr>
          <a:xfrm>
            <a:off x="341895" y="5048082"/>
            <a:ext cx="40221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EXCEL·LÈNCIA </a:t>
            </a:r>
          </a:p>
          <a:p>
            <a:r>
              <a:rPr lang="it-IT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I PRESTIGI INTERNACIONAL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xmlns="" id="{92C00EFB-C4BE-4513-9272-CE8AE90AA2E9}"/>
              </a:ext>
            </a:extLst>
          </p:cNvPr>
          <p:cNvSpPr txBox="1"/>
          <p:nvPr/>
        </p:nvSpPr>
        <p:spPr>
          <a:xfrm>
            <a:off x="269110" y="3607498"/>
            <a:ext cx="50292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Per què la UB?</a:t>
            </a:r>
            <a:endParaRPr lang="ca-E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xmlns="" id="{C46FE37B-8CED-4F38-8471-F5E6F9B97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40" y="342900"/>
            <a:ext cx="2803470" cy="28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56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1306353" y="890147"/>
            <a:ext cx="10062554" cy="4275329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ca-ES" sz="3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ca-ES" sz="3200" b="1" u="sng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Allotjament </a:t>
            </a:r>
          </a:p>
          <a:p>
            <a:pPr marL="0" indent="0">
              <a:buClr>
                <a:schemeClr val="bg1"/>
              </a:buClr>
              <a:buNone/>
            </a:pPr>
            <a:endParaRPr lang="ca-ES" sz="3200" b="1" u="sng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· Col·legis Majors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propis i adscrits de la UB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· Residències universitàries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(amb conveni amb la UB)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· Programa Viure i Conviure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, on comparteixen habitatge estudiants universitaris i gent gran</a:t>
            </a:r>
          </a:p>
          <a:p>
            <a:pPr marL="0" indent="0">
              <a:buNone/>
            </a:pP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			</a:t>
            </a:r>
          </a:p>
          <a:p>
            <a:pPr marL="0" indent="0" algn="ctr">
              <a:buNone/>
            </a:pPr>
            <a:endParaRPr lang="ca-ES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  <a:hlinkClick r:id="rId2"/>
            </a:endParaRPr>
          </a:p>
          <a:p>
            <a:pPr marL="0" indent="0" algn="ctr">
              <a:buNone/>
            </a:pPr>
            <a:r>
              <a:rPr lang="ca-ES" sz="2000" dirty="0">
                <a:solidFill>
                  <a:srgbClr val="E785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2"/>
              </a:rPr>
              <a:t>www.ub.edu/sae/allotjament/</a:t>
            </a:r>
            <a:endParaRPr lang="ca-ES" sz="2000" dirty="0">
              <a:solidFill>
                <a:srgbClr val="E785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AutoShape 2" descr="Resultat d'imatges de ALLOTJAMENT"/>
          <p:cNvSpPr>
            <a:spLocks noChangeAspect="1" noChangeArrowheads="1"/>
          </p:cNvSpPr>
          <p:nvPr/>
        </p:nvSpPr>
        <p:spPr bwMode="auto">
          <a:xfrm>
            <a:off x="90451" y="14867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FBC2EC9-0DBF-1D4F-87A1-D97774A67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F428334-33A2-4649-B05B-2080B81AA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486" y="4973118"/>
            <a:ext cx="1859903" cy="9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9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8839" y="578205"/>
            <a:ext cx="696152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ca-ES" sz="3200" b="1" u="sng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Escola d’Idiomes Moderns </a:t>
            </a:r>
            <a:r>
              <a:rPr lang="ca-ES" sz="3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(EIM)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ca-ES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Cursos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presencials i online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/>
            </a:r>
            <a:b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</a:b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Reconeixement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de fins a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6 crèdits acadèmics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/>
            </a:r>
            <a:b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</a:b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Cursos a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diferents campus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UB</a:t>
            </a:r>
            <a:b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</a:b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Ajuts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per l’alumnat universitari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26586B3-DAA0-9945-8884-20F724882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5EE322F-B529-F94B-AF50-E6DC5C92548E}"/>
              </a:ext>
            </a:extLst>
          </p:cNvPr>
          <p:cNvSpPr txBox="1"/>
          <p:nvPr/>
        </p:nvSpPr>
        <p:spPr>
          <a:xfrm>
            <a:off x="1478839" y="3909709"/>
            <a:ext cx="89655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ca-ES" sz="3200" b="1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Centre de Recursos per a l’Aprenentatge i </a:t>
            </a:r>
          </a:p>
          <a:p>
            <a:r>
              <a:rPr lang="ca-ES" sz="3200" b="1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 Investigació </a:t>
            </a:r>
            <a:r>
              <a:rPr lang="ca-E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(CRAI)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D801B2C-BE2C-ED43-B86D-ED202F4CE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713" y="4986927"/>
            <a:ext cx="1466094" cy="12343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74E1661-5487-D74A-A0B7-C7676AC42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295" y="1089956"/>
            <a:ext cx="3140085" cy="176629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A0795C0-1438-8246-B281-3ECEE4CBA022}"/>
              </a:ext>
            </a:extLst>
          </p:cNvPr>
          <p:cNvSpPr txBox="1"/>
          <p:nvPr/>
        </p:nvSpPr>
        <p:spPr>
          <a:xfrm>
            <a:off x="5334413" y="5604119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5"/>
              </a:rPr>
              <a:t>crai.ub.edu/</a:t>
            </a:r>
            <a:endParaRPr lang="ca-ES" sz="20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F7E05AC-712C-3E4E-B8C2-CE40EFD4A352}"/>
              </a:ext>
            </a:extLst>
          </p:cNvPr>
          <p:cNvSpPr txBox="1"/>
          <p:nvPr/>
        </p:nvSpPr>
        <p:spPr>
          <a:xfrm>
            <a:off x="4856590" y="2857231"/>
            <a:ext cx="2478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www.eim.ub.edu/ca/</a:t>
            </a:r>
            <a:endParaRPr lang="ca-ES" sz="2000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0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8990" y="575155"/>
            <a:ext cx="3850734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ca-ES" sz="3200" b="1" u="sng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Servei d’Esports</a:t>
            </a:r>
          </a:p>
          <a:p>
            <a:endParaRPr lang="ca-ES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Lligues universitàries</a:t>
            </a:r>
            <a:b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</a:b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Crèdits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ECTS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/>
            </a:r>
            <a:b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</a:b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Seleccions UB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9C0B5A-7319-6547-9975-785EAC15B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297B36E-FAF9-624C-A6B4-AAC343B1525D}"/>
              </a:ext>
            </a:extLst>
          </p:cNvPr>
          <p:cNvSpPr/>
          <p:nvPr/>
        </p:nvSpPr>
        <p:spPr>
          <a:xfrm>
            <a:off x="1498990" y="3700960"/>
            <a:ext cx="79671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ca-ES" sz="3200" b="1" u="sng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Serveis Lingüístics</a:t>
            </a:r>
          </a:p>
          <a:p>
            <a:endParaRPr lang="ca-ES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Informació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sobre les llengües de la UB</a:t>
            </a:r>
            <a:b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</a:b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Ajuda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a la redacció de treballs acadèmics</a:t>
            </a:r>
            <a:b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</a:b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Acollida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per l’alumnat internacional i la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promoció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del català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07B7F9B-4BC3-BD4D-AAFB-AEF171CF3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431" y="1115981"/>
            <a:ext cx="1616810" cy="6367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218D639-A1FC-3545-9D07-C04A6588C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463" y="3901487"/>
            <a:ext cx="1732749" cy="9335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84D37A4-3D68-0145-8DF7-772D69A55DE9}"/>
              </a:ext>
            </a:extLst>
          </p:cNvPr>
          <p:cNvSpPr txBox="1"/>
          <p:nvPr/>
        </p:nvSpPr>
        <p:spPr>
          <a:xfrm>
            <a:off x="4843342" y="2716608"/>
            <a:ext cx="250531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ca-ES" sz="2000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www.ub.edu</a:t>
            </a:r>
            <a:r>
              <a:rPr lang="ca-ES" sz="2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/esports/</a:t>
            </a:r>
            <a:endParaRPr lang="ca-ES" sz="2000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76FFBCC-CFB6-DE45-948B-D4F9F8103DD3}"/>
              </a:ext>
            </a:extLst>
          </p:cNvPr>
          <p:cNvSpPr txBox="1"/>
          <p:nvPr/>
        </p:nvSpPr>
        <p:spPr>
          <a:xfrm>
            <a:off x="4970403" y="5835607"/>
            <a:ext cx="2251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www.ub.edu</a:t>
            </a:r>
            <a:r>
              <a:rPr lang="ca-ES" sz="2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ca-ES" sz="2000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sl</a:t>
            </a:r>
            <a:r>
              <a:rPr lang="ca-ES" sz="2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/ca/</a:t>
            </a:r>
            <a:endParaRPr lang="ca-ES" sz="2000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1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eDeText 1">
            <a:extLst>
              <a:ext uri="{FF2B5EF4-FFF2-40B4-BE49-F238E27FC236}">
                <a16:creationId xmlns:a16="http://schemas.microsoft.com/office/drawing/2014/main" xmlns="" id="{6BC05E01-468A-40DD-8D64-480A7D8E1D49}"/>
              </a:ext>
            </a:extLst>
          </p:cNvPr>
          <p:cNvSpPr txBox="1"/>
          <p:nvPr/>
        </p:nvSpPr>
        <p:spPr>
          <a:xfrm>
            <a:off x="2377936" y="3429000"/>
            <a:ext cx="82042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b="1" dirty="0">
              <a:solidFill>
                <a:srgbClr val="0070C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Edifici Adolf Florensa, 8 – Planta baixa (de 9 a 14 hores)</a:t>
            </a:r>
          </a:p>
          <a:p>
            <a:endParaRPr lang="ca-ES" sz="22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Tel. 933 556 000</a:t>
            </a:r>
          </a:p>
          <a:p>
            <a:endParaRPr lang="ca-ES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endParaRPr lang="ca-ES" sz="2200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             </a:t>
            </a:r>
            <a:r>
              <a:rPr lang="ca-ES" sz="3200" dirty="0">
                <a:solidFill>
                  <a:srgbClr val="E785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2"/>
              </a:rPr>
              <a:t>sae@ub.edu</a:t>
            </a:r>
            <a:r>
              <a:rPr lang="ca-ES" sz="3200" dirty="0">
                <a:solidFill>
                  <a:srgbClr val="E785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// </a:t>
            </a:r>
            <a:r>
              <a:rPr lang="es-ES" sz="3200" dirty="0">
                <a:solidFill>
                  <a:srgbClr val="E785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3"/>
              </a:rPr>
              <a:t>www.ub.edu/sae</a:t>
            </a:r>
            <a:endParaRPr lang="es-ES" sz="3200" dirty="0">
              <a:solidFill>
                <a:srgbClr val="E785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endParaRPr lang="es-ES" sz="1600" dirty="0"/>
          </a:p>
          <a:p>
            <a:r>
              <a:rPr lang="es-ES" sz="1600" b="1" dirty="0"/>
              <a:t>			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CB7E19E-EF0C-E542-8C7D-35DCB420C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545" y="211881"/>
            <a:ext cx="7058397" cy="3970348"/>
          </a:xfrm>
          <a:prstGeom prst="rect">
            <a:avLst/>
          </a:prstGeom>
        </p:spPr>
      </p:pic>
      <p:sp>
        <p:nvSpPr>
          <p:cNvPr id="2" name="QuadreDeText 1"/>
          <p:cNvSpPr txBox="1"/>
          <p:nvPr/>
        </p:nvSpPr>
        <p:spPr>
          <a:xfrm>
            <a:off x="2653773" y="352723"/>
            <a:ext cx="7493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ca-ES" sz="3200" b="1" u="sng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Servei d’Atenció a l’Estudiant</a:t>
            </a:r>
            <a:endParaRPr lang="es-ES" sz="1600" dirty="0"/>
          </a:p>
          <a:p>
            <a:r>
              <a:rPr lang="es-ES" sz="1600" b="1" dirty="0"/>
              <a:t>		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E7EFE67-FEF6-9343-A174-45319021C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B7975F89-D705-4BAF-AFD1-D9D569528A90}"/>
              </a:ext>
            </a:extLst>
          </p:cNvPr>
          <p:cNvCxnSpPr/>
          <p:nvPr/>
        </p:nvCxnSpPr>
        <p:spPr>
          <a:xfrm>
            <a:off x="976544" y="3515557"/>
            <a:ext cx="100939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25A61F6-638B-4169-B353-EB53AF379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3499" y="4268786"/>
            <a:ext cx="119492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63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CB36238-9CA3-47D7-B3E7-EF725096E43C}"/>
              </a:ext>
            </a:extLst>
          </p:cNvPr>
          <p:cNvSpPr txBox="1"/>
          <p:nvPr/>
        </p:nvSpPr>
        <p:spPr>
          <a:xfrm>
            <a:off x="2050741" y="1038687"/>
            <a:ext cx="7107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Vídeos promocionals </a:t>
            </a:r>
            <a:r>
              <a:rPr lang="ca-E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LA UB S’APROPA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5872E97-5B2A-4B48-939F-94408DCCAB0C}"/>
              </a:ext>
            </a:extLst>
          </p:cNvPr>
          <p:cNvSpPr/>
          <p:nvPr/>
        </p:nvSpPr>
        <p:spPr>
          <a:xfrm>
            <a:off x="3048000" y="2475781"/>
            <a:ext cx="6096000" cy="22402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a-ES" sz="4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Per què la UB?</a:t>
            </a:r>
            <a:endParaRPr lang="ca-ES" sz="40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a-ES" sz="4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a-ES" sz="40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a-ES" sz="40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Vols conèixer la UB?</a:t>
            </a:r>
            <a:endParaRPr lang="ca-ES" sz="40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08CF4FC-8C32-4C6B-A0DF-D7D4B8FA7430}"/>
              </a:ext>
            </a:extLst>
          </p:cNvPr>
          <p:cNvSpPr txBox="1"/>
          <p:nvPr/>
        </p:nvSpPr>
        <p:spPr>
          <a:xfrm>
            <a:off x="4261282" y="5743853"/>
            <a:ext cx="219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latin typeface="Calibri Light" panose="020F0302020204030204" pitchFamily="34" charset="0"/>
                <a:cs typeface="Calibri Light" panose="020F0302020204030204" pitchFamily="34" charset="0"/>
              </a:rPr>
              <a:t>(fes clic sobre l’enllaç)</a:t>
            </a:r>
          </a:p>
        </p:txBody>
      </p:sp>
    </p:spTree>
    <p:extLst>
      <p:ext uri="{BB962C8B-B14F-4D97-AF65-F5344CB8AC3E}">
        <p14:creationId xmlns:p14="http://schemas.microsoft.com/office/powerpoint/2010/main" xmlns="" val="32939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D7B4381-07F0-A540-8DB1-90366289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524" y="2773727"/>
            <a:ext cx="4346951" cy="131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2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7A65FB3-9FAE-BA43-8BE0-2B2CD43B68D6}"/>
              </a:ext>
            </a:extLst>
          </p:cNvPr>
          <p:cNvSpPr/>
          <p:nvPr/>
        </p:nvSpPr>
        <p:spPr>
          <a:xfrm>
            <a:off x="942340" y="2967335"/>
            <a:ext cx="10307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ABANS D’ENTRAR A LA UB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E9857DB1-4088-8040-A9C7-540465ECD377}"/>
              </a:ext>
            </a:extLst>
          </p:cNvPr>
          <p:cNvCxnSpPr/>
          <p:nvPr/>
        </p:nvCxnSpPr>
        <p:spPr>
          <a:xfrm>
            <a:off x="1562912" y="2945110"/>
            <a:ext cx="9036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24D7D3CD-CE8A-DC42-8A96-60F521566054}"/>
              </a:ext>
            </a:extLst>
          </p:cNvPr>
          <p:cNvCxnSpPr/>
          <p:nvPr/>
        </p:nvCxnSpPr>
        <p:spPr>
          <a:xfrm>
            <a:off x="1562912" y="3897935"/>
            <a:ext cx="9036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2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17CB413-D0A0-3C49-B1DB-AF834228E3BD}"/>
              </a:ext>
            </a:extLst>
          </p:cNvPr>
          <p:cNvSpPr txBox="1"/>
          <p:nvPr/>
        </p:nvSpPr>
        <p:spPr>
          <a:xfrm>
            <a:off x="1185841" y="1181010"/>
            <a:ext cx="10110460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Oferim </a:t>
            </a:r>
            <a:r>
              <a:rPr lang="ca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activitats específiques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per a alumnes de Batxillerat i Cicles Formatius </a:t>
            </a:r>
          </a:p>
          <a:p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de Grau Superior dissenyades amb l'objectiu de </a:t>
            </a:r>
            <a:r>
              <a:rPr lang="ca-ES" sz="2200" b="1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facilitar la transició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des de </a:t>
            </a:r>
          </a:p>
          <a:p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la secundària a la Universitat.</a:t>
            </a:r>
          </a:p>
          <a:p>
            <a:endParaRPr lang="ca-ES" sz="22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Tallers</a:t>
            </a:r>
            <a:b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Experiments</a:t>
            </a:r>
          </a:p>
          <a:p>
            <a:pPr algn="ctr">
              <a:lnSpc>
                <a:spcPct val="150000"/>
              </a:lnSpc>
            </a:pP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Laboratoris</a:t>
            </a:r>
          </a:p>
          <a:p>
            <a:pPr algn="ctr">
              <a:lnSpc>
                <a:spcPct val="150000"/>
              </a:lnSpc>
            </a:pP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Llengua</a:t>
            </a:r>
            <a:b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Olimpíades</a:t>
            </a:r>
          </a:p>
          <a:p>
            <a:pPr algn="ctr">
              <a:lnSpc>
                <a:spcPct val="150000"/>
              </a:lnSpc>
            </a:pP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Premis per a treballs de recerca</a:t>
            </a:r>
          </a:p>
          <a:p>
            <a:r>
              <a:rPr lang="ca-ES" dirty="0"/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8E925B5-F677-E141-AF98-4DF020E0A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sp>
        <p:nvSpPr>
          <p:cNvPr id="12" name="Títol 1">
            <a:extLst>
              <a:ext uri="{FF2B5EF4-FFF2-40B4-BE49-F238E27FC236}">
                <a16:creationId xmlns:a16="http://schemas.microsoft.com/office/drawing/2014/main" xmlns="" id="{6DF359BA-AAB8-9140-8190-C831ACC1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4" y="100344"/>
            <a:ext cx="10495932" cy="828680"/>
          </a:xfrm>
        </p:spPr>
        <p:txBody>
          <a:bodyPr>
            <a:normAutofit fontScale="90000"/>
          </a:bodyPr>
          <a:lstStyle/>
          <a:p>
            <a:pPr algn="ctr"/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ACTIVITATS ADREÇADES A FUTURS ESTUDIANTS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1DF3884E-AFFA-2A44-8C40-3AC927F2B86F}"/>
              </a:ext>
            </a:extLst>
          </p:cNvPr>
          <p:cNvCxnSpPr/>
          <p:nvPr/>
        </p:nvCxnSpPr>
        <p:spPr>
          <a:xfrm>
            <a:off x="1309532" y="946220"/>
            <a:ext cx="9576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0DD50090-ECB2-BB48-9826-96C31C19E047}"/>
              </a:ext>
            </a:extLst>
          </p:cNvPr>
          <p:cNvCxnSpPr/>
          <p:nvPr/>
        </p:nvCxnSpPr>
        <p:spPr>
          <a:xfrm>
            <a:off x="1309534" y="352330"/>
            <a:ext cx="9576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56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3B61A5A-E38F-5847-91CA-541F25404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24447C79-0EDC-7E4A-A994-F97F3D56FF27}"/>
              </a:ext>
            </a:extLst>
          </p:cNvPr>
          <p:cNvSpPr/>
          <p:nvPr/>
        </p:nvSpPr>
        <p:spPr>
          <a:xfrm>
            <a:off x="520700" y="489734"/>
            <a:ext cx="11150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3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PROGRAMA UBICA`T</a:t>
            </a: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/>
            </a:r>
            <a:b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endParaRPr lang="ca-ES" sz="28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 UB s’Apropa</a:t>
            </a:r>
          </a:p>
          <a:p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     Xerrades al centres de secundària</a:t>
            </a:r>
          </a:p>
          <a:p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Inspira’m. De l’1 a l’11 de març</a:t>
            </a:r>
          </a:p>
          <a:p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     Xerrades sobre els graus de la UB, fetes per professors o estudiants</a:t>
            </a:r>
          </a:p>
          <a:p>
            <a:endParaRPr lang="ca-ES" sz="28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a-ES" sz="28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Pregunta’m. Del 19 al 29 d’abril</a:t>
            </a:r>
          </a:p>
          <a:p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     Canals de xat, un dia a la setmana, per resoldre els teus dubtes.</a:t>
            </a:r>
          </a:p>
          <a:p>
            <a:pPr algn="ctr"/>
            <a:endParaRPr lang="ca-ES" sz="28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endParaRPr lang="ca-ES" sz="20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ca-ES" sz="2800" b="1" dirty="0">
                <a:solidFill>
                  <a:srgbClr val="D87315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3"/>
              </a:rPr>
              <a:t>https://www.ub.edu/futurs/activitats</a:t>
            </a:r>
            <a:endParaRPr lang="ca-ES" sz="2800" b="1" dirty="0">
              <a:solidFill>
                <a:srgbClr val="D87315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endParaRPr lang="ca-ES" sz="2800" b="1" dirty="0">
              <a:solidFill>
                <a:schemeClr val="bg1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69ECF0F-FFE0-4CED-84A1-EB1FCE61C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267" y="1067968"/>
            <a:ext cx="1294507" cy="118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3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1">
            <a:extLst>
              <a:ext uri="{FF2B5EF4-FFF2-40B4-BE49-F238E27FC236}">
                <a16:creationId xmlns:a16="http://schemas.microsoft.com/office/drawing/2014/main" xmlns="" id="{7842AFAB-D3B3-1A41-8982-0C46D474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4" y="151229"/>
            <a:ext cx="10495932" cy="828680"/>
          </a:xfrm>
        </p:spPr>
        <p:txBody>
          <a:bodyPr>
            <a:normAutofit/>
          </a:bodyPr>
          <a:lstStyle/>
          <a:p>
            <a:pPr algn="ctr"/>
            <a:r>
              <a:rPr lang="ca-ES" sz="32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PREMIS PER A TREBALLS DE RECERCA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15DCC605-3B13-BC4A-9217-831E47344B0E}"/>
              </a:ext>
            </a:extLst>
          </p:cNvPr>
          <p:cNvCxnSpPr/>
          <p:nvPr/>
        </p:nvCxnSpPr>
        <p:spPr>
          <a:xfrm>
            <a:off x="1709635" y="946220"/>
            <a:ext cx="8748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31C187A1-F6FF-1246-87CE-5694A22593FE}"/>
              </a:ext>
            </a:extLst>
          </p:cNvPr>
          <p:cNvCxnSpPr/>
          <p:nvPr/>
        </p:nvCxnSpPr>
        <p:spPr>
          <a:xfrm>
            <a:off x="1709635" y="378209"/>
            <a:ext cx="8748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8E6AB6E-40F5-4248-AAB7-0E4F2E2F3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33412C1-A094-C246-819A-3E55586224EE}"/>
              </a:ext>
            </a:extLst>
          </p:cNvPr>
          <p:cNvSpPr txBox="1"/>
          <p:nvPr/>
        </p:nvSpPr>
        <p:spPr>
          <a:xfrm>
            <a:off x="950671" y="1206889"/>
            <a:ext cx="104959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ca-ES" sz="22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lvl="0"/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· PREMI UB SANTANDER A TREBALLS DE RECERCA DE BATXILLERAT</a:t>
            </a:r>
          </a:p>
          <a:p>
            <a:pPr lvl="0"/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lvl="0"/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· PREMI XAVIER DOMINGO (Facultat de Química)</a:t>
            </a:r>
          </a:p>
          <a:p>
            <a:pPr lvl="0"/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lvl="0"/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· PREMI CONCÒRDIA FEDEFARMA (Facultat de Farmàcia i Ciències de l’Alimentació)</a:t>
            </a:r>
          </a:p>
          <a:p>
            <a:pPr lvl="0"/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lvl="0"/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· PREMI DE RECERCA EN L’ÀMBIT DE LA INFORMACIÓ I LA DOCUMENTACIÓ (Facultat d’Informació i Mitjans Audiovisuals)</a:t>
            </a:r>
          </a:p>
          <a:p>
            <a:pPr lvl="0"/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lvl="0"/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lvl="0" algn="ctr"/>
            <a:r>
              <a:rPr lang="ca-ES" sz="2800" b="1" dirty="0">
                <a:solidFill>
                  <a:srgbClr val="D87D00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hlinkClick r:id="rId3"/>
              </a:rPr>
              <a:t>https://www.ub.edu/futurs/premis-treballs-de-recerca</a:t>
            </a:r>
            <a:endParaRPr lang="ca-ES" sz="2800" b="1" dirty="0">
              <a:solidFill>
                <a:srgbClr val="D87D00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xmlns="" val="40693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1">
            <a:extLst>
              <a:ext uri="{FF2B5EF4-FFF2-40B4-BE49-F238E27FC236}">
                <a16:creationId xmlns:a16="http://schemas.microsoft.com/office/drawing/2014/main" xmlns="" id="{7842AFAB-D3B3-1A41-8982-0C46D474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4" y="125745"/>
            <a:ext cx="10495932" cy="828680"/>
          </a:xfrm>
        </p:spPr>
        <p:txBody>
          <a:bodyPr>
            <a:normAutofit/>
          </a:bodyPr>
          <a:lstStyle/>
          <a:p>
            <a:pPr algn="ctr"/>
            <a:r>
              <a:rPr lang="ca-ES" sz="36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PREMIS PER A TREBALLS DE RECERCA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15DCC605-3B13-BC4A-9217-831E47344B0E}"/>
              </a:ext>
            </a:extLst>
          </p:cNvPr>
          <p:cNvCxnSpPr/>
          <p:nvPr/>
        </p:nvCxnSpPr>
        <p:spPr>
          <a:xfrm>
            <a:off x="1709635" y="946220"/>
            <a:ext cx="8748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31C187A1-F6FF-1246-87CE-5694A22593FE}"/>
              </a:ext>
            </a:extLst>
          </p:cNvPr>
          <p:cNvCxnSpPr/>
          <p:nvPr/>
        </p:nvCxnSpPr>
        <p:spPr>
          <a:xfrm>
            <a:off x="1709637" y="352330"/>
            <a:ext cx="874800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8E6AB6E-40F5-4248-AAB7-0E4F2E2F3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6278251"/>
            <a:ext cx="1440048" cy="4341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33412C1-A094-C246-819A-3E55586224EE}"/>
              </a:ext>
            </a:extLst>
          </p:cNvPr>
          <p:cNvSpPr txBox="1"/>
          <p:nvPr/>
        </p:nvSpPr>
        <p:spPr>
          <a:xfrm>
            <a:off x="1558798" y="1540110"/>
            <a:ext cx="9049674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A la pàgina 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  <a:hlinkClick r:id="rId3"/>
              </a:rPr>
              <a:t>https://www.ub.edu/futurs/premis-treballs-de-recerca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podeu consultar tots els premis per a treballs de recerca, separats per àmbits de coneixement.</a:t>
            </a:r>
          </a:p>
          <a:p>
            <a:pPr lvl="0"/>
            <a:endParaRPr lang="ca-ES" sz="2200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lvl="0"/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També trobareu eines d’ajuda com la de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FORCES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(Foment de la Recerca en els Centres de Secundària), a més de l’ajut de diferents facultats que ofereixen assessorament.</a:t>
            </a:r>
          </a:p>
          <a:p>
            <a:pPr lvl="0"/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lvl="0"/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lvl="0"/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lvl="0" algn="ctr"/>
            <a:endParaRPr lang="ca-ES" sz="2200" b="1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  <a:p>
            <a:pPr lvl="0" algn="ctr"/>
            <a:r>
              <a:rPr lang="es-ES" sz="2300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4"/>
              </a:rPr>
              <a:t>www.ub.edu</a:t>
            </a:r>
            <a:r>
              <a:rPr lang="es-ES" sz="2300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4"/>
              </a:rPr>
              <a:t>/</a:t>
            </a:r>
            <a:r>
              <a:rPr lang="es-ES" sz="2300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4"/>
              </a:rPr>
              <a:t>cere</a:t>
            </a:r>
            <a:r>
              <a:rPr lang="es-ES" sz="2300" dirty="0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4"/>
              </a:rPr>
              <a:t>/</a:t>
            </a:r>
            <a:r>
              <a:rPr lang="es-ES" sz="2300" dirty="0" err="1">
                <a:solidFill>
                  <a:srgbClr val="FF930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4"/>
              </a:rPr>
              <a:t>forces</a:t>
            </a:r>
            <a:endParaRPr lang="es-ES" sz="2300" dirty="0">
              <a:solidFill>
                <a:srgbClr val="FF9300"/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endParaRPr lang="ca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C2552A7-F1BD-DA48-9336-2DE3C4CA3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496" y="4573003"/>
            <a:ext cx="1570130" cy="157207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76B6E51-1ABA-2A4A-B15E-19CBE9C8E697}"/>
              </a:ext>
            </a:extLst>
          </p:cNvPr>
          <p:cNvSpPr txBox="1"/>
          <p:nvPr/>
        </p:nvSpPr>
        <p:spPr>
          <a:xfrm>
            <a:off x="9267985" y="4943958"/>
            <a:ext cx="1102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Recerca</a:t>
            </a:r>
          </a:p>
        </p:txBody>
      </p:sp>
    </p:spTree>
    <p:extLst>
      <p:ext uri="{BB962C8B-B14F-4D97-AF65-F5344CB8AC3E}">
        <p14:creationId xmlns:p14="http://schemas.microsoft.com/office/powerpoint/2010/main" xmlns="" val="623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Personalizados 8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9200"/>
      </a:hlink>
      <a:folHlink>
        <a:srgbClr val="FF9200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4043</TotalTime>
  <Words>1621</Words>
  <Application>Microsoft Office PowerPoint</Application>
  <PresentationFormat>Personalizado</PresentationFormat>
  <Paragraphs>312</Paragraphs>
  <Slides>45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View</vt:lpstr>
      <vt:lpstr>Diapositiva 1</vt:lpstr>
      <vt:lpstr>Diapositiva 2</vt:lpstr>
      <vt:lpstr>M’acompanyes  a conèixer la UB?</vt:lpstr>
      <vt:lpstr>Diapositiva 4</vt:lpstr>
      <vt:lpstr>Diapositiva 5</vt:lpstr>
      <vt:lpstr>ACTIVITATS ADREÇADES A FUTURS ESTUDIANTS</vt:lpstr>
      <vt:lpstr>Diapositiva 7</vt:lpstr>
      <vt:lpstr>PREMIS PER A TREBALLS DE RECERCA</vt:lpstr>
      <vt:lpstr>PREMIS PER A TREBALLS DE RECERCA</vt:lpstr>
      <vt:lpstr>Diapositiva 10</vt:lpstr>
      <vt:lpstr>Diapositiva 11</vt:lpstr>
      <vt:lpstr>QUÈ HAS DE FER PER ARRIBAR A LA UNIVERSITAT? </vt:lpstr>
      <vt:lpstr>SI VOLS ESTUDIAR... </vt:lpstr>
      <vt:lpstr>LA NOTA DE TALL 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I SI ENCARA DUBTES... </vt:lpstr>
      <vt:lpstr>I SI ENCARA DUBTES... 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</vt:vector>
  </TitlesOfParts>
  <Company>Universitat de Barcelona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Universitat de Barcelona</dc:title>
  <dc:creator>Maria Eulalia Salom Seminario</dc:creator>
  <cp:lastModifiedBy>Eva Navarro</cp:lastModifiedBy>
  <cp:revision>452</cp:revision>
  <dcterms:created xsi:type="dcterms:W3CDTF">2017-10-18T10:31:49Z</dcterms:created>
  <dcterms:modified xsi:type="dcterms:W3CDTF">2022-01-13T12:40:56Z</dcterms:modified>
</cp:coreProperties>
</file>