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81" r:id="rId1"/>
  </p:sldMasterIdLst>
  <p:notesMasterIdLst>
    <p:notesMasterId r:id="rId20"/>
  </p:notesMasterIdLst>
  <p:sldIdLst>
    <p:sldId id="256" r:id="rId2"/>
    <p:sldId id="257" r:id="rId3"/>
    <p:sldId id="271" r:id="rId4"/>
    <p:sldId id="259" r:id="rId5"/>
    <p:sldId id="258" r:id="rId6"/>
    <p:sldId id="274" r:id="rId7"/>
    <p:sldId id="270" r:id="rId8"/>
    <p:sldId id="272" r:id="rId9"/>
    <p:sldId id="273" r:id="rId10"/>
    <p:sldId id="264" r:id="rId11"/>
    <p:sldId id="268" r:id="rId12"/>
    <p:sldId id="262" r:id="rId13"/>
    <p:sldId id="275" r:id="rId14"/>
    <p:sldId id="263" r:id="rId15"/>
    <p:sldId id="276" r:id="rId16"/>
    <p:sldId id="265" r:id="rId17"/>
    <p:sldId id="278" r:id="rId18"/>
    <p:sldId id="266" r:id="rId19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ción predeterminada" id="{6C53C979-8691-9C48-AB41-0DDBE2866D50}">
          <p14:sldIdLst>
            <p14:sldId id="256"/>
            <p14:sldId id="257"/>
            <p14:sldId id="271"/>
            <p14:sldId id="259"/>
            <p14:sldId id="258"/>
            <p14:sldId id="274"/>
            <p14:sldId id="270"/>
            <p14:sldId id="272"/>
            <p14:sldId id="273"/>
            <p14:sldId id="264"/>
            <p14:sldId id="268"/>
            <p14:sldId id="262"/>
            <p14:sldId id="275"/>
          </p14:sldIdLst>
        </p14:section>
        <p14:section name="Sección sin título" id="{C33987EA-ECD3-0648-A094-AD736FB25F7C}">
          <p14:sldIdLst>
            <p14:sldId id="263"/>
            <p14:sldId id="276"/>
            <p14:sldId id="265"/>
            <p14:sldId id="278"/>
            <p14:sldId id="26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654"/>
    <p:restoredTop sz="94667"/>
  </p:normalViewPr>
  <p:slideViewPr>
    <p:cSldViewPr snapToGrid="0" snapToObjects="1">
      <p:cViewPr varScale="1">
        <p:scale>
          <a:sx n="65" d="100"/>
          <a:sy n="65" d="100"/>
        </p:scale>
        <p:origin x="-596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0D69E9-9D34-8241-8416-92FD84D8DC4C}" type="doc">
      <dgm:prSet loTypeId="urn:microsoft.com/office/officeart/2005/8/layout/equation1" loCatId="" qsTypeId="urn:microsoft.com/office/officeart/2005/8/quickstyle/simple1" qsCatId="simple" csTypeId="urn:microsoft.com/office/officeart/2005/8/colors/accent1_2" csCatId="accent1" phldr="1"/>
      <dgm:spPr/>
    </dgm:pt>
    <dgm:pt modelId="{8BB67DEA-EC75-8841-8956-5ADC2F64B2F2}">
      <dgm:prSet phldrT="[Texto]" custT="1"/>
      <dgm:spPr/>
      <dgm:t>
        <a:bodyPr/>
        <a:lstStyle/>
        <a:p>
          <a:r>
            <a:rPr lang="es-ES" sz="1200" dirty="0"/>
            <a:t>ACREDITACIÓ ECONÒMICA (MATRC) EQUITAT</a:t>
          </a:r>
        </a:p>
      </dgm:t>
    </dgm:pt>
    <dgm:pt modelId="{52B3C7CF-8207-9F44-9F98-2C809249E7DD}" type="parTrans" cxnId="{3B71312E-FD64-0F47-A58E-161D4E18D290}">
      <dgm:prSet/>
      <dgm:spPr/>
      <dgm:t>
        <a:bodyPr/>
        <a:lstStyle/>
        <a:p>
          <a:endParaRPr lang="es-ES"/>
        </a:p>
      </dgm:t>
    </dgm:pt>
    <dgm:pt modelId="{B5561F67-FA45-F44A-B043-FA30D29BFF39}" type="sibTrans" cxnId="{3B71312E-FD64-0F47-A58E-161D4E18D290}">
      <dgm:prSet/>
      <dgm:spPr/>
      <dgm:t>
        <a:bodyPr/>
        <a:lstStyle/>
        <a:p>
          <a:endParaRPr lang="es-ES"/>
        </a:p>
      </dgm:t>
    </dgm:pt>
    <dgm:pt modelId="{5304AA04-7DF6-BA47-8D33-A00A246A417E}">
      <dgm:prSet phldrT="[Texto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BECA GENERAL MINISTERI</a:t>
          </a:r>
        </a:p>
      </dgm:t>
    </dgm:pt>
    <dgm:pt modelId="{381E189C-B001-1F41-86B6-10B36EC14611}" type="parTrans" cxnId="{6FBB9B86-5136-894E-B867-F71E0361846C}">
      <dgm:prSet/>
      <dgm:spPr/>
      <dgm:t>
        <a:bodyPr/>
        <a:lstStyle/>
        <a:p>
          <a:endParaRPr lang="es-ES"/>
        </a:p>
      </dgm:t>
    </dgm:pt>
    <dgm:pt modelId="{D1D9F0D6-4D93-2542-B8AA-9FCFE0143D0A}" type="sibTrans" cxnId="{6FBB9B86-5136-894E-B867-F71E0361846C}">
      <dgm:prSet/>
      <dgm:spPr/>
      <dgm:t>
        <a:bodyPr/>
        <a:lstStyle/>
        <a:p>
          <a:endParaRPr lang="es-ES"/>
        </a:p>
      </dgm:t>
    </dgm:pt>
    <dgm:pt modelId="{77ACB6F3-35E9-9D43-B65E-B89CFE214EE4}">
      <dgm:prSet phldrT="[Texto]" custT="1"/>
      <dgm:spPr/>
      <dgm:t>
        <a:bodyPr/>
        <a:lstStyle/>
        <a:p>
          <a:r>
            <a:rPr lang="es-ES" sz="1100" dirty="0"/>
            <a:t>MATRÍCULA CONDICIONAL</a:t>
          </a:r>
          <a:r>
            <a:rPr lang="es-ES" sz="1400" b="0" dirty="0">
              <a:solidFill>
                <a:srgbClr val="FF0000"/>
              </a:solidFill>
            </a:rPr>
            <a:t>* </a:t>
          </a:r>
        </a:p>
      </dgm:t>
    </dgm:pt>
    <dgm:pt modelId="{41863373-3386-ED49-A0D9-F39586A6C999}" type="parTrans" cxnId="{4C1D580A-0568-1846-A177-551EA3822100}">
      <dgm:prSet/>
      <dgm:spPr/>
      <dgm:t>
        <a:bodyPr/>
        <a:lstStyle/>
        <a:p>
          <a:endParaRPr lang="es-ES"/>
        </a:p>
      </dgm:t>
    </dgm:pt>
    <dgm:pt modelId="{84739121-7767-4245-889E-BCCE16BF57B3}" type="sibTrans" cxnId="{4C1D580A-0568-1846-A177-551EA3822100}">
      <dgm:prSet/>
      <dgm:spPr/>
      <dgm:t>
        <a:bodyPr/>
        <a:lstStyle/>
        <a:p>
          <a:endParaRPr lang="es-ES"/>
        </a:p>
      </dgm:t>
    </dgm:pt>
    <dgm:pt modelId="{54A494D5-0CB7-6542-BEB5-6D29D2748A1D}" type="pres">
      <dgm:prSet presAssocID="{D20D69E9-9D34-8241-8416-92FD84D8DC4C}" presName="linearFlow" presStyleCnt="0">
        <dgm:presLayoutVars>
          <dgm:dir/>
          <dgm:resizeHandles val="exact"/>
        </dgm:presLayoutVars>
      </dgm:prSet>
      <dgm:spPr/>
    </dgm:pt>
    <dgm:pt modelId="{AC9C7583-E673-EE46-B5F3-7FCDB74669FB}" type="pres">
      <dgm:prSet presAssocID="{8BB67DEA-EC75-8841-8956-5ADC2F64B2F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8EE634-2D30-0642-9339-5634F51C2B12}" type="pres">
      <dgm:prSet presAssocID="{B5561F67-FA45-F44A-B043-FA30D29BFF39}" presName="spacerL" presStyleCnt="0"/>
      <dgm:spPr/>
    </dgm:pt>
    <dgm:pt modelId="{04A41C10-FFD2-8A43-A500-315D5A0BAD46}" type="pres">
      <dgm:prSet presAssocID="{B5561F67-FA45-F44A-B043-FA30D29BFF39}" presName="sibTrans" presStyleLbl="sibTrans2D1" presStyleIdx="0" presStyleCnt="2"/>
      <dgm:spPr/>
      <dgm:t>
        <a:bodyPr/>
        <a:lstStyle/>
        <a:p>
          <a:endParaRPr lang="es-ES"/>
        </a:p>
      </dgm:t>
    </dgm:pt>
    <dgm:pt modelId="{D2E859CE-A8C3-5B4E-BFA2-2D83C6EAA321}" type="pres">
      <dgm:prSet presAssocID="{B5561F67-FA45-F44A-B043-FA30D29BFF39}" presName="spacerR" presStyleCnt="0"/>
      <dgm:spPr/>
    </dgm:pt>
    <dgm:pt modelId="{96E46A17-4505-434A-B122-4A7D3D6759AB}" type="pres">
      <dgm:prSet presAssocID="{5304AA04-7DF6-BA47-8D33-A00A246A417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9C62468-C53B-1841-A1B8-0DCBA9ED4F1E}" type="pres">
      <dgm:prSet presAssocID="{D1D9F0D6-4D93-2542-B8AA-9FCFE0143D0A}" presName="spacerL" presStyleCnt="0"/>
      <dgm:spPr/>
    </dgm:pt>
    <dgm:pt modelId="{1BBE2577-2A80-7748-8156-0A1B100D7F20}" type="pres">
      <dgm:prSet presAssocID="{D1D9F0D6-4D93-2542-B8AA-9FCFE0143D0A}" presName="sibTrans" presStyleLbl="sibTrans2D1" presStyleIdx="1" presStyleCnt="2"/>
      <dgm:spPr/>
      <dgm:t>
        <a:bodyPr/>
        <a:lstStyle/>
        <a:p>
          <a:endParaRPr lang="es-ES"/>
        </a:p>
      </dgm:t>
    </dgm:pt>
    <dgm:pt modelId="{C0CD803E-FAE9-8640-9A05-7EFEB25B3B98}" type="pres">
      <dgm:prSet presAssocID="{D1D9F0D6-4D93-2542-B8AA-9FCFE0143D0A}" presName="spacerR" presStyleCnt="0"/>
      <dgm:spPr/>
    </dgm:pt>
    <dgm:pt modelId="{A80DFE73-2265-5349-91DC-2B17A9048047}" type="pres">
      <dgm:prSet presAssocID="{77ACB6F3-35E9-9D43-B65E-B89CFE214EE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4693FAC-CAAD-764E-851F-0AD696BF2612}" type="presOf" srcId="{5304AA04-7DF6-BA47-8D33-A00A246A417E}" destId="{96E46A17-4505-434A-B122-4A7D3D6759AB}" srcOrd="0" destOrd="0" presId="urn:microsoft.com/office/officeart/2005/8/layout/equation1"/>
    <dgm:cxn modelId="{98268BB1-6B4F-B549-8964-9F50D0A57463}" type="presOf" srcId="{D1D9F0D6-4D93-2542-B8AA-9FCFE0143D0A}" destId="{1BBE2577-2A80-7748-8156-0A1B100D7F20}" srcOrd="0" destOrd="0" presId="urn:microsoft.com/office/officeart/2005/8/layout/equation1"/>
    <dgm:cxn modelId="{AB853550-93E6-6A4D-BCDF-5C7751EDCD80}" type="presOf" srcId="{D20D69E9-9D34-8241-8416-92FD84D8DC4C}" destId="{54A494D5-0CB7-6542-BEB5-6D29D2748A1D}" srcOrd="0" destOrd="0" presId="urn:microsoft.com/office/officeart/2005/8/layout/equation1"/>
    <dgm:cxn modelId="{4C1D580A-0568-1846-A177-551EA3822100}" srcId="{D20D69E9-9D34-8241-8416-92FD84D8DC4C}" destId="{77ACB6F3-35E9-9D43-B65E-B89CFE214EE4}" srcOrd="2" destOrd="0" parTransId="{41863373-3386-ED49-A0D9-F39586A6C999}" sibTransId="{84739121-7767-4245-889E-BCCE16BF57B3}"/>
    <dgm:cxn modelId="{6E49D026-FBAE-1248-84E4-10F2A0D80844}" type="presOf" srcId="{8BB67DEA-EC75-8841-8956-5ADC2F64B2F2}" destId="{AC9C7583-E673-EE46-B5F3-7FCDB74669FB}" srcOrd="0" destOrd="0" presId="urn:microsoft.com/office/officeart/2005/8/layout/equation1"/>
    <dgm:cxn modelId="{6FBB9B86-5136-894E-B867-F71E0361846C}" srcId="{D20D69E9-9D34-8241-8416-92FD84D8DC4C}" destId="{5304AA04-7DF6-BA47-8D33-A00A246A417E}" srcOrd="1" destOrd="0" parTransId="{381E189C-B001-1F41-86B6-10B36EC14611}" sibTransId="{D1D9F0D6-4D93-2542-B8AA-9FCFE0143D0A}"/>
    <dgm:cxn modelId="{74725D2B-EBD6-B143-A0EE-47075AAA1713}" type="presOf" srcId="{77ACB6F3-35E9-9D43-B65E-B89CFE214EE4}" destId="{A80DFE73-2265-5349-91DC-2B17A9048047}" srcOrd="0" destOrd="0" presId="urn:microsoft.com/office/officeart/2005/8/layout/equation1"/>
    <dgm:cxn modelId="{3B71312E-FD64-0F47-A58E-161D4E18D290}" srcId="{D20D69E9-9D34-8241-8416-92FD84D8DC4C}" destId="{8BB67DEA-EC75-8841-8956-5ADC2F64B2F2}" srcOrd="0" destOrd="0" parTransId="{52B3C7CF-8207-9F44-9F98-2C809249E7DD}" sibTransId="{B5561F67-FA45-F44A-B043-FA30D29BFF39}"/>
    <dgm:cxn modelId="{419248D0-DF50-754C-9DCA-D3B0712AD757}" type="presOf" srcId="{B5561F67-FA45-F44A-B043-FA30D29BFF39}" destId="{04A41C10-FFD2-8A43-A500-315D5A0BAD46}" srcOrd="0" destOrd="0" presId="urn:microsoft.com/office/officeart/2005/8/layout/equation1"/>
    <dgm:cxn modelId="{C7968D37-3212-D84A-81FF-F2DA52675F16}" type="presParOf" srcId="{54A494D5-0CB7-6542-BEB5-6D29D2748A1D}" destId="{AC9C7583-E673-EE46-B5F3-7FCDB74669FB}" srcOrd="0" destOrd="0" presId="urn:microsoft.com/office/officeart/2005/8/layout/equation1"/>
    <dgm:cxn modelId="{A235CAE8-B9DC-DA46-B305-30C66E07327D}" type="presParOf" srcId="{54A494D5-0CB7-6542-BEB5-6D29D2748A1D}" destId="{E18EE634-2D30-0642-9339-5634F51C2B12}" srcOrd="1" destOrd="0" presId="urn:microsoft.com/office/officeart/2005/8/layout/equation1"/>
    <dgm:cxn modelId="{D8D0F5B6-6279-5143-8FFB-01BB3DE43DDF}" type="presParOf" srcId="{54A494D5-0CB7-6542-BEB5-6D29D2748A1D}" destId="{04A41C10-FFD2-8A43-A500-315D5A0BAD46}" srcOrd="2" destOrd="0" presId="urn:microsoft.com/office/officeart/2005/8/layout/equation1"/>
    <dgm:cxn modelId="{001C223B-1BF1-2F47-84C7-7D7E293DBA0D}" type="presParOf" srcId="{54A494D5-0CB7-6542-BEB5-6D29D2748A1D}" destId="{D2E859CE-A8C3-5B4E-BFA2-2D83C6EAA321}" srcOrd="3" destOrd="0" presId="urn:microsoft.com/office/officeart/2005/8/layout/equation1"/>
    <dgm:cxn modelId="{F1A39100-B4E0-F04F-95D2-A1418CD2D940}" type="presParOf" srcId="{54A494D5-0CB7-6542-BEB5-6D29D2748A1D}" destId="{96E46A17-4505-434A-B122-4A7D3D6759AB}" srcOrd="4" destOrd="0" presId="urn:microsoft.com/office/officeart/2005/8/layout/equation1"/>
    <dgm:cxn modelId="{DE82DE99-EAC0-6A4A-B772-42EC32628EAC}" type="presParOf" srcId="{54A494D5-0CB7-6542-BEB5-6D29D2748A1D}" destId="{29C62468-C53B-1841-A1B8-0DCBA9ED4F1E}" srcOrd="5" destOrd="0" presId="urn:microsoft.com/office/officeart/2005/8/layout/equation1"/>
    <dgm:cxn modelId="{6F5A00C9-6618-4648-A676-0E1E199495E3}" type="presParOf" srcId="{54A494D5-0CB7-6542-BEB5-6D29D2748A1D}" destId="{1BBE2577-2A80-7748-8156-0A1B100D7F20}" srcOrd="6" destOrd="0" presId="urn:microsoft.com/office/officeart/2005/8/layout/equation1"/>
    <dgm:cxn modelId="{FCD822D3-D91A-6A41-961D-D1123DB98445}" type="presParOf" srcId="{54A494D5-0CB7-6542-BEB5-6D29D2748A1D}" destId="{C0CD803E-FAE9-8640-9A05-7EFEB25B3B98}" srcOrd="7" destOrd="0" presId="urn:microsoft.com/office/officeart/2005/8/layout/equation1"/>
    <dgm:cxn modelId="{1543EC89-7580-B74A-A4DE-1AC24B7C1107}" type="presParOf" srcId="{54A494D5-0CB7-6542-BEB5-6D29D2748A1D}" destId="{A80DFE73-2265-5349-91DC-2B17A9048047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12C9B7-BD7A-8D4A-AB25-47FE3EDEC984}" type="doc">
      <dgm:prSet loTypeId="urn:microsoft.com/office/officeart/2005/8/layout/process1" loCatId="" qsTypeId="urn:microsoft.com/office/officeart/2005/8/quickstyle/3d4" qsCatId="3D" csTypeId="urn:microsoft.com/office/officeart/2005/8/colors/accent1_2" csCatId="accent1" phldr="1"/>
      <dgm:spPr/>
    </dgm:pt>
    <dgm:pt modelId="{95534268-1D41-B04A-AEE8-8DCBF8C34DD3}">
      <dgm:prSet phldrT="[Texto]"/>
      <dgm:spPr>
        <a:solidFill>
          <a:srgbClr val="00B050"/>
        </a:solidFill>
      </dgm:spPr>
      <dgm:t>
        <a:bodyPr/>
        <a:lstStyle/>
        <a:p>
          <a:r>
            <a:rPr lang="es-ES" dirty="0"/>
            <a:t>ACREDITACIÓ POSITIVA</a:t>
          </a:r>
        </a:p>
      </dgm:t>
    </dgm:pt>
    <dgm:pt modelId="{576DAEA6-D437-7B4E-B2FF-D275E7743D12}" type="parTrans" cxnId="{90C9F059-9C61-B544-A329-2EC19A7CD1F3}">
      <dgm:prSet/>
      <dgm:spPr/>
      <dgm:t>
        <a:bodyPr/>
        <a:lstStyle/>
        <a:p>
          <a:endParaRPr lang="es-ES"/>
        </a:p>
      </dgm:t>
    </dgm:pt>
    <dgm:pt modelId="{521383F6-629A-AC41-A26D-55EF6639CFFF}" type="sibTrans" cxnId="{90C9F059-9C61-B544-A329-2EC19A7CD1F3}">
      <dgm:prSet/>
      <dgm:spPr/>
      <dgm:t>
        <a:bodyPr/>
        <a:lstStyle/>
        <a:p>
          <a:endParaRPr lang="es-ES"/>
        </a:p>
      </dgm:t>
    </dgm:pt>
    <dgm:pt modelId="{76EADFD8-97A9-3846-BF0B-3453B91AE08A}">
      <dgm:prSet phldrT="[Texto]"/>
      <dgm:spPr>
        <a:solidFill>
          <a:srgbClr val="FFFF00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BECA GENERAL DENEGADA</a:t>
          </a:r>
        </a:p>
      </dgm:t>
    </dgm:pt>
    <dgm:pt modelId="{70669693-0A18-7A47-8EC0-60C640F10369}" type="parTrans" cxnId="{7DD24A52-8FFA-6C43-AD34-B7D7AFC8B22F}">
      <dgm:prSet/>
      <dgm:spPr/>
      <dgm:t>
        <a:bodyPr/>
        <a:lstStyle/>
        <a:p>
          <a:endParaRPr lang="es-ES"/>
        </a:p>
      </dgm:t>
    </dgm:pt>
    <dgm:pt modelId="{BE2B7F6A-57C4-3348-BB6A-6F8DD9161DEE}" type="sibTrans" cxnId="{7DD24A52-8FFA-6C43-AD34-B7D7AFC8B22F}">
      <dgm:prSet/>
      <dgm:spPr/>
      <dgm:t>
        <a:bodyPr/>
        <a:lstStyle/>
        <a:p>
          <a:endParaRPr lang="es-ES"/>
        </a:p>
      </dgm:t>
    </dgm:pt>
    <dgm:pt modelId="{54C87DD5-B4D1-6E42-B809-876D68A493F1}">
      <dgm:prSet phldrT="[Texto]"/>
      <dgm:spPr/>
      <dgm:t>
        <a:bodyPr/>
        <a:lstStyle/>
        <a:p>
          <a:r>
            <a:rPr lang="es-ES" dirty="0"/>
            <a:t>MATRICULA CONDICIONAL</a:t>
          </a:r>
        </a:p>
      </dgm:t>
    </dgm:pt>
    <dgm:pt modelId="{02565315-A99C-5047-A4D5-CE56DA1EEAAC}" type="parTrans" cxnId="{34FA854E-EB75-494C-ACF1-0C2AB3FF5C3C}">
      <dgm:prSet/>
      <dgm:spPr/>
      <dgm:t>
        <a:bodyPr/>
        <a:lstStyle/>
        <a:p>
          <a:endParaRPr lang="es-ES"/>
        </a:p>
      </dgm:t>
    </dgm:pt>
    <dgm:pt modelId="{EBE8BFEA-80DE-E540-8DD9-25FCD2CFA99E}" type="sibTrans" cxnId="{34FA854E-EB75-494C-ACF1-0C2AB3FF5C3C}">
      <dgm:prSet/>
      <dgm:spPr/>
      <dgm:t>
        <a:bodyPr/>
        <a:lstStyle/>
        <a:p>
          <a:endParaRPr lang="es-ES"/>
        </a:p>
      </dgm:t>
    </dgm:pt>
    <dgm:pt modelId="{5D948C6F-0F69-7A47-8726-AAC000E2992F}">
      <dgm:prSet custT="1"/>
      <dgm:spPr>
        <a:solidFill>
          <a:srgbClr val="FFFF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solidFill>
                <a:prstClr val="black"/>
              </a:solidFill>
              <a:latin typeface="Corbel" panose="020B0503020204020204"/>
              <a:ea typeface="+mn-ea"/>
              <a:cs typeface="+mn-cs"/>
            </a:rPr>
            <a:t>PAGAMENT MATRICULA</a:t>
          </a:r>
        </a:p>
      </dgm:t>
    </dgm:pt>
    <dgm:pt modelId="{C7B6E07C-89A4-C54B-A07F-8B81D1CB6E71}" type="parTrans" cxnId="{DBB1511C-B560-0A40-9F53-05E090B70F55}">
      <dgm:prSet/>
      <dgm:spPr/>
      <dgm:t>
        <a:bodyPr/>
        <a:lstStyle/>
        <a:p>
          <a:endParaRPr lang="es-ES"/>
        </a:p>
      </dgm:t>
    </dgm:pt>
    <dgm:pt modelId="{130ED1AD-519B-9549-B1BE-759BB18CEFA2}" type="sibTrans" cxnId="{DBB1511C-B560-0A40-9F53-05E090B70F55}">
      <dgm:prSet/>
      <dgm:spPr/>
      <dgm:t>
        <a:bodyPr/>
        <a:lstStyle/>
        <a:p>
          <a:endParaRPr lang="es-ES"/>
        </a:p>
      </dgm:t>
    </dgm:pt>
    <dgm:pt modelId="{11D018AD-9D0A-E340-8EA7-89868CEEC995}" type="pres">
      <dgm:prSet presAssocID="{7E12C9B7-BD7A-8D4A-AB25-47FE3EDEC984}" presName="Name0" presStyleCnt="0">
        <dgm:presLayoutVars>
          <dgm:dir/>
          <dgm:resizeHandles val="exact"/>
        </dgm:presLayoutVars>
      </dgm:prSet>
      <dgm:spPr/>
    </dgm:pt>
    <dgm:pt modelId="{4C39822B-6DE0-C74C-8B32-99E8EB58BAE1}" type="pres">
      <dgm:prSet presAssocID="{95534268-1D41-B04A-AEE8-8DCBF8C34DD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519871-5601-954B-AAB5-788F4E2EFDDA}" type="pres">
      <dgm:prSet presAssocID="{521383F6-629A-AC41-A26D-55EF6639CFFF}" presName="sibTrans" presStyleLbl="sibTrans2D1" presStyleIdx="0" presStyleCnt="3"/>
      <dgm:spPr/>
      <dgm:t>
        <a:bodyPr/>
        <a:lstStyle/>
        <a:p>
          <a:endParaRPr lang="es-ES"/>
        </a:p>
      </dgm:t>
    </dgm:pt>
    <dgm:pt modelId="{C291F2BA-7305-4246-8532-44E64727AFC2}" type="pres">
      <dgm:prSet presAssocID="{521383F6-629A-AC41-A26D-55EF6639CFFF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8FFC6408-DC5D-144D-99CB-E52A4B471EE7}" type="pres">
      <dgm:prSet presAssocID="{54C87DD5-B4D1-6E42-B809-876D68A493F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5D4654-1493-8441-955F-F74BC5BC06AE}" type="pres">
      <dgm:prSet presAssocID="{EBE8BFEA-80DE-E540-8DD9-25FCD2CFA99E}" presName="sibTrans" presStyleLbl="sibTrans2D1" presStyleIdx="1" presStyleCnt="3"/>
      <dgm:spPr/>
      <dgm:t>
        <a:bodyPr/>
        <a:lstStyle/>
        <a:p>
          <a:endParaRPr lang="es-ES"/>
        </a:p>
      </dgm:t>
    </dgm:pt>
    <dgm:pt modelId="{64AA3855-0154-6A46-B68E-443D0976D8F6}" type="pres">
      <dgm:prSet presAssocID="{EBE8BFEA-80DE-E540-8DD9-25FCD2CFA99E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9F5F88EE-1AF7-614E-A67E-F67B5A918470}" type="pres">
      <dgm:prSet presAssocID="{76EADFD8-97A9-3846-BF0B-3453B91AE08A}" presName="node" presStyleLbl="node1" presStyleIdx="2" presStyleCnt="4" custLinFactNeighborX="1172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4FDC12-451C-9949-8343-4FE9ED49E98B}" type="pres">
      <dgm:prSet presAssocID="{BE2B7F6A-57C4-3348-BB6A-6F8DD9161DEE}" presName="sibTrans" presStyleLbl="sibTrans2D1" presStyleIdx="2" presStyleCnt="3"/>
      <dgm:spPr/>
      <dgm:t>
        <a:bodyPr/>
        <a:lstStyle/>
        <a:p>
          <a:endParaRPr lang="es-ES"/>
        </a:p>
      </dgm:t>
    </dgm:pt>
    <dgm:pt modelId="{349425C4-B628-7C40-9DFF-B71621B211B7}" type="pres">
      <dgm:prSet presAssocID="{BE2B7F6A-57C4-3348-BB6A-6F8DD9161DEE}" presName="connectorText" presStyleLbl="sibTrans2D1" presStyleIdx="2" presStyleCnt="3"/>
      <dgm:spPr/>
      <dgm:t>
        <a:bodyPr/>
        <a:lstStyle/>
        <a:p>
          <a:endParaRPr lang="es-ES"/>
        </a:p>
      </dgm:t>
    </dgm:pt>
    <dgm:pt modelId="{29FC4EDD-A5B0-DC4B-863F-6E6257C3957F}" type="pres">
      <dgm:prSet presAssocID="{5D948C6F-0F69-7A47-8726-AAC000E2992F}" presName="node" presStyleLbl="node1" presStyleIdx="3" presStyleCnt="4">
        <dgm:presLayoutVars>
          <dgm:bulletEnabled val="1"/>
        </dgm:presLayoutVars>
      </dgm:prSet>
      <dgm:spPr>
        <a:xfrm>
          <a:off x="6047935" y="225799"/>
          <a:ext cx="1439200" cy="863520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s-ES"/>
        </a:p>
      </dgm:t>
    </dgm:pt>
  </dgm:ptLst>
  <dgm:cxnLst>
    <dgm:cxn modelId="{7DD24A52-8FFA-6C43-AD34-B7D7AFC8B22F}" srcId="{7E12C9B7-BD7A-8D4A-AB25-47FE3EDEC984}" destId="{76EADFD8-97A9-3846-BF0B-3453B91AE08A}" srcOrd="2" destOrd="0" parTransId="{70669693-0A18-7A47-8EC0-60C640F10369}" sibTransId="{BE2B7F6A-57C4-3348-BB6A-6F8DD9161DEE}"/>
    <dgm:cxn modelId="{90C9F059-9C61-B544-A329-2EC19A7CD1F3}" srcId="{7E12C9B7-BD7A-8D4A-AB25-47FE3EDEC984}" destId="{95534268-1D41-B04A-AEE8-8DCBF8C34DD3}" srcOrd="0" destOrd="0" parTransId="{576DAEA6-D437-7B4E-B2FF-D275E7743D12}" sibTransId="{521383F6-629A-AC41-A26D-55EF6639CFFF}"/>
    <dgm:cxn modelId="{C7E45D4D-B7EC-7E4B-B8DE-50F9CBF5BF43}" type="presOf" srcId="{BE2B7F6A-57C4-3348-BB6A-6F8DD9161DEE}" destId="{D54FDC12-451C-9949-8343-4FE9ED49E98B}" srcOrd="0" destOrd="0" presId="urn:microsoft.com/office/officeart/2005/8/layout/process1"/>
    <dgm:cxn modelId="{D115C5BA-2BAE-5245-9DAD-1315BE71E087}" type="presOf" srcId="{5D948C6F-0F69-7A47-8726-AAC000E2992F}" destId="{29FC4EDD-A5B0-DC4B-863F-6E6257C3957F}" srcOrd="0" destOrd="0" presId="urn:microsoft.com/office/officeart/2005/8/layout/process1"/>
    <dgm:cxn modelId="{34FA854E-EB75-494C-ACF1-0C2AB3FF5C3C}" srcId="{7E12C9B7-BD7A-8D4A-AB25-47FE3EDEC984}" destId="{54C87DD5-B4D1-6E42-B809-876D68A493F1}" srcOrd="1" destOrd="0" parTransId="{02565315-A99C-5047-A4D5-CE56DA1EEAAC}" sibTransId="{EBE8BFEA-80DE-E540-8DD9-25FCD2CFA99E}"/>
    <dgm:cxn modelId="{F330CD15-DF4A-5A47-B7EA-C1AA201C6010}" type="presOf" srcId="{7E12C9B7-BD7A-8D4A-AB25-47FE3EDEC984}" destId="{11D018AD-9D0A-E340-8EA7-89868CEEC995}" srcOrd="0" destOrd="0" presId="urn:microsoft.com/office/officeart/2005/8/layout/process1"/>
    <dgm:cxn modelId="{B9401E74-4634-A44F-82E3-15AD2EE1B877}" type="presOf" srcId="{76EADFD8-97A9-3846-BF0B-3453B91AE08A}" destId="{9F5F88EE-1AF7-614E-A67E-F67B5A918470}" srcOrd="0" destOrd="0" presId="urn:microsoft.com/office/officeart/2005/8/layout/process1"/>
    <dgm:cxn modelId="{6D66180D-33D1-A340-9011-2670F98DF2D9}" type="presOf" srcId="{BE2B7F6A-57C4-3348-BB6A-6F8DD9161DEE}" destId="{349425C4-B628-7C40-9DFF-B71621B211B7}" srcOrd="1" destOrd="0" presId="urn:microsoft.com/office/officeart/2005/8/layout/process1"/>
    <dgm:cxn modelId="{8A747B48-3B59-D343-B1BD-70D8C62FE571}" type="presOf" srcId="{EBE8BFEA-80DE-E540-8DD9-25FCD2CFA99E}" destId="{64AA3855-0154-6A46-B68E-443D0976D8F6}" srcOrd="1" destOrd="0" presId="urn:microsoft.com/office/officeart/2005/8/layout/process1"/>
    <dgm:cxn modelId="{DBB1511C-B560-0A40-9F53-05E090B70F55}" srcId="{7E12C9B7-BD7A-8D4A-AB25-47FE3EDEC984}" destId="{5D948C6F-0F69-7A47-8726-AAC000E2992F}" srcOrd="3" destOrd="0" parTransId="{C7B6E07C-89A4-C54B-A07F-8B81D1CB6E71}" sibTransId="{130ED1AD-519B-9549-B1BE-759BB18CEFA2}"/>
    <dgm:cxn modelId="{163F7B61-5E43-9E47-9833-D67EA0F3CFD3}" type="presOf" srcId="{EBE8BFEA-80DE-E540-8DD9-25FCD2CFA99E}" destId="{9D5D4654-1493-8441-955F-F74BC5BC06AE}" srcOrd="0" destOrd="0" presId="urn:microsoft.com/office/officeart/2005/8/layout/process1"/>
    <dgm:cxn modelId="{49996E05-D47C-B149-98BF-FE256DC4054E}" type="presOf" srcId="{521383F6-629A-AC41-A26D-55EF6639CFFF}" destId="{C291F2BA-7305-4246-8532-44E64727AFC2}" srcOrd="1" destOrd="0" presId="urn:microsoft.com/office/officeart/2005/8/layout/process1"/>
    <dgm:cxn modelId="{3F76D473-7F1D-D84C-A10D-41CD5B94E897}" type="presOf" srcId="{521383F6-629A-AC41-A26D-55EF6639CFFF}" destId="{49519871-5601-954B-AAB5-788F4E2EFDDA}" srcOrd="0" destOrd="0" presId="urn:microsoft.com/office/officeart/2005/8/layout/process1"/>
    <dgm:cxn modelId="{93AB54F6-6001-D84B-8196-9DB62843A0A6}" type="presOf" srcId="{95534268-1D41-B04A-AEE8-8DCBF8C34DD3}" destId="{4C39822B-6DE0-C74C-8B32-99E8EB58BAE1}" srcOrd="0" destOrd="0" presId="urn:microsoft.com/office/officeart/2005/8/layout/process1"/>
    <dgm:cxn modelId="{07376966-E080-A74B-831F-7E8A51037DC5}" type="presOf" srcId="{54C87DD5-B4D1-6E42-B809-876D68A493F1}" destId="{8FFC6408-DC5D-144D-99CB-E52A4B471EE7}" srcOrd="0" destOrd="0" presId="urn:microsoft.com/office/officeart/2005/8/layout/process1"/>
    <dgm:cxn modelId="{941E071B-08D2-354A-BC19-95CA80459539}" type="presParOf" srcId="{11D018AD-9D0A-E340-8EA7-89868CEEC995}" destId="{4C39822B-6DE0-C74C-8B32-99E8EB58BAE1}" srcOrd="0" destOrd="0" presId="urn:microsoft.com/office/officeart/2005/8/layout/process1"/>
    <dgm:cxn modelId="{B4321C07-5F8E-5C45-A3B4-A5C85B4F7EDC}" type="presParOf" srcId="{11D018AD-9D0A-E340-8EA7-89868CEEC995}" destId="{49519871-5601-954B-AAB5-788F4E2EFDDA}" srcOrd="1" destOrd="0" presId="urn:microsoft.com/office/officeart/2005/8/layout/process1"/>
    <dgm:cxn modelId="{C822C983-54FB-274E-9F4B-4EA39746E252}" type="presParOf" srcId="{49519871-5601-954B-AAB5-788F4E2EFDDA}" destId="{C291F2BA-7305-4246-8532-44E64727AFC2}" srcOrd="0" destOrd="0" presId="urn:microsoft.com/office/officeart/2005/8/layout/process1"/>
    <dgm:cxn modelId="{79EE6B45-08C7-2840-BA12-F5E691AA69BB}" type="presParOf" srcId="{11D018AD-9D0A-E340-8EA7-89868CEEC995}" destId="{8FFC6408-DC5D-144D-99CB-E52A4B471EE7}" srcOrd="2" destOrd="0" presId="urn:microsoft.com/office/officeart/2005/8/layout/process1"/>
    <dgm:cxn modelId="{56160E5A-54EC-B74F-BA66-ADB040C7AF43}" type="presParOf" srcId="{11D018AD-9D0A-E340-8EA7-89868CEEC995}" destId="{9D5D4654-1493-8441-955F-F74BC5BC06AE}" srcOrd="3" destOrd="0" presId="urn:microsoft.com/office/officeart/2005/8/layout/process1"/>
    <dgm:cxn modelId="{039276CE-2F3D-EC43-BA1B-8C07AF290F97}" type="presParOf" srcId="{9D5D4654-1493-8441-955F-F74BC5BC06AE}" destId="{64AA3855-0154-6A46-B68E-443D0976D8F6}" srcOrd="0" destOrd="0" presId="urn:microsoft.com/office/officeart/2005/8/layout/process1"/>
    <dgm:cxn modelId="{8546CF06-BD25-FE4C-8A4E-7BDFDE3F77E2}" type="presParOf" srcId="{11D018AD-9D0A-E340-8EA7-89868CEEC995}" destId="{9F5F88EE-1AF7-614E-A67E-F67B5A918470}" srcOrd="4" destOrd="0" presId="urn:microsoft.com/office/officeart/2005/8/layout/process1"/>
    <dgm:cxn modelId="{D7FDB6D3-7132-054C-85B0-5A6A349C7951}" type="presParOf" srcId="{11D018AD-9D0A-E340-8EA7-89868CEEC995}" destId="{D54FDC12-451C-9949-8343-4FE9ED49E98B}" srcOrd="5" destOrd="0" presId="urn:microsoft.com/office/officeart/2005/8/layout/process1"/>
    <dgm:cxn modelId="{E88D028B-4BC9-7045-9A4A-BBCBC9B5C29C}" type="presParOf" srcId="{D54FDC12-451C-9949-8343-4FE9ED49E98B}" destId="{349425C4-B628-7C40-9DFF-B71621B211B7}" srcOrd="0" destOrd="0" presId="urn:microsoft.com/office/officeart/2005/8/layout/process1"/>
    <dgm:cxn modelId="{D2A665A7-1987-3648-8069-02779E6CDA27}" type="presParOf" srcId="{11D018AD-9D0A-E340-8EA7-89868CEEC995}" destId="{29FC4EDD-A5B0-DC4B-863F-6E6257C3957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12C9B7-BD7A-8D4A-AB25-47FE3EDEC984}" type="doc">
      <dgm:prSet loTypeId="urn:microsoft.com/office/officeart/2005/8/layout/process1" loCatId="" qsTypeId="urn:microsoft.com/office/officeart/2005/8/quickstyle/3d4" qsCatId="3D" csTypeId="urn:microsoft.com/office/officeart/2005/8/colors/accent1_2" csCatId="accent1" phldr="1"/>
      <dgm:spPr/>
    </dgm:pt>
    <dgm:pt modelId="{95534268-1D41-B04A-AEE8-8DCBF8C34DD3}">
      <dgm:prSet phldrT="[Texto]" custT="1"/>
      <dgm:spPr>
        <a:solidFill>
          <a:srgbClr val="00B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ACREDITACIÓ POSITIVA</a:t>
          </a:r>
        </a:p>
      </dgm:t>
    </dgm:pt>
    <dgm:pt modelId="{576DAEA6-D437-7B4E-B2FF-D275E7743D12}" type="parTrans" cxnId="{90C9F059-9C61-B544-A329-2EC19A7CD1F3}">
      <dgm:prSet/>
      <dgm:spPr/>
      <dgm:t>
        <a:bodyPr/>
        <a:lstStyle/>
        <a:p>
          <a:endParaRPr lang="es-ES"/>
        </a:p>
      </dgm:t>
    </dgm:pt>
    <dgm:pt modelId="{521383F6-629A-AC41-A26D-55EF6639CFFF}" type="sibTrans" cxnId="{90C9F059-9C61-B544-A329-2EC19A7CD1F3}">
      <dgm:prSet/>
      <dgm:spPr/>
      <dgm:t>
        <a:bodyPr/>
        <a:lstStyle/>
        <a:p>
          <a:endParaRPr lang="es-ES"/>
        </a:p>
      </dgm:t>
    </dgm:pt>
    <dgm:pt modelId="{76EADFD8-97A9-3846-BF0B-3453B91AE08A}">
      <dgm:prSet phldrT="[Texto]"/>
      <dgm:spPr>
        <a:solidFill>
          <a:srgbClr val="00B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 spcFirstLastPara="0" vert="horz" wrap="square" lIns="57150" tIns="57150" rIns="57150" bIns="57150" numCol="1" spcCol="1270" anchor="ctr" anchorCtr="0"/>
        <a:lstStyle/>
        <a:p>
          <a:r>
            <a:rPr lang="es-ES" dirty="0"/>
            <a:t>BECA GENERAL CONCEDIDA</a:t>
          </a:r>
        </a:p>
      </dgm:t>
    </dgm:pt>
    <dgm:pt modelId="{70669693-0A18-7A47-8EC0-60C640F10369}" type="parTrans" cxnId="{7DD24A52-8FFA-6C43-AD34-B7D7AFC8B22F}">
      <dgm:prSet/>
      <dgm:spPr/>
      <dgm:t>
        <a:bodyPr/>
        <a:lstStyle/>
        <a:p>
          <a:endParaRPr lang="es-ES"/>
        </a:p>
      </dgm:t>
    </dgm:pt>
    <dgm:pt modelId="{BE2B7F6A-57C4-3348-BB6A-6F8DD9161DEE}" type="sibTrans" cxnId="{7DD24A52-8FFA-6C43-AD34-B7D7AFC8B22F}">
      <dgm:prSet/>
      <dgm:spPr/>
      <dgm:t>
        <a:bodyPr/>
        <a:lstStyle/>
        <a:p>
          <a:endParaRPr lang="es-ES"/>
        </a:p>
      </dgm:t>
    </dgm:pt>
    <dgm:pt modelId="{54C87DD5-B4D1-6E42-B809-876D68A493F1}">
      <dgm:prSet phldrT="[Texto]"/>
      <dgm:spPr/>
      <dgm:t>
        <a:bodyPr/>
        <a:lstStyle/>
        <a:p>
          <a:r>
            <a:rPr lang="es-ES" dirty="0"/>
            <a:t>MATRICULA CONDICIONAL</a:t>
          </a:r>
        </a:p>
      </dgm:t>
    </dgm:pt>
    <dgm:pt modelId="{02565315-A99C-5047-A4D5-CE56DA1EEAAC}" type="parTrans" cxnId="{34FA854E-EB75-494C-ACF1-0C2AB3FF5C3C}">
      <dgm:prSet/>
      <dgm:spPr/>
      <dgm:t>
        <a:bodyPr/>
        <a:lstStyle/>
        <a:p>
          <a:endParaRPr lang="es-ES"/>
        </a:p>
      </dgm:t>
    </dgm:pt>
    <dgm:pt modelId="{EBE8BFEA-80DE-E540-8DD9-25FCD2CFA99E}" type="sibTrans" cxnId="{34FA854E-EB75-494C-ACF1-0C2AB3FF5C3C}">
      <dgm:prSet/>
      <dgm:spPr/>
      <dgm:t>
        <a:bodyPr/>
        <a:lstStyle/>
        <a:p>
          <a:endParaRPr lang="es-ES"/>
        </a:p>
      </dgm:t>
    </dgm:pt>
    <dgm:pt modelId="{392C3681-BFBF-3E48-85ED-F4AA949995E4}">
      <dgm:prSet/>
      <dgm:spPr/>
      <dgm:t>
        <a:bodyPr/>
        <a:lstStyle/>
        <a:p>
          <a:r>
            <a:rPr lang="es-ES" dirty="0"/>
            <a:t>ALUMNE NO PAGA LA MATRICULA </a:t>
          </a:r>
        </a:p>
      </dgm:t>
    </dgm:pt>
    <dgm:pt modelId="{3291A350-1C12-1D4A-9BC8-EB29BB6CA910}" type="parTrans" cxnId="{A38EE78C-67EB-934A-AFD5-BCEA468DACA2}">
      <dgm:prSet/>
      <dgm:spPr/>
      <dgm:t>
        <a:bodyPr/>
        <a:lstStyle/>
        <a:p>
          <a:endParaRPr lang="es-ES"/>
        </a:p>
      </dgm:t>
    </dgm:pt>
    <dgm:pt modelId="{DFC60391-60C9-7B43-9C6E-37935E7BFF5C}" type="sibTrans" cxnId="{A38EE78C-67EB-934A-AFD5-BCEA468DACA2}">
      <dgm:prSet/>
      <dgm:spPr/>
      <dgm:t>
        <a:bodyPr/>
        <a:lstStyle/>
        <a:p>
          <a:endParaRPr lang="es-ES"/>
        </a:p>
      </dgm:t>
    </dgm:pt>
    <dgm:pt modelId="{11D018AD-9D0A-E340-8EA7-89868CEEC995}" type="pres">
      <dgm:prSet presAssocID="{7E12C9B7-BD7A-8D4A-AB25-47FE3EDEC984}" presName="Name0" presStyleCnt="0">
        <dgm:presLayoutVars>
          <dgm:dir/>
          <dgm:resizeHandles val="exact"/>
        </dgm:presLayoutVars>
      </dgm:prSet>
      <dgm:spPr/>
    </dgm:pt>
    <dgm:pt modelId="{4C39822B-6DE0-C74C-8B32-99E8EB58BAE1}" type="pres">
      <dgm:prSet presAssocID="{95534268-1D41-B04A-AEE8-8DCBF8C34DD3}" presName="node" presStyleLbl="node1" presStyleIdx="0" presStyleCnt="4">
        <dgm:presLayoutVars>
          <dgm:bulletEnabled val="1"/>
        </dgm:presLayoutVars>
      </dgm:prSet>
      <dgm:spPr>
        <a:xfrm>
          <a:off x="3291" y="471303"/>
          <a:ext cx="1439200" cy="863520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s-ES"/>
        </a:p>
      </dgm:t>
    </dgm:pt>
    <dgm:pt modelId="{49519871-5601-954B-AAB5-788F4E2EFDDA}" type="pres">
      <dgm:prSet presAssocID="{521383F6-629A-AC41-A26D-55EF6639CFFF}" presName="sibTrans" presStyleLbl="sibTrans2D1" presStyleIdx="0" presStyleCnt="3"/>
      <dgm:spPr/>
      <dgm:t>
        <a:bodyPr/>
        <a:lstStyle/>
        <a:p>
          <a:endParaRPr lang="es-ES"/>
        </a:p>
      </dgm:t>
    </dgm:pt>
    <dgm:pt modelId="{C291F2BA-7305-4246-8532-44E64727AFC2}" type="pres">
      <dgm:prSet presAssocID="{521383F6-629A-AC41-A26D-55EF6639CFFF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8FFC6408-DC5D-144D-99CB-E52A4B471EE7}" type="pres">
      <dgm:prSet presAssocID="{54C87DD5-B4D1-6E42-B809-876D68A493F1}" presName="node" presStyleLbl="node1" presStyleIdx="1" presStyleCnt="4" custLinFactNeighborY="720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5D4654-1493-8441-955F-F74BC5BC06AE}" type="pres">
      <dgm:prSet presAssocID="{EBE8BFEA-80DE-E540-8DD9-25FCD2CFA99E}" presName="sibTrans" presStyleLbl="sibTrans2D1" presStyleIdx="1" presStyleCnt="3"/>
      <dgm:spPr/>
      <dgm:t>
        <a:bodyPr/>
        <a:lstStyle/>
        <a:p>
          <a:endParaRPr lang="es-ES"/>
        </a:p>
      </dgm:t>
    </dgm:pt>
    <dgm:pt modelId="{64AA3855-0154-6A46-B68E-443D0976D8F6}" type="pres">
      <dgm:prSet presAssocID="{EBE8BFEA-80DE-E540-8DD9-25FCD2CFA99E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9F5F88EE-1AF7-614E-A67E-F67B5A918470}" type="pres">
      <dgm:prSet presAssocID="{76EADFD8-97A9-3846-BF0B-3453B91AE08A}" presName="node" presStyleLbl="node1" presStyleIdx="2" presStyleCnt="4" custLinFactNeighborX="11728">
        <dgm:presLayoutVars>
          <dgm:bulletEnabled val="1"/>
        </dgm:presLayoutVars>
      </dgm:prSet>
      <dgm:spPr>
        <a:xfrm>
          <a:off x="4100569" y="471303"/>
          <a:ext cx="1439200" cy="863520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s-ES"/>
        </a:p>
      </dgm:t>
    </dgm:pt>
    <dgm:pt modelId="{46993E2A-2A22-E440-9812-C6F85CC86928}" type="pres">
      <dgm:prSet presAssocID="{BE2B7F6A-57C4-3348-BB6A-6F8DD9161DEE}" presName="sibTrans" presStyleLbl="sibTrans2D1" presStyleIdx="2" presStyleCnt="3"/>
      <dgm:spPr/>
      <dgm:t>
        <a:bodyPr/>
        <a:lstStyle/>
        <a:p>
          <a:endParaRPr lang="es-ES"/>
        </a:p>
      </dgm:t>
    </dgm:pt>
    <dgm:pt modelId="{A4AE2AEF-619D-324D-98FE-6C084128C69C}" type="pres">
      <dgm:prSet presAssocID="{BE2B7F6A-57C4-3348-BB6A-6F8DD9161DEE}" presName="connectorText" presStyleLbl="sibTrans2D1" presStyleIdx="2" presStyleCnt="3"/>
      <dgm:spPr/>
      <dgm:t>
        <a:bodyPr/>
        <a:lstStyle/>
        <a:p>
          <a:endParaRPr lang="es-ES"/>
        </a:p>
      </dgm:t>
    </dgm:pt>
    <dgm:pt modelId="{D6148EBB-B0AC-7143-B23C-F1F665074FB7}" type="pres">
      <dgm:prSet presAssocID="{392C3681-BFBF-3E48-85ED-F4AA949995E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DD24A52-8FFA-6C43-AD34-B7D7AFC8B22F}" srcId="{7E12C9B7-BD7A-8D4A-AB25-47FE3EDEC984}" destId="{76EADFD8-97A9-3846-BF0B-3453B91AE08A}" srcOrd="2" destOrd="0" parTransId="{70669693-0A18-7A47-8EC0-60C640F10369}" sibTransId="{BE2B7F6A-57C4-3348-BB6A-6F8DD9161DEE}"/>
    <dgm:cxn modelId="{85298E67-74F4-F348-B18C-416C15DAC132}" type="presOf" srcId="{BE2B7F6A-57C4-3348-BB6A-6F8DD9161DEE}" destId="{46993E2A-2A22-E440-9812-C6F85CC86928}" srcOrd="0" destOrd="0" presId="urn:microsoft.com/office/officeart/2005/8/layout/process1"/>
    <dgm:cxn modelId="{7E0149C0-3841-E84D-B453-774193074CF7}" type="presOf" srcId="{392C3681-BFBF-3E48-85ED-F4AA949995E4}" destId="{D6148EBB-B0AC-7143-B23C-F1F665074FB7}" srcOrd="0" destOrd="0" presId="urn:microsoft.com/office/officeart/2005/8/layout/process1"/>
    <dgm:cxn modelId="{90C9F059-9C61-B544-A329-2EC19A7CD1F3}" srcId="{7E12C9B7-BD7A-8D4A-AB25-47FE3EDEC984}" destId="{95534268-1D41-B04A-AEE8-8DCBF8C34DD3}" srcOrd="0" destOrd="0" parTransId="{576DAEA6-D437-7B4E-B2FF-D275E7743D12}" sibTransId="{521383F6-629A-AC41-A26D-55EF6639CFFF}"/>
    <dgm:cxn modelId="{34FA854E-EB75-494C-ACF1-0C2AB3FF5C3C}" srcId="{7E12C9B7-BD7A-8D4A-AB25-47FE3EDEC984}" destId="{54C87DD5-B4D1-6E42-B809-876D68A493F1}" srcOrd="1" destOrd="0" parTransId="{02565315-A99C-5047-A4D5-CE56DA1EEAAC}" sibTransId="{EBE8BFEA-80DE-E540-8DD9-25FCD2CFA99E}"/>
    <dgm:cxn modelId="{F330CD15-DF4A-5A47-B7EA-C1AA201C6010}" type="presOf" srcId="{7E12C9B7-BD7A-8D4A-AB25-47FE3EDEC984}" destId="{11D018AD-9D0A-E340-8EA7-89868CEEC995}" srcOrd="0" destOrd="0" presId="urn:microsoft.com/office/officeart/2005/8/layout/process1"/>
    <dgm:cxn modelId="{B9401E74-4634-A44F-82E3-15AD2EE1B877}" type="presOf" srcId="{76EADFD8-97A9-3846-BF0B-3453B91AE08A}" destId="{9F5F88EE-1AF7-614E-A67E-F67B5A918470}" srcOrd="0" destOrd="0" presId="urn:microsoft.com/office/officeart/2005/8/layout/process1"/>
    <dgm:cxn modelId="{E1913CB4-7B09-AB41-98BD-612342B51F58}" type="presOf" srcId="{BE2B7F6A-57C4-3348-BB6A-6F8DD9161DEE}" destId="{A4AE2AEF-619D-324D-98FE-6C084128C69C}" srcOrd="1" destOrd="0" presId="urn:microsoft.com/office/officeart/2005/8/layout/process1"/>
    <dgm:cxn modelId="{8A747B48-3B59-D343-B1BD-70D8C62FE571}" type="presOf" srcId="{EBE8BFEA-80DE-E540-8DD9-25FCD2CFA99E}" destId="{64AA3855-0154-6A46-B68E-443D0976D8F6}" srcOrd="1" destOrd="0" presId="urn:microsoft.com/office/officeart/2005/8/layout/process1"/>
    <dgm:cxn modelId="{49996E05-D47C-B149-98BF-FE256DC4054E}" type="presOf" srcId="{521383F6-629A-AC41-A26D-55EF6639CFFF}" destId="{C291F2BA-7305-4246-8532-44E64727AFC2}" srcOrd="1" destOrd="0" presId="urn:microsoft.com/office/officeart/2005/8/layout/process1"/>
    <dgm:cxn modelId="{163F7B61-5E43-9E47-9833-D67EA0F3CFD3}" type="presOf" srcId="{EBE8BFEA-80DE-E540-8DD9-25FCD2CFA99E}" destId="{9D5D4654-1493-8441-955F-F74BC5BC06AE}" srcOrd="0" destOrd="0" presId="urn:microsoft.com/office/officeart/2005/8/layout/process1"/>
    <dgm:cxn modelId="{A38EE78C-67EB-934A-AFD5-BCEA468DACA2}" srcId="{7E12C9B7-BD7A-8D4A-AB25-47FE3EDEC984}" destId="{392C3681-BFBF-3E48-85ED-F4AA949995E4}" srcOrd="3" destOrd="0" parTransId="{3291A350-1C12-1D4A-9BC8-EB29BB6CA910}" sibTransId="{DFC60391-60C9-7B43-9C6E-37935E7BFF5C}"/>
    <dgm:cxn modelId="{3F76D473-7F1D-D84C-A10D-41CD5B94E897}" type="presOf" srcId="{521383F6-629A-AC41-A26D-55EF6639CFFF}" destId="{49519871-5601-954B-AAB5-788F4E2EFDDA}" srcOrd="0" destOrd="0" presId="urn:microsoft.com/office/officeart/2005/8/layout/process1"/>
    <dgm:cxn modelId="{93AB54F6-6001-D84B-8196-9DB62843A0A6}" type="presOf" srcId="{95534268-1D41-B04A-AEE8-8DCBF8C34DD3}" destId="{4C39822B-6DE0-C74C-8B32-99E8EB58BAE1}" srcOrd="0" destOrd="0" presId="urn:microsoft.com/office/officeart/2005/8/layout/process1"/>
    <dgm:cxn modelId="{07376966-E080-A74B-831F-7E8A51037DC5}" type="presOf" srcId="{54C87DD5-B4D1-6E42-B809-876D68A493F1}" destId="{8FFC6408-DC5D-144D-99CB-E52A4B471EE7}" srcOrd="0" destOrd="0" presId="urn:microsoft.com/office/officeart/2005/8/layout/process1"/>
    <dgm:cxn modelId="{941E071B-08D2-354A-BC19-95CA80459539}" type="presParOf" srcId="{11D018AD-9D0A-E340-8EA7-89868CEEC995}" destId="{4C39822B-6DE0-C74C-8B32-99E8EB58BAE1}" srcOrd="0" destOrd="0" presId="urn:microsoft.com/office/officeart/2005/8/layout/process1"/>
    <dgm:cxn modelId="{B4321C07-5F8E-5C45-A3B4-A5C85B4F7EDC}" type="presParOf" srcId="{11D018AD-9D0A-E340-8EA7-89868CEEC995}" destId="{49519871-5601-954B-AAB5-788F4E2EFDDA}" srcOrd="1" destOrd="0" presId="urn:microsoft.com/office/officeart/2005/8/layout/process1"/>
    <dgm:cxn modelId="{C822C983-54FB-274E-9F4B-4EA39746E252}" type="presParOf" srcId="{49519871-5601-954B-AAB5-788F4E2EFDDA}" destId="{C291F2BA-7305-4246-8532-44E64727AFC2}" srcOrd="0" destOrd="0" presId="urn:microsoft.com/office/officeart/2005/8/layout/process1"/>
    <dgm:cxn modelId="{79EE6B45-08C7-2840-BA12-F5E691AA69BB}" type="presParOf" srcId="{11D018AD-9D0A-E340-8EA7-89868CEEC995}" destId="{8FFC6408-DC5D-144D-99CB-E52A4B471EE7}" srcOrd="2" destOrd="0" presId="urn:microsoft.com/office/officeart/2005/8/layout/process1"/>
    <dgm:cxn modelId="{56160E5A-54EC-B74F-BA66-ADB040C7AF43}" type="presParOf" srcId="{11D018AD-9D0A-E340-8EA7-89868CEEC995}" destId="{9D5D4654-1493-8441-955F-F74BC5BC06AE}" srcOrd="3" destOrd="0" presId="urn:microsoft.com/office/officeart/2005/8/layout/process1"/>
    <dgm:cxn modelId="{039276CE-2F3D-EC43-BA1B-8C07AF290F97}" type="presParOf" srcId="{9D5D4654-1493-8441-955F-F74BC5BC06AE}" destId="{64AA3855-0154-6A46-B68E-443D0976D8F6}" srcOrd="0" destOrd="0" presId="urn:microsoft.com/office/officeart/2005/8/layout/process1"/>
    <dgm:cxn modelId="{8546CF06-BD25-FE4C-8A4E-7BDFDE3F77E2}" type="presParOf" srcId="{11D018AD-9D0A-E340-8EA7-89868CEEC995}" destId="{9F5F88EE-1AF7-614E-A67E-F67B5A918470}" srcOrd="4" destOrd="0" presId="urn:microsoft.com/office/officeart/2005/8/layout/process1"/>
    <dgm:cxn modelId="{52CC5FA1-DC76-6348-86D6-EC1A614026BF}" type="presParOf" srcId="{11D018AD-9D0A-E340-8EA7-89868CEEC995}" destId="{46993E2A-2A22-E440-9812-C6F85CC86928}" srcOrd="5" destOrd="0" presId="urn:microsoft.com/office/officeart/2005/8/layout/process1"/>
    <dgm:cxn modelId="{4ADF583A-BE15-AB46-AC4C-F1B38F5FA7F4}" type="presParOf" srcId="{46993E2A-2A22-E440-9812-C6F85CC86928}" destId="{A4AE2AEF-619D-324D-98FE-6C084128C69C}" srcOrd="0" destOrd="0" presId="urn:microsoft.com/office/officeart/2005/8/layout/process1"/>
    <dgm:cxn modelId="{98AA6370-A6AC-0D46-87E6-DB863A76A8DC}" type="presParOf" srcId="{11D018AD-9D0A-E340-8EA7-89868CEEC995}" destId="{D6148EBB-B0AC-7143-B23C-F1F665074FB7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12C9B7-BD7A-8D4A-AB25-47FE3EDEC984}" type="doc">
      <dgm:prSet loTypeId="urn:microsoft.com/office/officeart/2005/8/layout/process1" loCatId="" qsTypeId="urn:microsoft.com/office/officeart/2005/8/quickstyle/3d4" qsCatId="3D" csTypeId="urn:microsoft.com/office/officeart/2005/8/colors/accent1_2" csCatId="accent1" phldr="1"/>
      <dgm:spPr/>
    </dgm:pt>
    <dgm:pt modelId="{11D018AD-9D0A-E340-8EA7-89868CEEC995}" type="pres">
      <dgm:prSet presAssocID="{7E12C9B7-BD7A-8D4A-AB25-47FE3EDEC984}" presName="Name0" presStyleCnt="0">
        <dgm:presLayoutVars>
          <dgm:dir/>
          <dgm:resizeHandles val="exact"/>
        </dgm:presLayoutVars>
      </dgm:prSet>
      <dgm:spPr/>
    </dgm:pt>
  </dgm:ptLst>
  <dgm:cxnLst>
    <dgm:cxn modelId="{F330CD15-DF4A-5A47-B7EA-C1AA201C6010}" type="presOf" srcId="{7E12C9B7-BD7A-8D4A-AB25-47FE3EDEC984}" destId="{11D018AD-9D0A-E340-8EA7-89868CEEC995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DA9FD8-80CE-004B-B7DF-CC2F8F65D2FF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93530D54-4359-404D-B51D-442E3434B7A5}">
      <dgm:prSet phldrT="[Texto]"/>
      <dgm:spPr>
        <a:solidFill>
          <a:srgbClr val="FF0000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ACREDITACIÓ NEGATIVA</a:t>
          </a:r>
        </a:p>
      </dgm:t>
    </dgm:pt>
    <dgm:pt modelId="{7D1E682F-A2A6-CB4A-B99F-61535DA76F7B}" type="parTrans" cxnId="{EB009891-F944-2141-80E6-1A5545B482D8}">
      <dgm:prSet/>
      <dgm:spPr/>
      <dgm:t>
        <a:bodyPr/>
        <a:lstStyle/>
        <a:p>
          <a:endParaRPr lang="es-ES"/>
        </a:p>
      </dgm:t>
    </dgm:pt>
    <dgm:pt modelId="{E41D1214-F4C4-F74C-8438-9FA365101849}" type="sibTrans" cxnId="{EB009891-F944-2141-80E6-1A5545B482D8}">
      <dgm:prSet/>
      <dgm:spPr/>
      <dgm:t>
        <a:bodyPr/>
        <a:lstStyle/>
        <a:p>
          <a:endParaRPr lang="es-ES"/>
        </a:p>
      </dgm:t>
    </dgm:pt>
    <dgm:pt modelId="{B6562ACC-9C75-DC41-9397-49B1B05B7210}">
      <dgm:prSet phldrT="[Texto]"/>
      <dgm:spPr/>
      <dgm:t>
        <a:bodyPr/>
        <a:lstStyle/>
        <a:p>
          <a:r>
            <a:rPr lang="es-ES" dirty="0"/>
            <a:t>ALUMNA PAGA MATRICULA</a:t>
          </a:r>
        </a:p>
      </dgm:t>
    </dgm:pt>
    <dgm:pt modelId="{CDCACC73-5B7D-4D4E-B64D-CF11A8434917}" type="parTrans" cxnId="{B495BEFF-410F-8F41-BD47-5F1DE9390BEC}">
      <dgm:prSet/>
      <dgm:spPr/>
      <dgm:t>
        <a:bodyPr/>
        <a:lstStyle/>
        <a:p>
          <a:endParaRPr lang="es-ES"/>
        </a:p>
      </dgm:t>
    </dgm:pt>
    <dgm:pt modelId="{C955B7C6-6175-054E-8BC2-FF3ED8918E03}" type="sibTrans" cxnId="{B495BEFF-410F-8F41-BD47-5F1DE9390BEC}">
      <dgm:prSet/>
      <dgm:spPr/>
      <dgm:t>
        <a:bodyPr/>
        <a:lstStyle/>
        <a:p>
          <a:endParaRPr lang="es-ES"/>
        </a:p>
      </dgm:t>
    </dgm:pt>
    <dgm:pt modelId="{057A55ED-A943-4546-9693-EFB72A57F72E}">
      <dgm:prSet phldrT="[Texto]"/>
      <dgm:spPr/>
      <dgm:t>
        <a:bodyPr/>
        <a:lstStyle/>
        <a:p>
          <a:r>
            <a:rPr lang="es-ES" dirty="0"/>
            <a:t>BECA EQUITAT CONCEDIDA</a:t>
          </a:r>
        </a:p>
      </dgm:t>
    </dgm:pt>
    <dgm:pt modelId="{B189A699-1FD7-CC47-8E53-148376ED6475}" type="parTrans" cxnId="{41AF2EC2-79AB-9947-8C44-3F3CCBB84717}">
      <dgm:prSet/>
      <dgm:spPr/>
      <dgm:t>
        <a:bodyPr/>
        <a:lstStyle/>
        <a:p>
          <a:endParaRPr lang="es-ES"/>
        </a:p>
      </dgm:t>
    </dgm:pt>
    <dgm:pt modelId="{36C1D47C-6243-D04B-8BE0-0F23B0B85C04}" type="sibTrans" cxnId="{41AF2EC2-79AB-9947-8C44-3F3CCBB84717}">
      <dgm:prSet/>
      <dgm:spPr/>
      <dgm:t>
        <a:bodyPr/>
        <a:lstStyle/>
        <a:p>
          <a:endParaRPr lang="es-ES"/>
        </a:p>
      </dgm:t>
    </dgm:pt>
    <dgm:pt modelId="{3253DB7E-531E-3A42-A19F-50C564293DC3}">
      <dgm:prSet/>
      <dgm:spPr/>
      <dgm:t>
        <a:bodyPr/>
        <a:lstStyle/>
        <a:p>
          <a:r>
            <a:rPr lang="es-ES" dirty="0"/>
            <a:t>UB REGULARITZA REBUTS</a:t>
          </a:r>
        </a:p>
      </dgm:t>
    </dgm:pt>
    <dgm:pt modelId="{D7D45517-9D59-4E4E-99AD-B4B119AD7E4E}" type="parTrans" cxnId="{E06E20D8-2F69-AD41-9E96-66336619024F}">
      <dgm:prSet/>
      <dgm:spPr/>
      <dgm:t>
        <a:bodyPr/>
        <a:lstStyle/>
        <a:p>
          <a:endParaRPr lang="es-ES"/>
        </a:p>
      </dgm:t>
    </dgm:pt>
    <dgm:pt modelId="{B24CEF0F-9C76-F144-AAB3-07DDFBE6AAE5}" type="sibTrans" cxnId="{E06E20D8-2F69-AD41-9E96-66336619024F}">
      <dgm:prSet/>
      <dgm:spPr/>
      <dgm:t>
        <a:bodyPr/>
        <a:lstStyle/>
        <a:p>
          <a:endParaRPr lang="es-ES"/>
        </a:p>
      </dgm:t>
    </dgm:pt>
    <dgm:pt modelId="{6BD8AA77-9A29-CF4B-9E55-B48B45CF85BD}">
      <dgm:prSet/>
      <dgm:spPr/>
      <dgm:t>
        <a:bodyPr/>
        <a:lstStyle/>
        <a:p>
          <a:r>
            <a:rPr lang="es-ES" dirty="0"/>
            <a:t>PAGAR %</a:t>
          </a:r>
        </a:p>
      </dgm:t>
    </dgm:pt>
    <dgm:pt modelId="{7559F9AD-3C37-8348-81A1-FE680A3EEF00}" type="parTrans" cxnId="{9F361DC0-6A57-5448-A7B1-E4B4CFB07EA9}">
      <dgm:prSet/>
      <dgm:spPr/>
      <dgm:t>
        <a:bodyPr/>
        <a:lstStyle/>
        <a:p>
          <a:endParaRPr lang="es-ES"/>
        </a:p>
      </dgm:t>
    </dgm:pt>
    <dgm:pt modelId="{A93A581E-AFD6-7D46-B276-2F21E097B586}" type="sibTrans" cxnId="{9F361DC0-6A57-5448-A7B1-E4B4CFB07EA9}">
      <dgm:prSet/>
      <dgm:spPr/>
      <dgm:t>
        <a:bodyPr/>
        <a:lstStyle/>
        <a:p>
          <a:endParaRPr lang="es-ES"/>
        </a:p>
      </dgm:t>
    </dgm:pt>
    <dgm:pt modelId="{53F1D51B-B8E9-1442-8CEC-8364A4E6DB37}">
      <dgm:prSet/>
      <dgm:spPr/>
      <dgm:t>
        <a:bodyPr/>
        <a:lstStyle/>
        <a:p>
          <a:r>
            <a:rPr lang="es-ES" dirty="0"/>
            <a:t>BECA GENERAL CONCEDIDA</a:t>
          </a:r>
        </a:p>
      </dgm:t>
    </dgm:pt>
    <dgm:pt modelId="{A0DA04A0-E4B6-9F41-8C09-EB4D9C3289F4}" type="parTrans" cxnId="{E3D62062-F788-6243-AF2A-6A2D72BFD983}">
      <dgm:prSet/>
      <dgm:spPr/>
      <dgm:t>
        <a:bodyPr/>
        <a:lstStyle/>
        <a:p>
          <a:endParaRPr lang="es-ES"/>
        </a:p>
      </dgm:t>
    </dgm:pt>
    <dgm:pt modelId="{E7E29161-F53F-E24D-81CD-2950018CA105}" type="sibTrans" cxnId="{E3D62062-F788-6243-AF2A-6A2D72BFD983}">
      <dgm:prSet/>
      <dgm:spPr/>
      <dgm:t>
        <a:bodyPr/>
        <a:lstStyle/>
        <a:p>
          <a:endParaRPr lang="es-ES"/>
        </a:p>
      </dgm:t>
    </dgm:pt>
    <dgm:pt modelId="{A5799635-DC17-144E-B606-54A23D65F45C}">
      <dgm:prSet/>
      <dgm:spPr>
        <a:solidFill>
          <a:srgbClr val="00B050"/>
        </a:solidFill>
      </dgm:spPr>
      <dgm:t>
        <a:bodyPr/>
        <a:lstStyle/>
        <a:p>
          <a:r>
            <a:rPr lang="es-ES" dirty="0"/>
            <a:t>MATRICULA GRATUÏTA</a:t>
          </a:r>
        </a:p>
      </dgm:t>
    </dgm:pt>
    <dgm:pt modelId="{DE3D61D6-5816-1D47-933D-E4C898FCBF87}" type="parTrans" cxnId="{B409C2C8-E6E6-504C-8B8A-5CE44226092E}">
      <dgm:prSet/>
      <dgm:spPr/>
      <dgm:t>
        <a:bodyPr/>
        <a:lstStyle/>
        <a:p>
          <a:endParaRPr lang="es-ES"/>
        </a:p>
      </dgm:t>
    </dgm:pt>
    <dgm:pt modelId="{8A7F7F74-6A73-284D-B765-03DAD3A6446E}" type="sibTrans" cxnId="{B409C2C8-E6E6-504C-8B8A-5CE44226092E}">
      <dgm:prSet/>
      <dgm:spPr/>
      <dgm:t>
        <a:bodyPr/>
        <a:lstStyle/>
        <a:p>
          <a:endParaRPr lang="es-ES"/>
        </a:p>
      </dgm:t>
    </dgm:pt>
    <dgm:pt modelId="{212154F9-2C1E-B74B-9BD5-E11DE229FA85}" type="pres">
      <dgm:prSet presAssocID="{72DA9FD8-80CE-004B-B7DF-CC2F8F65D2FF}" presName="CompostProcess" presStyleCnt="0">
        <dgm:presLayoutVars>
          <dgm:dir/>
          <dgm:resizeHandles val="exact"/>
        </dgm:presLayoutVars>
      </dgm:prSet>
      <dgm:spPr/>
    </dgm:pt>
    <dgm:pt modelId="{81007F8D-4191-D343-A4BD-67A9E6BA8287}" type="pres">
      <dgm:prSet presAssocID="{72DA9FD8-80CE-004B-B7DF-CC2F8F65D2FF}" presName="arrow" presStyleLbl="bgShp" presStyleIdx="0" presStyleCnt="1"/>
      <dgm:spPr/>
    </dgm:pt>
    <dgm:pt modelId="{9ED50D64-8AE1-7C42-99EE-5404637F0F6D}" type="pres">
      <dgm:prSet presAssocID="{72DA9FD8-80CE-004B-B7DF-CC2F8F65D2FF}" presName="linearProcess" presStyleCnt="0"/>
      <dgm:spPr/>
    </dgm:pt>
    <dgm:pt modelId="{28E6D8EE-E4A7-7D46-BD34-8E3F9EF652B3}" type="pres">
      <dgm:prSet presAssocID="{93530D54-4359-404D-B51D-442E3434B7A5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59A990-382A-B34B-9E05-F1815307E3BA}" type="pres">
      <dgm:prSet presAssocID="{E41D1214-F4C4-F74C-8438-9FA365101849}" presName="sibTrans" presStyleCnt="0"/>
      <dgm:spPr/>
    </dgm:pt>
    <dgm:pt modelId="{86F564F6-7125-184B-8394-53428D13F647}" type="pres">
      <dgm:prSet presAssocID="{B6562ACC-9C75-DC41-9397-49B1B05B7210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B7E8A6-0EA0-044E-831D-E4105F867C32}" type="pres">
      <dgm:prSet presAssocID="{C955B7C6-6175-054E-8BC2-FF3ED8918E03}" presName="sibTrans" presStyleCnt="0"/>
      <dgm:spPr/>
    </dgm:pt>
    <dgm:pt modelId="{CE7C41B5-ACE5-FA48-BA01-2A9539BE0113}" type="pres">
      <dgm:prSet presAssocID="{057A55ED-A943-4546-9693-EFB72A57F72E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1E220E-1D5B-4D4C-AEC4-63115CE9FD1A}" type="pres">
      <dgm:prSet presAssocID="{36C1D47C-6243-D04B-8BE0-0F23B0B85C04}" presName="sibTrans" presStyleCnt="0"/>
      <dgm:spPr/>
    </dgm:pt>
    <dgm:pt modelId="{9C3CB286-2CF0-DB44-9CD1-92C4111A0407}" type="pres">
      <dgm:prSet presAssocID="{3253DB7E-531E-3A42-A19F-50C564293DC3}" presName="textNode" presStyleLbl="node1" presStyleIdx="3" presStyleCnt="7" custLinFactNeighborX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D07CB8-7C00-434E-9EC9-0EF5E3A9DD62}" type="pres">
      <dgm:prSet presAssocID="{B24CEF0F-9C76-F144-AAB3-07DDFBE6AAE5}" presName="sibTrans" presStyleCnt="0"/>
      <dgm:spPr/>
    </dgm:pt>
    <dgm:pt modelId="{2C0FEC4C-6EDC-934F-BFC8-05387B397EE4}" type="pres">
      <dgm:prSet presAssocID="{6BD8AA77-9A29-CF4B-9E55-B48B45CF85BD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B5285D-8EA1-7F49-99BE-03216C9CBBBA}" type="pres">
      <dgm:prSet presAssocID="{A93A581E-AFD6-7D46-B276-2F21E097B586}" presName="sibTrans" presStyleCnt="0"/>
      <dgm:spPr/>
    </dgm:pt>
    <dgm:pt modelId="{11B96626-5478-3A44-8916-B16DAA70C527}" type="pres">
      <dgm:prSet presAssocID="{53F1D51B-B8E9-1442-8CEC-8364A4E6DB37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60BF59-9920-4A44-A536-C3A145984353}" type="pres">
      <dgm:prSet presAssocID="{E7E29161-F53F-E24D-81CD-2950018CA105}" presName="sibTrans" presStyleCnt="0"/>
      <dgm:spPr/>
    </dgm:pt>
    <dgm:pt modelId="{DA21EF49-7E8A-474D-A521-16CC9ABFC189}" type="pres">
      <dgm:prSet presAssocID="{A5799635-DC17-144E-B606-54A23D65F45C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1AF2EC2-79AB-9947-8C44-3F3CCBB84717}" srcId="{72DA9FD8-80CE-004B-B7DF-CC2F8F65D2FF}" destId="{057A55ED-A943-4546-9693-EFB72A57F72E}" srcOrd="2" destOrd="0" parTransId="{B189A699-1FD7-CC47-8E53-148376ED6475}" sibTransId="{36C1D47C-6243-D04B-8BE0-0F23B0B85C04}"/>
    <dgm:cxn modelId="{B495BEFF-410F-8F41-BD47-5F1DE9390BEC}" srcId="{72DA9FD8-80CE-004B-B7DF-CC2F8F65D2FF}" destId="{B6562ACC-9C75-DC41-9397-49B1B05B7210}" srcOrd="1" destOrd="0" parTransId="{CDCACC73-5B7D-4D4E-B64D-CF11A8434917}" sibTransId="{C955B7C6-6175-054E-8BC2-FF3ED8918E03}"/>
    <dgm:cxn modelId="{46914231-6607-5542-8E24-7A0B59E32539}" type="presOf" srcId="{93530D54-4359-404D-B51D-442E3434B7A5}" destId="{28E6D8EE-E4A7-7D46-BD34-8E3F9EF652B3}" srcOrd="0" destOrd="0" presId="urn:microsoft.com/office/officeart/2005/8/layout/hProcess9"/>
    <dgm:cxn modelId="{EB009891-F944-2141-80E6-1A5545B482D8}" srcId="{72DA9FD8-80CE-004B-B7DF-CC2F8F65D2FF}" destId="{93530D54-4359-404D-B51D-442E3434B7A5}" srcOrd="0" destOrd="0" parTransId="{7D1E682F-A2A6-CB4A-B99F-61535DA76F7B}" sibTransId="{E41D1214-F4C4-F74C-8438-9FA365101849}"/>
    <dgm:cxn modelId="{B409C2C8-E6E6-504C-8B8A-5CE44226092E}" srcId="{72DA9FD8-80CE-004B-B7DF-CC2F8F65D2FF}" destId="{A5799635-DC17-144E-B606-54A23D65F45C}" srcOrd="6" destOrd="0" parTransId="{DE3D61D6-5816-1D47-933D-E4C898FCBF87}" sibTransId="{8A7F7F74-6A73-284D-B765-03DAD3A6446E}"/>
    <dgm:cxn modelId="{B157A5CA-0CB6-504D-9217-9511837ED817}" type="presOf" srcId="{6BD8AA77-9A29-CF4B-9E55-B48B45CF85BD}" destId="{2C0FEC4C-6EDC-934F-BFC8-05387B397EE4}" srcOrd="0" destOrd="0" presId="urn:microsoft.com/office/officeart/2005/8/layout/hProcess9"/>
    <dgm:cxn modelId="{3E7E765B-1AFA-E04B-85CD-CA7B6861CB49}" type="presOf" srcId="{057A55ED-A943-4546-9693-EFB72A57F72E}" destId="{CE7C41B5-ACE5-FA48-BA01-2A9539BE0113}" srcOrd="0" destOrd="0" presId="urn:microsoft.com/office/officeart/2005/8/layout/hProcess9"/>
    <dgm:cxn modelId="{9F361DC0-6A57-5448-A7B1-E4B4CFB07EA9}" srcId="{72DA9FD8-80CE-004B-B7DF-CC2F8F65D2FF}" destId="{6BD8AA77-9A29-CF4B-9E55-B48B45CF85BD}" srcOrd="4" destOrd="0" parTransId="{7559F9AD-3C37-8348-81A1-FE680A3EEF00}" sibTransId="{A93A581E-AFD6-7D46-B276-2F21E097B586}"/>
    <dgm:cxn modelId="{9D25BA95-7116-8B49-A554-622D92CBC456}" type="presOf" srcId="{A5799635-DC17-144E-B606-54A23D65F45C}" destId="{DA21EF49-7E8A-474D-A521-16CC9ABFC189}" srcOrd="0" destOrd="0" presId="urn:microsoft.com/office/officeart/2005/8/layout/hProcess9"/>
    <dgm:cxn modelId="{AD2A1DE9-ED07-3B41-B360-25C16A7E84BD}" type="presOf" srcId="{72DA9FD8-80CE-004B-B7DF-CC2F8F65D2FF}" destId="{212154F9-2C1E-B74B-9BD5-E11DE229FA85}" srcOrd="0" destOrd="0" presId="urn:microsoft.com/office/officeart/2005/8/layout/hProcess9"/>
    <dgm:cxn modelId="{E3D62062-F788-6243-AF2A-6A2D72BFD983}" srcId="{72DA9FD8-80CE-004B-B7DF-CC2F8F65D2FF}" destId="{53F1D51B-B8E9-1442-8CEC-8364A4E6DB37}" srcOrd="5" destOrd="0" parTransId="{A0DA04A0-E4B6-9F41-8C09-EB4D9C3289F4}" sibTransId="{E7E29161-F53F-E24D-81CD-2950018CA105}"/>
    <dgm:cxn modelId="{E06E20D8-2F69-AD41-9E96-66336619024F}" srcId="{72DA9FD8-80CE-004B-B7DF-CC2F8F65D2FF}" destId="{3253DB7E-531E-3A42-A19F-50C564293DC3}" srcOrd="3" destOrd="0" parTransId="{D7D45517-9D59-4E4E-99AD-B4B119AD7E4E}" sibTransId="{B24CEF0F-9C76-F144-AAB3-07DDFBE6AAE5}"/>
    <dgm:cxn modelId="{9CFBEC84-F5A1-8848-9357-21305A254FC5}" type="presOf" srcId="{B6562ACC-9C75-DC41-9397-49B1B05B7210}" destId="{86F564F6-7125-184B-8394-53428D13F647}" srcOrd="0" destOrd="0" presId="urn:microsoft.com/office/officeart/2005/8/layout/hProcess9"/>
    <dgm:cxn modelId="{44913F61-FE7E-6A4B-9ACA-31C4215B9E87}" type="presOf" srcId="{53F1D51B-B8E9-1442-8CEC-8364A4E6DB37}" destId="{11B96626-5478-3A44-8916-B16DAA70C527}" srcOrd="0" destOrd="0" presId="urn:microsoft.com/office/officeart/2005/8/layout/hProcess9"/>
    <dgm:cxn modelId="{6CB1AD25-1A62-734E-92F2-210A9AC7AE23}" type="presOf" srcId="{3253DB7E-531E-3A42-A19F-50C564293DC3}" destId="{9C3CB286-2CF0-DB44-9CD1-92C4111A0407}" srcOrd="0" destOrd="0" presId="urn:microsoft.com/office/officeart/2005/8/layout/hProcess9"/>
    <dgm:cxn modelId="{F021D64B-58EF-5A42-B926-A0F563D512CA}" type="presParOf" srcId="{212154F9-2C1E-B74B-9BD5-E11DE229FA85}" destId="{81007F8D-4191-D343-A4BD-67A9E6BA8287}" srcOrd="0" destOrd="0" presId="urn:microsoft.com/office/officeart/2005/8/layout/hProcess9"/>
    <dgm:cxn modelId="{7C16539F-9E0D-1A46-BA37-3B4B88AEEB5F}" type="presParOf" srcId="{212154F9-2C1E-B74B-9BD5-E11DE229FA85}" destId="{9ED50D64-8AE1-7C42-99EE-5404637F0F6D}" srcOrd="1" destOrd="0" presId="urn:microsoft.com/office/officeart/2005/8/layout/hProcess9"/>
    <dgm:cxn modelId="{FFE7B046-F343-9643-AFD8-675ED6DB5593}" type="presParOf" srcId="{9ED50D64-8AE1-7C42-99EE-5404637F0F6D}" destId="{28E6D8EE-E4A7-7D46-BD34-8E3F9EF652B3}" srcOrd="0" destOrd="0" presId="urn:microsoft.com/office/officeart/2005/8/layout/hProcess9"/>
    <dgm:cxn modelId="{166747EC-0CC9-FA4D-8986-F6A2DA7D4EB3}" type="presParOf" srcId="{9ED50D64-8AE1-7C42-99EE-5404637F0F6D}" destId="{5259A990-382A-B34B-9E05-F1815307E3BA}" srcOrd="1" destOrd="0" presId="urn:microsoft.com/office/officeart/2005/8/layout/hProcess9"/>
    <dgm:cxn modelId="{4B410F73-F9AC-FE41-B7BB-67FC18D40A7B}" type="presParOf" srcId="{9ED50D64-8AE1-7C42-99EE-5404637F0F6D}" destId="{86F564F6-7125-184B-8394-53428D13F647}" srcOrd="2" destOrd="0" presId="urn:microsoft.com/office/officeart/2005/8/layout/hProcess9"/>
    <dgm:cxn modelId="{3D900B5B-0ABE-C54C-9ECF-23B25C7B2369}" type="presParOf" srcId="{9ED50D64-8AE1-7C42-99EE-5404637F0F6D}" destId="{52B7E8A6-0EA0-044E-831D-E4105F867C32}" srcOrd="3" destOrd="0" presId="urn:microsoft.com/office/officeart/2005/8/layout/hProcess9"/>
    <dgm:cxn modelId="{7140C82E-B68E-5C45-BCC2-C938D7B292D7}" type="presParOf" srcId="{9ED50D64-8AE1-7C42-99EE-5404637F0F6D}" destId="{CE7C41B5-ACE5-FA48-BA01-2A9539BE0113}" srcOrd="4" destOrd="0" presId="urn:microsoft.com/office/officeart/2005/8/layout/hProcess9"/>
    <dgm:cxn modelId="{FDB98122-C156-D947-808D-EBEA39C60FBE}" type="presParOf" srcId="{9ED50D64-8AE1-7C42-99EE-5404637F0F6D}" destId="{1A1E220E-1D5B-4D4C-AEC4-63115CE9FD1A}" srcOrd="5" destOrd="0" presId="urn:microsoft.com/office/officeart/2005/8/layout/hProcess9"/>
    <dgm:cxn modelId="{4BED228D-D37A-574D-AB76-47B7A24BD6C6}" type="presParOf" srcId="{9ED50D64-8AE1-7C42-99EE-5404637F0F6D}" destId="{9C3CB286-2CF0-DB44-9CD1-92C4111A0407}" srcOrd="6" destOrd="0" presId="urn:microsoft.com/office/officeart/2005/8/layout/hProcess9"/>
    <dgm:cxn modelId="{00A114DB-464F-7E49-B370-B83BE4FD699E}" type="presParOf" srcId="{9ED50D64-8AE1-7C42-99EE-5404637F0F6D}" destId="{4DD07CB8-7C00-434E-9EC9-0EF5E3A9DD62}" srcOrd="7" destOrd="0" presId="urn:microsoft.com/office/officeart/2005/8/layout/hProcess9"/>
    <dgm:cxn modelId="{545E3AC9-D244-9A4A-9B57-AEBF2749BCBB}" type="presParOf" srcId="{9ED50D64-8AE1-7C42-99EE-5404637F0F6D}" destId="{2C0FEC4C-6EDC-934F-BFC8-05387B397EE4}" srcOrd="8" destOrd="0" presId="urn:microsoft.com/office/officeart/2005/8/layout/hProcess9"/>
    <dgm:cxn modelId="{10E22A2B-0E32-0B44-BDEA-6CBB7CEBCDBF}" type="presParOf" srcId="{9ED50D64-8AE1-7C42-99EE-5404637F0F6D}" destId="{BCB5285D-8EA1-7F49-99BE-03216C9CBBBA}" srcOrd="9" destOrd="0" presId="urn:microsoft.com/office/officeart/2005/8/layout/hProcess9"/>
    <dgm:cxn modelId="{3E5C5613-72EF-3A44-A23E-E3D89FE24C7C}" type="presParOf" srcId="{9ED50D64-8AE1-7C42-99EE-5404637F0F6D}" destId="{11B96626-5478-3A44-8916-B16DAA70C527}" srcOrd="10" destOrd="0" presId="urn:microsoft.com/office/officeart/2005/8/layout/hProcess9"/>
    <dgm:cxn modelId="{5468B9C2-6F9C-F243-BDA3-558D034BD22D}" type="presParOf" srcId="{9ED50D64-8AE1-7C42-99EE-5404637F0F6D}" destId="{3C60BF59-9920-4A44-A536-C3A145984353}" srcOrd="11" destOrd="0" presId="urn:microsoft.com/office/officeart/2005/8/layout/hProcess9"/>
    <dgm:cxn modelId="{70425B5B-D291-124F-AB47-DE80B78DD0AF}" type="presParOf" srcId="{9ED50D64-8AE1-7C42-99EE-5404637F0F6D}" destId="{DA21EF49-7E8A-474D-A521-16CC9ABFC189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DA9FD8-80CE-004B-B7DF-CC2F8F65D2FF}" type="doc">
      <dgm:prSet loTypeId="urn:microsoft.com/office/officeart/2005/8/layout/hProcess9" loCatId="" qsTypeId="urn:microsoft.com/office/officeart/2005/8/quickstyle/simple1" qsCatId="simple" csTypeId="urn:microsoft.com/office/officeart/2005/8/colors/accent1_2" csCatId="accent1" phldr="1"/>
      <dgm:spPr/>
    </dgm:pt>
    <dgm:pt modelId="{93530D54-4359-404D-B51D-442E3434B7A5}">
      <dgm:prSet phldrT="[Texto]"/>
      <dgm:spPr>
        <a:solidFill>
          <a:srgbClr val="FF0000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ACREDITACIÓ NEGATIVA</a:t>
          </a:r>
        </a:p>
      </dgm:t>
    </dgm:pt>
    <dgm:pt modelId="{7D1E682F-A2A6-CB4A-B99F-61535DA76F7B}" type="parTrans" cxnId="{EB009891-F944-2141-80E6-1A5545B482D8}">
      <dgm:prSet/>
      <dgm:spPr/>
      <dgm:t>
        <a:bodyPr/>
        <a:lstStyle/>
        <a:p>
          <a:endParaRPr lang="es-ES"/>
        </a:p>
      </dgm:t>
    </dgm:pt>
    <dgm:pt modelId="{E41D1214-F4C4-F74C-8438-9FA365101849}" type="sibTrans" cxnId="{EB009891-F944-2141-80E6-1A5545B482D8}">
      <dgm:prSet/>
      <dgm:spPr/>
      <dgm:t>
        <a:bodyPr/>
        <a:lstStyle/>
        <a:p>
          <a:endParaRPr lang="es-ES"/>
        </a:p>
      </dgm:t>
    </dgm:pt>
    <dgm:pt modelId="{B6562ACC-9C75-DC41-9397-49B1B05B7210}">
      <dgm:prSet phldrT="[Texto]" custT="1"/>
      <dgm:spPr>
        <a:solidFill>
          <a:srgbClr val="4A66AC">
            <a:hueOff val="0"/>
            <a:satOff val="0"/>
            <a:lumOff val="0"/>
            <a:alphaOff val="0"/>
          </a:srgbClr>
        </a:solidFill>
        <a:ln w="10795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38100" tIns="38100" rIns="38100" bIns="38100" numCol="1" spcCol="1270" anchor="ctr" anchorCtr="0"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ALUMNA PAGA MATRICULA</a:t>
          </a:r>
        </a:p>
      </dgm:t>
    </dgm:pt>
    <dgm:pt modelId="{CDCACC73-5B7D-4D4E-B64D-CF11A8434917}" type="parTrans" cxnId="{B495BEFF-410F-8F41-BD47-5F1DE9390BEC}">
      <dgm:prSet/>
      <dgm:spPr/>
      <dgm:t>
        <a:bodyPr/>
        <a:lstStyle/>
        <a:p>
          <a:endParaRPr lang="es-ES"/>
        </a:p>
      </dgm:t>
    </dgm:pt>
    <dgm:pt modelId="{C955B7C6-6175-054E-8BC2-FF3ED8918E03}" type="sibTrans" cxnId="{B495BEFF-410F-8F41-BD47-5F1DE9390BEC}">
      <dgm:prSet/>
      <dgm:spPr/>
      <dgm:t>
        <a:bodyPr/>
        <a:lstStyle/>
        <a:p>
          <a:endParaRPr lang="es-ES"/>
        </a:p>
      </dgm:t>
    </dgm:pt>
    <dgm:pt modelId="{057A55ED-A943-4546-9693-EFB72A57F72E}">
      <dgm:prSet phldrT="[Texto]"/>
      <dgm:spPr/>
      <dgm:t>
        <a:bodyPr/>
        <a:lstStyle/>
        <a:p>
          <a:r>
            <a:rPr lang="es-ES" dirty="0"/>
            <a:t>BECA EQUITAT CONCEDIDA</a:t>
          </a:r>
        </a:p>
      </dgm:t>
    </dgm:pt>
    <dgm:pt modelId="{B189A699-1FD7-CC47-8E53-148376ED6475}" type="parTrans" cxnId="{41AF2EC2-79AB-9947-8C44-3F3CCBB84717}">
      <dgm:prSet/>
      <dgm:spPr/>
      <dgm:t>
        <a:bodyPr/>
        <a:lstStyle/>
        <a:p>
          <a:endParaRPr lang="es-ES"/>
        </a:p>
      </dgm:t>
    </dgm:pt>
    <dgm:pt modelId="{36C1D47C-6243-D04B-8BE0-0F23B0B85C04}" type="sibTrans" cxnId="{41AF2EC2-79AB-9947-8C44-3F3CCBB84717}">
      <dgm:prSet/>
      <dgm:spPr/>
      <dgm:t>
        <a:bodyPr/>
        <a:lstStyle/>
        <a:p>
          <a:endParaRPr lang="es-ES"/>
        </a:p>
      </dgm:t>
    </dgm:pt>
    <dgm:pt modelId="{3253DB7E-531E-3A42-A19F-50C564293DC3}">
      <dgm:prSet/>
      <dgm:spPr/>
      <dgm:t>
        <a:bodyPr/>
        <a:lstStyle/>
        <a:p>
          <a:r>
            <a:rPr lang="es-ES" dirty="0"/>
            <a:t>UB REGULARITZA REBUTS</a:t>
          </a:r>
        </a:p>
      </dgm:t>
    </dgm:pt>
    <dgm:pt modelId="{D7D45517-9D59-4E4E-99AD-B4B119AD7E4E}" type="parTrans" cxnId="{E06E20D8-2F69-AD41-9E96-66336619024F}">
      <dgm:prSet/>
      <dgm:spPr/>
      <dgm:t>
        <a:bodyPr/>
        <a:lstStyle/>
        <a:p>
          <a:endParaRPr lang="es-ES"/>
        </a:p>
      </dgm:t>
    </dgm:pt>
    <dgm:pt modelId="{B24CEF0F-9C76-F144-AAB3-07DDFBE6AAE5}" type="sibTrans" cxnId="{E06E20D8-2F69-AD41-9E96-66336619024F}">
      <dgm:prSet/>
      <dgm:spPr/>
      <dgm:t>
        <a:bodyPr/>
        <a:lstStyle/>
        <a:p>
          <a:endParaRPr lang="es-ES"/>
        </a:p>
      </dgm:t>
    </dgm:pt>
    <dgm:pt modelId="{6BD8AA77-9A29-CF4B-9E55-B48B45CF85BD}">
      <dgm:prSet/>
      <dgm:spPr/>
      <dgm:t>
        <a:bodyPr/>
        <a:lstStyle/>
        <a:p>
          <a:r>
            <a:rPr lang="es-ES" dirty="0"/>
            <a:t>PAGAR %</a:t>
          </a:r>
        </a:p>
      </dgm:t>
    </dgm:pt>
    <dgm:pt modelId="{7559F9AD-3C37-8348-81A1-FE680A3EEF00}" type="parTrans" cxnId="{9F361DC0-6A57-5448-A7B1-E4B4CFB07EA9}">
      <dgm:prSet/>
      <dgm:spPr/>
      <dgm:t>
        <a:bodyPr/>
        <a:lstStyle/>
        <a:p>
          <a:endParaRPr lang="es-ES"/>
        </a:p>
      </dgm:t>
    </dgm:pt>
    <dgm:pt modelId="{A93A581E-AFD6-7D46-B276-2F21E097B586}" type="sibTrans" cxnId="{9F361DC0-6A57-5448-A7B1-E4B4CFB07EA9}">
      <dgm:prSet/>
      <dgm:spPr/>
      <dgm:t>
        <a:bodyPr/>
        <a:lstStyle/>
        <a:p>
          <a:endParaRPr lang="es-ES"/>
        </a:p>
      </dgm:t>
    </dgm:pt>
    <dgm:pt modelId="{53F1D51B-B8E9-1442-8CEC-8364A4E6DB37}">
      <dgm:prSet/>
      <dgm:spPr/>
      <dgm:t>
        <a:bodyPr/>
        <a:lstStyle/>
        <a:p>
          <a:r>
            <a:rPr lang="es-ES" dirty="0"/>
            <a:t>BECA GENERAL DENEGADA</a:t>
          </a:r>
        </a:p>
      </dgm:t>
    </dgm:pt>
    <dgm:pt modelId="{A0DA04A0-E4B6-9F41-8C09-EB4D9C3289F4}" type="parTrans" cxnId="{E3D62062-F788-6243-AF2A-6A2D72BFD983}">
      <dgm:prSet/>
      <dgm:spPr/>
      <dgm:t>
        <a:bodyPr/>
        <a:lstStyle/>
        <a:p>
          <a:endParaRPr lang="es-ES"/>
        </a:p>
      </dgm:t>
    </dgm:pt>
    <dgm:pt modelId="{E7E29161-F53F-E24D-81CD-2950018CA105}" type="sibTrans" cxnId="{E3D62062-F788-6243-AF2A-6A2D72BFD983}">
      <dgm:prSet/>
      <dgm:spPr/>
      <dgm:t>
        <a:bodyPr/>
        <a:lstStyle/>
        <a:p>
          <a:endParaRPr lang="es-ES"/>
        </a:p>
      </dgm:t>
    </dgm:pt>
    <dgm:pt modelId="{A5799635-DC17-144E-B606-54A23D65F45C}">
      <dgm:prSet/>
      <dgm:spPr/>
      <dgm:t>
        <a:bodyPr/>
        <a:lstStyle/>
        <a:p>
          <a:r>
            <a:rPr lang="es-ES" dirty="0"/>
            <a:t>CONTINUA PAGANT</a:t>
          </a:r>
        </a:p>
      </dgm:t>
    </dgm:pt>
    <dgm:pt modelId="{DE3D61D6-5816-1D47-933D-E4C898FCBF87}" type="parTrans" cxnId="{B409C2C8-E6E6-504C-8B8A-5CE44226092E}">
      <dgm:prSet/>
      <dgm:spPr/>
      <dgm:t>
        <a:bodyPr/>
        <a:lstStyle/>
        <a:p>
          <a:endParaRPr lang="es-ES"/>
        </a:p>
      </dgm:t>
    </dgm:pt>
    <dgm:pt modelId="{8A7F7F74-6A73-284D-B765-03DAD3A6446E}" type="sibTrans" cxnId="{B409C2C8-E6E6-504C-8B8A-5CE44226092E}">
      <dgm:prSet/>
      <dgm:spPr/>
      <dgm:t>
        <a:bodyPr/>
        <a:lstStyle/>
        <a:p>
          <a:endParaRPr lang="es-ES"/>
        </a:p>
      </dgm:t>
    </dgm:pt>
    <dgm:pt modelId="{6336CB21-AE39-FE4C-9CA1-17703EB7BDD3}" type="pres">
      <dgm:prSet presAssocID="{72DA9FD8-80CE-004B-B7DF-CC2F8F65D2FF}" presName="CompostProcess" presStyleCnt="0">
        <dgm:presLayoutVars>
          <dgm:dir/>
          <dgm:resizeHandles val="exact"/>
        </dgm:presLayoutVars>
      </dgm:prSet>
      <dgm:spPr/>
    </dgm:pt>
    <dgm:pt modelId="{BA55A8DE-31CC-584E-BFBC-80CE44427E23}" type="pres">
      <dgm:prSet presAssocID="{72DA9FD8-80CE-004B-B7DF-CC2F8F65D2FF}" presName="arrow" presStyleLbl="bgShp" presStyleIdx="0" presStyleCnt="1"/>
      <dgm:spPr/>
    </dgm:pt>
    <dgm:pt modelId="{765A8077-C41C-B948-9D6C-19E561AD4A10}" type="pres">
      <dgm:prSet presAssocID="{72DA9FD8-80CE-004B-B7DF-CC2F8F65D2FF}" presName="linearProcess" presStyleCnt="0"/>
      <dgm:spPr/>
    </dgm:pt>
    <dgm:pt modelId="{A848F26D-2522-E349-8744-A28238719D8D}" type="pres">
      <dgm:prSet presAssocID="{93530D54-4359-404D-B51D-442E3434B7A5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3581FB-2E8C-C34F-B199-1AD426BA7A39}" type="pres">
      <dgm:prSet presAssocID="{E41D1214-F4C4-F74C-8438-9FA365101849}" presName="sibTrans" presStyleCnt="0"/>
      <dgm:spPr/>
    </dgm:pt>
    <dgm:pt modelId="{0BFD34C6-5840-224D-A7BB-930197D8B46B}" type="pres">
      <dgm:prSet presAssocID="{B6562ACC-9C75-DC41-9397-49B1B05B7210}" presName="textNode" presStyleLbl="node1" presStyleIdx="1" presStyleCnt="7">
        <dgm:presLayoutVars>
          <dgm:bulletEnabled val="1"/>
        </dgm:presLayoutVars>
      </dgm:prSet>
      <dgm:spPr>
        <a:xfrm>
          <a:off x="1054255" y="769619"/>
          <a:ext cx="1003456" cy="1026160"/>
        </a:xfrm>
        <a:prstGeom prst="roundRect">
          <a:avLst/>
        </a:prstGeom>
      </dgm:spPr>
      <dgm:t>
        <a:bodyPr/>
        <a:lstStyle/>
        <a:p>
          <a:endParaRPr lang="es-ES"/>
        </a:p>
      </dgm:t>
    </dgm:pt>
    <dgm:pt modelId="{A151DE19-DAB4-4440-87C2-8735303BA2A4}" type="pres">
      <dgm:prSet presAssocID="{C955B7C6-6175-054E-8BC2-FF3ED8918E03}" presName="sibTrans" presStyleCnt="0"/>
      <dgm:spPr/>
    </dgm:pt>
    <dgm:pt modelId="{C2DC658D-B871-AF4D-AB45-8EB4F58D7C52}" type="pres">
      <dgm:prSet presAssocID="{057A55ED-A943-4546-9693-EFB72A57F72E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1C9DD4-75E5-9049-B9FC-F589C40F7552}" type="pres">
      <dgm:prSet presAssocID="{36C1D47C-6243-D04B-8BE0-0F23B0B85C04}" presName="sibTrans" presStyleCnt="0"/>
      <dgm:spPr/>
    </dgm:pt>
    <dgm:pt modelId="{DC0D59CD-276A-3A40-94B9-1D1E758AEBBA}" type="pres">
      <dgm:prSet presAssocID="{3253DB7E-531E-3A42-A19F-50C564293DC3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EB12BE-9030-FE44-9EAB-9E884864AD24}" type="pres">
      <dgm:prSet presAssocID="{B24CEF0F-9C76-F144-AAB3-07DDFBE6AAE5}" presName="sibTrans" presStyleCnt="0"/>
      <dgm:spPr/>
    </dgm:pt>
    <dgm:pt modelId="{8E35791C-5A39-0744-9E0F-F67E106D4827}" type="pres">
      <dgm:prSet presAssocID="{6BD8AA77-9A29-CF4B-9E55-B48B45CF85BD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A32DB6-4E7F-D94A-9E91-4D87FC8DFF89}" type="pres">
      <dgm:prSet presAssocID="{A93A581E-AFD6-7D46-B276-2F21E097B586}" presName="sibTrans" presStyleCnt="0"/>
      <dgm:spPr/>
    </dgm:pt>
    <dgm:pt modelId="{3F19C095-8FB7-3C49-97B2-36C9B0FA0F91}" type="pres">
      <dgm:prSet presAssocID="{53F1D51B-B8E9-1442-8CEC-8364A4E6DB37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88AEDF-01F6-804F-AF71-0C2CD8B1D94D}" type="pres">
      <dgm:prSet presAssocID="{E7E29161-F53F-E24D-81CD-2950018CA105}" presName="sibTrans" presStyleCnt="0"/>
      <dgm:spPr/>
    </dgm:pt>
    <dgm:pt modelId="{B3706D22-99A3-5743-A020-3E2764E28CD5}" type="pres">
      <dgm:prSet presAssocID="{A5799635-DC17-144E-B606-54A23D65F45C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CA1557D-DBFA-064C-AA73-754224CF7D27}" type="presOf" srcId="{72DA9FD8-80CE-004B-B7DF-CC2F8F65D2FF}" destId="{6336CB21-AE39-FE4C-9CA1-17703EB7BDD3}" srcOrd="0" destOrd="0" presId="urn:microsoft.com/office/officeart/2005/8/layout/hProcess9"/>
    <dgm:cxn modelId="{680DAEB2-2096-FA46-BBBE-552D2F5007C8}" type="presOf" srcId="{6BD8AA77-9A29-CF4B-9E55-B48B45CF85BD}" destId="{8E35791C-5A39-0744-9E0F-F67E106D4827}" srcOrd="0" destOrd="0" presId="urn:microsoft.com/office/officeart/2005/8/layout/hProcess9"/>
    <dgm:cxn modelId="{41AF2EC2-79AB-9947-8C44-3F3CCBB84717}" srcId="{72DA9FD8-80CE-004B-B7DF-CC2F8F65D2FF}" destId="{057A55ED-A943-4546-9693-EFB72A57F72E}" srcOrd="2" destOrd="0" parTransId="{B189A699-1FD7-CC47-8E53-148376ED6475}" sibTransId="{36C1D47C-6243-D04B-8BE0-0F23B0B85C04}"/>
    <dgm:cxn modelId="{F7A328B9-DD5C-4641-BCF1-E8AD967EED9D}" type="presOf" srcId="{057A55ED-A943-4546-9693-EFB72A57F72E}" destId="{C2DC658D-B871-AF4D-AB45-8EB4F58D7C52}" srcOrd="0" destOrd="0" presId="urn:microsoft.com/office/officeart/2005/8/layout/hProcess9"/>
    <dgm:cxn modelId="{B495BEFF-410F-8F41-BD47-5F1DE9390BEC}" srcId="{72DA9FD8-80CE-004B-B7DF-CC2F8F65D2FF}" destId="{B6562ACC-9C75-DC41-9397-49B1B05B7210}" srcOrd="1" destOrd="0" parTransId="{CDCACC73-5B7D-4D4E-B64D-CF11A8434917}" sibTransId="{C955B7C6-6175-054E-8BC2-FF3ED8918E03}"/>
    <dgm:cxn modelId="{EB009891-F944-2141-80E6-1A5545B482D8}" srcId="{72DA9FD8-80CE-004B-B7DF-CC2F8F65D2FF}" destId="{93530D54-4359-404D-B51D-442E3434B7A5}" srcOrd="0" destOrd="0" parTransId="{7D1E682F-A2A6-CB4A-B99F-61535DA76F7B}" sibTransId="{E41D1214-F4C4-F74C-8438-9FA365101849}"/>
    <dgm:cxn modelId="{B409C2C8-E6E6-504C-8B8A-5CE44226092E}" srcId="{72DA9FD8-80CE-004B-B7DF-CC2F8F65D2FF}" destId="{A5799635-DC17-144E-B606-54A23D65F45C}" srcOrd="6" destOrd="0" parTransId="{DE3D61D6-5816-1D47-933D-E4C898FCBF87}" sibTransId="{8A7F7F74-6A73-284D-B765-03DAD3A6446E}"/>
    <dgm:cxn modelId="{9F361DC0-6A57-5448-A7B1-E4B4CFB07EA9}" srcId="{72DA9FD8-80CE-004B-B7DF-CC2F8F65D2FF}" destId="{6BD8AA77-9A29-CF4B-9E55-B48B45CF85BD}" srcOrd="4" destOrd="0" parTransId="{7559F9AD-3C37-8348-81A1-FE680A3EEF00}" sibTransId="{A93A581E-AFD6-7D46-B276-2F21E097B586}"/>
    <dgm:cxn modelId="{07875573-C658-C646-AC2E-2762148946B1}" type="presOf" srcId="{3253DB7E-531E-3A42-A19F-50C564293DC3}" destId="{DC0D59CD-276A-3A40-94B9-1D1E758AEBBA}" srcOrd="0" destOrd="0" presId="urn:microsoft.com/office/officeart/2005/8/layout/hProcess9"/>
    <dgm:cxn modelId="{AF6B6944-CB6C-084C-8617-4503E32CF706}" type="presOf" srcId="{93530D54-4359-404D-B51D-442E3434B7A5}" destId="{A848F26D-2522-E349-8744-A28238719D8D}" srcOrd="0" destOrd="0" presId="urn:microsoft.com/office/officeart/2005/8/layout/hProcess9"/>
    <dgm:cxn modelId="{2343840D-2942-E14D-A5C4-2E5B70569A40}" type="presOf" srcId="{B6562ACC-9C75-DC41-9397-49B1B05B7210}" destId="{0BFD34C6-5840-224D-A7BB-930197D8B46B}" srcOrd="0" destOrd="0" presId="urn:microsoft.com/office/officeart/2005/8/layout/hProcess9"/>
    <dgm:cxn modelId="{7AAC75A5-C177-E946-BC13-448D90C17F7F}" type="presOf" srcId="{53F1D51B-B8E9-1442-8CEC-8364A4E6DB37}" destId="{3F19C095-8FB7-3C49-97B2-36C9B0FA0F91}" srcOrd="0" destOrd="0" presId="urn:microsoft.com/office/officeart/2005/8/layout/hProcess9"/>
    <dgm:cxn modelId="{1A1DEDF8-3CC2-DA42-8C64-21F253A3FFCC}" type="presOf" srcId="{A5799635-DC17-144E-B606-54A23D65F45C}" destId="{B3706D22-99A3-5743-A020-3E2764E28CD5}" srcOrd="0" destOrd="0" presId="urn:microsoft.com/office/officeart/2005/8/layout/hProcess9"/>
    <dgm:cxn modelId="{E3D62062-F788-6243-AF2A-6A2D72BFD983}" srcId="{72DA9FD8-80CE-004B-B7DF-CC2F8F65D2FF}" destId="{53F1D51B-B8E9-1442-8CEC-8364A4E6DB37}" srcOrd="5" destOrd="0" parTransId="{A0DA04A0-E4B6-9F41-8C09-EB4D9C3289F4}" sibTransId="{E7E29161-F53F-E24D-81CD-2950018CA105}"/>
    <dgm:cxn modelId="{E06E20D8-2F69-AD41-9E96-66336619024F}" srcId="{72DA9FD8-80CE-004B-B7DF-CC2F8F65D2FF}" destId="{3253DB7E-531E-3A42-A19F-50C564293DC3}" srcOrd="3" destOrd="0" parTransId="{D7D45517-9D59-4E4E-99AD-B4B119AD7E4E}" sibTransId="{B24CEF0F-9C76-F144-AAB3-07DDFBE6AAE5}"/>
    <dgm:cxn modelId="{33489169-17E1-0241-9F5A-2C43D5335C3A}" type="presParOf" srcId="{6336CB21-AE39-FE4C-9CA1-17703EB7BDD3}" destId="{BA55A8DE-31CC-584E-BFBC-80CE44427E23}" srcOrd="0" destOrd="0" presId="urn:microsoft.com/office/officeart/2005/8/layout/hProcess9"/>
    <dgm:cxn modelId="{29659378-F9AC-D246-8200-807EE9B6ADCE}" type="presParOf" srcId="{6336CB21-AE39-FE4C-9CA1-17703EB7BDD3}" destId="{765A8077-C41C-B948-9D6C-19E561AD4A10}" srcOrd="1" destOrd="0" presId="urn:microsoft.com/office/officeart/2005/8/layout/hProcess9"/>
    <dgm:cxn modelId="{769732F2-099B-F04D-A801-047F398AC9A7}" type="presParOf" srcId="{765A8077-C41C-B948-9D6C-19E561AD4A10}" destId="{A848F26D-2522-E349-8744-A28238719D8D}" srcOrd="0" destOrd="0" presId="urn:microsoft.com/office/officeart/2005/8/layout/hProcess9"/>
    <dgm:cxn modelId="{9F588E42-2183-DF46-A7E3-B4A819FAD16A}" type="presParOf" srcId="{765A8077-C41C-B948-9D6C-19E561AD4A10}" destId="{313581FB-2E8C-C34F-B199-1AD426BA7A39}" srcOrd="1" destOrd="0" presId="urn:microsoft.com/office/officeart/2005/8/layout/hProcess9"/>
    <dgm:cxn modelId="{67C1E6F1-3DDB-7348-BFDF-18435D0368F5}" type="presParOf" srcId="{765A8077-C41C-B948-9D6C-19E561AD4A10}" destId="{0BFD34C6-5840-224D-A7BB-930197D8B46B}" srcOrd="2" destOrd="0" presId="urn:microsoft.com/office/officeart/2005/8/layout/hProcess9"/>
    <dgm:cxn modelId="{98DA09CD-7012-2046-B9C2-67180A0AF378}" type="presParOf" srcId="{765A8077-C41C-B948-9D6C-19E561AD4A10}" destId="{A151DE19-DAB4-4440-87C2-8735303BA2A4}" srcOrd="3" destOrd="0" presId="urn:microsoft.com/office/officeart/2005/8/layout/hProcess9"/>
    <dgm:cxn modelId="{7B127A7D-E492-A545-8E64-20BCF698D7BA}" type="presParOf" srcId="{765A8077-C41C-B948-9D6C-19E561AD4A10}" destId="{C2DC658D-B871-AF4D-AB45-8EB4F58D7C52}" srcOrd="4" destOrd="0" presId="urn:microsoft.com/office/officeart/2005/8/layout/hProcess9"/>
    <dgm:cxn modelId="{DDC0491B-7FDB-A04E-87D0-B563986AE92B}" type="presParOf" srcId="{765A8077-C41C-B948-9D6C-19E561AD4A10}" destId="{BB1C9DD4-75E5-9049-B9FC-F589C40F7552}" srcOrd="5" destOrd="0" presId="urn:microsoft.com/office/officeart/2005/8/layout/hProcess9"/>
    <dgm:cxn modelId="{41B23D5B-B984-1A49-B1CB-BC67DDFAD226}" type="presParOf" srcId="{765A8077-C41C-B948-9D6C-19E561AD4A10}" destId="{DC0D59CD-276A-3A40-94B9-1D1E758AEBBA}" srcOrd="6" destOrd="0" presId="urn:microsoft.com/office/officeart/2005/8/layout/hProcess9"/>
    <dgm:cxn modelId="{98F1391E-11D7-F248-B131-9B3A85291C49}" type="presParOf" srcId="{765A8077-C41C-B948-9D6C-19E561AD4A10}" destId="{72EB12BE-9030-FE44-9EAB-9E884864AD24}" srcOrd="7" destOrd="0" presId="urn:microsoft.com/office/officeart/2005/8/layout/hProcess9"/>
    <dgm:cxn modelId="{835F19DD-ECB2-C141-8D53-4BE099699F16}" type="presParOf" srcId="{765A8077-C41C-B948-9D6C-19E561AD4A10}" destId="{8E35791C-5A39-0744-9E0F-F67E106D4827}" srcOrd="8" destOrd="0" presId="urn:microsoft.com/office/officeart/2005/8/layout/hProcess9"/>
    <dgm:cxn modelId="{CBAAA0E5-8E88-844E-9C05-616C12063948}" type="presParOf" srcId="{765A8077-C41C-B948-9D6C-19E561AD4A10}" destId="{47A32DB6-4E7F-D94A-9E91-4D87FC8DFF89}" srcOrd="9" destOrd="0" presId="urn:microsoft.com/office/officeart/2005/8/layout/hProcess9"/>
    <dgm:cxn modelId="{8913A3C2-57F5-EA49-8E4D-E1024F73A479}" type="presParOf" srcId="{765A8077-C41C-B948-9D6C-19E561AD4A10}" destId="{3F19C095-8FB7-3C49-97B2-36C9B0FA0F91}" srcOrd="10" destOrd="0" presId="urn:microsoft.com/office/officeart/2005/8/layout/hProcess9"/>
    <dgm:cxn modelId="{B60F0774-68FC-B149-BE88-C22C4A078E66}" type="presParOf" srcId="{765A8077-C41C-B948-9D6C-19E561AD4A10}" destId="{AE88AEDF-01F6-804F-AF71-0C2CD8B1D94D}" srcOrd="11" destOrd="0" presId="urn:microsoft.com/office/officeart/2005/8/layout/hProcess9"/>
    <dgm:cxn modelId="{6B675153-E1C2-6349-B212-ECD7D4C9F879}" type="presParOf" srcId="{765A8077-C41C-B948-9D6C-19E561AD4A10}" destId="{B3706D22-99A3-5743-A020-3E2764E28CD5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9C7583-E673-EE46-B5F3-7FCDB74669FB}">
      <dsp:nvSpPr>
        <dsp:cNvPr id="0" name=""/>
        <dsp:cNvSpPr/>
      </dsp:nvSpPr>
      <dsp:spPr>
        <a:xfrm>
          <a:off x="1113" y="1004083"/>
          <a:ext cx="1476093" cy="14760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ACREDITACIÓ ECONÒMICA (MATRC) EQUITAT</a:t>
          </a:r>
        </a:p>
      </dsp:txBody>
      <dsp:txXfrm>
        <a:off x="217282" y="1220252"/>
        <a:ext cx="1043755" cy="1043755"/>
      </dsp:txXfrm>
    </dsp:sp>
    <dsp:sp modelId="{04A41C10-FFD2-8A43-A500-315D5A0BAD46}">
      <dsp:nvSpPr>
        <dsp:cNvPr id="0" name=""/>
        <dsp:cNvSpPr/>
      </dsp:nvSpPr>
      <dsp:spPr>
        <a:xfrm>
          <a:off x="1597066" y="1314062"/>
          <a:ext cx="856134" cy="85613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1710547" y="1641448"/>
        <a:ext cx="629172" cy="201362"/>
      </dsp:txXfrm>
    </dsp:sp>
    <dsp:sp modelId="{96E46A17-4505-434A-B122-4A7D3D6759AB}">
      <dsp:nvSpPr>
        <dsp:cNvPr id="0" name=""/>
        <dsp:cNvSpPr/>
      </dsp:nvSpPr>
      <dsp:spPr>
        <a:xfrm>
          <a:off x="2573059" y="1004083"/>
          <a:ext cx="1476093" cy="14760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BECA GENERAL MINISTERI</a:t>
          </a:r>
        </a:p>
      </dsp:txBody>
      <dsp:txXfrm>
        <a:off x="2789228" y="1220252"/>
        <a:ext cx="1043755" cy="1043755"/>
      </dsp:txXfrm>
    </dsp:sp>
    <dsp:sp modelId="{1BBE2577-2A80-7748-8156-0A1B100D7F20}">
      <dsp:nvSpPr>
        <dsp:cNvPr id="0" name=""/>
        <dsp:cNvSpPr/>
      </dsp:nvSpPr>
      <dsp:spPr>
        <a:xfrm>
          <a:off x="4169011" y="1314062"/>
          <a:ext cx="856134" cy="856134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>
        <a:off x="4282492" y="1490426"/>
        <a:ext cx="629172" cy="503406"/>
      </dsp:txXfrm>
    </dsp:sp>
    <dsp:sp modelId="{A80DFE73-2265-5349-91DC-2B17A9048047}">
      <dsp:nvSpPr>
        <dsp:cNvPr id="0" name=""/>
        <dsp:cNvSpPr/>
      </dsp:nvSpPr>
      <dsp:spPr>
        <a:xfrm>
          <a:off x="5145004" y="1004083"/>
          <a:ext cx="1476093" cy="14760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MATRÍCULA CONDICIONAL</a:t>
          </a:r>
          <a:r>
            <a:rPr lang="es-ES" sz="1400" b="0" kern="1200" dirty="0">
              <a:solidFill>
                <a:srgbClr val="FF0000"/>
              </a:solidFill>
            </a:rPr>
            <a:t>* </a:t>
          </a:r>
        </a:p>
      </dsp:txBody>
      <dsp:txXfrm>
        <a:off x="5361173" y="1220252"/>
        <a:ext cx="1043755" cy="10437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9822B-6DE0-C74C-8B32-99E8EB58BAE1}">
      <dsp:nvSpPr>
        <dsp:cNvPr id="0" name=""/>
        <dsp:cNvSpPr/>
      </dsp:nvSpPr>
      <dsp:spPr>
        <a:xfrm>
          <a:off x="3291" y="921526"/>
          <a:ext cx="1439200" cy="86352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ACREDITACIÓ POSITIVA</a:t>
          </a:r>
        </a:p>
      </dsp:txBody>
      <dsp:txXfrm>
        <a:off x="28583" y="946818"/>
        <a:ext cx="1388616" cy="812936"/>
      </dsp:txXfrm>
    </dsp:sp>
    <dsp:sp modelId="{49519871-5601-954B-AAB5-788F4E2EFDDA}">
      <dsp:nvSpPr>
        <dsp:cNvPr id="0" name=""/>
        <dsp:cNvSpPr/>
      </dsp:nvSpPr>
      <dsp:spPr>
        <a:xfrm>
          <a:off x="1586412" y="1174825"/>
          <a:ext cx="305110" cy="356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>
        <a:off x="1586412" y="1246209"/>
        <a:ext cx="213577" cy="214153"/>
      </dsp:txXfrm>
    </dsp:sp>
    <dsp:sp modelId="{8FFC6408-DC5D-144D-99CB-E52A4B471EE7}">
      <dsp:nvSpPr>
        <dsp:cNvPr id="0" name=""/>
        <dsp:cNvSpPr/>
      </dsp:nvSpPr>
      <dsp:spPr>
        <a:xfrm>
          <a:off x="2018172" y="921526"/>
          <a:ext cx="1439200" cy="863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MATRICULA CONDICIONAL</a:t>
          </a:r>
        </a:p>
      </dsp:txBody>
      <dsp:txXfrm>
        <a:off x="2043464" y="946818"/>
        <a:ext cx="1388616" cy="812936"/>
      </dsp:txXfrm>
    </dsp:sp>
    <dsp:sp modelId="{9D5D4654-1493-8441-955F-F74BC5BC06AE}">
      <dsp:nvSpPr>
        <dsp:cNvPr id="0" name=""/>
        <dsp:cNvSpPr/>
      </dsp:nvSpPr>
      <dsp:spPr>
        <a:xfrm>
          <a:off x="3618172" y="1174825"/>
          <a:ext cx="340893" cy="356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>
        <a:off x="3618172" y="1246209"/>
        <a:ext cx="238625" cy="214153"/>
      </dsp:txXfrm>
    </dsp:sp>
    <dsp:sp modelId="{9F5F88EE-1AF7-614E-A67E-F67B5A918470}">
      <dsp:nvSpPr>
        <dsp:cNvPr id="0" name=""/>
        <dsp:cNvSpPr/>
      </dsp:nvSpPr>
      <dsp:spPr>
        <a:xfrm>
          <a:off x="4100569" y="921526"/>
          <a:ext cx="1439200" cy="863520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solidFill>
                <a:schemeClr val="tx1"/>
              </a:solidFill>
            </a:rPr>
            <a:t>BECA GENERAL DENEGADA</a:t>
          </a:r>
        </a:p>
      </dsp:txBody>
      <dsp:txXfrm>
        <a:off x="4125861" y="946818"/>
        <a:ext cx="1388616" cy="812936"/>
      </dsp:txXfrm>
    </dsp:sp>
    <dsp:sp modelId="{D54FDC12-451C-9949-8343-4FE9ED49E98B}">
      <dsp:nvSpPr>
        <dsp:cNvPr id="0" name=""/>
        <dsp:cNvSpPr/>
      </dsp:nvSpPr>
      <dsp:spPr>
        <a:xfrm>
          <a:off x="5666811" y="1174825"/>
          <a:ext cx="269327" cy="356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>
        <a:off x="5666811" y="1246209"/>
        <a:ext cx="188529" cy="214153"/>
      </dsp:txXfrm>
    </dsp:sp>
    <dsp:sp modelId="{29FC4EDD-A5B0-DC4B-863F-6E6257C3957F}">
      <dsp:nvSpPr>
        <dsp:cNvPr id="0" name=""/>
        <dsp:cNvSpPr/>
      </dsp:nvSpPr>
      <dsp:spPr>
        <a:xfrm>
          <a:off x="6047935" y="921526"/>
          <a:ext cx="1439200" cy="863520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solidFill>
                <a:prstClr val="black"/>
              </a:solidFill>
              <a:latin typeface="Corbel" panose="020B0503020204020204"/>
              <a:ea typeface="+mn-ea"/>
              <a:cs typeface="+mn-cs"/>
            </a:rPr>
            <a:t>PAGAMENT MATRICULA</a:t>
          </a:r>
        </a:p>
      </dsp:txBody>
      <dsp:txXfrm>
        <a:off x="6073227" y="946818"/>
        <a:ext cx="1388616" cy="8129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9822B-6DE0-C74C-8B32-99E8EB58BAE1}">
      <dsp:nvSpPr>
        <dsp:cNvPr id="0" name=""/>
        <dsp:cNvSpPr/>
      </dsp:nvSpPr>
      <dsp:spPr>
        <a:xfrm>
          <a:off x="3291" y="609818"/>
          <a:ext cx="1439200" cy="86352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ACREDITACIÓ POSITIVA</a:t>
          </a:r>
        </a:p>
      </dsp:txBody>
      <dsp:txXfrm>
        <a:off x="28583" y="635110"/>
        <a:ext cx="1388616" cy="812936"/>
      </dsp:txXfrm>
    </dsp:sp>
    <dsp:sp modelId="{49519871-5601-954B-AAB5-788F4E2EFDDA}">
      <dsp:nvSpPr>
        <dsp:cNvPr id="0" name=""/>
        <dsp:cNvSpPr/>
      </dsp:nvSpPr>
      <dsp:spPr>
        <a:xfrm rot="106148">
          <a:off x="1586339" y="894501"/>
          <a:ext cx="305256" cy="356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>
        <a:off x="1586361" y="964471"/>
        <a:ext cx="213679" cy="214153"/>
      </dsp:txXfrm>
    </dsp:sp>
    <dsp:sp modelId="{8FFC6408-DC5D-144D-99CB-E52A4B471EE7}">
      <dsp:nvSpPr>
        <dsp:cNvPr id="0" name=""/>
        <dsp:cNvSpPr/>
      </dsp:nvSpPr>
      <dsp:spPr>
        <a:xfrm>
          <a:off x="2018172" y="672052"/>
          <a:ext cx="1439200" cy="863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MATRICULA CONDICIONAL</a:t>
          </a:r>
        </a:p>
      </dsp:txBody>
      <dsp:txXfrm>
        <a:off x="2043464" y="697344"/>
        <a:ext cx="1388616" cy="812936"/>
      </dsp:txXfrm>
    </dsp:sp>
    <dsp:sp modelId="{9D5D4654-1493-8441-955F-F74BC5BC06AE}">
      <dsp:nvSpPr>
        <dsp:cNvPr id="0" name=""/>
        <dsp:cNvSpPr/>
      </dsp:nvSpPr>
      <dsp:spPr>
        <a:xfrm rot="21497291">
          <a:off x="3618096" y="893946"/>
          <a:ext cx="341046" cy="356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>
        <a:off x="3618119" y="966858"/>
        <a:ext cx="238732" cy="214153"/>
      </dsp:txXfrm>
    </dsp:sp>
    <dsp:sp modelId="{9F5F88EE-1AF7-614E-A67E-F67B5A918470}">
      <dsp:nvSpPr>
        <dsp:cNvPr id="0" name=""/>
        <dsp:cNvSpPr/>
      </dsp:nvSpPr>
      <dsp:spPr>
        <a:xfrm>
          <a:off x="4100569" y="609818"/>
          <a:ext cx="1439200" cy="86352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BECA GENERAL CONCEDIDA</a:t>
          </a:r>
        </a:p>
      </dsp:txBody>
      <dsp:txXfrm>
        <a:off x="4125861" y="635110"/>
        <a:ext cx="1388616" cy="812936"/>
      </dsp:txXfrm>
    </dsp:sp>
    <dsp:sp modelId="{46993E2A-2A22-E440-9812-C6F85CC86928}">
      <dsp:nvSpPr>
        <dsp:cNvPr id="0" name=""/>
        <dsp:cNvSpPr/>
      </dsp:nvSpPr>
      <dsp:spPr>
        <a:xfrm>
          <a:off x="5666811" y="863117"/>
          <a:ext cx="269327" cy="356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>
        <a:off x="5666811" y="934501"/>
        <a:ext cx="188529" cy="214153"/>
      </dsp:txXfrm>
    </dsp:sp>
    <dsp:sp modelId="{D6148EBB-B0AC-7143-B23C-F1F665074FB7}">
      <dsp:nvSpPr>
        <dsp:cNvPr id="0" name=""/>
        <dsp:cNvSpPr/>
      </dsp:nvSpPr>
      <dsp:spPr>
        <a:xfrm>
          <a:off x="6047934" y="609818"/>
          <a:ext cx="1439200" cy="863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ALUMNE NO PAGA LA MATRICULA </a:t>
          </a:r>
        </a:p>
      </dsp:txBody>
      <dsp:txXfrm>
        <a:off x="6073226" y="635110"/>
        <a:ext cx="1388616" cy="8129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007F8D-4191-D343-A4BD-67A9E6BA8287}">
      <dsp:nvSpPr>
        <dsp:cNvPr id="0" name=""/>
        <dsp:cNvSpPr/>
      </dsp:nvSpPr>
      <dsp:spPr>
        <a:xfrm>
          <a:off x="549486" y="0"/>
          <a:ext cx="6227511" cy="153361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8E6D8EE-E4A7-7D46-BD34-8E3F9EF652B3}">
      <dsp:nvSpPr>
        <dsp:cNvPr id="0" name=""/>
        <dsp:cNvSpPr/>
      </dsp:nvSpPr>
      <dsp:spPr>
        <a:xfrm>
          <a:off x="626" y="460083"/>
          <a:ext cx="1003456" cy="613444"/>
        </a:xfrm>
        <a:prstGeom prst="round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solidFill>
                <a:schemeClr val="tx1"/>
              </a:solidFill>
            </a:rPr>
            <a:t>ACREDITACIÓ NEGATIVA</a:t>
          </a:r>
        </a:p>
      </dsp:txBody>
      <dsp:txXfrm>
        <a:off x="30572" y="490029"/>
        <a:ext cx="943564" cy="553552"/>
      </dsp:txXfrm>
    </dsp:sp>
    <dsp:sp modelId="{86F564F6-7125-184B-8394-53428D13F647}">
      <dsp:nvSpPr>
        <dsp:cNvPr id="0" name=""/>
        <dsp:cNvSpPr/>
      </dsp:nvSpPr>
      <dsp:spPr>
        <a:xfrm>
          <a:off x="1054255" y="460083"/>
          <a:ext cx="1003456" cy="613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ALUMNA PAGA MATRICULA</a:t>
          </a:r>
        </a:p>
      </dsp:txBody>
      <dsp:txXfrm>
        <a:off x="1084201" y="490029"/>
        <a:ext cx="943564" cy="553552"/>
      </dsp:txXfrm>
    </dsp:sp>
    <dsp:sp modelId="{CE7C41B5-ACE5-FA48-BA01-2A9539BE0113}">
      <dsp:nvSpPr>
        <dsp:cNvPr id="0" name=""/>
        <dsp:cNvSpPr/>
      </dsp:nvSpPr>
      <dsp:spPr>
        <a:xfrm>
          <a:off x="2107884" y="460083"/>
          <a:ext cx="1003456" cy="613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BECA EQUITAT CONCEDIDA</a:t>
          </a:r>
        </a:p>
      </dsp:txBody>
      <dsp:txXfrm>
        <a:off x="2137830" y="490029"/>
        <a:ext cx="943564" cy="553552"/>
      </dsp:txXfrm>
    </dsp:sp>
    <dsp:sp modelId="{9C3CB286-2CF0-DB44-9CD1-92C4111A0407}">
      <dsp:nvSpPr>
        <dsp:cNvPr id="0" name=""/>
        <dsp:cNvSpPr/>
      </dsp:nvSpPr>
      <dsp:spPr>
        <a:xfrm>
          <a:off x="3161514" y="460083"/>
          <a:ext cx="1003456" cy="613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UB REGULARITZA REBUTS</a:t>
          </a:r>
        </a:p>
      </dsp:txBody>
      <dsp:txXfrm>
        <a:off x="3191460" y="490029"/>
        <a:ext cx="943564" cy="553552"/>
      </dsp:txXfrm>
    </dsp:sp>
    <dsp:sp modelId="{2C0FEC4C-6EDC-934F-BFC8-05387B397EE4}">
      <dsp:nvSpPr>
        <dsp:cNvPr id="0" name=""/>
        <dsp:cNvSpPr/>
      </dsp:nvSpPr>
      <dsp:spPr>
        <a:xfrm>
          <a:off x="4215143" y="460083"/>
          <a:ext cx="1003456" cy="613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PAGAR %</a:t>
          </a:r>
        </a:p>
      </dsp:txBody>
      <dsp:txXfrm>
        <a:off x="4245089" y="490029"/>
        <a:ext cx="943564" cy="553552"/>
      </dsp:txXfrm>
    </dsp:sp>
    <dsp:sp modelId="{11B96626-5478-3A44-8916-B16DAA70C527}">
      <dsp:nvSpPr>
        <dsp:cNvPr id="0" name=""/>
        <dsp:cNvSpPr/>
      </dsp:nvSpPr>
      <dsp:spPr>
        <a:xfrm>
          <a:off x="5268772" y="460083"/>
          <a:ext cx="1003456" cy="613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BECA GENERAL CONCEDIDA</a:t>
          </a:r>
        </a:p>
      </dsp:txBody>
      <dsp:txXfrm>
        <a:off x="5298718" y="490029"/>
        <a:ext cx="943564" cy="553552"/>
      </dsp:txXfrm>
    </dsp:sp>
    <dsp:sp modelId="{DA21EF49-7E8A-474D-A521-16CC9ABFC189}">
      <dsp:nvSpPr>
        <dsp:cNvPr id="0" name=""/>
        <dsp:cNvSpPr/>
      </dsp:nvSpPr>
      <dsp:spPr>
        <a:xfrm>
          <a:off x="6322401" y="460083"/>
          <a:ext cx="1003456" cy="613444"/>
        </a:xfrm>
        <a:prstGeom prst="round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MATRICULA GRATUÏTA</a:t>
          </a:r>
        </a:p>
      </dsp:txBody>
      <dsp:txXfrm>
        <a:off x="6352347" y="490029"/>
        <a:ext cx="943564" cy="5535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5A8DE-31CC-584E-BFBC-80CE44427E23}">
      <dsp:nvSpPr>
        <dsp:cNvPr id="0" name=""/>
        <dsp:cNvSpPr/>
      </dsp:nvSpPr>
      <dsp:spPr>
        <a:xfrm>
          <a:off x="549486" y="0"/>
          <a:ext cx="6227511" cy="190628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8F26D-2522-E349-8744-A28238719D8D}">
      <dsp:nvSpPr>
        <dsp:cNvPr id="0" name=""/>
        <dsp:cNvSpPr/>
      </dsp:nvSpPr>
      <dsp:spPr>
        <a:xfrm>
          <a:off x="626" y="571886"/>
          <a:ext cx="1003456" cy="762514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solidFill>
                <a:schemeClr val="tx1"/>
              </a:solidFill>
            </a:rPr>
            <a:t>ACREDITACIÓ NEGATIVA</a:t>
          </a:r>
        </a:p>
      </dsp:txBody>
      <dsp:txXfrm>
        <a:off x="37849" y="609109"/>
        <a:ext cx="929010" cy="688068"/>
      </dsp:txXfrm>
    </dsp:sp>
    <dsp:sp modelId="{0BFD34C6-5840-224D-A7BB-930197D8B46B}">
      <dsp:nvSpPr>
        <dsp:cNvPr id="0" name=""/>
        <dsp:cNvSpPr/>
      </dsp:nvSpPr>
      <dsp:spPr>
        <a:xfrm>
          <a:off x="1054255" y="571886"/>
          <a:ext cx="1003456" cy="762514"/>
        </a:xfrm>
        <a:prstGeom prst="roundRect">
          <a:avLst/>
        </a:prstGeom>
        <a:solidFill>
          <a:srgbClr val="4A66AC">
            <a:hueOff val="0"/>
            <a:satOff val="0"/>
            <a:lumOff val="0"/>
            <a:alphaOff val="0"/>
          </a:srgbClr>
        </a:solidFill>
        <a:ln w="10795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solidFill>
                <a:prstClr val="white"/>
              </a:solidFill>
              <a:latin typeface="Corbel" panose="020B0503020204020204"/>
              <a:ea typeface="+mn-ea"/>
              <a:cs typeface="+mn-cs"/>
            </a:rPr>
            <a:t>ALUMNA PAGA MATRICULA</a:t>
          </a:r>
        </a:p>
      </dsp:txBody>
      <dsp:txXfrm>
        <a:off x="1091478" y="609109"/>
        <a:ext cx="929010" cy="688068"/>
      </dsp:txXfrm>
    </dsp:sp>
    <dsp:sp modelId="{C2DC658D-B871-AF4D-AB45-8EB4F58D7C52}">
      <dsp:nvSpPr>
        <dsp:cNvPr id="0" name=""/>
        <dsp:cNvSpPr/>
      </dsp:nvSpPr>
      <dsp:spPr>
        <a:xfrm>
          <a:off x="2107884" y="571886"/>
          <a:ext cx="1003456" cy="762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BECA EQUITAT CONCEDIDA</a:t>
          </a:r>
        </a:p>
      </dsp:txBody>
      <dsp:txXfrm>
        <a:off x="2145107" y="609109"/>
        <a:ext cx="929010" cy="688068"/>
      </dsp:txXfrm>
    </dsp:sp>
    <dsp:sp modelId="{DC0D59CD-276A-3A40-94B9-1D1E758AEBBA}">
      <dsp:nvSpPr>
        <dsp:cNvPr id="0" name=""/>
        <dsp:cNvSpPr/>
      </dsp:nvSpPr>
      <dsp:spPr>
        <a:xfrm>
          <a:off x="3161513" y="571886"/>
          <a:ext cx="1003456" cy="762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UB REGULARITZA REBUTS</a:t>
          </a:r>
        </a:p>
      </dsp:txBody>
      <dsp:txXfrm>
        <a:off x="3198736" y="609109"/>
        <a:ext cx="929010" cy="688068"/>
      </dsp:txXfrm>
    </dsp:sp>
    <dsp:sp modelId="{8E35791C-5A39-0744-9E0F-F67E106D4827}">
      <dsp:nvSpPr>
        <dsp:cNvPr id="0" name=""/>
        <dsp:cNvSpPr/>
      </dsp:nvSpPr>
      <dsp:spPr>
        <a:xfrm>
          <a:off x="4215143" y="571886"/>
          <a:ext cx="1003456" cy="762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PAGAR %</a:t>
          </a:r>
        </a:p>
      </dsp:txBody>
      <dsp:txXfrm>
        <a:off x="4252366" y="609109"/>
        <a:ext cx="929010" cy="688068"/>
      </dsp:txXfrm>
    </dsp:sp>
    <dsp:sp modelId="{3F19C095-8FB7-3C49-97B2-36C9B0FA0F91}">
      <dsp:nvSpPr>
        <dsp:cNvPr id="0" name=""/>
        <dsp:cNvSpPr/>
      </dsp:nvSpPr>
      <dsp:spPr>
        <a:xfrm>
          <a:off x="5268772" y="571886"/>
          <a:ext cx="1003456" cy="762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BECA GENERAL DENEGADA</a:t>
          </a:r>
        </a:p>
      </dsp:txBody>
      <dsp:txXfrm>
        <a:off x="5305995" y="609109"/>
        <a:ext cx="929010" cy="688068"/>
      </dsp:txXfrm>
    </dsp:sp>
    <dsp:sp modelId="{B3706D22-99A3-5743-A020-3E2764E28CD5}">
      <dsp:nvSpPr>
        <dsp:cNvPr id="0" name=""/>
        <dsp:cNvSpPr/>
      </dsp:nvSpPr>
      <dsp:spPr>
        <a:xfrm>
          <a:off x="6322401" y="571886"/>
          <a:ext cx="1003456" cy="762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CONTINUA PAGANT</a:t>
          </a:r>
        </a:p>
      </dsp:txBody>
      <dsp:txXfrm>
        <a:off x="6359624" y="609109"/>
        <a:ext cx="929010" cy="688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4AB79-883A-8C4D-BE7C-018F75857949}" type="datetimeFigureOut">
              <a:rPr lang="es-ES" smtClean="0"/>
              <a:pPr/>
              <a:t>13/01/2022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EF7D9-B12A-2E4C-97F3-136948117CE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1888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AEF7D9-B12A-2E4C-97F3-136948117CEF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15448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AEF7D9-B12A-2E4C-97F3-136948117CEF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76153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F2E9-B7DC-2C41-A8EE-59E30B9DE8CE}" type="datetimeFigureOut">
              <a:rPr lang="es-ES" smtClean="0"/>
              <a:pPr/>
              <a:t>13/01/2022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75F-5639-5A42-A81F-96BD3A5464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8952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F2E9-B7DC-2C41-A8EE-59E30B9DE8CE}" type="datetimeFigureOut">
              <a:rPr lang="es-ES" smtClean="0"/>
              <a:pPr/>
              <a:t>13/01/2022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75F-5639-5A42-A81F-96BD3A5464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7140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F2E9-B7DC-2C41-A8EE-59E30B9DE8CE}" type="datetimeFigureOut">
              <a:rPr lang="es-ES" smtClean="0"/>
              <a:pPr/>
              <a:t>13/01/2022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75F-5639-5A42-A81F-96BD3A5464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6608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F2E9-B7DC-2C41-A8EE-59E30B9DE8CE}" type="datetimeFigureOut">
              <a:rPr lang="es-ES" smtClean="0"/>
              <a:pPr/>
              <a:t>13/01/2022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75F-5639-5A42-A81F-96BD3A5464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426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F2E9-B7DC-2C41-A8EE-59E30B9DE8CE}" type="datetimeFigureOut">
              <a:rPr lang="es-ES" smtClean="0"/>
              <a:pPr/>
              <a:t>13/01/2022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75F-5639-5A42-A81F-96BD3A5464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806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F2E9-B7DC-2C41-A8EE-59E30B9DE8CE}" type="datetimeFigureOut">
              <a:rPr lang="es-ES" smtClean="0"/>
              <a:pPr/>
              <a:t>13/01/2022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75F-5639-5A42-A81F-96BD3A5464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7549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F2E9-B7DC-2C41-A8EE-59E30B9DE8CE}" type="datetimeFigureOut">
              <a:rPr lang="es-ES" smtClean="0"/>
              <a:pPr/>
              <a:t>13/01/2022</a:t>
            </a:fld>
            <a:endParaRPr lang="es-E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75F-5639-5A42-A81F-96BD3A5464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2168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F2E9-B7DC-2C41-A8EE-59E30B9DE8CE}" type="datetimeFigureOut">
              <a:rPr lang="es-ES" smtClean="0"/>
              <a:pPr/>
              <a:t>13/01/2022</a:t>
            </a:fld>
            <a:endParaRPr lang="es-E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75F-5639-5A42-A81F-96BD3A5464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57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F2E9-B7DC-2C41-A8EE-59E30B9DE8CE}" type="datetimeFigureOut">
              <a:rPr lang="es-ES" smtClean="0"/>
              <a:pPr/>
              <a:t>13/01/2022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75F-5639-5A42-A81F-96BD3A5464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1236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F2E9-B7DC-2C41-A8EE-59E30B9DE8CE}" type="datetimeFigureOut">
              <a:rPr lang="es-ES" smtClean="0"/>
              <a:pPr/>
              <a:t>13/01/2022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75F-5639-5A42-A81F-96BD3A5464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4972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F2E9-B7DC-2C41-A8EE-59E30B9DE8CE}" type="datetimeFigureOut">
              <a:rPr lang="es-ES" smtClean="0"/>
              <a:pPr/>
              <a:t>13/01/2022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75F-5639-5A42-A81F-96BD3A5464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0174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CD7F2E9-B7DC-2C41-A8EE-59E30B9DE8CE}" type="datetimeFigureOut">
              <a:rPr lang="es-ES" smtClean="0"/>
              <a:pPr/>
              <a:t>13/01/2022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CA6375F-5639-5A42-A81F-96BD3A5464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5194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13" Type="http://schemas.openxmlformats.org/officeDocument/2006/relationships/diagramColors" Target="../diagrams/colors4.xml"/><Relationship Id="rId18" Type="http://schemas.microsoft.com/office/2007/relationships/diagramDrawing" Target="../diagrams/drawing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12" Type="http://schemas.openxmlformats.org/officeDocument/2006/relationships/diagramQuickStyle" Target="../diagrams/quickStyle4.xml"/><Relationship Id="rId1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openxmlformats.org/officeDocument/2006/relationships/diagramLayout" Target="../diagrams/layout4.xml"/><Relationship Id="rId5" Type="http://schemas.openxmlformats.org/officeDocument/2006/relationships/diagramColors" Target="../diagrams/colors2.xml"/><Relationship Id="rId10" Type="http://schemas.openxmlformats.org/officeDocument/2006/relationships/diagramData" Target="../diagrams/data4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microsoft.com/office/2007/relationships/diagramDrawing" Target="../diagrams/drawing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gaur.gencat.cat/ca/inici" TargetMode="External"/><Relationship Id="rId7" Type="http://schemas.openxmlformats.org/officeDocument/2006/relationships/hyperlink" Target="http://www.ub.edu/beques/col.laboracio/index.html" TargetMode="External"/><Relationship Id="rId2" Type="http://schemas.openxmlformats.org/officeDocument/2006/relationships/hyperlink" Target="http://www.ub.edu/beques/grausimaster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b.edu/monub/" TargetMode="External"/><Relationship Id="rId5" Type="http://schemas.openxmlformats.org/officeDocument/2006/relationships/hyperlink" Target="https://seu.ub.edu/" TargetMode="External"/><Relationship Id="rId4" Type="http://schemas.openxmlformats.org/officeDocument/2006/relationships/hyperlink" Target="https://ovt.gencat.cat/carpetaciutadana36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cas-santander.com/es/program/becas-santander-estudios-progreso-2020-2021" TargetMode="External"/><Relationship Id="rId2" Type="http://schemas.openxmlformats.org/officeDocument/2006/relationships/hyperlink" Target="http://www.ub.edu/beques/grausimasters/altres_ajuts/becas_santander_progreso/requeriment_doc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b.edu/beques/grausimasters/beca_collaboracio/beca_col_departament/05_resolucions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.edu/beques/grausimasters/altres_ajuts/connecta-ub/obligacions_incomptabilitat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.edu/acad/cipr/indexGeneral.php?filtre=BEQ002" TargetMode="External"/><Relationship Id="rId2" Type="http://schemas.openxmlformats.org/officeDocument/2006/relationships/hyperlink" Target="mailto:beca.estudis@ub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b.edu/acad/cipr/indexGeneral.php?filtre=BEQ003" TargetMode="External"/><Relationship Id="rId4" Type="http://schemas.openxmlformats.org/officeDocument/2006/relationships/hyperlink" Target="mailto:beca.colaboracio@ub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.edu/beques/col.laboracio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.edu/beques/grausimasters/altres_ajuts/becas_santander_progreso/01_convocatoria_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.edu/beques/grausimasters/beca_gral_mecd/03_sollicitud.html" TargetMode="External"/><Relationship Id="rId2" Type="http://schemas.openxmlformats.org/officeDocument/2006/relationships/hyperlink" Target="http://www.ub.edu/beques/grausimasters/beca_equitat/03_sollicitud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b.edu/beques/col.laboracio/Beques%20colab%20UB/bcolub_convocatories.html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b.edu/beques/grausimasters/altres_ajuts/becas_santander_progreso/01_convocatoria_.html" TargetMode="External"/><Relationship Id="rId3" Type="http://schemas.openxmlformats.org/officeDocument/2006/relationships/hyperlink" Target="http://www.ub.edu/beques/grausimasters/ajuts_espec_bkub/ajuts_espec_eim/03_sollicitud.html" TargetMode="External"/><Relationship Id="rId7" Type="http://schemas.openxmlformats.org/officeDocument/2006/relationships/hyperlink" Target="http://www.ub.edu/beques/grausimasters/altres_ajuts/index.html" TargetMode="External"/><Relationship Id="rId2" Type="http://schemas.openxmlformats.org/officeDocument/2006/relationships/hyperlink" Target="mailto:http://www.ub.edu/beques/grausimasters/ajuts_espec_bkub/ajuts_estudi/03_sollicitud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ttp://www.ub.edu/beques/grausimasters/beca_collaboracio/beca_col_departament/index.html" TargetMode="External"/><Relationship Id="rId5" Type="http://schemas.openxmlformats.org/officeDocument/2006/relationships/hyperlink" Target="mailto:https://www.becas-santander.com/es/program/becas-santander-progreso" TargetMode="External"/><Relationship Id="rId4" Type="http://schemas.openxmlformats.org/officeDocument/2006/relationships/hyperlink" Target="mailto:http://www.ub.edu/beques/grausimasters/altres_ajuts/index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5F203C8-6EC7-0540-8806-194281667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>
            <a:normAutofit/>
          </a:bodyPr>
          <a:lstStyle/>
          <a:p>
            <a:r>
              <a:rPr lang="es-ES" dirty="0"/>
              <a:t>Beques i Ajuts a l’Estudiant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D3F147E-D834-614F-974E-FFFC825C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>
            <a:normAutofit/>
          </a:bodyPr>
          <a:lstStyle/>
          <a:p>
            <a:r>
              <a:rPr lang="es-ES" dirty="0"/>
              <a:t>Beques adreçades a estudiants de primer curs de </a:t>
            </a:r>
            <a:r>
              <a:rPr lang="es-ES" dirty="0" err="1"/>
              <a:t>grau</a:t>
            </a:r>
            <a:r>
              <a:rPr lang="es-ES" dirty="0"/>
              <a:t> i </a:t>
            </a:r>
            <a:r>
              <a:rPr lang="es-ES" dirty="0" err="1"/>
              <a:t>màster</a:t>
            </a:r>
            <a:r>
              <a:rPr lang="es-ES" dirty="0"/>
              <a:t> oficial de la Universitat de Barcelona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6A72D0F-68E2-2948-B6FE-D5395B32D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4001" y="5116530"/>
            <a:ext cx="2150615" cy="58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5268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24DBC4-E39D-B54B-922C-1B6E3F7F0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413" y="1123950"/>
            <a:ext cx="3108973" cy="4600575"/>
          </a:xfrm>
        </p:spPr>
        <p:txBody>
          <a:bodyPr/>
          <a:lstStyle/>
          <a:p>
            <a:r>
              <a:rPr lang="es-ES" dirty="0" err="1">
                <a:solidFill>
                  <a:schemeClr val="tx1"/>
                </a:solidFill>
              </a:rPr>
              <a:t>Com</a:t>
            </a:r>
            <a:r>
              <a:rPr lang="es-ES" dirty="0">
                <a:solidFill>
                  <a:schemeClr val="tx1"/>
                </a:solidFill>
              </a:rPr>
              <a:t> funciona </a:t>
            </a:r>
            <a:r>
              <a:rPr lang="es-ES" dirty="0" err="1">
                <a:solidFill>
                  <a:schemeClr val="tx1"/>
                </a:solidFill>
              </a:rPr>
              <a:t>l’ACREDITACIÓ</a:t>
            </a:r>
            <a:r>
              <a:rPr lang="es-ES" dirty="0">
                <a:solidFill>
                  <a:schemeClr val="tx1"/>
                </a:solidFill>
              </a:rPr>
              <a:t> ECONÒMICA </a:t>
            </a:r>
            <a:r>
              <a:rPr lang="es-ES" dirty="0">
                <a:solidFill>
                  <a:schemeClr val="tx1"/>
                </a:solidFill>
                <a:highlight>
                  <a:srgbClr val="00FF00"/>
                </a:highlight>
              </a:rPr>
              <a:t>POSITIVA</a:t>
            </a:r>
            <a:endParaRPr lang="es-ES" dirty="0">
              <a:solidFill>
                <a:schemeClr val="bg1"/>
              </a:solidFill>
              <a:highlight>
                <a:srgbClr val="00FF00"/>
              </a:highlight>
            </a:endParaRPr>
          </a:p>
        </p:txBody>
      </p:sp>
      <p:graphicFrame>
        <p:nvGraphicFramePr>
          <p:cNvPr id="20" name="Marcador de contenido 19">
            <a:extLst>
              <a:ext uri="{FF2B5EF4-FFF2-40B4-BE49-F238E27FC236}">
                <a16:creationId xmlns:a16="http://schemas.microsoft.com/office/drawing/2014/main" xmlns="" id="{28C5CA21-480C-9747-AACA-FC423B7E3D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11232299"/>
              </p:ext>
            </p:extLst>
          </p:nvPr>
        </p:nvGraphicFramePr>
        <p:xfrm>
          <a:off x="3868737" y="710083"/>
          <a:ext cx="7490428" cy="2706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" name="Marcador de contenido 19">
            <a:extLst>
              <a:ext uri="{FF2B5EF4-FFF2-40B4-BE49-F238E27FC236}">
                <a16:creationId xmlns:a16="http://schemas.microsoft.com/office/drawing/2014/main" xmlns="" id="{34564238-DD7C-0349-BA10-05CF52435A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65232058"/>
              </p:ext>
            </p:extLst>
          </p:nvPr>
        </p:nvGraphicFramePr>
        <p:xfrm>
          <a:off x="3868737" y="3854004"/>
          <a:ext cx="7490427" cy="2083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26" name="Marcador de contenido 19">
            <a:extLst>
              <a:ext uri="{FF2B5EF4-FFF2-40B4-BE49-F238E27FC236}">
                <a16:creationId xmlns:a16="http://schemas.microsoft.com/office/drawing/2014/main" xmlns="" id="{62F34B19-91AE-CA46-A2C0-2D46811D94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13955680"/>
              </p:ext>
            </p:extLst>
          </p:nvPr>
        </p:nvGraphicFramePr>
        <p:xfrm>
          <a:off x="3868738" y="4655443"/>
          <a:ext cx="7490427" cy="844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xmlns="" val="755756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24DBC4-E39D-B54B-922C-1B6E3F7F0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413" y="1123950"/>
            <a:ext cx="3108973" cy="4600575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ACREDITACIÓ ECONÒMICA </a:t>
            </a:r>
            <a:r>
              <a:rPr lang="es-ES" dirty="0">
                <a:solidFill>
                  <a:schemeClr val="tx1"/>
                </a:solidFill>
                <a:highlight>
                  <a:srgbClr val="FF0000"/>
                </a:highlight>
              </a:rPr>
              <a:t>NEGATIVA</a:t>
            </a:r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xmlns="" id="{FC436966-F7AB-5B49-8042-23B46FB218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7435693"/>
              </p:ext>
            </p:extLst>
          </p:nvPr>
        </p:nvGraphicFramePr>
        <p:xfrm>
          <a:off x="3868738" y="863600"/>
          <a:ext cx="7326484" cy="1533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Marcador de contenido 7">
            <a:extLst>
              <a:ext uri="{FF2B5EF4-FFF2-40B4-BE49-F238E27FC236}">
                <a16:creationId xmlns:a16="http://schemas.microsoft.com/office/drawing/2014/main" xmlns="" id="{D542D272-4F03-CF43-8F9E-0002BE0E5E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50316617"/>
              </p:ext>
            </p:extLst>
          </p:nvPr>
        </p:nvGraphicFramePr>
        <p:xfrm>
          <a:off x="3868738" y="3818238"/>
          <a:ext cx="7326484" cy="1906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1808340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722188-4CEE-0242-A1AC-F1BA9B5D6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ON </a:t>
            </a:r>
            <a:r>
              <a:rPr lang="es-ES" dirty="0" err="1"/>
              <a:t>puc</a:t>
            </a:r>
            <a:r>
              <a:rPr lang="es-ES" dirty="0"/>
              <a:t> consultar el </a:t>
            </a:r>
            <a:r>
              <a:rPr lang="es-ES" dirty="0">
                <a:solidFill>
                  <a:schemeClr val="tx1"/>
                </a:solidFill>
              </a:rPr>
              <a:t>RESULTAT </a:t>
            </a:r>
            <a:r>
              <a:rPr lang="es-ES" dirty="0">
                <a:solidFill>
                  <a:schemeClr val="bg1"/>
                </a:solidFill>
              </a:rPr>
              <a:t>de les beques? 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xmlns="" id="{4A57B506-7CBC-4642-A618-CFCFE8B13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80596973"/>
              </p:ext>
            </p:extLst>
          </p:nvPr>
        </p:nvGraphicFramePr>
        <p:xfrm>
          <a:off x="3554859" y="1123837"/>
          <a:ext cx="7643972" cy="4191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206">
                  <a:extLst>
                    <a:ext uri="{9D8B030D-6E8A-4147-A177-3AD203B41FA5}">
                      <a16:colId xmlns:a16="http://schemas.microsoft.com/office/drawing/2014/main" xmlns="" val="2066525946"/>
                    </a:ext>
                  </a:extLst>
                </a:gridCol>
                <a:gridCol w="2068028">
                  <a:extLst>
                    <a:ext uri="{9D8B030D-6E8A-4147-A177-3AD203B41FA5}">
                      <a16:colId xmlns:a16="http://schemas.microsoft.com/office/drawing/2014/main" xmlns="" val="768990981"/>
                    </a:ext>
                  </a:extLst>
                </a:gridCol>
                <a:gridCol w="4087738">
                  <a:extLst>
                    <a:ext uri="{9D8B030D-6E8A-4147-A177-3AD203B41FA5}">
                      <a16:colId xmlns:a16="http://schemas.microsoft.com/office/drawing/2014/main" xmlns="" val="127117276"/>
                    </a:ext>
                  </a:extLst>
                </a:gridCol>
              </a:tblGrid>
              <a:tr h="530267"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Beca </a:t>
                      </a:r>
                      <a:r>
                        <a:rPr lang="es-ES" sz="1600" err="1"/>
                        <a:t>Equitat</a:t>
                      </a:r>
                      <a:endParaRPr lang="es-ES" sz="1600"/>
                    </a:p>
                  </a:txBody>
                  <a:tcPr marL="63611" marR="636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Beca General</a:t>
                      </a:r>
                    </a:p>
                  </a:txBody>
                  <a:tcPr marL="63611" marR="636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Beques de </a:t>
                      </a:r>
                      <a:r>
                        <a:rPr lang="es-ES" sz="1600" dirty="0" err="1"/>
                        <a:t>Col·laboració</a:t>
                      </a:r>
                      <a:r>
                        <a:rPr lang="es-ES" sz="1600" dirty="0"/>
                        <a:t> UB</a:t>
                      </a:r>
                    </a:p>
                  </a:txBody>
                  <a:tcPr marL="63611" marR="63611"/>
                </a:tc>
                <a:extLst>
                  <a:ext uri="{0D108BD9-81ED-4DB2-BD59-A6C34878D82A}">
                    <a16:rowId xmlns:a16="http://schemas.microsoft.com/office/drawing/2014/main" xmlns="" val="2839103310"/>
                  </a:ext>
                </a:extLst>
              </a:tr>
              <a:tr h="3661018">
                <a:tc gridSpan="2">
                  <a:txBody>
                    <a:bodyPr/>
                    <a:lstStyle/>
                    <a:p>
                      <a:r>
                        <a:rPr lang="es-ES" sz="1600" dirty="0"/>
                        <a:t>-</a:t>
                      </a:r>
                      <a:r>
                        <a:rPr lang="ca-ES" sz="1600" noProof="0" dirty="0">
                          <a:hlinkClick r:id="rId2"/>
                        </a:rPr>
                        <a:t>Web de Graus i Màsters Oficials</a:t>
                      </a:r>
                      <a:endParaRPr lang="ca-ES" sz="1600" noProof="0" dirty="0"/>
                    </a:p>
                    <a:p>
                      <a:r>
                        <a:rPr lang="ca-ES" sz="1600" noProof="0" dirty="0"/>
                        <a:t>-</a:t>
                      </a:r>
                      <a:r>
                        <a:rPr lang="ca-ES" sz="1600" noProof="0" dirty="0">
                          <a:hlinkClick r:id="rId3"/>
                        </a:rPr>
                        <a:t>AGAUR</a:t>
                      </a:r>
                      <a:endParaRPr lang="ca-ES" sz="1600" noProof="0" dirty="0"/>
                    </a:p>
                    <a:p>
                      <a:r>
                        <a:rPr lang="ca-ES" sz="1600" noProof="0" dirty="0"/>
                        <a:t>-</a:t>
                      </a:r>
                      <a:r>
                        <a:rPr lang="ca-ES" sz="1600" noProof="0" dirty="0">
                          <a:hlinkClick r:id="rId4"/>
                        </a:rPr>
                        <a:t>Oficina Virtual de tràmits de la Generalitat de Catalunya</a:t>
                      </a:r>
                      <a:r>
                        <a:rPr lang="ca-ES" sz="1600" noProof="0" dirty="0"/>
                        <a:t> (mitjançant codi alfanumèric que AGAUR envia a l’alumne)</a:t>
                      </a:r>
                    </a:p>
                    <a:p>
                      <a:r>
                        <a:rPr lang="ca-ES" sz="1600" noProof="0" dirty="0"/>
                        <a:t>-</a:t>
                      </a:r>
                      <a:r>
                        <a:rPr lang="ca-ES" sz="1600" noProof="0" dirty="0">
                          <a:hlinkClick r:id="rId5"/>
                        </a:rPr>
                        <a:t>Seu </a:t>
                      </a:r>
                      <a:r>
                        <a:rPr lang="ca-ES" sz="1600" noProof="0" dirty="0" err="1">
                          <a:hlinkClick r:id="rId5"/>
                        </a:rPr>
                        <a:t>electrónica</a:t>
                      </a:r>
                      <a:r>
                        <a:rPr lang="ca-ES" sz="1600" noProof="0" dirty="0">
                          <a:hlinkClick r:id="rId5"/>
                        </a:rPr>
                        <a:t> de la UB</a:t>
                      </a:r>
                      <a:endParaRPr lang="ca-ES" sz="1600" noProof="0" dirty="0"/>
                    </a:p>
                    <a:p>
                      <a:r>
                        <a:rPr lang="ca-ES" sz="1600" noProof="0" dirty="0"/>
                        <a:t>-</a:t>
                      </a:r>
                      <a:r>
                        <a:rPr lang="ca-ES" sz="1600" noProof="0" dirty="0" err="1">
                          <a:hlinkClick r:id="rId6"/>
                        </a:rPr>
                        <a:t>MónUB</a:t>
                      </a:r>
                      <a:endParaRPr lang="ca-ES" sz="1600" noProof="0" dirty="0"/>
                    </a:p>
                    <a:p>
                      <a:endParaRPr lang="ca-ES" sz="1600" noProof="0" dirty="0"/>
                    </a:p>
                    <a:p>
                      <a:r>
                        <a:rPr lang="ca-ES" sz="1600" noProof="0" dirty="0"/>
                        <a:t>Les dues beques es comencen a resoldre a partir del mes de novembre</a:t>
                      </a:r>
                      <a:r>
                        <a:rPr lang="es-ES" sz="1600" dirty="0"/>
                        <a:t>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-</a:t>
                      </a:r>
                      <a:r>
                        <a:rPr lang="ca-ES" sz="1600" noProof="0" dirty="0">
                          <a:hlinkClick r:id="rId7"/>
                        </a:rPr>
                        <a:t>Web de Beques de </a:t>
                      </a:r>
                      <a:r>
                        <a:rPr lang="ca-ES" sz="1600" noProof="0" dirty="0" err="1">
                          <a:hlinkClick r:id="rId7"/>
                        </a:rPr>
                        <a:t>Col.laboració</a:t>
                      </a:r>
                      <a:r>
                        <a:rPr lang="ca-ES" sz="1600" noProof="0" dirty="0">
                          <a:hlinkClick r:id="rId7"/>
                        </a:rPr>
                        <a:t> UB</a:t>
                      </a:r>
                      <a:endParaRPr lang="ca-ES" sz="1600" noProof="0" dirty="0">
                        <a:hlinkClick r:id="rId5"/>
                      </a:endParaRPr>
                    </a:p>
                    <a:p>
                      <a:r>
                        <a:rPr lang="ca-ES" sz="1600" noProof="0" dirty="0"/>
                        <a:t>-</a:t>
                      </a:r>
                      <a:r>
                        <a:rPr lang="ca-ES" sz="1600" noProof="0" dirty="0">
                          <a:hlinkClick r:id="rId5"/>
                        </a:rPr>
                        <a:t>Seu electrònica de la UB</a:t>
                      </a:r>
                      <a:endParaRPr lang="ca-ES" sz="1600" noProof="0" dirty="0"/>
                    </a:p>
                    <a:p>
                      <a:endParaRPr lang="ca-ES" sz="1600" noProof="0" dirty="0"/>
                    </a:p>
                    <a:p>
                      <a:r>
                        <a:rPr lang="ca-ES" sz="1600" noProof="0" dirty="0"/>
                        <a:t>Les beques de col·laboració de la UB es van resolent al llarg de l’any acadèmic.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462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21397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722188-4CEE-0242-A1AC-F1BA9B5D6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ON </a:t>
            </a:r>
            <a:r>
              <a:rPr lang="es-ES" dirty="0" err="1"/>
              <a:t>puc</a:t>
            </a:r>
            <a:r>
              <a:rPr lang="es-ES" dirty="0"/>
              <a:t> consultar el </a:t>
            </a:r>
            <a:r>
              <a:rPr lang="es-ES" dirty="0">
                <a:solidFill>
                  <a:schemeClr val="tx1"/>
                </a:solidFill>
              </a:rPr>
              <a:t>RESULTAT </a:t>
            </a:r>
            <a:r>
              <a:rPr lang="es-ES" dirty="0">
                <a:solidFill>
                  <a:schemeClr val="bg1"/>
                </a:solidFill>
              </a:rPr>
              <a:t>de les beques? 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xmlns="" id="{766D45D1-3790-BB48-9A15-05D2405E22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4492452"/>
              </p:ext>
            </p:extLst>
          </p:nvPr>
        </p:nvGraphicFramePr>
        <p:xfrm>
          <a:off x="3803424" y="902789"/>
          <a:ext cx="73152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41353098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187205951"/>
                    </a:ext>
                  </a:extLst>
                </a:gridCol>
                <a:gridCol w="1842774">
                  <a:extLst>
                    <a:ext uri="{9D8B030D-6E8A-4147-A177-3AD203B41FA5}">
                      <a16:colId xmlns:a16="http://schemas.microsoft.com/office/drawing/2014/main" xmlns="" val="3638319237"/>
                    </a:ext>
                  </a:extLst>
                </a:gridCol>
                <a:gridCol w="1814826">
                  <a:extLst>
                    <a:ext uri="{9D8B030D-6E8A-4147-A177-3AD203B41FA5}">
                      <a16:colId xmlns:a16="http://schemas.microsoft.com/office/drawing/2014/main" xmlns="" val="623045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Programa </a:t>
                      </a:r>
                      <a:r>
                        <a:rPr lang="es-ES" sz="1600" dirty="0" err="1"/>
                        <a:t>d’Ajuts</a:t>
                      </a:r>
                      <a:r>
                        <a:rPr lang="es-ES" sz="1600" dirty="0"/>
                        <a:t> Propis </a:t>
                      </a:r>
                      <a:r>
                        <a:rPr lang="es-ES" sz="1600" dirty="0" err="1"/>
                        <a:t>bkUB</a:t>
                      </a:r>
                      <a:endParaRPr lang="es-ES" sz="1600" dirty="0"/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err="1"/>
                        <a:t>Connecta</a:t>
                      </a:r>
                      <a:r>
                        <a:rPr lang="es-ES" sz="1600" dirty="0"/>
                        <a:t> UB</a:t>
                      </a: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Beques Santander Progreso*</a:t>
                      </a: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Beques de </a:t>
                      </a:r>
                      <a:r>
                        <a:rPr lang="es-ES" sz="1600" dirty="0" err="1"/>
                        <a:t>Col·laboració</a:t>
                      </a:r>
                      <a:r>
                        <a:rPr lang="es-ES" sz="1600" dirty="0"/>
                        <a:t> en </a:t>
                      </a:r>
                      <a:r>
                        <a:rPr lang="es-ES" sz="1600" dirty="0" err="1"/>
                        <a:t>departaments</a:t>
                      </a:r>
                      <a:endParaRPr lang="es-ES" sz="1600" dirty="0"/>
                    </a:p>
                  </a:txBody>
                  <a:tcPr marL="77800" marR="77800"/>
                </a:tc>
                <a:extLst>
                  <a:ext uri="{0D108BD9-81ED-4DB2-BD59-A6C34878D82A}">
                    <a16:rowId xmlns:a16="http://schemas.microsoft.com/office/drawing/2014/main" xmlns="" val="4285785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/>
                        <a:t>Pàgina bkUB</a:t>
                      </a:r>
                      <a:r>
                        <a:rPr lang="ca-ES" baseline="0" noProof="0"/>
                        <a:t> [+]</a:t>
                      </a:r>
                      <a:endParaRPr lang="ca-E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/>
                        <a:t>En</a:t>
                      </a:r>
                      <a:r>
                        <a:rPr lang="ca-ES" baseline="0" noProof="0"/>
                        <a:t> el</a:t>
                      </a:r>
                      <a:r>
                        <a:rPr lang="ca-ES" noProof="0"/>
                        <a:t> següent enllaç [+]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Per requeriment</a:t>
                      </a:r>
                      <a:r>
                        <a:rPr lang="ca-ES" baseline="0" noProof="0" dirty="0"/>
                        <a:t> documentació i consultar resolucions  [</a:t>
                      </a:r>
                      <a:r>
                        <a:rPr lang="ca-ES" baseline="0" noProof="0" dirty="0">
                          <a:hlinkClick r:id="rId2"/>
                        </a:rPr>
                        <a:t>+</a:t>
                      </a:r>
                      <a:r>
                        <a:rPr lang="ca-ES" baseline="0" noProof="0" dirty="0"/>
                        <a:t>]</a:t>
                      </a:r>
                    </a:p>
                    <a:p>
                      <a:endParaRPr lang="ca-ES" baseline="0" noProof="0" dirty="0"/>
                    </a:p>
                    <a:p>
                      <a:r>
                        <a:rPr lang="ca-ES" baseline="0" noProof="0" dirty="0"/>
                        <a:t>Per acceptar les propostes consultar la web de </a:t>
                      </a:r>
                      <a:r>
                        <a:rPr lang="ca-ES" i="1" baseline="0" noProof="0" dirty="0" err="1"/>
                        <a:t>Becas</a:t>
                      </a:r>
                      <a:r>
                        <a:rPr lang="ca-ES" i="1" baseline="0" noProof="0" dirty="0"/>
                        <a:t> Santander </a:t>
                      </a:r>
                      <a:r>
                        <a:rPr lang="ca-ES" baseline="0" noProof="0" dirty="0"/>
                        <a:t>[</a:t>
                      </a:r>
                      <a:r>
                        <a:rPr lang="ca-ES" baseline="0" noProof="0" dirty="0">
                          <a:hlinkClick r:id="rId3"/>
                        </a:rPr>
                        <a:t>+</a:t>
                      </a:r>
                      <a:r>
                        <a:rPr lang="ca-ES" baseline="0" noProof="0" dirty="0"/>
                        <a:t>]</a:t>
                      </a:r>
                      <a:r>
                        <a:rPr lang="ca-ES" noProof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Pàgina de beques de Col·laboració</a:t>
                      </a:r>
                      <a:r>
                        <a:rPr lang="ca-ES" baseline="0" noProof="0" dirty="0"/>
                        <a:t> en departaments</a:t>
                      </a:r>
                      <a:r>
                        <a:rPr lang="es-ES" baseline="0" dirty="0"/>
                        <a:t>. [</a:t>
                      </a:r>
                      <a:r>
                        <a:rPr lang="es-ES" baseline="0" dirty="0">
                          <a:hlinkClick r:id="rId4"/>
                        </a:rPr>
                        <a:t>+</a:t>
                      </a:r>
                      <a:r>
                        <a:rPr lang="es-ES" baseline="0" dirty="0"/>
                        <a:t>]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0465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32860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F7048A3-9F88-9E4B-ACA7-FC6934E90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Quines</a:t>
            </a:r>
            <a:r>
              <a:rPr lang="es-ES" dirty="0"/>
              <a:t> </a:t>
            </a:r>
            <a:r>
              <a:rPr lang="es-ES" dirty="0">
                <a:solidFill>
                  <a:schemeClr val="tx1"/>
                </a:solidFill>
              </a:rPr>
              <a:t>OBLIGACIONS</a:t>
            </a:r>
            <a:r>
              <a:rPr lang="es-ES" dirty="0"/>
              <a:t> </a:t>
            </a:r>
            <a:r>
              <a:rPr lang="es-ES" dirty="0" err="1"/>
              <a:t>tinc</a:t>
            </a:r>
            <a:r>
              <a:rPr lang="es-ES" dirty="0"/>
              <a:t> </a:t>
            </a:r>
            <a:r>
              <a:rPr lang="es-ES" dirty="0" err="1"/>
              <a:t>com</a:t>
            </a:r>
            <a:r>
              <a:rPr lang="es-ES" dirty="0"/>
              <a:t> a </a:t>
            </a:r>
            <a:r>
              <a:rPr lang="ca-ES" dirty="0"/>
              <a:t>beneficiari</a:t>
            </a:r>
            <a:r>
              <a:rPr lang="es-ES" dirty="0"/>
              <a:t>?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xmlns="" id="{A31D16E5-B781-EE43-9DC7-73C996F4FE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06541706"/>
              </p:ext>
            </p:extLst>
          </p:nvPr>
        </p:nvGraphicFramePr>
        <p:xfrm>
          <a:off x="3513206" y="766611"/>
          <a:ext cx="769649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245">
                  <a:extLst>
                    <a:ext uri="{9D8B030D-6E8A-4147-A177-3AD203B41FA5}">
                      <a16:colId xmlns:a16="http://schemas.microsoft.com/office/drawing/2014/main" xmlns="" val="1862834957"/>
                    </a:ext>
                  </a:extLst>
                </a:gridCol>
                <a:gridCol w="3848245">
                  <a:extLst>
                    <a:ext uri="{9D8B030D-6E8A-4147-A177-3AD203B41FA5}">
                      <a16:colId xmlns:a16="http://schemas.microsoft.com/office/drawing/2014/main" xmlns="" val="1926042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Beca General</a:t>
                      </a:r>
                    </a:p>
                  </a:txBody>
                  <a:tcPr marL="63611" marR="636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Beca de </a:t>
                      </a:r>
                      <a:r>
                        <a:rPr lang="es-ES" sz="1600" dirty="0" err="1"/>
                        <a:t>Col·laboració</a:t>
                      </a:r>
                      <a:r>
                        <a:rPr lang="es-ES" sz="1600" dirty="0"/>
                        <a:t> UB</a:t>
                      </a:r>
                    </a:p>
                  </a:txBody>
                  <a:tcPr marL="63611" marR="63611"/>
                </a:tc>
                <a:extLst>
                  <a:ext uri="{0D108BD9-81ED-4DB2-BD59-A6C34878D82A}">
                    <a16:rowId xmlns:a16="http://schemas.microsoft.com/office/drawing/2014/main" xmlns="" val="160404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 que el beneficiari de beca general superi: </a:t>
                      </a:r>
                    </a:p>
                    <a:p>
                      <a:r>
                        <a:rPr lang="ca-ES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-El 40% dels crèdits matriculats en els ensenyaments tècnics i de ciències </a:t>
                      </a:r>
                    </a:p>
                    <a:p>
                      <a:r>
                        <a:rPr lang="ca-ES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-El 50% en la resta d’ensenyaments</a:t>
                      </a:r>
                    </a:p>
                    <a:p>
                      <a:r>
                        <a:rPr lang="ca-ES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-No gaudir d’una beca per la mateixa finalitat</a:t>
                      </a:r>
                    </a:p>
                    <a:p>
                      <a:endParaRPr lang="es-E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ES" sz="1800" b="1" kern="1200" dirty="0">
                          <a:solidFill>
                            <a:srgbClr val="FF0000"/>
                          </a:solidFill>
                          <a:highlight>
                            <a:srgbClr val="00FFFF"/>
                          </a:highlight>
                          <a:latin typeface="+mn-lt"/>
                          <a:ea typeface="+mn-ea"/>
                          <a:cs typeface="+mn-cs"/>
                        </a:rPr>
                        <a:t>IMPORTANT</a:t>
                      </a:r>
                    </a:p>
                    <a:p>
                      <a:r>
                        <a:rPr lang="ca-ES" sz="1800" noProof="0" dirty="0"/>
                        <a:t>L'incompliment d'aquesta obligació comportarà el reintegrament de tots els ajuts atorgats a excepció de l'ajut de matrícula. </a:t>
                      </a:r>
                      <a:endParaRPr lang="ca-ES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obligacions que constin a la convocatòria i les específiques de cada beca. </a:t>
                      </a:r>
                    </a:p>
                    <a:p>
                      <a:endParaRPr lang="es-E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2035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32723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F7048A3-9F88-9E4B-ACA7-FC6934E90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Quines</a:t>
            </a:r>
            <a:r>
              <a:rPr lang="es-ES" dirty="0"/>
              <a:t> </a:t>
            </a:r>
            <a:r>
              <a:rPr lang="es-ES" dirty="0">
                <a:solidFill>
                  <a:schemeClr val="tx1"/>
                </a:solidFill>
              </a:rPr>
              <a:t>OBLIGACIONS</a:t>
            </a:r>
            <a:r>
              <a:rPr lang="es-ES" dirty="0"/>
              <a:t> </a:t>
            </a:r>
            <a:r>
              <a:rPr lang="es-ES" dirty="0" err="1"/>
              <a:t>tinc</a:t>
            </a:r>
            <a:r>
              <a:rPr lang="es-ES" dirty="0"/>
              <a:t> </a:t>
            </a:r>
            <a:r>
              <a:rPr lang="es-ES" dirty="0" err="1"/>
              <a:t>com</a:t>
            </a:r>
            <a:r>
              <a:rPr lang="es-ES" dirty="0"/>
              <a:t> a </a:t>
            </a:r>
            <a:r>
              <a:rPr lang="es-ES" dirty="0" err="1"/>
              <a:t>beneficiari</a:t>
            </a:r>
            <a:r>
              <a:rPr lang="es-ES" dirty="0"/>
              <a:t>?</a:t>
            </a:r>
          </a:p>
        </p:txBody>
      </p:sp>
      <p:graphicFrame>
        <p:nvGraphicFramePr>
          <p:cNvPr id="4" name="Contenidor de conting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6256942"/>
              </p:ext>
            </p:extLst>
          </p:nvPr>
        </p:nvGraphicFramePr>
        <p:xfrm>
          <a:off x="3868738" y="863600"/>
          <a:ext cx="731520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9520647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73446988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71746314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51171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Programa </a:t>
                      </a:r>
                      <a:r>
                        <a:rPr lang="es-ES" sz="1600" dirty="0" err="1"/>
                        <a:t>d’Ajuts</a:t>
                      </a:r>
                      <a:r>
                        <a:rPr lang="es-ES" sz="1600" dirty="0"/>
                        <a:t> Propis </a:t>
                      </a:r>
                      <a:r>
                        <a:rPr lang="es-ES" sz="1600" dirty="0" err="1"/>
                        <a:t>bkUB</a:t>
                      </a:r>
                      <a:endParaRPr lang="es-ES" sz="1600" dirty="0"/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err="1"/>
                        <a:t>Connecta</a:t>
                      </a:r>
                      <a:r>
                        <a:rPr lang="es-ES" sz="1600" dirty="0"/>
                        <a:t> UB</a:t>
                      </a: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Beques Santander Progreso*</a:t>
                      </a: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Beques de </a:t>
                      </a:r>
                      <a:r>
                        <a:rPr lang="es-ES" sz="1600" dirty="0" err="1"/>
                        <a:t>Col·laboració</a:t>
                      </a:r>
                      <a:r>
                        <a:rPr lang="es-ES" sz="1600" dirty="0"/>
                        <a:t> en </a:t>
                      </a:r>
                      <a:r>
                        <a:rPr lang="es-ES" sz="1600" dirty="0" err="1"/>
                        <a:t>departaments</a:t>
                      </a:r>
                      <a:endParaRPr lang="es-ES" sz="1600" dirty="0"/>
                    </a:p>
                  </a:txBody>
                  <a:tcPr marL="77800" marR="77800"/>
                </a:tc>
                <a:extLst>
                  <a:ext uri="{0D108BD9-81ED-4DB2-BD59-A6C34878D82A}">
                    <a16:rowId xmlns:a16="http://schemas.microsoft.com/office/drawing/2014/main" xmlns="" val="331146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gaudir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d’una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beca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amb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mateixa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finalitat</a:t>
                      </a:r>
                      <a:endParaRPr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a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-Fer un bon ús de l'ordinador portàtil, que ha de tenir exclusivament finalitats acadèmiques.</a:t>
                      </a:r>
                    </a:p>
                    <a:p>
                      <a:endParaRPr lang="ca-ES" sz="1400" dirty="0"/>
                    </a:p>
                    <a:p>
                      <a:r>
                        <a:rPr lang="ca-ES" sz="1400" dirty="0"/>
                        <a:t>-Consultar</a:t>
                      </a:r>
                      <a:r>
                        <a:rPr lang="ca-ES" sz="1400" baseline="0" dirty="0"/>
                        <a:t> la resta d’obligacions [</a:t>
                      </a:r>
                      <a:r>
                        <a:rPr lang="ca-ES" sz="1400" baseline="0" dirty="0">
                          <a:hlinkClick r:id="rId2"/>
                        </a:rPr>
                        <a:t>+</a:t>
                      </a:r>
                      <a:r>
                        <a:rPr lang="ca-ES" sz="1400" baseline="0" dirty="0"/>
                        <a:t>]</a:t>
                      </a:r>
                      <a:endParaRPr lang="ca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 dirty="0"/>
                        <a:t>En cas que el beneficiari de la beca finalment no realitzi els seus estudis de grau i/o màster oficial haurà de retornar els diners</a:t>
                      </a:r>
                    </a:p>
                    <a:p>
                      <a:endParaRPr lang="ca-ES" sz="1400" noProof="0" dirty="0"/>
                    </a:p>
                    <a:p>
                      <a:r>
                        <a:rPr lang="ca-ES" sz="1400" noProof="0" dirty="0"/>
                        <a:t>-Obrir</a:t>
                      </a:r>
                      <a:r>
                        <a:rPr lang="ca-ES" sz="1400" baseline="0" noProof="0" dirty="0"/>
                        <a:t> un compte corrent al banco Santander</a:t>
                      </a:r>
                      <a:endParaRPr lang="ca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gaudir d’una beca amb la mateixa finalitat</a:t>
                      </a:r>
                    </a:p>
                    <a:p>
                      <a:endParaRPr lang="ca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004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08533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A6A7EB-6058-4A41-AD76-1DBBD12DE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199198" cy="4601183"/>
          </a:xfrm>
        </p:spPr>
        <p:txBody>
          <a:bodyPr/>
          <a:lstStyle/>
          <a:p>
            <a:r>
              <a:rPr lang="es-ES" dirty="0" err="1"/>
              <a:t>Puc</a:t>
            </a:r>
            <a:r>
              <a:rPr lang="es-ES" dirty="0"/>
              <a:t> </a:t>
            </a:r>
            <a:r>
              <a:rPr lang="es-ES" dirty="0">
                <a:solidFill>
                  <a:schemeClr val="tx1"/>
                </a:solidFill>
              </a:rPr>
              <a:t>TREBALLAR</a:t>
            </a:r>
            <a:r>
              <a:rPr lang="es-ES" dirty="0"/>
              <a:t> si </a:t>
            </a:r>
            <a:r>
              <a:rPr lang="es-ES" dirty="0" err="1"/>
              <a:t>sóc</a:t>
            </a:r>
            <a:r>
              <a:rPr lang="es-ES" dirty="0"/>
              <a:t> </a:t>
            </a:r>
            <a:r>
              <a:rPr lang="es-ES" dirty="0" err="1"/>
              <a:t>beneficiari</a:t>
            </a:r>
            <a:r>
              <a:rPr lang="es-ES" dirty="0"/>
              <a:t>/a </a:t>
            </a:r>
            <a:r>
              <a:rPr lang="es-ES" dirty="0" err="1"/>
              <a:t>d’una</a:t>
            </a:r>
            <a:r>
              <a:rPr lang="es-ES" dirty="0"/>
              <a:t> </a:t>
            </a:r>
            <a:r>
              <a:rPr lang="es-ES" dirty="0" err="1"/>
              <a:t>d’aquestes</a:t>
            </a:r>
            <a:r>
              <a:rPr lang="es-ES" dirty="0"/>
              <a:t> beques?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xmlns="" id="{8AD38BC8-74E3-DD4C-936E-308A9E86C3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51330210"/>
              </p:ext>
            </p:extLst>
          </p:nvPr>
        </p:nvGraphicFramePr>
        <p:xfrm>
          <a:off x="3583297" y="755987"/>
          <a:ext cx="7315200" cy="2104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xmlns="" val="278806802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312781235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811741084"/>
                    </a:ext>
                  </a:extLst>
                </a:gridCol>
              </a:tblGrid>
              <a:tr h="508428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Beca </a:t>
                      </a:r>
                      <a:r>
                        <a:rPr lang="es-ES" sz="1600" dirty="0" err="1"/>
                        <a:t>Equitat</a:t>
                      </a:r>
                      <a:endParaRPr lang="es-ES" sz="1600" dirty="0"/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Beca General</a:t>
                      </a: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Beques de Col·</a:t>
                      </a:r>
                      <a:r>
                        <a:rPr lang="ca-ES" sz="1600" noProof="0" dirty="0" err="1"/>
                        <a:t>laboració</a:t>
                      </a:r>
                      <a:r>
                        <a:rPr lang="es-ES" sz="1600" dirty="0"/>
                        <a:t> UB</a:t>
                      </a:r>
                    </a:p>
                  </a:txBody>
                  <a:tcPr marL="77800" marR="77800"/>
                </a:tc>
                <a:extLst>
                  <a:ext uri="{0D108BD9-81ED-4DB2-BD59-A6C34878D82A}">
                    <a16:rowId xmlns:a16="http://schemas.microsoft.com/office/drawing/2014/main" xmlns="" val="32764724"/>
                  </a:ext>
                </a:extLst>
              </a:tr>
              <a:tr h="1525284">
                <a:tc>
                  <a:txBody>
                    <a:bodyPr/>
                    <a:lstStyle/>
                    <a:p>
                      <a:r>
                        <a:rPr lang="es-ES" sz="1400" dirty="0"/>
                        <a:t>Sí.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Sí.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benefici de les beques de col·laboració és incompatible amb qualsevol activitat pública o privada.</a:t>
                      </a:r>
                    </a:p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1289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81876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A6A7EB-6058-4A41-AD76-1DBBD12DE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199198" cy="4601183"/>
          </a:xfrm>
        </p:spPr>
        <p:txBody>
          <a:bodyPr/>
          <a:lstStyle/>
          <a:p>
            <a:r>
              <a:rPr lang="ca-ES" dirty="0"/>
              <a:t>Puc </a:t>
            </a:r>
            <a:r>
              <a:rPr lang="ca-ES" dirty="0">
                <a:solidFill>
                  <a:schemeClr val="tx1"/>
                </a:solidFill>
              </a:rPr>
              <a:t>TREBALLAR</a:t>
            </a:r>
            <a:r>
              <a:rPr lang="ca-ES" dirty="0"/>
              <a:t> si </a:t>
            </a:r>
            <a:r>
              <a:rPr lang="ca-ES" dirty="0" err="1"/>
              <a:t>sóc</a:t>
            </a:r>
            <a:r>
              <a:rPr lang="ca-ES" dirty="0"/>
              <a:t> beneficiari/a d’una d’aquestes beques?</a:t>
            </a:r>
          </a:p>
        </p:txBody>
      </p:sp>
      <p:graphicFrame>
        <p:nvGraphicFramePr>
          <p:cNvPr id="5" name="Contenidor de contingut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96539584"/>
              </p:ext>
            </p:extLst>
          </p:nvPr>
        </p:nvGraphicFramePr>
        <p:xfrm>
          <a:off x="3868738" y="863600"/>
          <a:ext cx="7315200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37212082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19563824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12051627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1361909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Programa </a:t>
                      </a:r>
                      <a:r>
                        <a:rPr lang="es-ES" sz="1600" dirty="0" err="1"/>
                        <a:t>d’Ajuts</a:t>
                      </a:r>
                      <a:r>
                        <a:rPr lang="es-ES" sz="1600" dirty="0"/>
                        <a:t> Propis </a:t>
                      </a:r>
                      <a:r>
                        <a:rPr lang="es-ES" sz="1600" dirty="0" err="1"/>
                        <a:t>bkUB</a:t>
                      </a:r>
                      <a:endParaRPr lang="es-ES" sz="1600" dirty="0"/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err="1"/>
                        <a:t>Connecta</a:t>
                      </a:r>
                      <a:r>
                        <a:rPr lang="es-ES" sz="1600" dirty="0"/>
                        <a:t> UB</a:t>
                      </a: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Beques Santander Progreso*</a:t>
                      </a: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Beques de </a:t>
                      </a:r>
                      <a:r>
                        <a:rPr lang="es-ES" sz="1600" dirty="0" err="1"/>
                        <a:t>Col·laboració</a:t>
                      </a:r>
                      <a:r>
                        <a:rPr lang="es-ES" sz="1600" dirty="0"/>
                        <a:t> en </a:t>
                      </a:r>
                      <a:r>
                        <a:rPr lang="es-ES" sz="1600" dirty="0" err="1"/>
                        <a:t>departaments</a:t>
                      </a:r>
                      <a:endParaRPr lang="es-ES" sz="1600" dirty="0"/>
                    </a:p>
                  </a:txBody>
                  <a:tcPr marL="77800" marR="77800"/>
                </a:tc>
                <a:extLst>
                  <a:ext uri="{0D108BD9-81ED-4DB2-BD59-A6C34878D82A}">
                    <a16:rowId xmlns:a16="http://schemas.microsoft.com/office/drawing/2014/main" xmlns="" val="3612170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SÍ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SÍ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SÍ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SÍ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8888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5895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ECD93E-FE0C-7940-911B-9221C00E6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>
                <a:solidFill>
                  <a:schemeClr val="tx1"/>
                </a:solidFill>
              </a:rPr>
              <a:t>Si necessito</a:t>
            </a:r>
            <a:r>
              <a:rPr lang="ca-ES" dirty="0"/>
              <a:t> AJUDA, </a:t>
            </a:r>
            <a:r>
              <a:rPr lang="ca-ES" dirty="0">
                <a:solidFill>
                  <a:schemeClr val="tx1"/>
                </a:solidFill>
              </a:rPr>
              <a:t>com puc contactar amb vosaltres?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xmlns="" id="{2DCEA94C-FE92-F846-8380-5DC1FF450E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31693542"/>
              </p:ext>
            </p:extLst>
          </p:nvPr>
        </p:nvGraphicFramePr>
        <p:xfrm>
          <a:off x="3714192" y="2250948"/>
          <a:ext cx="73152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512">
                  <a:extLst>
                    <a:ext uri="{9D8B030D-6E8A-4147-A177-3AD203B41FA5}">
                      <a16:colId xmlns:a16="http://schemas.microsoft.com/office/drawing/2014/main" xmlns="" val="2287577051"/>
                    </a:ext>
                  </a:extLst>
                </a:gridCol>
                <a:gridCol w="1815922">
                  <a:extLst>
                    <a:ext uri="{9D8B030D-6E8A-4147-A177-3AD203B41FA5}">
                      <a16:colId xmlns:a16="http://schemas.microsoft.com/office/drawing/2014/main" xmlns="" val="1749644480"/>
                    </a:ext>
                  </a:extLst>
                </a:gridCol>
                <a:gridCol w="3546766">
                  <a:extLst>
                    <a:ext uri="{9D8B030D-6E8A-4147-A177-3AD203B41FA5}">
                      <a16:colId xmlns:a16="http://schemas.microsoft.com/office/drawing/2014/main" xmlns="" val="4038216084"/>
                    </a:ext>
                  </a:extLst>
                </a:gridCol>
              </a:tblGrid>
              <a:tr h="28532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Beca </a:t>
                      </a:r>
                      <a:r>
                        <a:rPr lang="ca-ES" sz="1600" noProof="0" dirty="0"/>
                        <a:t>Equitat</a:t>
                      </a:r>
                    </a:p>
                  </a:txBody>
                  <a:tcPr marL="63611" marR="636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Beca General</a:t>
                      </a:r>
                    </a:p>
                  </a:txBody>
                  <a:tcPr marL="63611" marR="636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Beques de </a:t>
                      </a:r>
                      <a:r>
                        <a:rPr lang="es-ES" sz="1600" dirty="0" err="1"/>
                        <a:t>Col·laboració</a:t>
                      </a:r>
                      <a:r>
                        <a:rPr lang="es-ES" sz="1600" dirty="0"/>
                        <a:t> UB</a:t>
                      </a:r>
                    </a:p>
                  </a:txBody>
                  <a:tcPr marL="63611" marR="63611"/>
                </a:tc>
                <a:extLst>
                  <a:ext uri="{0D108BD9-81ED-4DB2-BD59-A6C34878D82A}">
                    <a16:rowId xmlns:a16="http://schemas.microsoft.com/office/drawing/2014/main" xmlns="" val="270153460"/>
                  </a:ext>
                </a:extLst>
              </a:tr>
              <a:tr h="1336703">
                <a:tc gridSpan="2">
                  <a:txBody>
                    <a:bodyPr/>
                    <a:lstStyle/>
                    <a:p>
                      <a:r>
                        <a:rPr lang="ca-ES" noProof="0" dirty="0"/>
                        <a:t>Beques de Grau i Màster Oficial</a:t>
                      </a:r>
                    </a:p>
                    <a:p>
                      <a:r>
                        <a:rPr lang="ca-ES" noProof="0" dirty="0"/>
                        <a:t>934 037 249  (dimarts i dijous)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noProof="0" dirty="0">
                          <a:hlinkClick r:id="rId2"/>
                        </a:rPr>
                        <a:t>beca.estudis@ub.edu</a:t>
                      </a:r>
                      <a:endParaRPr lang="ca-ES" noProof="0" dirty="0"/>
                    </a:p>
                    <a:p>
                      <a:r>
                        <a:rPr lang="ca-ES" noProof="0" dirty="0"/>
                        <a:t>Cita prèvia [</a:t>
                      </a:r>
                      <a:r>
                        <a:rPr lang="ca-ES" noProof="0" dirty="0">
                          <a:hlinkClick r:id="rId3"/>
                        </a:rPr>
                        <a:t>+</a:t>
                      </a:r>
                      <a:r>
                        <a:rPr lang="ca-ES" noProof="0" dirty="0"/>
                        <a:t>] </a:t>
                      </a:r>
                    </a:p>
                    <a:p>
                      <a:r>
                        <a:rPr lang="ca-ES" noProof="0" dirty="0"/>
                        <a:t>Travessera de les Corts 131-159 Pavelló Rosa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noProof="0" dirty="0"/>
                        <a:t>AGOST TANCAT </a:t>
                      </a:r>
                    </a:p>
                    <a:p>
                      <a:endParaRPr lang="ca-E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/>
                        <a:t>Beques de Col·laboració UB: </a:t>
                      </a:r>
                    </a:p>
                    <a:p>
                      <a:r>
                        <a:rPr lang="ca-ES" noProof="0" dirty="0"/>
                        <a:t>934 021 771 (dimarts i dijous)</a:t>
                      </a:r>
                    </a:p>
                    <a:p>
                      <a:r>
                        <a:rPr lang="ca-ES" noProof="0" dirty="0">
                          <a:hlinkClick r:id="rId4"/>
                        </a:rPr>
                        <a:t>beca.colaboracio@ub.edu</a:t>
                      </a:r>
                      <a:endParaRPr lang="ca-ES" noProof="0" dirty="0"/>
                    </a:p>
                    <a:p>
                      <a:r>
                        <a:rPr lang="ca-ES" noProof="0" dirty="0"/>
                        <a:t>Cita prèvia [</a:t>
                      </a:r>
                      <a:r>
                        <a:rPr lang="ca-ES" noProof="0" dirty="0">
                          <a:hlinkClick r:id="rId5"/>
                        </a:rPr>
                        <a:t>+</a:t>
                      </a:r>
                      <a:r>
                        <a:rPr lang="ca-ES" noProof="0" dirty="0"/>
                        <a:t>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noProof="0" dirty="0"/>
                        <a:t>Travessera de les Corts 131-159 Pavelló Rosa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noProof="0" dirty="0"/>
                        <a:t>AGOST TANCAT </a:t>
                      </a:r>
                    </a:p>
                    <a:p>
                      <a:endParaRPr lang="ca-ES" noProof="0" dirty="0"/>
                    </a:p>
                    <a:p>
                      <a:endParaRPr lang="ca-E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631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135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8F227F6-1841-D340-9DF5-490C85C8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s-ES" dirty="0" err="1"/>
              <a:t>Quines</a:t>
            </a:r>
            <a:r>
              <a:rPr lang="es-ES" dirty="0"/>
              <a:t> beques </a:t>
            </a:r>
            <a:r>
              <a:rPr lang="es-ES" dirty="0" err="1"/>
              <a:t>puc</a:t>
            </a:r>
            <a:r>
              <a:rPr lang="es-ES" dirty="0"/>
              <a:t> </a:t>
            </a:r>
            <a:r>
              <a:rPr lang="es-ES" dirty="0">
                <a:solidFill>
                  <a:schemeClr val="tx1"/>
                </a:solidFill>
              </a:rPr>
              <a:t>DEMANAR</a:t>
            </a:r>
            <a:r>
              <a:rPr lang="es-ES" dirty="0"/>
              <a:t>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2C8DCEA-68BF-0D46-9369-E7EF4C596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>
            <a:normAutofit/>
          </a:bodyPr>
          <a:lstStyle/>
          <a:p>
            <a:r>
              <a:rPr lang="ca-ES" sz="3000" dirty="0">
                <a:solidFill>
                  <a:schemeClr val="tx1"/>
                </a:solidFill>
              </a:rPr>
              <a:t>L’acreditació de caràcter econòmic (procediment MATRC) i Beca Equitat.</a:t>
            </a:r>
          </a:p>
          <a:p>
            <a:r>
              <a:rPr lang="ca-ES" sz="3000" dirty="0">
                <a:solidFill>
                  <a:schemeClr val="tx1"/>
                </a:solidFill>
              </a:rPr>
              <a:t>Beca General del Ministeri.</a:t>
            </a:r>
          </a:p>
          <a:p>
            <a:r>
              <a:rPr lang="ca-ES" sz="3000" dirty="0">
                <a:solidFill>
                  <a:schemeClr val="tx1"/>
                </a:solidFill>
              </a:rPr>
              <a:t>Beques de Col·laboració amb la UB.</a:t>
            </a:r>
          </a:p>
          <a:p>
            <a:r>
              <a:rPr lang="ca-ES" sz="3000" dirty="0">
                <a:solidFill>
                  <a:schemeClr val="tx1"/>
                </a:solidFill>
              </a:rPr>
              <a:t>Programa d’Ajuts Propis </a:t>
            </a:r>
            <a:r>
              <a:rPr lang="ca-ES" sz="3000" dirty="0" err="1">
                <a:solidFill>
                  <a:schemeClr val="tx1"/>
                </a:solidFill>
              </a:rPr>
              <a:t>bkUB</a:t>
            </a:r>
            <a:r>
              <a:rPr lang="ca-ES" sz="3000" dirty="0">
                <a:solidFill>
                  <a:schemeClr val="tx1"/>
                </a:solidFill>
              </a:rPr>
              <a:t>.</a:t>
            </a:r>
          </a:p>
          <a:p>
            <a:r>
              <a:rPr lang="ca-ES" sz="3000" dirty="0">
                <a:solidFill>
                  <a:schemeClr val="tx1"/>
                </a:solidFill>
              </a:rPr>
              <a:t>Altres Ajuts: </a:t>
            </a:r>
          </a:p>
          <a:p>
            <a:pPr lvl="1"/>
            <a:r>
              <a:rPr lang="ca-ES" sz="2800" dirty="0">
                <a:solidFill>
                  <a:schemeClr val="tx1"/>
                </a:solidFill>
              </a:rPr>
              <a:t>Connecta UB</a:t>
            </a:r>
          </a:p>
          <a:p>
            <a:pPr lvl="1"/>
            <a:r>
              <a:rPr lang="ca-ES" sz="2600" dirty="0">
                <a:solidFill>
                  <a:schemeClr val="tx1"/>
                </a:solidFill>
              </a:rPr>
              <a:t>Beques Santander “</a:t>
            </a:r>
            <a:r>
              <a:rPr lang="ca-ES" sz="2600" dirty="0" err="1">
                <a:solidFill>
                  <a:schemeClr val="tx1"/>
                </a:solidFill>
              </a:rPr>
              <a:t>Progreso</a:t>
            </a:r>
            <a:r>
              <a:rPr lang="ca-ES" sz="2600" dirty="0">
                <a:solidFill>
                  <a:schemeClr val="tx1"/>
                </a:solidFill>
              </a:rPr>
              <a:t>” </a:t>
            </a:r>
          </a:p>
          <a:p>
            <a:pPr lvl="1"/>
            <a:r>
              <a:rPr lang="ca-ES" sz="2600" dirty="0">
                <a:solidFill>
                  <a:schemeClr val="tx1"/>
                </a:solidFill>
              </a:rPr>
              <a:t>Beques de Col·laboració en Departaments</a:t>
            </a:r>
          </a:p>
        </p:txBody>
      </p:sp>
    </p:spTree>
    <p:extLst>
      <p:ext uri="{BB962C8B-B14F-4D97-AF65-F5344CB8AC3E}">
        <p14:creationId xmlns:p14="http://schemas.microsoft.com/office/powerpoint/2010/main" xmlns="" val="2181799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4365A63-C465-0048-83A0-F7598A7E9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413" y="1123950"/>
            <a:ext cx="3096094" cy="4600575"/>
          </a:xfrm>
        </p:spPr>
        <p:txBody>
          <a:bodyPr>
            <a:normAutofit/>
          </a:bodyPr>
          <a:lstStyle/>
          <a:p>
            <a:r>
              <a:rPr lang="es-ES" dirty="0"/>
              <a:t>En </a:t>
            </a:r>
            <a:r>
              <a:rPr lang="es-ES" dirty="0" err="1"/>
              <a:t>què</a:t>
            </a:r>
            <a:r>
              <a:rPr lang="es-ES" dirty="0"/>
              <a:t> </a:t>
            </a:r>
            <a:r>
              <a:rPr lang="es-ES" dirty="0">
                <a:solidFill>
                  <a:schemeClr val="tx1"/>
                </a:solidFill>
              </a:rPr>
              <a:t>CONSISTEIXEN</a:t>
            </a:r>
            <a:r>
              <a:rPr lang="es-ES" dirty="0"/>
              <a:t> les beques?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xmlns="" id="{E51510C1-B52F-2240-AF9E-A16DDFB73C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02792259"/>
              </p:ext>
            </p:extLst>
          </p:nvPr>
        </p:nvGraphicFramePr>
        <p:xfrm>
          <a:off x="3510425" y="773046"/>
          <a:ext cx="8254851" cy="4106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9401">
                  <a:extLst>
                    <a:ext uri="{9D8B030D-6E8A-4147-A177-3AD203B41FA5}">
                      <a16:colId xmlns:a16="http://schemas.microsoft.com/office/drawing/2014/main" xmlns="" val="49095871"/>
                    </a:ext>
                  </a:extLst>
                </a:gridCol>
                <a:gridCol w="2049401">
                  <a:extLst>
                    <a:ext uri="{9D8B030D-6E8A-4147-A177-3AD203B41FA5}">
                      <a16:colId xmlns:a16="http://schemas.microsoft.com/office/drawing/2014/main" xmlns="" val="3788339826"/>
                    </a:ext>
                  </a:extLst>
                </a:gridCol>
                <a:gridCol w="2049401">
                  <a:extLst>
                    <a:ext uri="{9D8B030D-6E8A-4147-A177-3AD203B41FA5}">
                      <a16:colId xmlns:a16="http://schemas.microsoft.com/office/drawing/2014/main" xmlns="" val="2249856791"/>
                    </a:ext>
                  </a:extLst>
                </a:gridCol>
                <a:gridCol w="2106648">
                  <a:extLst>
                    <a:ext uri="{9D8B030D-6E8A-4147-A177-3AD203B41FA5}">
                      <a16:colId xmlns:a16="http://schemas.microsoft.com/office/drawing/2014/main" xmlns="" val="1043856220"/>
                    </a:ext>
                  </a:extLst>
                </a:gridCol>
              </a:tblGrid>
              <a:tr h="550729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/>
                        <a:t>Acreditació econòmica (MATRC)</a:t>
                      </a: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/>
                        <a:t>Beca Equitat</a:t>
                      </a: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/>
                        <a:t>Beca General</a:t>
                      </a: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/>
                        <a:t>Beca Col·laboracio UB</a:t>
                      </a:r>
                    </a:p>
                  </a:txBody>
                  <a:tcPr marL="77800" marR="77800"/>
                </a:tc>
                <a:extLst>
                  <a:ext uri="{0D108BD9-81ED-4DB2-BD59-A6C34878D82A}">
                    <a16:rowId xmlns:a16="http://schemas.microsoft.com/office/drawing/2014/main" xmlns="" val="4096042924"/>
                  </a:ext>
                </a:extLst>
              </a:tr>
              <a:tr h="25217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solidFill>
                            <a:schemeClr val="tx1"/>
                          </a:solidFill>
                        </a:rPr>
                        <a:t>-Ajut adreçat a estudiants de grau i màster oficial. </a:t>
                      </a:r>
                    </a:p>
                    <a:p>
                      <a:pPr algn="l"/>
                      <a:r>
                        <a:rPr lang="ca-ES" sz="12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un mateix formulari es regulen aquests 2 procediments: </a:t>
                      </a:r>
                    </a:p>
                    <a:p>
                      <a:pPr algn="ctr"/>
                      <a:endParaRPr lang="ca-ES" sz="12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ca-ES" sz="12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ca-ES" sz="12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ca-ES" sz="12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ca-ES" sz="12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ca-ES" sz="12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ca-ES" sz="12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ca-ES" sz="12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ca-ES" sz="12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ca-ES" sz="12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-Adreçat a estudiants de grau oficial de la UB i a </a:t>
                      </a:r>
                    </a:p>
                    <a:p>
                      <a:pPr algn="l"/>
                      <a:r>
                        <a:rPr lang="ca-ES" sz="12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alumnes de l’I</a:t>
                      </a:r>
                      <a:r>
                        <a:rPr lang="ca-ES" sz="1200" noProof="0" dirty="0"/>
                        <a:t>nstitut Nacional d’Educació Física </a:t>
                      </a:r>
                      <a:r>
                        <a:rPr lang="ca-ES" sz="12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(INEFC) i de l’</a:t>
                      </a:r>
                      <a:r>
                        <a:rPr lang="ca-ES" sz="1200" noProof="0" dirty="0"/>
                        <a:t>Institut de Seguretat Pública de Catalunya (ISPC). </a:t>
                      </a:r>
                      <a:endParaRPr lang="ca-ES" sz="12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800" marR="77800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63610" marR="6361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a-ES" sz="1200" noProof="0">
                          <a:solidFill>
                            <a:schemeClr val="tx1"/>
                          </a:solidFill>
                        </a:rPr>
                        <a:t>-Ajut adreçat a estudiants de grau i màster oficial.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a-ES" sz="1200" noProof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a-ES" sz="1200" noProof="0">
                          <a:solidFill>
                            <a:schemeClr val="tx1"/>
                          </a:solidFill>
                        </a:rPr>
                        <a:t>-Les diferents beques/quanties que es poden atorgar van en funció de la renda i del patrimoni familiar i dels requisits acadèmics que es compleixin.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a-ES" sz="1200" noProof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a-ES" sz="1200" noProof="0">
                          <a:solidFill>
                            <a:schemeClr val="tx1"/>
                          </a:solidFill>
                        </a:rPr>
                        <a:t>-La beca mínima és la beca de matrícula. </a:t>
                      </a: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r>
                        <a:rPr lang="ca-ES" sz="1200" noProof="0"/>
                        <a:t>-Ajut adreçat a estudiants de grau i màster oficial. </a:t>
                      </a:r>
                    </a:p>
                    <a:p>
                      <a:endParaRPr lang="ca-ES" sz="1200" noProof="0"/>
                    </a:p>
                    <a:p>
                      <a:r>
                        <a:rPr lang="ca-ES" sz="1200" noProof="0"/>
                        <a:t>-Possibilitat de realizar tasques de col.laboració a diferents òrgans de la UB i a algunes entitats externes que tenen convenis signats amb la UB. </a:t>
                      </a:r>
                    </a:p>
                    <a:p>
                      <a:endParaRPr lang="ca-ES" sz="1200" noProof="0"/>
                    </a:p>
                  </a:txBody>
                  <a:tcPr marL="77800" marR="77800"/>
                </a:tc>
                <a:extLst>
                  <a:ext uri="{0D108BD9-81ED-4DB2-BD59-A6C34878D82A}">
                    <a16:rowId xmlns:a16="http://schemas.microsoft.com/office/drawing/2014/main" xmlns="" val="1271372080"/>
                  </a:ext>
                </a:extLst>
              </a:tr>
              <a:tr h="875934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ca-ES" sz="1200" b="1" kern="1200" noProof="0" dirty="0">
                          <a:solidFill>
                            <a:srgbClr val="FF0000"/>
                          </a:solidFill>
                          <a:highlight>
                            <a:srgbClr val="00FFFF"/>
                          </a:highlight>
                          <a:latin typeface="+mn-lt"/>
                          <a:ea typeface="+mn-ea"/>
                          <a:cs typeface="+mn-cs"/>
                        </a:rPr>
                        <a:t>ATENCIÓ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a-ES" sz="1200" noProof="0" dirty="0"/>
                        <a:t>En el cas que l'estudiant obtingui el tram 1 de la renda familiar està obligat a presentar la sol·licitud de la beca de caràcter general del Ministeri. La no-presentació d'aquesta sol·licitud comporta l'exclusió de la beca Equitat.</a:t>
                      </a:r>
                    </a:p>
                  </a:txBody>
                  <a:tcPr marL="77800" marR="7780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7800" marR="77800"/>
                </a:tc>
                <a:tc h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77800" marR="77800"/>
                </a:tc>
                <a:extLst>
                  <a:ext uri="{0D108BD9-81ED-4DB2-BD59-A6C34878D82A}">
                    <a16:rowId xmlns:a16="http://schemas.microsoft.com/office/drawing/2014/main" xmlns="" val="1116056356"/>
                  </a:ext>
                </a:extLst>
              </a:tr>
            </a:tbl>
          </a:graphicData>
        </a:graphic>
      </p:graphicFrame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xmlns="" id="{977500E9-57CE-7248-BE3E-CE404D862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2433553"/>
              </p:ext>
            </p:extLst>
          </p:nvPr>
        </p:nvGraphicFramePr>
        <p:xfrm>
          <a:off x="3640015" y="1852247"/>
          <a:ext cx="3921369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514">
                  <a:extLst>
                    <a:ext uri="{9D8B030D-6E8A-4147-A177-3AD203B41FA5}">
                      <a16:colId xmlns:a16="http://schemas.microsoft.com/office/drawing/2014/main" xmlns="" val="438175663"/>
                    </a:ext>
                  </a:extLst>
                </a:gridCol>
                <a:gridCol w="1684855">
                  <a:extLst>
                    <a:ext uri="{9D8B030D-6E8A-4147-A177-3AD203B41FA5}">
                      <a16:colId xmlns:a16="http://schemas.microsoft.com/office/drawing/2014/main" xmlns="" val="4163416584"/>
                    </a:ext>
                  </a:extLst>
                </a:gridCol>
              </a:tblGrid>
              <a:tr h="1352890">
                <a:tc>
                  <a:txBody>
                    <a:bodyPr/>
                    <a:lstStyle/>
                    <a:p>
                      <a:r>
                        <a:rPr lang="ca-ES" sz="1000" u="sng" noProof="0">
                          <a:solidFill>
                            <a:schemeClr val="bg1"/>
                          </a:solidFill>
                        </a:rPr>
                        <a:t>ACREDITACIÓ ECONÒMICA:</a:t>
                      </a:r>
                    </a:p>
                    <a:p>
                      <a:r>
                        <a:rPr lang="ca-ES" sz="1000" noProof="0">
                          <a:solidFill>
                            <a:schemeClr val="bg1"/>
                          </a:solidFill>
                        </a:rPr>
                        <a:t>No és una beca,</a:t>
                      </a:r>
                      <a:r>
                        <a:rPr lang="ca-ES" sz="1000" baseline="0" noProof="0">
                          <a:solidFill>
                            <a:schemeClr val="bg1"/>
                          </a:solidFill>
                        </a:rPr>
                        <a:t> si</a:t>
                      </a:r>
                      <a:r>
                        <a:rPr lang="ca-ES" sz="1000" noProof="0">
                          <a:solidFill>
                            <a:schemeClr val="bg1"/>
                          </a:solidFill>
                        </a:rPr>
                        <a:t>nó</a:t>
                      </a:r>
                      <a:r>
                        <a:rPr lang="ca-ES" sz="1000" baseline="0" noProof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a-ES" sz="1000" noProof="0">
                          <a:solidFill>
                            <a:schemeClr val="bg1"/>
                          </a:solidFill>
                        </a:rPr>
                        <a:t>la possibilitat de matricular-se com a becari/a condicional (MATRC) fins que es resolguin les  beques (Equitat i General) . 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ca-ES" sz="1000" b="1" kern="1200" noProof="0">
                          <a:solidFill>
                            <a:srgbClr val="FF0000"/>
                          </a:solidFill>
                          <a:highlight>
                            <a:srgbClr val="00FFFF"/>
                          </a:highlight>
                          <a:latin typeface="+mn-lt"/>
                          <a:ea typeface="+mn-ea"/>
                          <a:cs typeface="+mn-cs"/>
                        </a:rPr>
                        <a:t>ATENCIÓ: </a:t>
                      </a:r>
                    </a:p>
                    <a:p>
                      <a:r>
                        <a:rPr lang="ca-ES" sz="1000" noProof="0">
                          <a:solidFill>
                            <a:schemeClr val="bg1"/>
                          </a:solidFill>
                        </a:rPr>
                        <a:t>Cal demanar l’acreditació 10 dies abans de fer la matrícula.</a:t>
                      </a:r>
                      <a:endParaRPr lang="ca-ES" sz="1000" b="1" kern="1200" noProof="0">
                        <a:solidFill>
                          <a:srgbClr val="FF0000"/>
                        </a:solidFill>
                        <a:highlight>
                          <a:srgbClr val="00FFFF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r>
                        <a:rPr lang="ca-ES" sz="1000" u="sng" noProof="0" dirty="0">
                          <a:solidFill>
                            <a:schemeClr val="bg1"/>
                          </a:solidFill>
                        </a:rPr>
                        <a:t>EQUITAT:</a:t>
                      </a:r>
                    </a:p>
                    <a:p>
                      <a:r>
                        <a:rPr lang="ca-ES" sz="1000" noProof="0" dirty="0">
                          <a:solidFill>
                            <a:schemeClr val="bg1"/>
                          </a:solidFill>
                        </a:rPr>
                        <a:t>Consisteix en una minoració del preu del crèdits matriculats per primera vegada , d’entre el 80 i el 70 % (2020-2021)</a:t>
                      </a:r>
                    </a:p>
                    <a:p>
                      <a:endParaRPr lang="ca-ES" sz="1000" noProof="0" dirty="0">
                        <a:solidFill>
                          <a:schemeClr val="bg1"/>
                        </a:solidFill>
                      </a:endParaRPr>
                    </a:p>
                    <a:p>
                      <a:endParaRPr lang="ca-ES" sz="1000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77800" marR="77800"/>
                </a:tc>
                <a:extLst>
                  <a:ext uri="{0D108BD9-81ED-4DB2-BD59-A6C34878D82A}">
                    <a16:rowId xmlns:a16="http://schemas.microsoft.com/office/drawing/2014/main" xmlns="" val="2526389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2066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4365A63-C465-0048-83A0-F7598A7E9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413" y="1123950"/>
            <a:ext cx="3096094" cy="4600575"/>
          </a:xfrm>
        </p:spPr>
        <p:txBody>
          <a:bodyPr>
            <a:normAutofit/>
          </a:bodyPr>
          <a:lstStyle/>
          <a:p>
            <a:r>
              <a:rPr lang="es-ES" dirty="0"/>
              <a:t>En </a:t>
            </a:r>
            <a:r>
              <a:rPr lang="es-ES" dirty="0" err="1"/>
              <a:t>què</a:t>
            </a:r>
            <a:r>
              <a:rPr lang="es-ES" dirty="0"/>
              <a:t> </a:t>
            </a:r>
            <a:r>
              <a:rPr lang="es-ES" dirty="0">
                <a:solidFill>
                  <a:schemeClr val="tx1"/>
                </a:solidFill>
              </a:rPr>
              <a:t>CONSISTEIXEN</a:t>
            </a:r>
            <a:r>
              <a:rPr lang="es-ES" dirty="0"/>
              <a:t> les beques?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xmlns="" id="{4120C78A-44CC-EE41-9F80-278B9C71B1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42531796"/>
              </p:ext>
            </p:extLst>
          </p:nvPr>
        </p:nvGraphicFramePr>
        <p:xfrm>
          <a:off x="3559946" y="770552"/>
          <a:ext cx="7439233" cy="6113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604">
                  <a:extLst>
                    <a:ext uri="{9D8B030D-6E8A-4147-A177-3AD203B41FA5}">
                      <a16:colId xmlns:a16="http://schemas.microsoft.com/office/drawing/2014/main" xmlns="" val="2225143884"/>
                    </a:ext>
                  </a:extLst>
                </a:gridCol>
                <a:gridCol w="1859543">
                  <a:extLst>
                    <a:ext uri="{9D8B030D-6E8A-4147-A177-3AD203B41FA5}">
                      <a16:colId xmlns:a16="http://schemas.microsoft.com/office/drawing/2014/main" xmlns="" val="878781672"/>
                    </a:ext>
                  </a:extLst>
                </a:gridCol>
                <a:gridCol w="1859543">
                  <a:extLst>
                    <a:ext uri="{9D8B030D-6E8A-4147-A177-3AD203B41FA5}">
                      <a16:colId xmlns:a16="http://schemas.microsoft.com/office/drawing/2014/main" xmlns="" val="2947727860"/>
                    </a:ext>
                  </a:extLst>
                </a:gridCol>
                <a:gridCol w="1859543">
                  <a:extLst>
                    <a:ext uri="{9D8B030D-6E8A-4147-A177-3AD203B41FA5}">
                      <a16:colId xmlns:a16="http://schemas.microsoft.com/office/drawing/2014/main" xmlns="" val="3947760612"/>
                    </a:ext>
                  </a:extLst>
                </a:gridCol>
              </a:tblGrid>
              <a:tr h="792383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Programa </a:t>
                      </a:r>
                      <a:r>
                        <a:rPr lang="es-ES" sz="1600" dirty="0" err="1"/>
                        <a:t>d’Ajuts</a:t>
                      </a:r>
                      <a:r>
                        <a:rPr lang="es-ES" sz="1600" dirty="0"/>
                        <a:t> Propis </a:t>
                      </a:r>
                      <a:r>
                        <a:rPr lang="es-ES" sz="1600" dirty="0" err="1"/>
                        <a:t>bkUB</a:t>
                      </a:r>
                      <a:endParaRPr lang="es-ES" sz="1600" dirty="0"/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err="1"/>
                        <a:t>Connecta</a:t>
                      </a:r>
                      <a:r>
                        <a:rPr lang="es-ES" sz="1600" dirty="0"/>
                        <a:t> UB</a:t>
                      </a: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Beques Santander Progreso</a:t>
                      </a: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/>
                        <a:t>Beques de Col·laboració en departaments</a:t>
                      </a:r>
                    </a:p>
                  </a:txBody>
                  <a:tcPr marL="77800" marR="77800"/>
                </a:tc>
                <a:extLst>
                  <a:ext uri="{0D108BD9-81ED-4DB2-BD59-A6C34878D82A}">
                    <a16:rowId xmlns:a16="http://schemas.microsoft.com/office/drawing/2014/main" xmlns="" val="1261574960"/>
                  </a:ext>
                </a:extLst>
              </a:tr>
              <a:tr h="4138001">
                <a:tc>
                  <a:txBody>
                    <a:bodyPr/>
                    <a:lstStyle/>
                    <a:p>
                      <a:r>
                        <a:rPr lang="es-ES" sz="1200" dirty="0"/>
                        <a:t>-</a:t>
                      </a:r>
                      <a:r>
                        <a:rPr lang="ca-ES" sz="1200" noProof="0" dirty="0"/>
                        <a:t>Ajuts adreçats a estudiants de grau i màster oficial (a excepció dels centres adscrits) </a:t>
                      </a:r>
                      <a:r>
                        <a:rPr lang="ca-ES" sz="12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 dificultats econòmiques especials o circumstàncies personals sobrevingudes. </a:t>
                      </a:r>
                    </a:p>
                    <a:p>
                      <a:endParaRPr lang="ca-ES" sz="12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a-ES" sz="12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-Hi ha diferents modalitats:</a:t>
                      </a:r>
                      <a:r>
                        <a:rPr lang="ca-ES" sz="1200" kern="1200" baseline="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a-ES" sz="12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Modalitat A: situacions</a:t>
                      </a:r>
                      <a:r>
                        <a:rPr lang="ca-ES" sz="1200" kern="1200" baseline="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sobrevingudes</a:t>
                      </a:r>
                      <a:endParaRPr lang="ca-ES" sz="12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a-ES" sz="12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Modalitat B: crèdits</a:t>
                      </a:r>
                      <a:r>
                        <a:rPr lang="ca-ES" sz="1200" kern="1200" baseline="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repetits segona vegada</a:t>
                      </a:r>
                      <a:endParaRPr lang="ca-ES" sz="12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a-ES" sz="12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Modalitat 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C:</a:t>
                      </a:r>
                      <a:r>
                        <a:rPr lang="es-ES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1200" dirty="0"/>
                        <a:t>beca general denegada per no haver assolit la nota mitjana d'accés a màster.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a-ES" sz="1200" dirty="0"/>
                        <a:t>Ajut per a terceres llengües de l’EIM (ser</a:t>
                      </a:r>
                      <a:r>
                        <a:rPr lang="ca-ES" sz="1200" baseline="0" dirty="0"/>
                        <a:t> estudiant de grau oficial)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-</a:t>
                      </a:r>
                      <a:r>
                        <a:rPr lang="ca-ES" sz="1200" noProof="0" dirty="0"/>
                        <a:t>Ajut adreçat a estudiants de grau o màster de centres propis de la UB</a:t>
                      </a:r>
                    </a:p>
                    <a:p>
                      <a:endParaRPr lang="es-ES" sz="1200" dirty="0"/>
                    </a:p>
                    <a:p>
                      <a:r>
                        <a:rPr lang="ca-ES" sz="1200" noProof="0" dirty="0"/>
                        <a:t>-Es tracta d’uns ajuts que  garanteixen la connectivitat a Internet i l'ús d'ordinadors portàtils als estudiants amb dificultats econòmiques.</a:t>
                      </a:r>
                    </a:p>
                    <a:p>
                      <a:endParaRPr lang="es-ES" sz="1200" dirty="0"/>
                    </a:p>
                    <a:p>
                      <a:r>
                        <a:rPr lang="es-ES" sz="1200" dirty="0"/>
                        <a:t>-</a:t>
                      </a:r>
                      <a:r>
                        <a:rPr lang="ca-ES" sz="1200" noProof="0" dirty="0"/>
                        <a:t>S’estableixen diferents modalitats i els diferents ajuts poden</a:t>
                      </a:r>
                      <a:r>
                        <a:rPr lang="ca-ES" sz="1200" baseline="0" noProof="0" dirty="0"/>
                        <a:t> ser: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a-ES" sz="1200" noProof="0" dirty="0"/>
                        <a:t>Portàtil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a-ES" sz="1200" noProof="0" dirty="0"/>
                        <a:t>Connexió a internet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a-ES" sz="1200" noProof="0" dirty="0"/>
                        <a:t>Les dues coses </a:t>
                      </a:r>
                    </a:p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-</a:t>
                      </a:r>
                      <a:r>
                        <a:rPr lang="ca-ES" sz="1200" noProof="0" dirty="0"/>
                        <a:t>Ajut adreçat</a:t>
                      </a:r>
                      <a:r>
                        <a:rPr lang="ca-ES" sz="1200" baseline="0" noProof="0" dirty="0"/>
                        <a:t> a alumnes de grau oficial</a:t>
                      </a:r>
                    </a:p>
                    <a:p>
                      <a:endParaRPr lang="ca-ES" sz="1200" baseline="0" noProof="0" dirty="0"/>
                    </a:p>
                    <a:p>
                      <a:r>
                        <a:rPr lang="ca-ES" sz="1200" baseline="0" noProof="0" dirty="0"/>
                        <a:t>-Es tracta d’un ajut </a:t>
                      </a:r>
                      <a:r>
                        <a:rPr lang="ca-ES" sz="1200" noProof="0" dirty="0"/>
                        <a:t>econòmic per fer front a les despeses originades pels seus estudis.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ca-ES" sz="12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Ajut adreçat a estudiants d’últi</a:t>
                      </a:r>
                      <a:r>
                        <a:rPr lang="ca-ES" sz="1200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 </a:t>
                      </a:r>
                      <a:r>
                        <a:rPr lang="ca-ES" sz="12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curs de grau i primer curs de màster oficial.</a:t>
                      </a:r>
                      <a:r>
                        <a:rPr lang="ca-ES" sz="1200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1200" kern="1200" baseline="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-Es tracta d’una </a:t>
                      </a:r>
                      <a:r>
                        <a:rPr lang="ca-ES" sz="12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col·laboració en algun departament universitari, iniciant-se en les tasques d'investigació directament vinculades amb els estudis que estan cursant.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-La dotació és de 2.000 € i consisteix en col·laborar </a:t>
                      </a:r>
                      <a:r>
                        <a:rPr lang="ca-ES" sz="1200" noProof="0" dirty="0"/>
                        <a:t>3 hores diàries durant 7 mesos i mig. </a:t>
                      </a:r>
                      <a:endParaRPr lang="ca-ES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7401984"/>
                  </a:ext>
                </a:extLst>
              </a:tr>
              <a:tr h="992826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b="1" kern="1200" dirty="0">
                          <a:solidFill>
                            <a:srgbClr val="FF0000"/>
                          </a:solidFill>
                          <a:highlight>
                            <a:srgbClr val="00FFFF"/>
                          </a:highlight>
                          <a:latin typeface="+mn-lt"/>
                          <a:ea typeface="+mn-ea"/>
                          <a:cs typeface="+mn-cs"/>
                        </a:rPr>
                        <a:t>ATENCIÓ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a-ES" sz="12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beques són compatibles</a:t>
                      </a:r>
                      <a:r>
                        <a:rPr lang="ca-ES" sz="120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entre elles, </a:t>
                      </a:r>
                      <a:r>
                        <a:rPr lang="ca-ES" sz="12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sempre i quan no tinguin la mateixa finalitat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a-ES" sz="12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beca de Col·laboració en departaments i la de Col·laboració amb òrgans administratius de la UB són incompatibles.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6251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11707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584BBB-CE23-3440-8168-0D2FF87F9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ca-ES" dirty="0"/>
              <a:t>Quins </a:t>
            </a:r>
            <a:r>
              <a:rPr lang="ca-ES" dirty="0">
                <a:solidFill>
                  <a:schemeClr val="tx1"/>
                </a:solidFill>
              </a:rPr>
              <a:t>REQUISITS</a:t>
            </a:r>
            <a:r>
              <a:rPr lang="ca-ES" dirty="0"/>
              <a:t>  haig de complir?</a:t>
            </a:r>
          </a:p>
        </p:txBody>
      </p:sp>
      <p:graphicFrame>
        <p:nvGraphicFramePr>
          <p:cNvPr id="12" name="Tabla 12">
            <a:extLst>
              <a:ext uri="{FF2B5EF4-FFF2-40B4-BE49-F238E27FC236}">
                <a16:creationId xmlns:a16="http://schemas.microsoft.com/office/drawing/2014/main" xmlns="" id="{4F1C5A9E-9C2F-A74A-9AAD-A9A684C427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59421191"/>
              </p:ext>
            </p:extLst>
          </p:nvPr>
        </p:nvGraphicFramePr>
        <p:xfrm>
          <a:off x="3513762" y="780836"/>
          <a:ext cx="8533206" cy="5325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025">
                  <a:extLst>
                    <a:ext uri="{9D8B030D-6E8A-4147-A177-3AD203B41FA5}">
                      <a16:colId xmlns:a16="http://schemas.microsoft.com/office/drawing/2014/main" xmlns="" val="2589287761"/>
                    </a:ext>
                  </a:extLst>
                </a:gridCol>
                <a:gridCol w="2186902">
                  <a:extLst>
                    <a:ext uri="{9D8B030D-6E8A-4147-A177-3AD203B41FA5}">
                      <a16:colId xmlns:a16="http://schemas.microsoft.com/office/drawing/2014/main" xmlns="" val="2824345926"/>
                    </a:ext>
                  </a:extLst>
                </a:gridCol>
                <a:gridCol w="1790258">
                  <a:extLst>
                    <a:ext uri="{9D8B030D-6E8A-4147-A177-3AD203B41FA5}">
                      <a16:colId xmlns:a16="http://schemas.microsoft.com/office/drawing/2014/main" xmlns="" val="3888362647"/>
                    </a:ext>
                  </a:extLst>
                </a:gridCol>
                <a:gridCol w="1876021">
                  <a:extLst>
                    <a:ext uri="{9D8B030D-6E8A-4147-A177-3AD203B41FA5}">
                      <a16:colId xmlns:a16="http://schemas.microsoft.com/office/drawing/2014/main" xmlns="" val="3513660588"/>
                    </a:ext>
                  </a:extLst>
                </a:gridCol>
              </a:tblGrid>
              <a:tr h="575890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/>
                        <a:t>Acreditació Econòmica (MATRC)</a:t>
                      </a: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/>
                        <a:t>Beca Equitat</a:t>
                      </a: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/>
                        <a:t>Beca General</a:t>
                      </a: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/>
                        <a:t>Beques de Col·laboració UB</a:t>
                      </a:r>
                    </a:p>
                  </a:txBody>
                  <a:tcPr marL="77800" marR="77800"/>
                </a:tc>
                <a:extLst>
                  <a:ext uri="{0D108BD9-81ED-4DB2-BD59-A6C34878D82A}">
                    <a16:rowId xmlns:a16="http://schemas.microsoft.com/office/drawing/2014/main" xmlns="" val="201204406"/>
                  </a:ext>
                </a:extLst>
              </a:tr>
              <a:tr h="4746123">
                <a:tc>
                  <a:txBody>
                    <a:bodyPr/>
                    <a:lstStyle/>
                    <a:p>
                      <a:r>
                        <a:rPr lang="ca-ES" sz="1400" noProof="0" dirty="0"/>
                        <a:t>Per poder matricular-se amb la condició de becari/a cal: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ca-ES" sz="1400" noProof="0" dirty="0"/>
                        <a:t>tenir la beca general del curs anterior concedida, o bé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ca-ES" sz="1400" noProof="0" dirty="0"/>
                        <a:t>obtenir una resposta de l’acreditació econòmica POSITIVA </a:t>
                      </a:r>
                    </a:p>
                    <a:p>
                      <a:endParaRPr lang="ca-ES" sz="1400" noProof="0" dirty="0"/>
                    </a:p>
                    <a:p>
                      <a:r>
                        <a:rPr lang="ca-ES" sz="1200" b="1" kern="1200" noProof="0" dirty="0">
                          <a:solidFill>
                            <a:srgbClr val="FF0000"/>
                          </a:solidFill>
                          <a:highlight>
                            <a:srgbClr val="00FFFF"/>
                          </a:highlight>
                          <a:latin typeface="+mn-lt"/>
                          <a:ea typeface="+mn-ea"/>
                          <a:cs typeface="+mn-cs"/>
                        </a:rPr>
                        <a:t>IMPORTANT!!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-Cal sol·licitar l’acreditació econòmica mínim 10 dies abans de fer la matrícula.  </a:t>
                      </a:r>
                    </a:p>
                    <a:p>
                      <a:endParaRPr lang="ca-ES" sz="1400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noProof="0" dirty="0"/>
                        <a:t>-Si l’acreditació econòmica surt negativa i la beca general del curs anterior estava denegada, l’estudiant pot demanar la beca general igualment. L’únic  que no es podrà matricular com a becari condicional.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 dirty="0"/>
                        <a:t>-No tenir requisits acadèmics.</a:t>
                      </a:r>
                    </a:p>
                    <a:p>
                      <a:endParaRPr lang="ca-ES" sz="1400" noProof="0" dirty="0"/>
                    </a:p>
                    <a:p>
                      <a:r>
                        <a:rPr lang="ca-ES" sz="1400" noProof="0" dirty="0"/>
                        <a:t>-La minoració varia en funció del tram econòmic indicat a la convocatòria. </a:t>
                      </a:r>
                    </a:p>
                    <a:p>
                      <a:endParaRPr lang="ca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u="sng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-Requisits acadèmics </a:t>
                      </a:r>
                      <a:r>
                        <a:rPr lang="ca-ES" sz="1400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Alumnes de nou accés han d’</a:t>
                      </a:r>
                      <a:r>
                        <a:rPr lang="ca-ES" sz="1400" noProof="0"/>
                        <a:t>acreditar una nota mínima de 5 punts a les PAU per obtenir l’ajut de matrícula i altres ajuts.</a:t>
                      </a:r>
                    </a:p>
                    <a:p>
                      <a:endParaRPr lang="ca-ES" sz="1400" u="sng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a-ES" sz="1400" u="sng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-Requisits econòmics</a:t>
                      </a:r>
                    </a:p>
                    <a:p>
                      <a:r>
                        <a:rPr lang="ca-ES" sz="1400" u="none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superar llindar de renda indicats a la convocatòria.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Els requisits generals que constin a la convocatòria de les beques de col·laboració i els específics que constin a l'annex per a cada beca.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Consultar la web [</a:t>
                      </a:r>
                      <a:r>
                        <a:rPr lang="ca-E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+</a:t>
                      </a:r>
                      <a:r>
                        <a:rPr lang="ca-E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endParaRPr lang="ca-ES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8885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51822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584BBB-CE23-3440-8168-0D2FF87F9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s-ES" dirty="0" err="1"/>
              <a:t>Quins</a:t>
            </a:r>
            <a:r>
              <a:rPr lang="es-ES" dirty="0"/>
              <a:t> </a:t>
            </a:r>
            <a:r>
              <a:rPr lang="es-ES" dirty="0">
                <a:solidFill>
                  <a:schemeClr val="tx1"/>
                </a:solidFill>
              </a:rPr>
              <a:t>REQUISITS</a:t>
            </a:r>
            <a:r>
              <a:rPr lang="es-ES" dirty="0"/>
              <a:t>  </a:t>
            </a:r>
            <a:r>
              <a:rPr lang="es-ES" dirty="0" err="1"/>
              <a:t>haig</a:t>
            </a:r>
            <a:r>
              <a:rPr lang="es-ES" dirty="0"/>
              <a:t> de </a:t>
            </a:r>
            <a:r>
              <a:rPr lang="es-ES" dirty="0" err="1"/>
              <a:t>complir</a:t>
            </a:r>
            <a:r>
              <a:rPr lang="es-ES" dirty="0"/>
              <a:t>?</a:t>
            </a:r>
          </a:p>
        </p:txBody>
      </p:sp>
      <p:graphicFrame>
        <p:nvGraphicFramePr>
          <p:cNvPr id="12" name="Tabla 12">
            <a:extLst>
              <a:ext uri="{FF2B5EF4-FFF2-40B4-BE49-F238E27FC236}">
                <a16:creationId xmlns:a16="http://schemas.microsoft.com/office/drawing/2014/main" xmlns="" id="{4F1C5A9E-9C2F-A74A-9AAD-A9A684C427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43571698"/>
              </p:ext>
            </p:extLst>
          </p:nvPr>
        </p:nvGraphicFramePr>
        <p:xfrm>
          <a:off x="3513762" y="730072"/>
          <a:ext cx="8533206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025">
                  <a:extLst>
                    <a:ext uri="{9D8B030D-6E8A-4147-A177-3AD203B41FA5}">
                      <a16:colId xmlns:a16="http://schemas.microsoft.com/office/drawing/2014/main" xmlns="" val="2589287761"/>
                    </a:ext>
                  </a:extLst>
                </a:gridCol>
                <a:gridCol w="2186902">
                  <a:extLst>
                    <a:ext uri="{9D8B030D-6E8A-4147-A177-3AD203B41FA5}">
                      <a16:colId xmlns:a16="http://schemas.microsoft.com/office/drawing/2014/main" xmlns="" val="2824345926"/>
                    </a:ext>
                  </a:extLst>
                </a:gridCol>
                <a:gridCol w="1790258">
                  <a:extLst>
                    <a:ext uri="{9D8B030D-6E8A-4147-A177-3AD203B41FA5}">
                      <a16:colId xmlns:a16="http://schemas.microsoft.com/office/drawing/2014/main" xmlns="" val="3888362647"/>
                    </a:ext>
                  </a:extLst>
                </a:gridCol>
                <a:gridCol w="1876021">
                  <a:extLst>
                    <a:ext uri="{9D8B030D-6E8A-4147-A177-3AD203B41FA5}">
                      <a16:colId xmlns:a16="http://schemas.microsoft.com/office/drawing/2014/main" xmlns="" val="3513660588"/>
                    </a:ext>
                  </a:extLst>
                </a:gridCol>
              </a:tblGrid>
              <a:tr h="809111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Programa </a:t>
                      </a:r>
                      <a:r>
                        <a:rPr lang="es-ES" sz="1600" dirty="0" err="1"/>
                        <a:t>d’Ajuts</a:t>
                      </a:r>
                      <a:r>
                        <a:rPr lang="es-ES" sz="1600" dirty="0"/>
                        <a:t> Propis </a:t>
                      </a:r>
                      <a:r>
                        <a:rPr lang="es-ES" sz="1600" dirty="0" err="1"/>
                        <a:t>bkUB</a:t>
                      </a:r>
                      <a:endParaRPr lang="es-ES" sz="1600" dirty="0"/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err="1"/>
                        <a:t>Connecta</a:t>
                      </a:r>
                      <a:r>
                        <a:rPr lang="es-ES" sz="1600" dirty="0"/>
                        <a:t> UB</a:t>
                      </a: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Beques Santander Progreso</a:t>
                      </a: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Beques de </a:t>
                      </a:r>
                      <a:r>
                        <a:rPr lang="es-ES" sz="1600" dirty="0" err="1"/>
                        <a:t>Col·laboració</a:t>
                      </a:r>
                      <a:r>
                        <a:rPr lang="es-ES" sz="1600" dirty="0"/>
                        <a:t> en </a:t>
                      </a:r>
                      <a:r>
                        <a:rPr lang="es-ES" sz="1600" dirty="0" err="1"/>
                        <a:t>departaments</a:t>
                      </a:r>
                      <a:endParaRPr lang="es-ES" sz="1600" dirty="0"/>
                    </a:p>
                  </a:txBody>
                  <a:tcPr marL="77800" marR="77800"/>
                </a:tc>
                <a:extLst>
                  <a:ext uri="{0D108BD9-81ED-4DB2-BD59-A6C34878D82A}">
                    <a16:rowId xmlns:a16="http://schemas.microsoft.com/office/drawing/2014/main" xmlns="" val="201204406"/>
                  </a:ext>
                </a:extLst>
              </a:tr>
              <a:tr h="4565752">
                <a:tc>
                  <a:txBody>
                    <a:bodyPr/>
                    <a:lstStyle/>
                    <a:p>
                      <a:r>
                        <a:rPr lang="es-ES" sz="1200" dirty="0"/>
                        <a:t>-</a:t>
                      </a:r>
                      <a:r>
                        <a:rPr lang="es-ES" sz="1200" dirty="0" err="1"/>
                        <a:t>Trobar</a:t>
                      </a:r>
                      <a:r>
                        <a:rPr lang="es-ES" sz="1200" dirty="0"/>
                        <a:t>-se en alguna </a:t>
                      </a:r>
                      <a:r>
                        <a:rPr lang="es-ES" sz="1200" dirty="0" err="1"/>
                        <a:t>d’aquestes</a:t>
                      </a:r>
                      <a:r>
                        <a:rPr lang="es-ES" sz="1200" dirty="0"/>
                        <a:t> </a:t>
                      </a:r>
                      <a:r>
                        <a:rPr lang="es-ES" sz="1200" dirty="0" err="1"/>
                        <a:t>situacions</a:t>
                      </a:r>
                      <a:r>
                        <a:rPr lang="es-ES" sz="1200" dirty="0"/>
                        <a:t>:</a:t>
                      </a:r>
                    </a:p>
                    <a:p>
                      <a:endParaRPr lang="es-ES" sz="1200" dirty="0"/>
                    </a:p>
                    <a:p>
                      <a:r>
                        <a:rPr lang="es-ES" sz="1200" dirty="0"/>
                        <a:t>-</a:t>
                      </a:r>
                      <a:r>
                        <a:rPr lang="ca-ES" sz="1200" noProof="0" dirty="0"/>
                        <a:t>Modalitat A: situació</a:t>
                      </a:r>
                      <a:r>
                        <a:rPr lang="ca-ES" sz="1200" baseline="0" noProof="0" dirty="0"/>
                        <a:t> econòmica</a:t>
                      </a:r>
                      <a:r>
                        <a:rPr lang="ca-ES" sz="1200" noProof="0" dirty="0"/>
                        <a:t> sobrevinguda</a:t>
                      </a:r>
                      <a:r>
                        <a:rPr lang="ca-ES" sz="1200" baseline="0" noProof="0" dirty="0"/>
                        <a:t> justificada o bé beca general denegada per motius acadèmics </a:t>
                      </a:r>
                    </a:p>
                    <a:p>
                      <a:r>
                        <a:rPr lang="ca-ES" sz="1200" baseline="0" noProof="0" dirty="0"/>
                        <a:t>-Modalitat B: crèdits repetits per segona vegada fins a 18credits </a:t>
                      </a:r>
                      <a:r>
                        <a:rPr lang="es-ES" sz="1200" baseline="0" dirty="0"/>
                        <a:t>el 25%</a:t>
                      </a:r>
                    </a:p>
                    <a:p>
                      <a:r>
                        <a:rPr lang="es-ES" sz="1200" baseline="0" dirty="0"/>
                        <a:t>-</a:t>
                      </a:r>
                      <a:r>
                        <a:rPr lang="es-ES" sz="1200" baseline="0" dirty="0" err="1"/>
                        <a:t>Modalitat</a:t>
                      </a:r>
                      <a:r>
                        <a:rPr lang="es-ES" sz="1200" baseline="0" dirty="0"/>
                        <a:t> C: </a:t>
                      </a:r>
                      <a:r>
                        <a:rPr lang="es-ES" sz="1200" dirty="0"/>
                        <a:t> </a:t>
                      </a:r>
                      <a:r>
                        <a:rPr lang="ca-ES" sz="1200" dirty="0"/>
                        <a:t>beca general denegada per no haver assolit la nota mitjana d'accés a màster. </a:t>
                      </a:r>
                      <a:endParaRPr lang="es-ES" sz="1200" dirty="0"/>
                    </a:p>
                    <a:p>
                      <a:r>
                        <a:rPr lang="ca-ES" sz="1200" dirty="0"/>
                        <a:t>Màster </a:t>
                      </a:r>
                      <a:r>
                        <a:rPr lang="ca-ES" sz="1200" dirty="0" err="1"/>
                        <a:t>habilitants</a:t>
                      </a:r>
                      <a:r>
                        <a:rPr lang="ca-ES" sz="1200" dirty="0"/>
                        <a:t>: nota mitjana d´accés mínima de 6 punts. </a:t>
                      </a:r>
                    </a:p>
                    <a:p>
                      <a:r>
                        <a:rPr lang="ca-ES" sz="1200" dirty="0"/>
                        <a:t>Resta de màsters: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sz="1200" dirty="0"/>
                        <a:t>Arts i Humanitats, Ciències Socials i Jurídiques i Ciències de la Salut: 6,5 punts.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sz="1200" dirty="0"/>
                        <a:t>Ciències i ensenyaments tècnics: 6 punts.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a-ES" sz="1200" dirty="0"/>
                    </a:p>
                    <a:p>
                      <a:r>
                        <a:rPr lang="ca-ES" sz="1200" dirty="0"/>
                        <a:t>-Ajut</a:t>
                      </a:r>
                      <a:r>
                        <a:rPr lang="ca-ES" sz="1200" baseline="0" dirty="0"/>
                        <a:t> de terceres llengües de l’EIM: estar matriculat i haver superat un curs d’idiomes del nivell que contempli la convocatòria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u="none" dirty="0"/>
                        <a:t>-</a:t>
                      </a:r>
                      <a:r>
                        <a:rPr lang="ca-ES" sz="1200" u="none" noProof="0" dirty="0"/>
                        <a:t>Trobar-se en una situació de vulnerabilitat econòmica i poder-ho acreditar. </a:t>
                      </a:r>
                    </a:p>
                    <a:p>
                      <a:endParaRPr lang="ca-ES" sz="1200" u="none" noProof="0" dirty="0"/>
                    </a:p>
                    <a:p>
                      <a:r>
                        <a:rPr lang="ca-ES" sz="1200" u="none" noProof="0" dirty="0"/>
                        <a:t>-Es considerarà situació de vulnerabilitat econòmica aquella de la qual resultin uns ingressos anuals </a:t>
                      </a:r>
                      <a:r>
                        <a:rPr lang="ca-ES" sz="1200" u="none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màxims. </a:t>
                      </a:r>
                    </a:p>
                    <a:p>
                      <a:endParaRPr lang="ca-ES" sz="1200" u="none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a-ES" sz="1200" u="none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-Cal haver sol·licitat la beca general o d'Equitat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/>
                        <a:t>Reunir</a:t>
                      </a:r>
                      <a:r>
                        <a:rPr lang="ca-ES" sz="1200" baseline="0" noProof="0" dirty="0"/>
                        <a:t> els requisits marcats </a:t>
                      </a:r>
                      <a:r>
                        <a:rPr lang="es-ES" sz="1200" baseline="0" dirty="0"/>
                        <a:t>a la convocatoria [</a:t>
                      </a:r>
                      <a:r>
                        <a:rPr lang="es-ES" sz="1200" baseline="0" dirty="0">
                          <a:hlinkClick r:id="rId3"/>
                        </a:rPr>
                        <a:t>+</a:t>
                      </a:r>
                      <a:r>
                        <a:rPr lang="es-ES" sz="1200" baseline="0" dirty="0"/>
                        <a:t>]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-</a:t>
                      </a:r>
                      <a:r>
                        <a:rPr lang="ca-ES" sz="1200" noProof="0" dirty="0"/>
                        <a:t>Estudiants que</a:t>
                      </a:r>
                      <a:r>
                        <a:rPr lang="ca-ES" sz="1200" baseline="0" noProof="0" dirty="0"/>
                        <a:t> </a:t>
                      </a:r>
                      <a:r>
                        <a:rPr lang="ca-ES" sz="1200" noProof="0" dirty="0"/>
                        <a:t>estiguin cursant últim</a:t>
                      </a:r>
                      <a:r>
                        <a:rPr lang="ca-ES" sz="1200" baseline="0" noProof="0" dirty="0"/>
                        <a:t> curs de grau o primer de màster.  </a:t>
                      </a:r>
                    </a:p>
                    <a:p>
                      <a:endParaRPr lang="ca-ES" sz="1200" baseline="0" noProof="0" dirty="0"/>
                    </a:p>
                    <a:p>
                      <a:r>
                        <a:rPr lang="ca-ES" sz="1200" baseline="0" noProof="0" dirty="0"/>
                        <a:t>-Cal </a:t>
                      </a:r>
                      <a:r>
                        <a:rPr lang="ca-ES" sz="1200" noProof="0" dirty="0"/>
                        <a:t>haver superat el 75% de la càrrega lectiva. </a:t>
                      </a:r>
                    </a:p>
                    <a:p>
                      <a:endParaRPr lang="es-E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ca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Nota mitja  de crèdits superats:</a:t>
                      </a:r>
                      <a:r>
                        <a:rPr lang="ca-ES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a-E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a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Estudiants d’ensenyaments tècnics: 7,25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a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Estudiants de Ciències, Ciències Experimentals i Ciències Socials i Jurídiques:</a:t>
                      </a:r>
                      <a:r>
                        <a:rPr lang="ca-ES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7,70</a:t>
                      </a:r>
                      <a:endParaRPr lang="ca-E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a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Estudiants de Ciències de la Salut: 7,80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a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Estudiants d’Arts i Humanitats:</a:t>
                      </a:r>
                      <a:r>
                        <a:rPr lang="ca-ES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endParaRPr lang="ca-E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8885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04772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DAA5D9-5AD8-6640-8E86-4D059B108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COM</a:t>
            </a:r>
            <a:r>
              <a:rPr lang="es-ES" dirty="0">
                <a:solidFill>
                  <a:schemeClr val="bg1"/>
                </a:solidFill>
              </a:rPr>
              <a:t> i </a:t>
            </a:r>
            <a:r>
              <a:rPr lang="es-ES" dirty="0">
                <a:solidFill>
                  <a:schemeClr val="tx1"/>
                </a:solidFill>
              </a:rPr>
              <a:t>QUAN </a:t>
            </a:r>
            <a:r>
              <a:rPr lang="es-ES" dirty="0" err="1">
                <a:solidFill>
                  <a:schemeClr val="bg1"/>
                </a:solidFill>
              </a:rPr>
              <a:t>puc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SOL.LICITAR </a:t>
            </a:r>
            <a:r>
              <a:rPr lang="es-ES" dirty="0">
                <a:solidFill>
                  <a:schemeClr val="bg1"/>
                </a:solidFill>
              </a:rPr>
              <a:t>les beques?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xmlns="" id="{48B08D65-2C54-7B45-A2C1-92F1D2BCB3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05650123"/>
              </p:ext>
            </p:extLst>
          </p:nvPr>
        </p:nvGraphicFramePr>
        <p:xfrm>
          <a:off x="3498001" y="758531"/>
          <a:ext cx="8170764" cy="4920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079">
                  <a:extLst>
                    <a:ext uri="{9D8B030D-6E8A-4147-A177-3AD203B41FA5}">
                      <a16:colId xmlns:a16="http://schemas.microsoft.com/office/drawing/2014/main" xmlns="" val="4215214817"/>
                    </a:ext>
                  </a:extLst>
                </a:gridCol>
                <a:gridCol w="2810208">
                  <a:extLst>
                    <a:ext uri="{9D8B030D-6E8A-4147-A177-3AD203B41FA5}">
                      <a16:colId xmlns:a16="http://schemas.microsoft.com/office/drawing/2014/main" xmlns="" val="810408178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xmlns="" val="4076275626"/>
                    </a:ext>
                  </a:extLst>
                </a:gridCol>
                <a:gridCol w="2609637">
                  <a:extLst>
                    <a:ext uri="{9D8B030D-6E8A-4147-A177-3AD203B41FA5}">
                      <a16:colId xmlns:a16="http://schemas.microsoft.com/office/drawing/2014/main" xmlns="" val="4182149166"/>
                    </a:ext>
                  </a:extLst>
                </a:gridCol>
              </a:tblGrid>
              <a:tr h="551684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/>
                        <a:t>Acreditació econòmica (MATRC)-Beca Equitat</a:t>
                      </a:r>
                    </a:p>
                  </a:txBody>
                  <a:tcPr marL="77800" marR="7780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Beca General</a:t>
                      </a:r>
                    </a:p>
                  </a:txBody>
                  <a:tcPr marL="77800" marR="7780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Beques de </a:t>
                      </a:r>
                      <a:r>
                        <a:rPr lang="es-ES" sz="1600" dirty="0" err="1"/>
                        <a:t>Col·laboració</a:t>
                      </a:r>
                      <a:r>
                        <a:rPr lang="es-ES" sz="1600" dirty="0"/>
                        <a:t> UB</a:t>
                      </a:r>
                    </a:p>
                  </a:txBody>
                  <a:tcPr marL="77800" marR="77800"/>
                </a:tc>
                <a:extLst>
                  <a:ext uri="{0D108BD9-81ED-4DB2-BD59-A6C34878D82A}">
                    <a16:rowId xmlns:a16="http://schemas.microsoft.com/office/drawing/2014/main" xmlns="" val="806385345"/>
                  </a:ext>
                </a:extLst>
              </a:tr>
              <a:tr h="319396">
                <a:tc gridSpan="4">
                  <a:txBody>
                    <a:bodyPr/>
                    <a:lstStyle/>
                    <a:p>
                      <a:r>
                        <a:rPr lang="es-ES" sz="1600" i="1" dirty="0">
                          <a:solidFill>
                            <a:schemeClr val="bg1"/>
                          </a:solidFill>
                          <a:highlight>
                            <a:srgbClr val="0000FF"/>
                          </a:highlight>
                        </a:rPr>
                        <a:t>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6409226"/>
                  </a:ext>
                </a:extLst>
              </a:tr>
              <a:tr h="551684">
                <a:tc>
                  <a:txBody>
                    <a:bodyPr/>
                    <a:lstStyle/>
                    <a:p>
                      <a:r>
                        <a:rPr lang="es-ES" sz="1600" dirty="0"/>
                        <a:t>A través del </a:t>
                      </a:r>
                      <a:r>
                        <a:rPr lang="es-ES" sz="1600" dirty="0" err="1"/>
                        <a:t>següent</a:t>
                      </a:r>
                      <a:r>
                        <a:rPr lang="es-ES" sz="1600" dirty="0"/>
                        <a:t> </a:t>
                      </a:r>
                      <a:r>
                        <a:rPr lang="es-ES" sz="1600" dirty="0">
                          <a:hlinkClick r:id="rId2"/>
                        </a:rPr>
                        <a:t>enllaç</a:t>
                      </a:r>
                      <a:endParaRPr lang="es-ES" sz="1600" dirty="0"/>
                    </a:p>
                    <a:p>
                      <a:endParaRPr lang="es-E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1600" dirty="0"/>
                        <a:t>A través del </a:t>
                      </a:r>
                      <a:r>
                        <a:rPr lang="es-ES" sz="1600" dirty="0" err="1"/>
                        <a:t>següent</a:t>
                      </a:r>
                      <a:r>
                        <a:rPr lang="es-ES" sz="1600" dirty="0"/>
                        <a:t> </a:t>
                      </a:r>
                      <a:r>
                        <a:rPr lang="es-ES" sz="1600" dirty="0">
                          <a:hlinkClick r:id="rId3"/>
                        </a:rPr>
                        <a:t>enllaç</a:t>
                      </a:r>
                      <a:endParaRPr lang="es-ES" sz="1600" dirty="0"/>
                    </a:p>
                    <a:p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A través del </a:t>
                      </a:r>
                      <a:r>
                        <a:rPr lang="es-ES" sz="1600" dirty="0" err="1"/>
                        <a:t>següent</a:t>
                      </a:r>
                      <a:r>
                        <a:rPr lang="es-ES" sz="1600" dirty="0"/>
                        <a:t> </a:t>
                      </a:r>
                      <a:r>
                        <a:rPr lang="es-ES" sz="1600" dirty="0">
                          <a:hlinkClick r:id="rId4"/>
                        </a:rPr>
                        <a:t>enllaç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7508796"/>
                  </a:ext>
                </a:extLst>
              </a:tr>
              <a:tr h="409251">
                <a:tc gridSpan="4">
                  <a:txBody>
                    <a:bodyPr/>
                    <a:lstStyle/>
                    <a:p>
                      <a:r>
                        <a:rPr lang="es-ES" sz="1600" i="1" dirty="0">
                          <a:solidFill>
                            <a:schemeClr val="bg1"/>
                          </a:solidFill>
                          <a:highlight>
                            <a:srgbClr val="0000FF"/>
                          </a:highlight>
                        </a:rPr>
                        <a:t>QUAN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4407000"/>
                  </a:ext>
                </a:extLst>
              </a:tr>
              <a:tr h="80591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termini de presentació de </a:t>
                      </a:r>
                      <a:r>
                        <a:rPr lang="ca-ES" sz="16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sol.licituds</a:t>
                      </a:r>
                      <a:r>
                        <a:rPr lang="ca-ES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és de juliol-agost fins a mitjans d’octubre de 2021.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a-ES" sz="1600" b="1" kern="1200" noProof="0" dirty="0">
                          <a:solidFill>
                            <a:srgbClr val="FF0000"/>
                          </a:solidFill>
                          <a:highlight>
                            <a:srgbClr val="00FFFF"/>
                          </a:highlight>
                          <a:latin typeface="+mn-lt"/>
                          <a:ea typeface="+mn-ea"/>
                          <a:cs typeface="+mn-cs"/>
                        </a:rPr>
                        <a:t>RECORDA:</a:t>
                      </a:r>
                      <a:endParaRPr lang="ca-ES" sz="1600" b="0" kern="120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highlight>
                          <a:srgbClr val="00FFFF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a-ES" sz="1600" b="0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Cal demanar l’acreditació econòmica mínim 10 dies abans de matricular-te </a:t>
                      </a:r>
                      <a:r>
                        <a:rPr lang="ca-ES" sz="1600" b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per tal de saber si pots matricular-te o no amb la condició de becari/a. </a:t>
                      </a:r>
                    </a:p>
                    <a:p>
                      <a:endParaRPr lang="ca-ES" sz="1600" b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ca-ES" sz="1600" b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La beca general cal que la demanis, mínim, 2 dies abans de matricular-te.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a-ES" sz="1600" i="1" noProof="0" dirty="0">
                        <a:solidFill>
                          <a:schemeClr val="bg1"/>
                        </a:solidFill>
                        <a:highlight>
                          <a:srgbClr val="0000FF"/>
                        </a:highligh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600" b="0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L’estudiant pot sol·licitar aquestes beques al llarg de tot el curs. </a:t>
                      </a:r>
                    </a:p>
                    <a:p>
                      <a:endParaRPr lang="ca-ES" sz="1600" b="0" kern="120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1358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3879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DAA5D9-5AD8-6640-8E86-4D059B108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COM</a:t>
            </a:r>
            <a:r>
              <a:rPr lang="es-ES" dirty="0">
                <a:solidFill>
                  <a:schemeClr val="bg1"/>
                </a:solidFill>
              </a:rPr>
              <a:t> i </a:t>
            </a:r>
            <a:r>
              <a:rPr lang="es-ES" dirty="0">
                <a:solidFill>
                  <a:schemeClr val="tx1"/>
                </a:solidFill>
              </a:rPr>
              <a:t>QUAN </a:t>
            </a:r>
            <a:r>
              <a:rPr lang="es-ES" dirty="0" err="1">
                <a:solidFill>
                  <a:schemeClr val="bg1"/>
                </a:solidFill>
              </a:rPr>
              <a:t>puc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SOL.LICITAR </a:t>
            </a:r>
            <a:r>
              <a:rPr lang="es-ES" dirty="0">
                <a:solidFill>
                  <a:schemeClr val="bg1"/>
                </a:solidFill>
              </a:rPr>
              <a:t>les beques?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xmlns="" id="{7935829A-06EF-BE4C-96E9-F0E24E03B2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28762145"/>
              </p:ext>
            </p:extLst>
          </p:nvPr>
        </p:nvGraphicFramePr>
        <p:xfrm>
          <a:off x="3529103" y="772160"/>
          <a:ext cx="7848644" cy="420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161">
                  <a:extLst>
                    <a:ext uri="{9D8B030D-6E8A-4147-A177-3AD203B41FA5}">
                      <a16:colId xmlns:a16="http://schemas.microsoft.com/office/drawing/2014/main" xmlns="" val="2056892820"/>
                    </a:ext>
                  </a:extLst>
                </a:gridCol>
                <a:gridCol w="1962161">
                  <a:extLst>
                    <a:ext uri="{9D8B030D-6E8A-4147-A177-3AD203B41FA5}">
                      <a16:colId xmlns:a16="http://schemas.microsoft.com/office/drawing/2014/main" xmlns="" val="1519776193"/>
                    </a:ext>
                  </a:extLst>
                </a:gridCol>
                <a:gridCol w="1962161">
                  <a:extLst>
                    <a:ext uri="{9D8B030D-6E8A-4147-A177-3AD203B41FA5}">
                      <a16:colId xmlns:a16="http://schemas.microsoft.com/office/drawing/2014/main" xmlns="" val="2540652413"/>
                    </a:ext>
                  </a:extLst>
                </a:gridCol>
                <a:gridCol w="1962161">
                  <a:extLst>
                    <a:ext uri="{9D8B030D-6E8A-4147-A177-3AD203B41FA5}">
                      <a16:colId xmlns:a16="http://schemas.microsoft.com/office/drawing/2014/main" xmlns="" val="38372235"/>
                    </a:ext>
                  </a:extLst>
                </a:gridCol>
              </a:tblGrid>
              <a:tr h="750243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/>
                        <a:t>Programa d’Ajuts Propis bkUB</a:t>
                      </a: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/>
                        <a:t>Connecta UB</a:t>
                      </a: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/>
                        <a:t>Beques Santander Progreso</a:t>
                      </a:r>
                    </a:p>
                  </a:txBody>
                  <a:tcPr marL="77800" marR="77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/>
                        <a:t>Beques de Col·laboració en departaments</a:t>
                      </a:r>
                    </a:p>
                  </a:txBody>
                  <a:tcPr marL="77800" marR="77800"/>
                </a:tc>
                <a:extLst>
                  <a:ext uri="{0D108BD9-81ED-4DB2-BD59-A6C34878D82A}">
                    <a16:rowId xmlns:a16="http://schemas.microsoft.com/office/drawing/2014/main" xmlns="" val="2269575029"/>
                  </a:ext>
                </a:extLst>
              </a:tr>
              <a:tr h="277642">
                <a:tc gridSpan="4">
                  <a:txBody>
                    <a:bodyPr/>
                    <a:lstStyle/>
                    <a:p>
                      <a:r>
                        <a:rPr lang="ca-ES" sz="1400" b="1" i="1" noProof="0">
                          <a:solidFill>
                            <a:schemeClr val="bg1"/>
                          </a:solidFill>
                          <a:highlight>
                            <a:srgbClr val="0000FF"/>
                          </a:highlight>
                        </a:rPr>
                        <a:t>COM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6614876"/>
                  </a:ext>
                </a:extLst>
              </a:tr>
              <a:tr h="666882">
                <a:tc>
                  <a:txBody>
                    <a:bodyPr/>
                    <a:lstStyle/>
                    <a:p>
                      <a:r>
                        <a:rPr lang="ca-ES" sz="1400" noProof="0"/>
                        <a:t>-Les tres principals modalitats a través del següent </a:t>
                      </a:r>
                      <a:r>
                        <a:rPr lang="ca-ES" sz="1400" noProof="0">
                          <a:hlinkClick r:id="rId2"/>
                        </a:rPr>
                        <a:t>enllaç</a:t>
                      </a:r>
                      <a:endParaRPr lang="ca-ES" sz="1400" noProof="0"/>
                    </a:p>
                    <a:p>
                      <a:endParaRPr lang="ca-ES" sz="1400" noProof="0"/>
                    </a:p>
                    <a:p>
                      <a:r>
                        <a:rPr lang="ca-ES" sz="1400" noProof="0"/>
                        <a:t>-Ajut terceres llengües</a:t>
                      </a:r>
                      <a:r>
                        <a:rPr lang="ca-ES" sz="1400" baseline="0" noProof="0"/>
                        <a:t> de l’</a:t>
                      </a:r>
                      <a:r>
                        <a:rPr lang="ca-ES" sz="1400" noProof="0"/>
                        <a:t>EIM</a:t>
                      </a:r>
                      <a:r>
                        <a:rPr lang="ca-ES" sz="1400" baseline="0" noProof="0"/>
                        <a:t> [</a:t>
                      </a:r>
                      <a:r>
                        <a:rPr lang="ca-ES" sz="1400" baseline="0" noProof="0">
                          <a:hlinkClick r:id="rId3"/>
                        </a:rPr>
                        <a:t>+</a:t>
                      </a:r>
                      <a:r>
                        <a:rPr lang="ca-ES" sz="1400" baseline="0" noProof="0"/>
                        <a:t>]</a:t>
                      </a:r>
                      <a:endParaRPr lang="ca-E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noProof="0"/>
                        <a:t>A través del següent </a:t>
                      </a:r>
                      <a:r>
                        <a:rPr lang="ca-ES" sz="1400" noProof="0">
                          <a:hlinkClick r:id="rId4"/>
                        </a:rPr>
                        <a:t>enllaç</a:t>
                      </a:r>
                      <a:r>
                        <a:rPr lang="ca-ES" sz="1400" noProof="0"/>
                        <a:t> </a:t>
                      </a:r>
                    </a:p>
                    <a:p>
                      <a:endParaRPr lang="ca-E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/>
                        <a:t>A través del següent </a:t>
                      </a:r>
                      <a:r>
                        <a:rPr lang="ca-ES" sz="1400" noProof="0">
                          <a:hlinkClick r:id="rId5"/>
                        </a:rPr>
                        <a:t>enllaç</a:t>
                      </a:r>
                      <a:r>
                        <a:rPr lang="ca-ES" sz="1400" noProof="0"/>
                        <a:t> </a:t>
                      </a:r>
                    </a:p>
                    <a:p>
                      <a:endParaRPr lang="ca-E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noProof="0"/>
                        <a:t>A través del següent </a:t>
                      </a:r>
                      <a:r>
                        <a:rPr lang="ca-ES" sz="1400" noProof="0">
                          <a:hlinkClick r:id="rId6"/>
                        </a:rPr>
                        <a:t>enllaç</a:t>
                      </a:r>
                      <a:endParaRPr lang="ca-ES" sz="1400" noProof="0"/>
                    </a:p>
                    <a:p>
                      <a:endParaRPr lang="ca-ES" sz="14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161691"/>
                  </a:ext>
                </a:extLst>
              </a:tr>
              <a:tr h="331568">
                <a:tc grid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a-ES" sz="1400" b="1" i="1" kern="1200" noProof="0">
                          <a:solidFill>
                            <a:schemeClr val="bg1"/>
                          </a:solidFill>
                          <a:highlight>
                            <a:srgbClr val="0000FF"/>
                          </a:highlight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3558676"/>
                  </a:ext>
                </a:extLst>
              </a:tr>
              <a:tr h="666882">
                <a:tc>
                  <a:txBody>
                    <a:bodyPr/>
                    <a:lstStyle/>
                    <a:p>
                      <a:r>
                        <a:rPr lang="ca-ES" sz="1400" noProof="0"/>
                        <a:t>-Les tres modalitats</a:t>
                      </a:r>
                      <a:r>
                        <a:rPr lang="ca-ES" sz="1400" baseline="0" noProof="0"/>
                        <a:t> : d</a:t>
                      </a:r>
                      <a:r>
                        <a:rPr lang="ca-ES" sz="1400" noProof="0"/>
                        <a:t>’octubre a abril.</a:t>
                      </a:r>
                    </a:p>
                    <a:p>
                      <a:endParaRPr lang="ca-ES" sz="1400" noProof="0"/>
                    </a:p>
                    <a:p>
                      <a:r>
                        <a:rPr lang="ca-ES" sz="1400" noProof="0"/>
                        <a:t>-Ajut terceres llengües de EIM:</a:t>
                      </a:r>
                      <a:r>
                        <a:rPr lang="ca-ES" sz="1400" baseline="0" noProof="0"/>
                        <a:t> </a:t>
                      </a:r>
                      <a:r>
                        <a:rPr lang="ca-ES" sz="1400" noProof="0"/>
                        <a:t>de</a:t>
                      </a:r>
                      <a:r>
                        <a:rPr lang="ca-ES" sz="1400" baseline="0" noProof="0"/>
                        <a:t> novembre a setembre.</a:t>
                      </a:r>
                      <a:endParaRPr lang="ca-E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 dirty="0"/>
                        <a:t>Al llarg del curs, segons necessitats (consultar </a:t>
                      </a:r>
                      <a:r>
                        <a:rPr lang="ca-ES" sz="1400" noProof="0" dirty="0">
                          <a:hlinkClick r:id="rId7"/>
                        </a:rPr>
                        <a:t>web</a:t>
                      </a:r>
                      <a:r>
                        <a:rPr lang="ca-ES" sz="1400" noProof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/>
                        <a:t>Setembre (consultar</a:t>
                      </a:r>
                      <a:r>
                        <a:rPr lang="ca-ES" sz="1400" baseline="0" noProof="0"/>
                        <a:t> </a:t>
                      </a:r>
                      <a:r>
                        <a:rPr lang="ca-ES" sz="1400" baseline="0" noProof="0">
                          <a:hlinkClick r:id="rId8"/>
                        </a:rPr>
                        <a:t>web</a:t>
                      </a:r>
                      <a:r>
                        <a:rPr lang="ca-ES" sz="1400" baseline="0" noProof="0"/>
                        <a:t>)</a:t>
                      </a:r>
                      <a:endParaRPr lang="ca-E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 dirty="0"/>
                        <a:t>El termini de presentació és de juliol a setembre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9520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68168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BD69D19-F263-5643-B18B-8A602EFBC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I si </a:t>
            </a:r>
            <a:r>
              <a:rPr lang="es-ES" dirty="0" err="1">
                <a:solidFill>
                  <a:schemeClr val="bg1"/>
                </a:solidFill>
              </a:rPr>
              <a:t>em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vull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MATRICULAR SENSE PAGAR MATRÍCULA</a:t>
            </a:r>
            <a:r>
              <a:rPr lang="es-ES" dirty="0">
                <a:solidFill>
                  <a:schemeClr val="bg1"/>
                </a:solidFill>
              </a:rPr>
              <a:t>, quina </a:t>
            </a:r>
            <a:r>
              <a:rPr lang="es-ES" dirty="0">
                <a:solidFill>
                  <a:schemeClr val="tx1"/>
                </a:solidFill>
              </a:rPr>
              <a:t>BECA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haig</a:t>
            </a:r>
            <a:r>
              <a:rPr lang="es-ES" dirty="0">
                <a:solidFill>
                  <a:schemeClr val="bg1"/>
                </a:solidFill>
              </a:rPr>
              <a:t> de </a:t>
            </a:r>
            <a:r>
              <a:rPr lang="es-ES" dirty="0">
                <a:solidFill>
                  <a:schemeClr val="tx1"/>
                </a:solidFill>
              </a:rPr>
              <a:t>SOL.LICITAR PRIMER</a:t>
            </a:r>
            <a:r>
              <a:rPr lang="es-ES" dirty="0">
                <a:solidFill>
                  <a:schemeClr val="bg1"/>
                </a:solidFill>
              </a:rPr>
              <a:t>?</a:t>
            </a:r>
            <a:endParaRPr lang="es-ES" dirty="0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xmlns="" id="{5729497E-8EF2-EB41-8294-6F508A44E8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73972358"/>
              </p:ext>
            </p:extLst>
          </p:nvPr>
        </p:nvGraphicFramePr>
        <p:xfrm>
          <a:off x="4156778" y="970174"/>
          <a:ext cx="6622212" cy="3484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BF61A583-AE6F-9543-A673-B1368EFFECD5}"/>
              </a:ext>
            </a:extLst>
          </p:cNvPr>
          <p:cNvSpPr txBox="1"/>
          <p:nvPr/>
        </p:nvSpPr>
        <p:spPr>
          <a:xfrm>
            <a:off x="4062549" y="4598126"/>
            <a:ext cx="6910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*</a:t>
            </a:r>
            <a:r>
              <a:rPr lang="es-ES" dirty="0"/>
              <a:t>SEGONS EL RESULTAT:</a:t>
            </a:r>
          </a:p>
          <a:p>
            <a:r>
              <a:rPr lang="es-ES" b="1" dirty="0">
                <a:solidFill>
                  <a:srgbClr val="00B050"/>
                </a:solidFill>
              </a:rPr>
              <a:t>-POSITIU</a:t>
            </a:r>
            <a:r>
              <a:rPr lang="es-ES" dirty="0"/>
              <a:t> (MATRÍCULA CONDICIONAL)</a:t>
            </a:r>
          </a:p>
          <a:p>
            <a:r>
              <a:rPr lang="es-ES" b="1" dirty="0">
                <a:solidFill>
                  <a:srgbClr val="FF0000"/>
                </a:solidFill>
              </a:rPr>
              <a:t>-NEGATIU</a:t>
            </a:r>
            <a:r>
              <a:rPr lang="es-ES" dirty="0"/>
              <a:t> (MATRÍCULA ORDINÀRIA) </a:t>
            </a:r>
          </a:p>
        </p:txBody>
      </p:sp>
    </p:spTree>
    <p:extLst>
      <p:ext uri="{BB962C8B-B14F-4D97-AF65-F5344CB8AC3E}">
        <p14:creationId xmlns:p14="http://schemas.microsoft.com/office/powerpoint/2010/main" xmlns="" val="2205931007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arco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{77BE1C17-A8C8-D54B-ADEF-30FBB08752B4}tf10001120</Template>
  <TotalTime>1455</TotalTime>
  <Words>1796</Words>
  <Application>Microsoft Office PowerPoint</Application>
  <PresentationFormat>Personalizado</PresentationFormat>
  <Paragraphs>280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Marco</vt:lpstr>
      <vt:lpstr>Beques i Ajuts a l’Estudiant </vt:lpstr>
      <vt:lpstr>Quines beques puc DEMANAR?</vt:lpstr>
      <vt:lpstr>En què CONSISTEIXEN les beques?</vt:lpstr>
      <vt:lpstr>En què CONSISTEIXEN les beques?</vt:lpstr>
      <vt:lpstr>Quins REQUISITS  haig de complir?</vt:lpstr>
      <vt:lpstr>Quins REQUISITS  haig de complir?</vt:lpstr>
      <vt:lpstr>COM i QUAN puc SOL.LICITAR les beques?</vt:lpstr>
      <vt:lpstr>COM i QUAN puc SOL.LICITAR les beques?</vt:lpstr>
      <vt:lpstr>I si em vull MATRICULAR SENSE PAGAR MATRÍCULA, quina BECA haig de SOL.LICITAR PRIMER?</vt:lpstr>
      <vt:lpstr>Com funciona l’ACREDITACIÓ ECONÒMICA POSITIVA</vt:lpstr>
      <vt:lpstr>ACREDITACIÓ ECONÒMICA NEGATIVA</vt:lpstr>
      <vt:lpstr>ON puc consultar el RESULTAT de les beques? </vt:lpstr>
      <vt:lpstr>ON puc consultar el RESULTAT de les beques? </vt:lpstr>
      <vt:lpstr>Quines OBLIGACIONS tinc com a beneficiari?</vt:lpstr>
      <vt:lpstr>Quines OBLIGACIONS tinc com a beneficiari?</vt:lpstr>
      <vt:lpstr>Puc TREBALLAR si sóc beneficiari/a d’una d’aquestes beques?</vt:lpstr>
      <vt:lpstr>Puc TREBALLAR si sóc beneficiari/a d’una d’aquestes beques?</vt:lpstr>
      <vt:lpstr>Si necessito AJUDA, com puc contactar amb vosaltres?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Beques i Ajuts</dc:title>
  <dc:creator>Microsoft Office User</dc:creator>
  <cp:lastModifiedBy>Eva Navarro</cp:lastModifiedBy>
  <cp:revision>98</cp:revision>
  <cp:lastPrinted>2020-12-22T08:03:40Z</cp:lastPrinted>
  <dcterms:created xsi:type="dcterms:W3CDTF">2020-12-17T11:40:30Z</dcterms:created>
  <dcterms:modified xsi:type="dcterms:W3CDTF">2022-01-13T12:41:34Z</dcterms:modified>
</cp:coreProperties>
</file>