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7" r:id="rId1"/>
  </p:sldMasterIdLst>
  <p:sldIdLst>
    <p:sldId id="268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668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/>
              <a:t>Feu clic aquí per editar l'estil de subtítols del patró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67977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àmic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42343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46569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geta d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49880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34062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06234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4197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3828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07957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22258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81184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9483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01285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09B482E8-6E0E-1B4F-B1FD-C69DB9E858D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92254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8255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universitats.gencat.cat/ca/preinscripcio/que_saber_pre/proces_assignaci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niversitats.gencat.cat/web/.content/01_acces_i_admissio/accesnet_CENTRES/Historia_30_abril.pdf" TargetMode="External"/><Relationship Id="rId2" Type="http://schemas.openxmlformats.org/officeDocument/2006/relationships/hyperlink" Target="http://universitats.gencat.cat/web/.content/01_acces_i_admissio/accesnet_CENTRES/PAU_2020_centres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niversitats.gencat.cat/web/.content/01_acces_i_admissio/accesnet_CENTRES/Geografia_30_abril.pdf" TargetMode="External"/><Relationship Id="rId4" Type="http://schemas.openxmlformats.org/officeDocument/2006/relationships/hyperlink" Target="http://universitats.gencat.cat/web/.content/01_acces_i_admissio/accesnet_CENTRES/Historia_de_Art_30_abril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gora.xtec.cat/iesmiquelbosch/wp-content/uploads/usu626/2020/06/Instrucccions-per-als-alumnes-PAU-2020.pdf" TargetMode="External"/><Relationship Id="rId2" Type="http://schemas.openxmlformats.org/officeDocument/2006/relationships/hyperlink" Target="http://universitats.gencat.cat/ca/pau/pau_dia_prova/pau_info_di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gora.xtec.cat/iesmiquelbosch/wp-content/uploads/usu626/2020/06/1_Protocol_general_PROCICAT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universitats.gencat.cat/ca/pau/que_heu_saber/result_i_rev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universitats.gencat.cat/ca/preinscripcio/prova_aptitud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4496" y="697445"/>
            <a:ext cx="11038563" cy="970450"/>
          </a:xfrm>
        </p:spPr>
        <p:txBody>
          <a:bodyPr/>
          <a:lstStyle/>
          <a:p>
            <a:r>
              <a:rPr lang="ca-ES" sz="4400" dirty="0"/>
              <a:t>PAU </a:t>
            </a:r>
            <a:br>
              <a:rPr lang="ca-ES" sz="4400" dirty="0"/>
            </a:br>
            <a:r>
              <a:rPr lang="ca-ES" sz="4400" dirty="0"/>
              <a:t>(PORTAL D’ACCÉS A LA UNIVERSITAT)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169361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SEGONA ASSIGNACIÓ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8712" y="2070100"/>
            <a:ext cx="10554574" cy="4787899"/>
          </a:xfrm>
        </p:spPr>
        <p:txBody>
          <a:bodyPr>
            <a:normAutofit lnSpcReduction="10000"/>
          </a:bodyPr>
          <a:lstStyle/>
          <a:p>
            <a:pPr>
              <a:lnSpc>
                <a:spcPct val="160000"/>
              </a:lnSpc>
            </a:pPr>
            <a:r>
              <a:rPr lang="ca-ES" sz="1500" dirty="0"/>
              <a:t>Publicació: 18 de setembre</a:t>
            </a:r>
          </a:p>
          <a:p>
            <a:pPr>
              <a:lnSpc>
                <a:spcPct val="160000"/>
              </a:lnSpc>
            </a:pPr>
            <a:r>
              <a:rPr lang="ca-ES" sz="1500" dirty="0"/>
              <a:t>Poden passar dues coses:</a:t>
            </a:r>
          </a:p>
          <a:p>
            <a:pPr lvl="1">
              <a:lnSpc>
                <a:spcPct val="160000"/>
              </a:lnSpc>
            </a:pPr>
            <a:r>
              <a:rPr lang="ca-ES" sz="1500" dirty="0"/>
              <a:t>M’han donat una opció </a:t>
            </a:r>
            <a:r>
              <a:rPr lang="ca-ES" sz="1500" dirty="0">
                <a:sym typeface="Wingdings" panose="05000000000000000000" pitchFamily="2" charset="2"/>
              </a:rPr>
              <a:t> em matriculo a la universitat del 21 al 23 de setembre (</a:t>
            </a:r>
            <a:r>
              <a:rPr lang="ca-ES" sz="1500" u="sng" dirty="0">
                <a:sym typeface="Wingdings" panose="05000000000000000000" pitchFamily="2" charset="2"/>
              </a:rPr>
              <a:t>si no em matriculo, perdo la plaça)</a:t>
            </a:r>
            <a:r>
              <a:rPr lang="ca-ES" sz="1500" dirty="0">
                <a:sym typeface="Wingdings" panose="05000000000000000000" pitchFamily="2" charset="2"/>
              </a:rPr>
              <a:t> i:</a:t>
            </a:r>
          </a:p>
          <a:p>
            <a:pPr lvl="2">
              <a:lnSpc>
                <a:spcPct val="160000"/>
              </a:lnSpc>
            </a:pPr>
            <a:r>
              <a:rPr lang="ca-ES" sz="1500" dirty="0">
                <a:sym typeface="Wingdings" panose="05000000000000000000" pitchFamily="2" charset="2"/>
              </a:rPr>
              <a:t>No faig res més perquè ja m’està bé aquesta assignació</a:t>
            </a:r>
          </a:p>
          <a:p>
            <a:pPr lvl="2">
              <a:lnSpc>
                <a:spcPct val="160000"/>
              </a:lnSpc>
            </a:pPr>
            <a:r>
              <a:rPr lang="ca-ES" sz="1500" dirty="0">
                <a:sym typeface="Wingdings" panose="05000000000000000000" pitchFamily="2" charset="2"/>
              </a:rPr>
              <a:t>Vull esperar a la primera reassignació de places: “Continuar en el procés de reassignació de places” al Portal d’accés del 18 al 23 de setembre</a:t>
            </a:r>
          </a:p>
          <a:p>
            <a:pPr lvl="1">
              <a:lnSpc>
                <a:spcPct val="160000"/>
              </a:lnSpc>
            </a:pPr>
            <a:r>
              <a:rPr lang="ca-ES" sz="1500" dirty="0">
                <a:sym typeface="Wingdings" panose="05000000000000000000" pitchFamily="2" charset="2"/>
              </a:rPr>
              <a:t>No m’han donat cap opció: “Continuar en el procés de reassignació de places” del 18 al 23 de setembre</a:t>
            </a:r>
          </a:p>
          <a:p>
            <a:pPr lvl="2" indent="-285750">
              <a:lnSpc>
                <a:spcPct val="160000"/>
              </a:lnSpc>
            </a:pPr>
            <a:endParaRPr lang="ca-ES" sz="1500" dirty="0">
              <a:sym typeface="Wingdings" panose="05000000000000000000" pitchFamily="2" charset="2"/>
            </a:endParaRPr>
          </a:p>
          <a:p>
            <a:pPr marL="457200" lvl="1" indent="0">
              <a:lnSpc>
                <a:spcPct val="160000"/>
              </a:lnSpc>
              <a:buNone/>
            </a:pPr>
            <a:r>
              <a:rPr lang="ca-ES" sz="1500" dirty="0">
                <a:sym typeface="Wingdings" panose="05000000000000000000" pitchFamily="2" charset="2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186465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PRIMERA </a:t>
            </a:r>
            <a:r>
              <a:rPr lang="ca-ES" dirty="0" smtClean="0"/>
              <a:t>REASSIGNACIÓ</a:t>
            </a:r>
            <a:endParaRPr lang="ca-E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ca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ca-ES" altLang="ca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a-ES" altLang="ca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818712" y="2222287"/>
            <a:ext cx="10554574" cy="363651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a-E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971112" y="2374688"/>
            <a:ext cx="10554574" cy="363651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ca-ES" dirty="0"/>
              <a:t>Publicació dels resultats: 29 de setembre</a:t>
            </a:r>
          </a:p>
          <a:p>
            <a:pPr lvl="1">
              <a:lnSpc>
                <a:spcPct val="170000"/>
              </a:lnSpc>
            </a:pPr>
            <a:r>
              <a:rPr lang="ca-ES" dirty="0"/>
              <a:t>M’han donat una opció </a:t>
            </a:r>
            <a:r>
              <a:rPr lang="ca-ES" dirty="0">
                <a:sym typeface="Wingdings" panose="05000000000000000000" pitchFamily="2" charset="2"/>
              </a:rPr>
              <a:t> em matriculo a la universitat del 30 de setembre a l’1 d’octubre </a:t>
            </a:r>
          </a:p>
          <a:p>
            <a:pPr marL="457200" lvl="1" indent="0">
              <a:lnSpc>
                <a:spcPct val="170000"/>
              </a:lnSpc>
              <a:buNone/>
            </a:pPr>
            <a:r>
              <a:rPr lang="ca-ES" dirty="0">
                <a:sym typeface="Wingdings" panose="05000000000000000000" pitchFamily="2" charset="2"/>
              </a:rPr>
              <a:t>     (</a:t>
            </a:r>
            <a:r>
              <a:rPr lang="ca-ES" u="sng" dirty="0">
                <a:sym typeface="Wingdings" panose="05000000000000000000" pitchFamily="2" charset="2"/>
              </a:rPr>
              <a:t>si no, perdo la plaça</a:t>
            </a:r>
            <a:r>
              <a:rPr lang="ca-ES" dirty="0">
                <a:sym typeface="Wingdings" panose="05000000000000000000" pitchFamily="2" charset="2"/>
              </a:rPr>
              <a:t>). </a:t>
            </a:r>
          </a:p>
          <a:p>
            <a:pPr marL="457200" lvl="1" indent="0">
              <a:lnSpc>
                <a:spcPct val="170000"/>
              </a:lnSpc>
              <a:buNone/>
            </a:pPr>
            <a:r>
              <a:rPr lang="ca-ES" dirty="0">
                <a:sym typeface="Wingdings" panose="05000000000000000000" pitchFamily="2" charset="2"/>
              </a:rPr>
              <a:t>Si a la segona assignació m’havien donat una plaça i m’havia matriculat per no perdre-la, ara he de pagar una altra matricula. Puc demanar la devolució de l’import de la primera matrícula.</a:t>
            </a:r>
          </a:p>
          <a:p>
            <a:pPr lvl="1">
              <a:lnSpc>
                <a:spcPct val="170000"/>
              </a:lnSpc>
            </a:pPr>
            <a:r>
              <a:rPr lang="ca-ES" dirty="0">
                <a:sym typeface="Wingdings" panose="05000000000000000000" pitchFamily="2" charset="2"/>
              </a:rPr>
              <a:t>Puc seguir optant per les reassignacions (consultar calendari)</a:t>
            </a:r>
            <a:endParaRPr lang="ca-ES" dirty="0"/>
          </a:p>
          <a:p>
            <a:pPr marL="0" indent="0">
              <a:lnSpc>
                <a:spcPct val="170000"/>
              </a:lnSpc>
              <a:buNone/>
            </a:pPr>
            <a:endParaRPr lang="es-ES" b="1" dirty="0">
              <a:hlinkClick r:id="rId2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s-ES" b="1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Informació </a:t>
            </a:r>
            <a:r>
              <a:rPr lang="es-ES" b="1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procés</a:t>
            </a:r>
            <a:r>
              <a:rPr lang="es-ES" b="1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: </a:t>
            </a:r>
            <a:r>
              <a:rPr lang="es-ES" dirty="0">
                <a:solidFill>
                  <a:srgbClr val="8F8F8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http://universitats.gencat.cat/ca/preinscripcio/que_saber_pre/proces_assignacio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030808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xmlns="" id="{3F687B74-47F7-4B07-AC42-DCA913AC4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INFORMACIONS SOBRE ELS EXÀMENS</a:t>
            </a:r>
            <a:endParaRPr lang="es-ES" dirty="0"/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xmlns="" id="{2E79696B-EC77-45B0-B350-03CD520C8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083" y="1692897"/>
            <a:ext cx="10554574" cy="3636511"/>
          </a:xfrm>
        </p:spPr>
        <p:txBody>
          <a:bodyPr>
            <a:noAutofit/>
          </a:bodyPr>
          <a:lstStyle/>
          <a:p>
            <a:pPr lvl="1"/>
            <a:r>
              <a:rPr lang="ca-ES" sz="1800" dirty="0">
                <a:hlinkClick r:id="rId2"/>
              </a:rPr>
              <a:t>Criteris flexibilització de les matèries</a:t>
            </a:r>
            <a:endParaRPr lang="ca-ES" sz="1800" dirty="0"/>
          </a:p>
          <a:p>
            <a:pPr marL="457200" lvl="1" indent="0">
              <a:buNone/>
            </a:pPr>
            <a:endParaRPr lang="ca-ES" sz="1800" dirty="0"/>
          </a:p>
          <a:p>
            <a:pPr lvl="1"/>
            <a:r>
              <a:rPr lang="ca-ES" sz="1800" dirty="0"/>
              <a:t>Aclariments matèries d’</a:t>
            </a:r>
            <a:r>
              <a:rPr lang="ca-ES" sz="1800" dirty="0">
                <a:hlinkClick r:id="rId3"/>
              </a:rPr>
              <a:t>història</a:t>
            </a:r>
            <a:r>
              <a:rPr lang="ca-ES" sz="1800" dirty="0"/>
              <a:t>, </a:t>
            </a:r>
            <a:r>
              <a:rPr lang="ca-ES" sz="1800" dirty="0">
                <a:hlinkClick r:id="rId4"/>
              </a:rPr>
              <a:t>història de l’art </a:t>
            </a:r>
            <a:r>
              <a:rPr lang="ca-ES" sz="1800" dirty="0"/>
              <a:t>i </a:t>
            </a:r>
            <a:r>
              <a:rPr lang="ca-ES" sz="1800" dirty="0">
                <a:hlinkClick r:id="rId5"/>
              </a:rPr>
              <a:t>geografia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3570564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DIA DE LA PROVA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0000" y="1914278"/>
            <a:ext cx="11164741" cy="469827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ca-ES" b="1" u="sng" dirty="0"/>
          </a:p>
          <a:p>
            <a:pPr marL="0" indent="0">
              <a:buNone/>
            </a:pPr>
            <a:r>
              <a:rPr lang="ca-ES" sz="2200" b="1" u="sng" dirty="0"/>
              <a:t>Què he de portar?</a:t>
            </a:r>
          </a:p>
          <a:p>
            <a:pPr marL="0" indent="0">
              <a:buNone/>
            </a:pPr>
            <a:endParaRPr lang="ca-ES" sz="2200" b="1" u="sng" dirty="0"/>
          </a:p>
          <a:p>
            <a:r>
              <a:rPr lang="ca-ES" sz="2200" b="1" u="sng" dirty="0"/>
              <a:t>El 1r dia:  a les 7:30h, davant la seu dels exàmens (la sabrem el 3 de juliol)</a:t>
            </a:r>
          </a:p>
          <a:p>
            <a:pPr marL="0" indent="0">
              <a:buNone/>
            </a:pPr>
            <a:endParaRPr lang="ca-ES" sz="2200" u="sng" dirty="0"/>
          </a:p>
          <a:p>
            <a:pPr lvl="1"/>
            <a:r>
              <a:rPr lang="ca-ES" sz="2200" dirty="0"/>
              <a:t>Full matrícula + DNI</a:t>
            </a:r>
          </a:p>
          <a:p>
            <a:pPr lvl="1"/>
            <a:r>
              <a:rPr lang="ca-ES" sz="2200" u="sng" dirty="0"/>
              <a:t>Material per escriure</a:t>
            </a:r>
            <a:r>
              <a:rPr lang="ca-ES" sz="2200" dirty="0"/>
              <a:t>: bolígraf (no vermell ni verd), </a:t>
            </a:r>
            <a:r>
              <a:rPr lang="ca-ES" sz="2200" dirty="0" err="1"/>
              <a:t>típex</a:t>
            </a:r>
            <a:r>
              <a:rPr lang="ca-ES" sz="2200" dirty="0"/>
              <a:t>, llapis, goma</a:t>
            </a:r>
          </a:p>
          <a:p>
            <a:pPr lvl="1"/>
            <a:r>
              <a:rPr lang="ca-ES" sz="2200" u="sng" dirty="0"/>
              <a:t>Altres</a:t>
            </a:r>
            <a:r>
              <a:rPr lang="ca-ES" sz="2200" dirty="0"/>
              <a:t>: mascareta, rellotge, aigua (ampolla transparent, sense etiqueta)</a:t>
            </a:r>
          </a:p>
          <a:p>
            <a:pPr marL="457200" lvl="1" indent="0">
              <a:buNone/>
            </a:pPr>
            <a:endParaRPr lang="ca-ES" sz="2200" dirty="0"/>
          </a:p>
          <a:p>
            <a:r>
              <a:rPr lang="ca-ES" sz="2200" b="1" u="sng" dirty="0"/>
              <a:t>El 2n, 3r i 4t dia: a les 8:30h, al mateix lloc</a:t>
            </a:r>
          </a:p>
          <a:p>
            <a:pPr lvl="1"/>
            <a:r>
              <a:rPr lang="ca-ES" sz="2200" dirty="0"/>
              <a:t>El mateix que el primer dia + etiquetes </a:t>
            </a:r>
            <a:r>
              <a:rPr lang="ca-ES" sz="2200" dirty="0" err="1"/>
              <a:t>identificatives</a:t>
            </a:r>
            <a:endParaRPr lang="ca-ES" sz="2200" dirty="0"/>
          </a:p>
          <a:p>
            <a:pPr marL="0" indent="0">
              <a:buNone/>
            </a:pPr>
            <a:endParaRPr lang="ca-ES" sz="2200" u="sng" dirty="0"/>
          </a:p>
          <a:p>
            <a:pPr>
              <a:lnSpc>
                <a:spcPct val="170000"/>
              </a:lnSpc>
            </a:pPr>
            <a:r>
              <a:rPr lang="ca-ES" sz="2200" b="1" u="sng" dirty="0"/>
              <a:t>Quan calgui</a:t>
            </a:r>
            <a:r>
              <a:rPr lang="ca-ES" sz="2200" u="sng" dirty="0"/>
              <a:t>: material específic, com</a:t>
            </a:r>
            <a:r>
              <a:rPr lang="ca-ES" sz="2200" dirty="0"/>
              <a:t> calculadora, diccionari llatí, material de dibuix tècnic, etc.  (</a:t>
            </a:r>
            <a:r>
              <a:rPr lang="ca-ES" sz="2200" dirty="0">
                <a:hlinkClick r:id="rId2"/>
              </a:rPr>
              <a:t>http://universitats.gencat.cat/ca/pau/pau_dia_prova/pau_info_dia/</a:t>
            </a:r>
            <a:r>
              <a:rPr lang="ca-ES" sz="2200" dirty="0"/>
              <a:t>)</a:t>
            </a:r>
          </a:p>
          <a:p>
            <a:pPr marL="0" indent="0">
              <a:buNone/>
            </a:pPr>
            <a:endParaRPr lang="ca-ES" sz="2200" dirty="0"/>
          </a:p>
          <a:p>
            <a:pPr marL="0" indent="0">
              <a:buNone/>
            </a:pPr>
            <a:r>
              <a:rPr lang="ca-ES" sz="2200" b="1" u="sng" dirty="0">
                <a:hlinkClick r:id="rId3"/>
              </a:rPr>
              <a:t>Informacions generals</a:t>
            </a:r>
            <a:endParaRPr lang="ca-ES" sz="2200" b="1" u="sng" dirty="0"/>
          </a:p>
          <a:p>
            <a:pPr marL="0" indent="0">
              <a:buNone/>
            </a:pPr>
            <a:r>
              <a:rPr lang="ca-ES" sz="2200" b="1" u="sng" dirty="0">
                <a:hlinkClick r:id="rId4"/>
              </a:rPr>
              <a:t>Protocol PROCICAT</a:t>
            </a:r>
            <a:endParaRPr lang="ca-ES" sz="2200" b="1" u="sng" dirty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369589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HORARI PAU</a:t>
            </a:r>
          </a:p>
        </p:txBody>
      </p:sp>
      <p:pic>
        <p:nvPicPr>
          <p:cNvPr id="7" name="Contenidor de contingut 6">
            <a:extLst>
              <a:ext uri="{FF2B5EF4-FFF2-40B4-BE49-F238E27FC236}">
                <a16:creationId xmlns:a16="http://schemas.microsoft.com/office/drawing/2014/main" xmlns="" id="{A641B333-06AF-4959-8ECA-85DD90F488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503" y="1638300"/>
            <a:ext cx="7456719" cy="5219700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5" name="CuadroTexto 4"/>
          <p:cNvSpPr txBox="1"/>
          <p:nvPr/>
        </p:nvSpPr>
        <p:spPr>
          <a:xfrm>
            <a:off x="8008265" y="2374900"/>
            <a:ext cx="4183735" cy="363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en-US" dirty="0"/>
              <a:t> </a:t>
            </a:r>
            <a:r>
              <a:rPr lang="en-US" dirty="0" err="1"/>
              <a:t>Puc</a:t>
            </a:r>
            <a:r>
              <a:rPr lang="en-US" dirty="0"/>
              <a:t> no </a:t>
            </a:r>
            <a:r>
              <a:rPr lang="en-US" dirty="0" err="1"/>
              <a:t>presentar</a:t>
            </a:r>
            <a:r>
              <a:rPr lang="en-US" dirty="0"/>
              <a:t>-me a una </a:t>
            </a:r>
            <a:r>
              <a:rPr lang="en-US" dirty="0" err="1"/>
              <a:t>prova</a:t>
            </a:r>
            <a:r>
              <a:rPr lang="en-US" dirty="0"/>
              <a:t> </a:t>
            </a:r>
            <a:r>
              <a:rPr lang="en-US" dirty="0" err="1"/>
              <a:t>específica</a:t>
            </a:r>
            <a:r>
              <a:rPr lang="en-US" dirty="0"/>
              <a:t>, </a:t>
            </a:r>
            <a:r>
              <a:rPr lang="en-US" dirty="0" err="1"/>
              <a:t>però</a:t>
            </a:r>
            <a:r>
              <a:rPr lang="en-US" dirty="0"/>
              <a:t> </a:t>
            </a:r>
            <a:r>
              <a:rPr lang="en-US" b="1" dirty="0" err="1"/>
              <a:t>m’he</a:t>
            </a:r>
            <a:r>
              <a:rPr lang="en-US" b="1" dirty="0"/>
              <a:t> de </a:t>
            </a:r>
            <a:r>
              <a:rPr lang="en-US" b="1" dirty="0" err="1"/>
              <a:t>presentar</a:t>
            </a:r>
            <a:r>
              <a:rPr lang="en-US" b="1" dirty="0"/>
              <a:t> </a:t>
            </a:r>
            <a:r>
              <a:rPr lang="en-US" dirty="0"/>
              <a:t>a totes les proves de la </a:t>
            </a:r>
            <a:r>
              <a:rPr lang="en-US" dirty="0" err="1"/>
              <a:t>fase</a:t>
            </a:r>
            <a:r>
              <a:rPr lang="en-US" dirty="0"/>
              <a:t> general: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en-US" dirty="0"/>
              <a:t> </a:t>
            </a:r>
            <a:r>
              <a:rPr lang="en-US" dirty="0" err="1"/>
              <a:t>Català</a:t>
            </a: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en-US" dirty="0"/>
              <a:t> Castella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en-US" dirty="0"/>
              <a:t> </a:t>
            </a:r>
            <a:r>
              <a:rPr lang="en-US" dirty="0" err="1"/>
              <a:t>Anglès</a:t>
            </a: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en-US" dirty="0"/>
              <a:t> </a:t>
            </a:r>
            <a:r>
              <a:rPr lang="en-US" dirty="0" err="1"/>
              <a:t>Història</a:t>
            </a: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en-US" dirty="0"/>
              <a:t> </a:t>
            </a:r>
            <a:r>
              <a:rPr lang="en-US" dirty="0" err="1"/>
              <a:t>Comuna</a:t>
            </a:r>
            <a:r>
              <a:rPr lang="en-US" dirty="0"/>
              <a:t> </a:t>
            </a:r>
            <a:r>
              <a:rPr lang="en-US" dirty="0" err="1"/>
              <a:t>d’opció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871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NOTES PAU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7424" y="2806487"/>
            <a:ext cx="10554574" cy="3636511"/>
          </a:xfrm>
        </p:spPr>
        <p:txBody>
          <a:bodyPr>
            <a:normAutofit fontScale="85000" lnSpcReduction="20000"/>
          </a:bodyPr>
          <a:lstStyle/>
          <a:p>
            <a:r>
              <a:rPr lang="ca-ES" dirty="0"/>
              <a:t>Publicació notes PAU: 27 de juliol (normalment, tarda anterior)</a:t>
            </a:r>
          </a:p>
          <a:p>
            <a:pPr lvl="1"/>
            <a:r>
              <a:rPr lang="ca-ES" dirty="0">
                <a:sym typeface="Wingdings" panose="05000000000000000000" pitchFamily="2" charset="2"/>
              </a:rPr>
              <a:t>Nota accés (BTX + fase general PAU)</a:t>
            </a:r>
          </a:p>
          <a:p>
            <a:pPr lvl="1">
              <a:lnSpc>
                <a:spcPct val="170000"/>
              </a:lnSpc>
            </a:pPr>
            <a:r>
              <a:rPr lang="ca-ES" dirty="0">
                <a:sym typeface="Wingdings" panose="05000000000000000000" pitchFamily="2" charset="2"/>
              </a:rPr>
              <a:t>Notes admissió (nota accés + específiques ponderades): quan hagi fet la preinscripció universitària apareixeran al costat de cadascuna de les opcions triades</a:t>
            </a:r>
          </a:p>
          <a:p>
            <a:pPr marL="0" indent="0">
              <a:buNone/>
            </a:pPr>
            <a:r>
              <a:rPr lang="ca-ES" dirty="0">
                <a:sym typeface="Wingdings" panose="05000000000000000000" pitchFamily="2" charset="2"/>
              </a:rPr>
              <a:t>								</a:t>
            </a:r>
            <a:endParaRPr lang="ca-ES" dirty="0"/>
          </a:p>
          <a:p>
            <a:r>
              <a:rPr lang="ca-ES" dirty="0"/>
              <a:t>Vull reclamar:</a:t>
            </a:r>
          </a:p>
          <a:p>
            <a:pPr marL="685800" lvl="1"/>
            <a:r>
              <a:rPr lang="ca-ES" dirty="0"/>
              <a:t>Tràmit reclamació: 27 a 29 de juliol: </a:t>
            </a:r>
            <a:r>
              <a:rPr lang="ca-ES" dirty="0">
                <a:hlinkClick r:id="rId2"/>
              </a:rPr>
              <a:t>http://universitats.gencat.cat/ca/pau/que_heu_saber/result_i_rev/</a:t>
            </a:r>
            <a:endParaRPr lang="ca-ES" dirty="0"/>
          </a:p>
          <a:p>
            <a:pPr lvl="2"/>
            <a:r>
              <a:rPr lang="ca-ES" dirty="0"/>
              <a:t>Verificació de la qualificació: comproven que la suma de les puntuacions dels exercicis sigui correcta.</a:t>
            </a:r>
          </a:p>
          <a:p>
            <a:pPr marL="857250" lvl="2" indent="0">
              <a:buNone/>
            </a:pPr>
            <a:r>
              <a:rPr lang="ca-ES" dirty="0"/>
              <a:t>		NO pot baixar nota</a:t>
            </a:r>
          </a:p>
          <a:p>
            <a:pPr lvl="2"/>
            <a:r>
              <a:rPr lang="ca-ES" dirty="0"/>
              <a:t>Nova correcció: un altre professor corregeix l’examen de nou</a:t>
            </a:r>
          </a:p>
          <a:p>
            <a:pPr marL="1371600" lvl="3" indent="0">
              <a:buNone/>
            </a:pPr>
            <a:r>
              <a:rPr lang="ca-ES" dirty="0"/>
              <a:t>POT baixar la nota</a:t>
            </a:r>
          </a:p>
          <a:p>
            <a:pPr lvl="1"/>
            <a:r>
              <a:rPr lang="ca-ES" dirty="0"/>
              <a:t>Publicació resolució reclamació: 9 de setembre</a:t>
            </a:r>
          </a:p>
          <a:p>
            <a:pPr marL="914400" lvl="2" indent="0">
              <a:buNone/>
            </a:pPr>
            <a:endParaRPr lang="ca-ES" dirty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560661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ALTRES PROVES PER ACCEDIR A DETERMINATS GRAUS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>
                <a:hlinkClick r:id="rId2"/>
              </a:rPr>
              <a:t>http://universitats.gencat.cat/ca/preinscripcio/prova_aptitud/</a:t>
            </a:r>
            <a:endParaRPr lang="ca-ES" dirty="0"/>
          </a:p>
          <a:p>
            <a:pPr lvl="1"/>
            <a:r>
              <a:rPr lang="ca-ES" dirty="0"/>
              <a:t>Educació: 15 de juliol (examen).  Hi ha convocatòria extraordinària</a:t>
            </a:r>
          </a:p>
          <a:p>
            <a:pPr lvl="1"/>
            <a:r>
              <a:rPr lang="ca-ES" dirty="0"/>
              <a:t>Traducció i interpretació en anglès: 11 de juliol (examen); del 23 de juny al 7 de juliol (matrícula)</a:t>
            </a:r>
          </a:p>
          <a:p>
            <a:pPr lvl="1"/>
            <a:r>
              <a:rPr lang="ca-ES" dirty="0" smtClean="0"/>
              <a:t>CAFE: </a:t>
            </a:r>
            <a:r>
              <a:rPr lang="ca-ES" dirty="0"/>
              <a:t>no n’hi ha </a:t>
            </a:r>
          </a:p>
          <a:p>
            <a:pPr lvl="1"/>
            <a:r>
              <a:rPr lang="ca-ES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161337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4496" y="697445"/>
            <a:ext cx="11038563" cy="970450"/>
          </a:xfrm>
        </p:spPr>
        <p:txBody>
          <a:bodyPr/>
          <a:lstStyle/>
          <a:p>
            <a:r>
              <a:rPr lang="ca-ES" sz="4400" dirty="0"/>
              <a:t>PREINSCRIPCIÓ UNIVERSITÀRIA </a:t>
            </a:r>
            <a:br>
              <a:rPr lang="ca-ES" sz="4400" dirty="0"/>
            </a:br>
            <a:r>
              <a:rPr lang="ca-ES" sz="4400" dirty="0"/>
              <a:t>(PORTAL D’ACCÉS A LA UNIVERSITAT)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833602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CALENDARI PREINSCRIPCIÓ UNIVERSITAT</a:t>
            </a:r>
          </a:p>
        </p:txBody>
      </p:sp>
      <p:sp>
        <p:nvSpPr>
          <p:cNvPr id="5" name="Contenidor de contingut 4">
            <a:extLst>
              <a:ext uri="{FF2B5EF4-FFF2-40B4-BE49-F238E27FC236}">
                <a16:creationId xmlns:a16="http://schemas.microsoft.com/office/drawing/2014/main" xmlns="" id="{A3B0CC60-5953-4D13-A4B4-F87BF7D40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0400" y="1739900"/>
            <a:ext cx="3670300" cy="4825999"/>
          </a:xfrm>
        </p:spPr>
        <p:txBody>
          <a:bodyPr/>
          <a:lstStyle/>
          <a:p>
            <a:pPr marL="0" indent="0">
              <a:buNone/>
            </a:pPr>
            <a:r>
              <a:rPr lang="ca-ES" dirty="0"/>
              <a:t>Es pot canviar la preinscripció les vegades que es vulgui dins el termini. </a:t>
            </a:r>
          </a:p>
          <a:p>
            <a:pPr marL="0" indent="0">
              <a:buNone/>
            </a:pPr>
            <a:r>
              <a:rPr lang="ca-ES" dirty="0"/>
              <a:t>Cal verificar que es pot imprimir el comprovant i que la data i hora de l’última preinscripció sigui la correcta.</a:t>
            </a:r>
            <a:endParaRPr lang="es-ES" dirty="0"/>
          </a:p>
        </p:txBody>
      </p:sp>
      <p:pic>
        <p:nvPicPr>
          <p:cNvPr id="6" name="Imatge 5">
            <a:extLst>
              <a:ext uri="{FF2B5EF4-FFF2-40B4-BE49-F238E27FC236}">
                <a16:creationId xmlns:a16="http://schemas.microsoft.com/office/drawing/2014/main" xmlns="" id="{524394D9-092C-4301-8E1C-BB88CDB9B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217" y="2063235"/>
            <a:ext cx="7930183" cy="434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617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PRIMERA ASSIGNACIÓ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0000" y="2615586"/>
            <a:ext cx="10554574" cy="3636511"/>
          </a:xfrm>
        </p:spPr>
        <p:txBody>
          <a:bodyPr>
            <a:noAutofit/>
          </a:bodyPr>
          <a:lstStyle/>
          <a:p>
            <a:r>
              <a:rPr lang="ca-ES" sz="1500" dirty="0"/>
              <a:t>Publicació: 6 d’agost</a:t>
            </a:r>
          </a:p>
          <a:p>
            <a:r>
              <a:rPr lang="ca-ES" sz="1500" dirty="0"/>
              <a:t>Poden passar tres coses:</a:t>
            </a:r>
          </a:p>
          <a:p>
            <a:pPr lvl="1"/>
            <a:r>
              <a:rPr lang="ca-ES" sz="1500" dirty="0"/>
              <a:t>M’han donat la primera opció </a:t>
            </a:r>
            <a:r>
              <a:rPr lang="ca-ES" sz="1500" dirty="0">
                <a:sym typeface="Wingdings" panose="05000000000000000000" pitchFamily="2" charset="2"/>
              </a:rPr>
              <a:t> em matriculo a la universitat del 7 al 10 de setembre (universitats públiques). Estar al cas de les dates concretes segons la universitat i el grau.</a:t>
            </a:r>
          </a:p>
          <a:p>
            <a:pPr marL="457200" lvl="1" indent="0">
              <a:buNone/>
            </a:pPr>
            <a:r>
              <a:rPr lang="ca-ES" sz="1500" dirty="0">
                <a:sym typeface="Wingdings" panose="05000000000000000000" pitchFamily="2" charset="2"/>
              </a:rPr>
              <a:t>    (</a:t>
            </a:r>
            <a:r>
              <a:rPr lang="ca-ES" sz="1500" u="sng" dirty="0">
                <a:sym typeface="Wingdings" panose="05000000000000000000" pitchFamily="2" charset="2"/>
              </a:rPr>
              <a:t>Si no em matriculo, perdo la plaça)</a:t>
            </a:r>
          </a:p>
          <a:p>
            <a:pPr marL="457200" lvl="1" indent="0">
              <a:buNone/>
            </a:pPr>
            <a:endParaRPr lang="ca-ES" sz="1500" dirty="0">
              <a:sym typeface="Wingdings" panose="05000000000000000000" pitchFamily="2" charset="2"/>
            </a:endParaRPr>
          </a:p>
          <a:p>
            <a:pPr lvl="1"/>
            <a:r>
              <a:rPr lang="ca-ES" sz="1500" dirty="0">
                <a:sym typeface="Wingdings" panose="05000000000000000000" pitchFamily="2" charset="2"/>
              </a:rPr>
              <a:t>M’han donat entre la segona i la vuitena opció </a:t>
            </a:r>
          </a:p>
          <a:p>
            <a:pPr lvl="2"/>
            <a:r>
              <a:rPr lang="ca-ES" sz="1500" dirty="0">
                <a:sym typeface="Wingdings" panose="05000000000000000000" pitchFamily="2" charset="2"/>
              </a:rPr>
              <a:t>Ja m’està bé l’assignació: “Assignació definitiva” a l Portal d’accés entre el 6 i el 10 d’agost. </a:t>
            </a:r>
          </a:p>
          <a:p>
            <a:pPr marL="914400" lvl="2" indent="0">
              <a:buNone/>
            </a:pPr>
            <a:r>
              <a:rPr lang="ca-ES" sz="1500" dirty="0">
                <a:sym typeface="Wingdings" panose="05000000000000000000" pitchFamily="2" charset="2"/>
              </a:rPr>
              <a:t>     El 9 de setembre es publicaran els resultats de les reclamacions  de l’assignació i em matricularé el 10 de setembre.</a:t>
            </a:r>
          </a:p>
          <a:p>
            <a:pPr lvl="2">
              <a:lnSpc>
                <a:spcPct val="170000"/>
              </a:lnSpc>
            </a:pPr>
            <a:r>
              <a:rPr lang="ca-ES" sz="1500" dirty="0">
                <a:sym typeface="Wingdings" panose="05000000000000000000" pitchFamily="2" charset="2"/>
              </a:rPr>
              <a:t>Si no faig tràmit “Assignació definitiva” al Portal d’accés, conservo la plaça que m’han donat, però puc esperar a la segona assignació de places per veure si EM QUEDO IGUAL o MILLORO</a:t>
            </a:r>
          </a:p>
          <a:p>
            <a:pPr lvl="1">
              <a:lnSpc>
                <a:spcPct val="170000"/>
              </a:lnSpc>
            </a:pPr>
            <a:r>
              <a:rPr lang="ca-ES" sz="1500" dirty="0">
                <a:sym typeface="Wingdings" panose="05000000000000000000" pitchFamily="2" charset="2"/>
              </a:rPr>
              <a:t>No m’han donat cap de les opcions triades  m’he d’esperar a la segona assignació de places.</a:t>
            </a:r>
          </a:p>
        </p:txBody>
      </p:sp>
    </p:spTree>
    <p:extLst>
      <p:ext uri="{BB962C8B-B14F-4D97-AF65-F5344CB8AC3E}">
        <p14:creationId xmlns:p14="http://schemas.microsoft.com/office/powerpoint/2010/main" val="7301117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s">
  <a:themeElements>
    <a:clrScheme name="Cites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Cites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e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157</TotalTime>
  <Words>661</Words>
  <Application>Microsoft Office PowerPoint</Application>
  <PresentationFormat>Personalizado</PresentationFormat>
  <Paragraphs>80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Cites</vt:lpstr>
      <vt:lpstr>PAU  (PORTAL D’ACCÉS A LA UNIVERSITAT)</vt:lpstr>
      <vt:lpstr>INFORMACIONS SOBRE ELS EXÀMENS</vt:lpstr>
      <vt:lpstr>DIA DE LA PROVA</vt:lpstr>
      <vt:lpstr>HORARI PAU</vt:lpstr>
      <vt:lpstr>NOTES PAU</vt:lpstr>
      <vt:lpstr>ALTRES PROVES PER ACCEDIR A DETERMINATS GRAUS</vt:lpstr>
      <vt:lpstr>PREINSCRIPCIÓ UNIVERSITÀRIA  (PORTAL D’ACCÉS A LA UNIVERSITAT)</vt:lpstr>
      <vt:lpstr>CALENDARI PREINSCRIPCIÓ UNIVERSITAT</vt:lpstr>
      <vt:lpstr>PRIMERA ASSIGNACIÓ</vt:lpstr>
      <vt:lpstr>SEGONA ASSIGNACIÓ</vt:lpstr>
      <vt:lpstr>PRIMERA REASSIGNACIÓ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 (PORTAL D’ACCÉS A LA UNIVERSITAT) </dc:title>
  <dc:creator>Eva Navarro Soriano</dc:creator>
  <cp:lastModifiedBy>Eva Navarro</cp:lastModifiedBy>
  <cp:revision>17</cp:revision>
  <dcterms:created xsi:type="dcterms:W3CDTF">2020-06-30T17:03:48Z</dcterms:created>
  <dcterms:modified xsi:type="dcterms:W3CDTF">2020-07-01T14:03:53Z</dcterms:modified>
</cp:coreProperties>
</file>