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0" r:id="rId2"/>
  </p:sldMasterIdLst>
  <p:notesMasterIdLst>
    <p:notesMasterId r:id="rId40"/>
  </p:notesMasterIdLst>
  <p:handoutMasterIdLst>
    <p:handoutMasterId r:id="rId41"/>
  </p:handoutMasterIdLst>
  <p:sldIdLst>
    <p:sldId id="269" r:id="rId3"/>
    <p:sldId id="257" r:id="rId4"/>
    <p:sldId id="515" r:id="rId5"/>
    <p:sldId id="516" r:id="rId6"/>
    <p:sldId id="517" r:id="rId7"/>
    <p:sldId id="518" r:id="rId8"/>
    <p:sldId id="279" r:id="rId9"/>
    <p:sldId id="280" r:id="rId10"/>
    <p:sldId id="281" r:id="rId11"/>
    <p:sldId id="282" r:id="rId12"/>
    <p:sldId id="283" r:id="rId13"/>
    <p:sldId id="384" r:id="rId14"/>
    <p:sldId id="284" r:id="rId15"/>
    <p:sldId id="519" r:id="rId16"/>
    <p:sldId id="490" r:id="rId17"/>
    <p:sldId id="491" r:id="rId18"/>
    <p:sldId id="308" r:id="rId19"/>
    <p:sldId id="482" r:id="rId20"/>
    <p:sldId id="483" r:id="rId21"/>
    <p:sldId id="484" r:id="rId22"/>
    <p:sldId id="485" r:id="rId23"/>
    <p:sldId id="311" r:id="rId24"/>
    <p:sldId id="520" r:id="rId25"/>
    <p:sldId id="496" r:id="rId26"/>
    <p:sldId id="497" r:id="rId27"/>
    <p:sldId id="498" r:id="rId28"/>
    <p:sldId id="499" r:id="rId29"/>
    <p:sldId id="500" r:id="rId30"/>
    <p:sldId id="501" r:id="rId31"/>
    <p:sldId id="329" r:id="rId32"/>
    <p:sldId id="330" r:id="rId33"/>
    <p:sldId id="331" r:id="rId34"/>
    <p:sldId id="333" r:id="rId35"/>
    <p:sldId id="335" r:id="rId36"/>
    <p:sldId id="337" r:id="rId37"/>
    <p:sldId id="339" r:id="rId38"/>
    <p:sldId id="341" r:id="rId39"/>
  </p:sldIdLst>
  <p:sldSz cx="9144000" cy="6858000" type="screen4x3"/>
  <p:notesSz cx="6845300" cy="9196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339933"/>
    <a:srgbClr val="660066"/>
    <a:srgbClr val="006666"/>
    <a:srgbClr val="009999"/>
    <a:srgbClr val="00CC99"/>
    <a:srgbClr val="330099"/>
    <a:srgbClr val="5C23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6675" y="0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6675" y="8734425"/>
            <a:ext cx="29670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9DF49EC-2CF3-418D-A54B-E9536A8B10C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29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en-US"/>
              <a:t>16/07/96</a:t>
            </a:r>
            <a:endParaRPr lang="en-US" sz="1200" i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909638">
              <a:defRPr sz="1000" b="0" i="1"/>
            </a:lvl1pPr>
          </a:lstStyle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909638">
              <a:defRPr sz="1000" b="0" i="1"/>
            </a:lvl1pPr>
          </a:lstStyle>
          <a:p>
            <a:r>
              <a:rPr lang="en-US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210181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240029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927410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493532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21507" name="3 Marcador de encabezado"/>
          <p:cNvSpPr txBox="1">
            <a:spLocks noGrp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/>
          <a:lstStyle/>
          <a:p>
            <a:pPr defTabSz="909638" eaLnBrk="0" hangingPunct="0"/>
            <a:r>
              <a:rPr lang="en-US" sz="1000" b="0" i="1"/>
              <a:t>*</a:t>
            </a:r>
            <a:endParaRPr lang="en-US" sz="1200" b="0"/>
          </a:p>
        </p:txBody>
      </p:sp>
      <p:sp>
        <p:nvSpPr>
          <p:cNvPr id="21508" name="4 Marcador de fecha"/>
          <p:cNvSpPr txBox="1">
            <a:spLocks noGrp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/>
          <a:lstStyle/>
          <a:p>
            <a:pPr algn="r" defTabSz="909638" eaLnBrk="0" hangingPunct="0"/>
            <a:r>
              <a:rPr lang="en-US" sz="1000" b="0" i="1"/>
              <a:t>16/07/96</a:t>
            </a:r>
            <a:endParaRPr lang="en-US" sz="1200" b="0"/>
          </a:p>
        </p:txBody>
      </p:sp>
      <p:sp>
        <p:nvSpPr>
          <p:cNvPr id="21509" name="5 Marcador de pie de página"/>
          <p:cNvSpPr txBox="1">
            <a:spLocks noGrp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defTabSz="909638" eaLnBrk="0" hangingPunct="0"/>
            <a:r>
              <a:rPr lang="en-US" sz="1000" b="0" i="1"/>
              <a:t>*</a:t>
            </a:r>
            <a:endParaRPr lang="en-US" sz="1200" b="0"/>
          </a:p>
        </p:txBody>
      </p:sp>
      <p:sp>
        <p:nvSpPr>
          <p:cNvPr id="21510" name="6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09638" eaLnBrk="0" hangingPunct="0"/>
            <a:r>
              <a:rPr lang="en-US" sz="1000" b="0" i="1"/>
              <a:t>##</a:t>
            </a: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3440590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614619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398129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42033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083867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0" name="2 Marcador de notas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s-ES" smtClean="0"/>
          </a:p>
        </p:txBody>
      </p:sp>
      <p:sp>
        <p:nvSpPr>
          <p:cNvPr id="27651" name="3 Marcador de encabezado"/>
          <p:cNvSpPr txBox="1">
            <a:spLocks noGrp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/>
          <a:lstStyle/>
          <a:p>
            <a:pPr defTabSz="909638" eaLnBrk="0" hangingPunct="0"/>
            <a:r>
              <a:rPr lang="en-US" sz="1000" b="0" i="1"/>
              <a:t>*</a:t>
            </a:r>
            <a:endParaRPr lang="en-US" sz="1200" b="0"/>
          </a:p>
        </p:txBody>
      </p:sp>
      <p:sp>
        <p:nvSpPr>
          <p:cNvPr id="27652" name="4 Marcador de fecha"/>
          <p:cNvSpPr txBox="1">
            <a:spLocks noGrp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/>
          <a:lstStyle/>
          <a:p>
            <a:pPr algn="r" defTabSz="909638" eaLnBrk="0" hangingPunct="0"/>
            <a:r>
              <a:rPr lang="en-US" sz="1000" b="0" i="1"/>
              <a:t>16/07/96</a:t>
            </a:r>
            <a:endParaRPr lang="en-US" sz="1200" b="0"/>
          </a:p>
        </p:txBody>
      </p:sp>
      <p:sp>
        <p:nvSpPr>
          <p:cNvPr id="27653" name="5 Marcador de pie de página"/>
          <p:cNvSpPr txBox="1">
            <a:spLocks noGrp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defTabSz="909638" eaLnBrk="0" hangingPunct="0"/>
            <a:r>
              <a:rPr lang="en-US" sz="1000" b="0" i="1"/>
              <a:t>*</a:t>
            </a:r>
            <a:endParaRPr lang="en-US" sz="1200" b="0"/>
          </a:p>
        </p:txBody>
      </p:sp>
      <p:sp>
        <p:nvSpPr>
          <p:cNvPr id="27654" name="6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defTabSz="909638" eaLnBrk="0" hangingPunct="0"/>
            <a:r>
              <a:rPr lang="en-US" sz="1000" b="0" i="1"/>
              <a:t>##</a:t>
            </a:r>
            <a:endParaRPr lang="en-US" sz="1200" b="0"/>
          </a:p>
        </p:txBody>
      </p:sp>
    </p:spTree>
    <p:extLst>
      <p:ext uri="{BB962C8B-B14F-4D97-AF65-F5344CB8AC3E}">
        <p14:creationId xmlns:p14="http://schemas.microsoft.com/office/powerpoint/2010/main" val="16538356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628944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61012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5483113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1240773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9522255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0245308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3820945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4328603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5931120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076270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9616214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4453866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176951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1411532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9306175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277991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4085665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116891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1903555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29139474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3998458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5" name="4 Marcador de fecha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16/07/96</a:t>
            </a:r>
            <a:endParaRPr lang="en-US" sz="1200" i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*</a:t>
            </a:r>
            <a:endParaRPr lang="en-US" sz="1200" i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##</a:t>
            </a:r>
            <a:endParaRPr lang="en-US" sz="1200" i="0"/>
          </a:p>
        </p:txBody>
      </p:sp>
    </p:spTree>
    <p:extLst>
      <p:ext uri="{BB962C8B-B14F-4D97-AF65-F5344CB8AC3E}">
        <p14:creationId xmlns:p14="http://schemas.microsoft.com/office/powerpoint/2010/main" val="972940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E4332AF8-CDC5-4402-ACC9-94885EF3889E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5B6CA023-EF2F-4A35-A038-971B96D747C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17135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EAB0-690E-4265-A4DA-1C9AAB6327F8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0720-AB6F-47A0-B0CB-93CD5FE7DCA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769693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EAB0-690E-4265-A4DA-1C9AAB6327F8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0720-AB6F-47A0-B0CB-93CD5FE7DCA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84708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EAB0-690E-4265-A4DA-1C9AAB6327F8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0720-AB6F-47A0-B0CB-93CD5FE7DCA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2213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EAB0-690E-4265-A4DA-1C9AAB6327F8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0720-AB6F-47A0-B0CB-93CD5FE7DCA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08801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EAB0-690E-4265-A4DA-1C9AAB6327F8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0720-AB6F-47A0-B0CB-93CD5FE7DCA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23895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EAB0-690E-4265-A4DA-1C9AAB6327F8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0720-AB6F-47A0-B0CB-93CD5FE7DCA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13740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1D74E-33FE-4C83-B0C2-5408B6A6353C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5946-DB33-4C03-ACF2-553B6F4907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12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FB18E-4312-445D-9D6C-AF4AE90676D8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1157B-D341-4A57-A5EA-89FBADF2438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5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CA5FB292-3845-4F0B-9AC0-0DCE392C90D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1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053C-4F8F-4CF0-9655-BF4D96135939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CA2F164D-8E55-4D8B-9712-03E6FF1D568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7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C280E-CDA0-438E-B351-6BCE1EA24064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A16BB-EF74-4D7A-9E33-1BBB97C4DE5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7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B1B2-CC8F-4C0E-B76B-363C555578F9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C94C3-FB73-4752-A165-FB1D3567518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8EAB0-690E-4265-A4DA-1C9AAB6327F8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0720-AB6F-47A0-B0CB-93CD5FE7DCA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19303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99642-9E1C-4FE7-9532-73493173D8D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6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356B-A44F-4507-811C-4ECFCBA08845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416FF-E0C1-45E2-93AD-9B65DEA8166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7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8BB37-3B98-43E1-AA81-D19FFA114ACA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9FE2F-51D0-4222-9257-25601E51CBC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8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178EAB0-690E-4265-A4DA-1C9AAB6327F8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2FB0720-AB6F-47A0-B0CB-93CD5FE7DCA8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4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07704" y="914400"/>
            <a:ext cx="6271096" cy="1981200"/>
          </a:xfrm>
          <a:noFill/>
        </p:spPr>
        <p:txBody>
          <a:bodyPr/>
          <a:lstStyle/>
          <a:p>
            <a:pPr algn="ctr"/>
            <a:r>
              <a:rPr lang="ca-ES" dirty="0" smtClean="0"/>
              <a:t>REUNIÓ DE FAMÍLIES</a:t>
            </a:r>
            <a:endParaRPr lang="en-US" dirty="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693988" y="3136900"/>
            <a:ext cx="6107112" cy="2122488"/>
          </a:xfrm>
          <a:noFill/>
        </p:spPr>
        <p:txBody>
          <a:bodyPr/>
          <a:lstStyle/>
          <a:p>
            <a:r>
              <a:rPr lang="ca-ES" dirty="0" smtClean="0"/>
              <a:t>DOSSIER INFORMATIU</a:t>
            </a:r>
          </a:p>
          <a:p>
            <a:endParaRPr lang="en-US" sz="3800" dirty="0"/>
          </a:p>
          <a:p>
            <a:r>
              <a:rPr lang="en-US" sz="1600" dirty="0" smtClean="0"/>
              <a:t>Ins La Serra</a:t>
            </a:r>
            <a:endParaRPr lang="en-US" sz="1600" dirty="0"/>
          </a:p>
          <a:p>
            <a:r>
              <a:rPr lang="en-US" sz="1600" dirty="0" smtClean="0"/>
              <a:t>Curs 2018-19</a:t>
            </a:r>
            <a:endParaRPr lang="en-US" sz="1600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fld id="{B6C19A98-3579-4A70-9FCC-56E477C4B01B}" type="datetime1">
              <a:rPr lang="en-US"/>
              <a:pPr/>
              <a:t>11/8/2018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dirty="0" smtClean="0"/>
              <a:t/>
            </a:r>
            <a:br>
              <a:rPr lang="ca-ES" dirty="0" smtClean="0"/>
            </a:br>
            <a:r>
              <a:rPr lang="ca-ES" b="1" dirty="0" smtClean="0"/>
              <a:t>2a Avaluació</a:t>
            </a:r>
            <a:br>
              <a:rPr lang="ca-ES" b="1" dirty="0" smtClean="0"/>
            </a:b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43608" y="1752600"/>
            <a:ext cx="7182817" cy="4191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a-ES" sz="2400" b="1" dirty="0" smtClean="0"/>
              <a:t>Durada: </a:t>
            </a:r>
            <a:r>
              <a:rPr lang="ca-ES" sz="2400" dirty="0" smtClean="0"/>
              <a:t>de l'10 de desembre al 15 de març (59 dies lectius)</a:t>
            </a:r>
          </a:p>
          <a:p>
            <a:pPr>
              <a:buFont typeface="Wingdings" pitchFamily="2" charset="2"/>
              <a:buChar char="Ø"/>
            </a:pPr>
            <a:r>
              <a:rPr lang="ca-ES" sz="2400" b="1" dirty="0" smtClean="0"/>
              <a:t>Sessions d’avaluació: </a:t>
            </a:r>
            <a:r>
              <a:rPr lang="ca-ES" dirty="0" smtClean="0"/>
              <a:t>20</a:t>
            </a:r>
            <a:r>
              <a:rPr lang="ca-ES" sz="2400" dirty="0" smtClean="0"/>
              <a:t>, 21, 25, 26 i 27 de març</a:t>
            </a:r>
          </a:p>
          <a:p>
            <a:pPr>
              <a:buFont typeface="Wingdings" pitchFamily="2" charset="2"/>
              <a:buChar char="Ø"/>
            </a:pPr>
            <a:r>
              <a:rPr lang="ca-ES" sz="2400" b="1" dirty="0" smtClean="0"/>
              <a:t>Entrega de qualificacions: </a:t>
            </a:r>
            <a:r>
              <a:rPr lang="ca-ES" sz="2400" dirty="0" smtClean="0"/>
              <a:t>màxim 29 de març</a:t>
            </a:r>
          </a:p>
          <a:p>
            <a:pPr>
              <a:buFont typeface="Wingdings" pitchFamily="2" charset="2"/>
              <a:buChar char="Ø"/>
            </a:pPr>
            <a:r>
              <a:rPr lang="ca-ES" sz="2400" b="1" dirty="0" smtClean="0"/>
              <a:t>Dies festius:</a:t>
            </a:r>
          </a:p>
          <a:p>
            <a:pPr lvl="1"/>
            <a:r>
              <a:rPr lang="ca-ES" sz="2400" i="1" dirty="0" smtClean="0"/>
              <a:t>del 22 de desembre (ds) al 7 de gener (dl), Vacances Nadal</a:t>
            </a:r>
            <a:endParaRPr lang="ca-ES" sz="2400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a-ES" b="1" dirty="0" smtClean="0"/>
              <a:t>3a Avaluació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55576" y="1752600"/>
            <a:ext cx="7470849" cy="41910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a-ES" b="1" dirty="0" smtClean="0"/>
              <a:t>Durada: </a:t>
            </a:r>
            <a:r>
              <a:rPr lang="ca-ES" dirty="0" smtClean="0"/>
              <a:t>del dilluns 18 de març al divendres 21 de juny (59 dies lectius)</a:t>
            </a:r>
          </a:p>
          <a:p>
            <a:pPr>
              <a:buFont typeface="Wingdings" pitchFamily="2" charset="2"/>
              <a:buChar char="Ø"/>
            </a:pPr>
            <a:r>
              <a:rPr lang="es-ES" b="1" dirty="0" smtClean="0"/>
              <a:t>2n de </a:t>
            </a:r>
            <a:r>
              <a:rPr lang="es-ES" b="1" dirty="0" err="1" smtClean="0"/>
              <a:t>Batxillerat</a:t>
            </a:r>
            <a:r>
              <a:rPr lang="es-ES" b="1" dirty="0" smtClean="0"/>
              <a:t> del 18 de </a:t>
            </a:r>
            <a:r>
              <a:rPr lang="es-ES" b="1" dirty="0" err="1" smtClean="0"/>
              <a:t>març</a:t>
            </a:r>
            <a:r>
              <a:rPr lang="es-ES" b="1" dirty="0" smtClean="0"/>
              <a:t> al 10 de </a:t>
            </a:r>
            <a:r>
              <a:rPr lang="es-ES" b="1" dirty="0" err="1" smtClean="0"/>
              <a:t>maig</a:t>
            </a:r>
            <a:r>
              <a:rPr lang="es-ES" b="1" dirty="0" smtClean="0"/>
              <a:t> (31 </a:t>
            </a:r>
            <a:r>
              <a:rPr lang="es-ES" b="1" dirty="0" err="1" smtClean="0"/>
              <a:t>dies</a:t>
            </a:r>
            <a:r>
              <a:rPr lang="es-ES" b="1" dirty="0" smtClean="0"/>
              <a:t> </a:t>
            </a:r>
            <a:r>
              <a:rPr lang="es-ES" b="1" dirty="0" err="1" smtClean="0"/>
              <a:t>lectius</a:t>
            </a:r>
            <a:r>
              <a:rPr lang="es-ES" b="1" dirty="0" smtClean="0"/>
              <a:t>)</a:t>
            </a:r>
            <a:endParaRPr lang="ca-ES" b="1" dirty="0" smtClean="0"/>
          </a:p>
          <a:p>
            <a:pPr>
              <a:buFont typeface="Wingdings" pitchFamily="2" charset="2"/>
              <a:buChar char="Ø"/>
            </a:pPr>
            <a:r>
              <a:rPr lang="ca-ES" sz="2800" b="1" dirty="0" smtClean="0"/>
              <a:t>Sessions d’avaluació: </a:t>
            </a:r>
            <a:r>
              <a:rPr lang="ca-ES" sz="2800" dirty="0" smtClean="0"/>
              <a:t>18, 19 i 25 de juny</a:t>
            </a:r>
          </a:p>
          <a:p>
            <a:pPr>
              <a:buFont typeface="Wingdings" pitchFamily="2" charset="2"/>
              <a:buChar char="Ø"/>
            </a:pPr>
            <a:r>
              <a:rPr lang="es-ES" sz="2800" b="1" dirty="0" smtClean="0"/>
              <a:t>2n de </a:t>
            </a:r>
            <a:r>
              <a:rPr lang="es-ES" sz="2800" b="1" dirty="0" err="1" smtClean="0"/>
              <a:t>Batxillerat</a:t>
            </a:r>
            <a:r>
              <a:rPr lang="es-ES" sz="2800" b="1" dirty="0" smtClean="0"/>
              <a:t>  </a:t>
            </a:r>
            <a:r>
              <a:rPr lang="es-ES" sz="2800" b="1" dirty="0" err="1" smtClean="0"/>
              <a:t>avaluació</a:t>
            </a:r>
            <a:r>
              <a:rPr lang="es-ES" sz="2800" b="1" dirty="0" smtClean="0"/>
              <a:t> 28 de </a:t>
            </a:r>
            <a:r>
              <a:rPr lang="es-ES" sz="2800" b="1" dirty="0" err="1" smtClean="0"/>
              <a:t>maig</a:t>
            </a:r>
            <a:endParaRPr lang="ca-ES" sz="2800" b="1" dirty="0" smtClean="0"/>
          </a:p>
          <a:p>
            <a:pPr>
              <a:buFont typeface="Wingdings" pitchFamily="2" charset="2"/>
              <a:buChar char="Ø"/>
            </a:pPr>
            <a:r>
              <a:rPr lang="ca-ES" sz="2800" b="1" dirty="0" smtClean="0"/>
              <a:t>Entrega de qualificacions:</a:t>
            </a:r>
            <a:r>
              <a:rPr lang="ca-ES" sz="2800" dirty="0" smtClean="0"/>
              <a:t> 20, 21 i 26 de juny</a:t>
            </a:r>
          </a:p>
          <a:p>
            <a:pPr>
              <a:buFont typeface="Wingdings" pitchFamily="2" charset="2"/>
              <a:buChar char="Ø"/>
            </a:pPr>
            <a:r>
              <a:rPr lang="es-ES" sz="2800" b="1" dirty="0" smtClean="0"/>
              <a:t>2n de </a:t>
            </a:r>
            <a:r>
              <a:rPr lang="es-ES" sz="2800" b="1" dirty="0" err="1" smtClean="0"/>
              <a:t>Batxillerat</a:t>
            </a:r>
            <a:r>
              <a:rPr lang="es-ES" sz="2800" b="1" dirty="0" smtClean="0"/>
              <a:t> entrega de </a:t>
            </a:r>
            <a:r>
              <a:rPr lang="es-ES" sz="2800" b="1" dirty="0" err="1" smtClean="0"/>
              <a:t>qualificacions</a:t>
            </a:r>
            <a:r>
              <a:rPr lang="es-ES" sz="2800" b="1" dirty="0" smtClean="0"/>
              <a:t> :29 de </a:t>
            </a:r>
            <a:r>
              <a:rPr lang="es-ES" sz="2800" b="1" dirty="0" err="1" smtClean="0"/>
              <a:t>maig</a:t>
            </a:r>
            <a:endParaRPr lang="ca-ES" b="1" dirty="0" smtClean="0"/>
          </a:p>
          <a:p>
            <a:pPr>
              <a:buFont typeface="Wingdings" pitchFamily="2" charset="2"/>
              <a:buChar char="Ø"/>
            </a:pPr>
            <a:r>
              <a:rPr lang="ca-ES" b="1" dirty="0" smtClean="0"/>
              <a:t>Dies festius: </a:t>
            </a:r>
          </a:p>
          <a:p>
            <a:pPr lvl="1"/>
            <a:r>
              <a:rPr lang="ca-ES" sz="2400" i="1" dirty="0" smtClean="0"/>
              <a:t>18 de març (</a:t>
            </a:r>
            <a:r>
              <a:rPr lang="ca-ES" sz="2400" i="1" dirty="0" err="1" smtClean="0"/>
              <a:t>dll</a:t>
            </a:r>
            <a:r>
              <a:rPr lang="ca-ES" sz="2400" i="1" dirty="0" smtClean="0"/>
              <a:t>), dia festiu de lliure disposició</a:t>
            </a:r>
          </a:p>
          <a:p>
            <a:pPr lvl="1"/>
            <a:r>
              <a:rPr lang="ca-ES" sz="2400" i="1" dirty="0" smtClean="0"/>
              <a:t>19 de març (dm), festa local (St. Josep)</a:t>
            </a:r>
            <a:endParaRPr lang="es-ES" sz="2800" dirty="0" smtClean="0"/>
          </a:p>
          <a:p>
            <a:pPr lvl="1"/>
            <a:r>
              <a:rPr lang="ca-ES" sz="2400" i="1" dirty="0" smtClean="0"/>
              <a:t>del 13 d’abril al 22 d'abril, vacances de Setmana Santa</a:t>
            </a:r>
            <a:endParaRPr lang="es-ES" sz="2800" dirty="0" smtClean="0"/>
          </a:p>
          <a:p>
            <a:pPr lvl="1"/>
            <a:r>
              <a:rPr lang="ca-ES" sz="2400" i="1" dirty="0" smtClean="0"/>
              <a:t>1 de maig (dc), Festa del treball</a:t>
            </a:r>
            <a:endParaRPr lang="es-ES" sz="2800" dirty="0" smtClean="0"/>
          </a:p>
          <a:p>
            <a:pPr lvl="1"/>
            <a:r>
              <a:rPr lang="ca-ES" sz="2400" i="1" dirty="0" smtClean="0"/>
              <a:t>17 de maig (dv), festa local</a:t>
            </a:r>
            <a:endParaRPr lang="es-ES" sz="2800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AVALUACIÓ FINAL DE CURS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a-ES" b="1" dirty="0" smtClean="0"/>
              <a:t>1r de Batxillerat</a:t>
            </a:r>
          </a:p>
          <a:p>
            <a:pPr marL="857250" lvl="1" indent="-457200"/>
            <a:r>
              <a:rPr lang="ca-ES" b="1" dirty="0" smtClean="0"/>
              <a:t>Finalització de les classes ordinàries: 7</a:t>
            </a:r>
            <a:r>
              <a:rPr lang="ca-ES" dirty="0" smtClean="0"/>
              <a:t> de juny </a:t>
            </a:r>
          </a:p>
          <a:p>
            <a:pPr marL="857250" lvl="1" indent="-457200"/>
            <a:r>
              <a:rPr lang="ca-ES" b="1" dirty="0" smtClean="0"/>
              <a:t>Exàmens 3r trimestre:</a:t>
            </a:r>
            <a:r>
              <a:rPr lang="ca-ES" dirty="0" smtClean="0"/>
              <a:t> del 10 al 14 de juny (dia 12 descans)</a:t>
            </a:r>
          </a:p>
          <a:p>
            <a:pPr marL="857250" lvl="1" indent="-457200"/>
            <a:r>
              <a:rPr lang="ca-ES" b="1" dirty="0" smtClean="0"/>
              <a:t>Recuperacions de juny: </a:t>
            </a:r>
            <a:r>
              <a:rPr lang="ca-ES" dirty="0" smtClean="0"/>
              <a:t>del 18 al 21 de juny</a:t>
            </a:r>
          </a:p>
          <a:p>
            <a:pPr marL="857250" lvl="1" indent="-457200"/>
            <a:r>
              <a:rPr lang="ca-ES" b="1" dirty="0" smtClean="0"/>
              <a:t>Sessió d’avaluació ordinària: </a:t>
            </a:r>
            <a:r>
              <a:rPr lang="ca-ES" dirty="0" smtClean="0"/>
              <a:t>25 de juny</a:t>
            </a:r>
          </a:p>
          <a:p>
            <a:pPr marL="857250" lvl="1" indent="-457200"/>
            <a:r>
              <a:rPr lang="ca-ES" b="1" dirty="0" smtClean="0"/>
              <a:t>Entrega de notes: </a:t>
            </a:r>
            <a:r>
              <a:rPr lang="ca-ES" dirty="0" smtClean="0"/>
              <a:t>26 de juny</a:t>
            </a:r>
          </a:p>
          <a:p>
            <a:pPr marL="857250" lvl="1" indent="-457200"/>
            <a:r>
              <a:rPr lang="ca-ES" b="1" dirty="0" smtClean="0"/>
              <a:t>Reclamació:</a:t>
            </a:r>
            <a:r>
              <a:rPr lang="ca-ES" dirty="0" smtClean="0"/>
              <a:t> 27 de juny</a:t>
            </a:r>
          </a:p>
          <a:p>
            <a:pPr marL="857250" lvl="1" indent="-457200"/>
            <a:r>
              <a:rPr lang="ca-ES" b="1" dirty="0" smtClean="0"/>
              <a:t>Recuperacions de setembre</a:t>
            </a:r>
            <a:r>
              <a:rPr lang="ca-ES" dirty="0" smtClean="0"/>
              <a:t>: 2 i 3 de setembre</a:t>
            </a:r>
          </a:p>
          <a:p>
            <a:pPr marL="857250" lvl="1" indent="-457200"/>
            <a:r>
              <a:rPr lang="es-ES" dirty="0" err="1" smtClean="0"/>
              <a:t>Sessió</a:t>
            </a:r>
            <a:r>
              <a:rPr lang="es-ES" dirty="0" smtClean="0"/>
              <a:t> </a:t>
            </a:r>
            <a:r>
              <a:rPr lang="es-ES" dirty="0" err="1" smtClean="0"/>
              <a:t>d’avaluació</a:t>
            </a:r>
            <a:r>
              <a:rPr lang="es-ES" dirty="0" smtClean="0"/>
              <a:t>  </a:t>
            </a:r>
            <a:r>
              <a:rPr lang="es-ES" dirty="0" err="1" smtClean="0"/>
              <a:t>extraordinària</a:t>
            </a:r>
            <a:r>
              <a:rPr lang="es-ES" dirty="0" smtClean="0"/>
              <a:t>: 4 de </a:t>
            </a:r>
            <a:r>
              <a:rPr lang="es-ES" dirty="0" err="1" smtClean="0"/>
              <a:t>setembre</a:t>
            </a:r>
            <a:endParaRPr lang="ca-ES" dirty="0" smtClean="0"/>
          </a:p>
          <a:p>
            <a:pPr marL="857250" lvl="1" indent="-457200"/>
            <a:endParaRPr lang="ca-ES" dirty="0" smtClean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AVALUACIÓ FINAL DE CURS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752600"/>
            <a:ext cx="7326833" cy="4191000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ca-ES" b="1" dirty="0" smtClean="0"/>
              <a:t>Batxillerat 2n curs</a:t>
            </a:r>
          </a:p>
          <a:p>
            <a:pPr marL="857250" lvl="1" indent="-457200"/>
            <a:r>
              <a:rPr lang="ca-ES" b="1" dirty="0" smtClean="0"/>
              <a:t>Finalització de les classes ordinàries: </a:t>
            </a:r>
            <a:r>
              <a:rPr lang="ca-ES" dirty="0" smtClean="0"/>
              <a:t>10 de maig </a:t>
            </a:r>
          </a:p>
          <a:p>
            <a:pPr marL="857250" lvl="1" indent="-457200"/>
            <a:r>
              <a:rPr lang="ca-ES" b="1" dirty="0" smtClean="0"/>
              <a:t>Exàmens 3r trimestre:</a:t>
            </a:r>
            <a:r>
              <a:rPr lang="ca-ES" dirty="0" smtClean="0"/>
              <a:t> del 13 al 17 de maig (dia 14 dia de descans)</a:t>
            </a:r>
          </a:p>
          <a:p>
            <a:pPr marL="857250" lvl="1" indent="-457200"/>
            <a:r>
              <a:rPr lang="ca-ES" b="1" dirty="0" smtClean="0"/>
              <a:t>Recuperacions i exàmens finals ordinaris: </a:t>
            </a:r>
            <a:r>
              <a:rPr lang="ca-ES" dirty="0" smtClean="0"/>
              <a:t>del 22 al 27 de maig</a:t>
            </a:r>
          </a:p>
          <a:p>
            <a:pPr marL="857250" lvl="1" indent="-457200"/>
            <a:r>
              <a:rPr lang="ca-ES" b="1" dirty="0" smtClean="0"/>
              <a:t>Sessió d’avaluació ordinària: </a:t>
            </a:r>
            <a:r>
              <a:rPr lang="ca-ES" dirty="0" smtClean="0"/>
              <a:t>28 de maig</a:t>
            </a:r>
          </a:p>
          <a:p>
            <a:pPr marL="857250" lvl="1" indent="-457200"/>
            <a:r>
              <a:rPr lang="ca-ES" b="1" dirty="0" smtClean="0"/>
              <a:t>Entrega de notes: </a:t>
            </a:r>
            <a:r>
              <a:rPr lang="ca-ES" dirty="0" smtClean="0"/>
              <a:t>29 de maig</a:t>
            </a:r>
          </a:p>
          <a:p>
            <a:pPr marL="857250" lvl="1" indent="-457200"/>
            <a:r>
              <a:rPr lang="ca-ES" b="1" dirty="0" smtClean="0"/>
              <a:t>Reclamació:</a:t>
            </a:r>
            <a:r>
              <a:rPr lang="ca-ES" dirty="0" smtClean="0"/>
              <a:t> 30 de maig</a:t>
            </a:r>
          </a:p>
          <a:p>
            <a:pPr marL="857250" lvl="1" indent="-457200"/>
            <a:r>
              <a:rPr lang="ca-ES" b="1" dirty="0" smtClean="0"/>
              <a:t>Exàmens de recuperació: </a:t>
            </a:r>
            <a:r>
              <a:rPr lang="ca-ES" dirty="0" smtClean="0"/>
              <a:t>del 18 al 21 de juny</a:t>
            </a:r>
          </a:p>
          <a:p>
            <a:pPr marL="857250" lvl="1" indent="-457200"/>
            <a:r>
              <a:rPr lang="ca-ES" b="1" dirty="0" smtClean="0"/>
              <a:t>Classes de preparació a les PAU: </a:t>
            </a:r>
            <a:r>
              <a:rPr lang="ca-ES" dirty="0" smtClean="0"/>
              <a:t>del 28 de maig a 7 de juny</a:t>
            </a:r>
          </a:p>
          <a:p>
            <a:pPr marL="857250" lvl="1" indent="-457200"/>
            <a:r>
              <a:rPr lang="ca-ES" b="1" dirty="0" smtClean="0"/>
              <a:t>Proves d’accés a la Universitat (PAU): </a:t>
            </a:r>
          </a:p>
          <a:p>
            <a:pPr marL="1094994" lvl="2" indent="-457200"/>
            <a:r>
              <a:rPr lang="es-ES" dirty="0" err="1" smtClean="0"/>
              <a:t>Convocatòria</a:t>
            </a:r>
            <a:r>
              <a:rPr lang="es-ES" dirty="0" smtClean="0"/>
              <a:t> </a:t>
            </a:r>
            <a:r>
              <a:rPr lang="es-ES" dirty="0" err="1" smtClean="0"/>
              <a:t>ordinària</a:t>
            </a:r>
            <a:r>
              <a:rPr lang="es-ES" dirty="0" smtClean="0"/>
              <a:t>: </a:t>
            </a:r>
            <a:r>
              <a:rPr lang="es-ES" dirty="0" err="1" smtClean="0"/>
              <a:t>dimecrres</a:t>
            </a:r>
            <a:r>
              <a:rPr lang="es-ES" dirty="0" smtClean="0"/>
              <a:t> 12, </a:t>
            </a:r>
            <a:r>
              <a:rPr lang="es-ES" dirty="0" err="1" smtClean="0"/>
              <a:t>dijous</a:t>
            </a:r>
            <a:r>
              <a:rPr lang="es-ES" dirty="0" smtClean="0"/>
              <a:t> 13 i </a:t>
            </a:r>
            <a:r>
              <a:rPr lang="es-ES" dirty="0" err="1" smtClean="0"/>
              <a:t>diivendres</a:t>
            </a:r>
            <a:r>
              <a:rPr lang="es-ES" dirty="0" smtClean="0"/>
              <a:t> 14 de </a:t>
            </a:r>
            <a:r>
              <a:rPr lang="es-ES" dirty="0" err="1" smtClean="0"/>
              <a:t>juny</a:t>
            </a:r>
            <a:endParaRPr lang="es-ES" dirty="0" smtClean="0"/>
          </a:p>
          <a:p>
            <a:pPr marL="1094994" lvl="2" indent="-457200"/>
            <a:r>
              <a:rPr lang="es-ES" dirty="0" smtClean="0"/>
              <a:t>Tribunal especial i </a:t>
            </a:r>
            <a:r>
              <a:rPr lang="es-ES" dirty="0" err="1" smtClean="0"/>
              <a:t>d’incidències</a:t>
            </a:r>
            <a:r>
              <a:rPr lang="es-ES" dirty="0" smtClean="0"/>
              <a:t>: </a:t>
            </a:r>
            <a:r>
              <a:rPr lang="es-ES" dirty="0" err="1" smtClean="0"/>
              <a:t>dimaecres</a:t>
            </a:r>
            <a:r>
              <a:rPr lang="es-ES" dirty="0" smtClean="0"/>
              <a:t> 19, </a:t>
            </a:r>
            <a:r>
              <a:rPr lang="es-ES" dirty="0" err="1" smtClean="0"/>
              <a:t>dijous</a:t>
            </a:r>
            <a:r>
              <a:rPr lang="es-ES" dirty="0" smtClean="0"/>
              <a:t> 20 i </a:t>
            </a:r>
            <a:r>
              <a:rPr lang="es-ES" dirty="0" err="1" smtClean="0"/>
              <a:t>divendres</a:t>
            </a:r>
            <a:r>
              <a:rPr lang="es-ES" dirty="0" smtClean="0"/>
              <a:t> 21 de </a:t>
            </a:r>
            <a:r>
              <a:rPr lang="es-ES" dirty="0" err="1" smtClean="0"/>
              <a:t>juny</a:t>
            </a:r>
            <a:endParaRPr lang="es-ES" dirty="0" smtClean="0"/>
          </a:p>
          <a:p>
            <a:pPr marL="1094994" lvl="2" indent="-457200"/>
            <a:r>
              <a:rPr lang="pt-BR" dirty="0" err="1" smtClean="0"/>
              <a:t>Convocatòria</a:t>
            </a:r>
            <a:r>
              <a:rPr lang="pt-BR" dirty="0" smtClean="0"/>
              <a:t> </a:t>
            </a:r>
            <a:r>
              <a:rPr lang="pt-BR" dirty="0" err="1" smtClean="0"/>
              <a:t>extraordinària</a:t>
            </a:r>
            <a:r>
              <a:rPr lang="pt-BR" dirty="0" smtClean="0"/>
              <a:t>: </a:t>
            </a:r>
            <a:r>
              <a:rPr lang="pt-BR" dirty="0" err="1" smtClean="0"/>
              <a:t>dimarts</a:t>
            </a:r>
            <a:r>
              <a:rPr lang="pt-BR" dirty="0" smtClean="0"/>
              <a:t> 3, </a:t>
            </a:r>
            <a:r>
              <a:rPr lang="pt-BR" dirty="0" err="1" smtClean="0"/>
              <a:t>dimecres</a:t>
            </a:r>
            <a:r>
              <a:rPr lang="pt-BR" dirty="0" smtClean="0"/>
              <a:t> 4 i </a:t>
            </a:r>
            <a:r>
              <a:rPr lang="pt-BR" dirty="0" err="1" smtClean="0"/>
              <a:t>dijous</a:t>
            </a:r>
            <a:r>
              <a:rPr lang="pt-BR" dirty="0" smtClean="0"/>
              <a:t> 5 de </a:t>
            </a:r>
            <a:r>
              <a:rPr lang="pt-BR" dirty="0" err="1" smtClean="0"/>
              <a:t>setembre</a:t>
            </a:r>
            <a:r>
              <a:rPr lang="pt-BR" dirty="0" smtClean="0"/>
              <a:t> 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IOC ,</a:t>
            </a:r>
            <a:r>
              <a:rPr lang="es-ES" dirty="0" err="1" smtClean="0"/>
              <a:t>Institut</a:t>
            </a:r>
            <a:r>
              <a:rPr lang="es-ES" dirty="0" smtClean="0"/>
              <a:t> </a:t>
            </a:r>
            <a:r>
              <a:rPr lang="es-ES" dirty="0" err="1" smtClean="0"/>
              <a:t>Obert</a:t>
            </a:r>
            <a:r>
              <a:rPr lang="es-ES" dirty="0" smtClean="0"/>
              <a:t> de Catalunya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82133" y="2667000"/>
            <a:ext cx="7766331" cy="333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err="1" smtClean="0"/>
              <a:t>Convocatòria</a:t>
            </a:r>
            <a:r>
              <a:rPr lang="es-ES" dirty="0" smtClean="0"/>
              <a:t> </a:t>
            </a:r>
            <a:r>
              <a:rPr lang="es-ES" dirty="0" err="1" smtClean="0"/>
              <a:t>ordinària</a:t>
            </a:r>
            <a:r>
              <a:rPr lang="es-ES" dirty="0" smtClean="0"/>
              <a:t> :10 de desembre (15 </a:t>
            </a:r>
            <a:r>
              <a:rPr lang="es-ES" dirty="0" err="1" smtClean="0"/>
              <a:t>hores</a:t>
            </a:r>
            <a:r>
              <a:rPr lang="es-ES" dirty="0" smtClean="0"/>
              <a:t>)</a:t>
            </a:r>
          </a:p>
          <a:p>
            <a:pPr>
              <a:buNone/>
            </a:pPr>
            <a:r>
              <a:rPr lang="es-ES" dirty="0" err="1" smtClean="0"/>
              <a:t>Convocatòria</a:t>
            </a:r>
            <a:r>
              <a:rPr lang="es-ES" dirty="0" smtClean="0"/>
              <a:t> </a:t>
            </a:r>
            <a:r>
              <a:rPr lang="es-ES" dirty="0" err="1" smtClean="0"/>
              <a:t>ordinària</a:t>
            </a:r>
            <a:r>
              <a:rPr lang="es-ES" dirty="0" smtClean="0"/>
              <a:t>: 24 </a:t>
            </a:r>
            <a:r>
              <a:rPr lang="es-ES" dirty="0" err="1" smtClean="0"/>
              <a:t>d’abril</a:t>
            </a:r>
            <a:endParaRPr lang="es-ES" dirty="0" smtClean="0"/>
          </a:p>
          <a:p>
            <a:pPr>
              <a:buNone/>
            </a:pPr>
            <a:r>
              <a:rPr lang="es-ES" dirty="0" err="1" smtClean="0"/>
              <a:t>Convocatòria</a:t>
            </a:r>
            <a:r>
              <a:rPr lang="es-ES" dirty="0" smtClean="0"/>
              <a:t> </a:t>
            </a:r>
            <a:r>
              <a:rPr lang="es-ES" dirty="0" err="1" smtClean="0"/>
              <a:t>extraordinària</a:t>
            </a:r>
            <a:r>
              <a:rPr lang="es-ES" dirty="0" smtClean="0"/>
              <a:t>: 5 de </a:t>
            </a:r>
            <a:r>
              <a:rPr lang="es-ES" dirty="0" err="1" smtClean="0"/>
              <a:t>juny</a:t>
            </a:r>
            <a:endParaRPr lang="ca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7150" y="980729"/>
            <a:ext cx="9258300" cy="416753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7150" y="1628800"/>
            <a:ext cx="9258300" cy="284318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850" y="838200"/>
            <a:ext cx="8424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algn="ctr"/>
            <a:r>
              <a:rPr lang="ca-ES" sz="3600" b="0" u="sng" dirty="0">
                <a:solidFill>
                  <a:srgbClr val="5C2305"/>
                </a:solidFill>
                <a:latin typeface="Verdana" pitchFamily="34" charset="0"/>
              </a:rPr>
              <a:t>Tutoria individual i de </a:t>
            </a:r>
            <a:r>
              <a:rPr lang="ca-ES" sz="3600" b="0" u="sng" dirty="0" smtClean="0">
                <a:solidFill>
                  <a:srgbClr val="5C2305"/>
                </a:solidFill>
                <a:latin typeface="Verdana" pitchFamily="34" charset="0"/>
              </a:rPr>
              <a:t>grup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39750" y="2133600"/>
            <a:ext cx="7920038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b="0" dirty="0">
                <a:solidFill>
                  <a:srgbClr val="5C2305"/>
                </a:solidFill>
                <a:latin typeface="Verdana" pitchFamily="34" charset="0"/>
              </a:rPr>
              <a:t>Tutoria individual:</a:t>
            </a:r>
          </a:p>
          <a:p>
            <a:pPr marL="1085850" lvl="2" indent="-228600"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sz="1800" b="0" dirty="0">
                <a:solidFill>
                  <a:srgbClr val="5C2305"/>
                </a:solidFill>
                <a:latin typeface="Verdana" pitchFamily="34" charset="0"/>
              </a:rPr>
              <a:t>Funcions</a:t>
            </a:r>
          </a:p>
          <a:p>
            <a:pPr marL="1085850" lvl="2" indent="-228600"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sz="1800" b="0" dirty="0">
                <a:solidFill>
                  <a:srgbClr val="5C2305"/>
                </a:solidFill>
                <a:latin typeface="Verdana" pitchFamily="34" charset="0"/>
              </a:rPr>
              <a:t>Contacte amb les famílies</a:t>
            </a:r>
          </a:p>
          <a:p>
            <a:pPr marL="1085850" lvl="2" indent="-228600"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</a:pPr>
            <a:endParaRPr lang="ca-ES" sz="1800" b="0" dirty="0">
              <a:solidFill>
                <a:srgbClr val="5C2305"/>
              </a:solidFill>
              <a:latin typeface="Verdana" pitchFamily="34" charset="0"/>
            </a:endParaRPr>
          </a:p>
          <a:p>
            <a:pPr marL="1085850" lvl="2" indent="-228600"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</a:pPr>
            <a:endParaRPr lang="ca-ES" sz="1800" b="0" dirty="0">
              <a:solidFill>
                <a:srgbClr val="5C2305"/>
              </a:solidFill>
              <a:latin typeface="Verdana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b="0" dirty="0">
                <a:solidFill>
                  <a:srgbClr val="5C2305"/>
                </a:solidFill>
                <a:latin typeface="Verdana" pitchFamily="34" charset="0"/>
              </a:rPr>
              <a:t>Tutoria de grup:</a:t>
            </a:r>
          </a:p>
          <a:p>
            <a:pPr marL="1085850" lvl="2" indent="-228600"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sz="1800" b="0" dirty="0">
                <a:solidFill>
                  <a:srgbClr val="5C2305"/>
                </a:solidFill>
                <a:latin typeface="Verdana" pitchFamily="34" charset="0"/>
              </a:rPr>
              <a:t>Funcions</a:t>
            </a:r>
          </a:p>
          <a:p>
            <a:pPr marL="1085850" lvl="2" indent="-228600"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sz="1800" b="0" dirty="0">
                <a:solidFill>
                  <a:srgbClr val="5C2305"/>
                </a:solidFill>
                <a:latin typeface="Verdana" pitchFamily="34" charset="0"/>
              </a:rPr>
              <a:t>Principals temes a treballar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</a:pPr>
            <a:endParaRPr lang="en-US" sz="2800" b="0" dirty="0">
              <a:solidFill>
                <a:srgbClr val="5C2305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0"/>
            <a:ext cx="6198840" cy="6871356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404664"/>
            <a:ext cx="5810225" cy="62518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a-ES" sz="3200" u="sng" dirty="0" smtClean="0"/>
              <a:t>Temes a tractar</a:t>
            </a:r>
            <a:endParaRPr lang="en-US" sz="3200" u="sng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843807" y="1916832"/>
            <a:ext cx="5382617" cy="402676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normAutofit fontScale="85000" lnSpcReduction="10000"/>
          </a:bodyPr>
          <a:lstStyle/>
          <a:p>
            <a:r>
              <a:rPr lang="ca-ES" sz="2400" dirty="0" smtClean="0"/>
              <a:t>Sortides</a:t>
            </a:r>
          </a:p>
          <a:p>
            <a:r>
              <a:rPr lang="ca-ES" sz="2400" dirty="0" smtClean="0"/>
              <a:t>Activitats previstes</a:t>
            </a:r>
          </a:p>
          <a:p>
            <a:r>
              <a:rPr lang="ca-ES" sz="2400" dirty="0" smtClean="0"/>
              <a:t>Tutoria individual i tutoria de grup</a:t>
            </a:r>
          </a:p>
          <a:p>
            <a:pPr>
              <a:lnSpc>
                <a:spcPct val="90000"/>
              </a:lnSpc>
            </a:pPr>
            <a:r>
              <a:rPr lang="ca-ES" sz="2400" dirty="0" smtClean="0"/>
              <a:t>Aspectes curriculars i organització de l’alumnat</a:t>
            </a:r>
          </a:p>
          <a:p>
            <a:pPr>
              <a:lnSpc>
                <a:spcPct val="90000"/>
              </a:lnSpc>
            </a:pPr>
            <a:r>
              <a:rPr lang="ca-ES" sz="2400" dirty="0" smtClean="0"/>
              <a:t>Hàbits de treball i estudi</a:t>
            </a:r>
          </a:p>
          <a:p>
            <a:pPr>
              <a:lnSpc>
                <a:spcPct val="90000"/>
              </a:lnSpc>
            </a:pPr>
            <a:r>
              <a:rPr lang="ca-ES" sz="2400" dirty="0" smtClean="0"/>
              <a:t>L’agenda</a:t>
            </a:r>
          </a:p>
          <a:p>
            <a:pPr>
              <a:lnSpc>
                <a:spcPct val="90000"/>
              </a:lnSpc>
            </a:pPr>
            <a:r>
              <a:rPr lang="ca-ES" sz="2400" dirty="0" smtClean="0"/>
              <a:t>Avaluació</a:t>
            </a:r>
          </a:p>
          <a:p>
            <a:pPr>
              <a:lnSpc>
                <a:spcPct val="90000"/>
              </a:lnSpc>
            </a:pPr>
            <a:r>
              <a:rPr lang="ca-ES" sz="2400" dirty="0" smtClean="0"/>
              <a:t>Informació 2n BTX</a:t>
            </a:r>
          </a:p>
          <a:p>
            <a:pPr>
              <a:lnSpc>
                <a:spcPct val="90000"/>
              </a:lnSpc>
            </a:pPr>
            <a:r>
              <a:rPr lang="ca-ES" sz="2400" dirty="0" smtClean="0"/>
              <a:t>Correu electrònic</a:t>
            </a:r>
          </a:p>
          <a:p>
            <a:pPr>
              <a:lnSpc>
                <a:spcPct val="90000"/>
              </a:lnSpc>
            </a:pPr>
            <a:r>
              <a:rPr lang="ca-ES" sz="2400" dirty="0" smtClean="0"/>
              <a:t>Programa de faltes i justificacions</a:t>
            </a:r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A39E-BFB8-41B1-AE0F-383821AED23B}" type="datetime1">
              <a:rPr lang="en-US"/>
              <a:pPr/>
              <a:t>11/8/2018</a:t>
            </a:fld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 autoUpdateAnimBg="0"/>
      <p:bldP spid="6147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116631"/>
            <a:ext cx="6340031" cy="6549619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260648"/>
            <a:ext cx="6280001" cy="6241786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23850" y="838200"/>
            <a:ext cx="842486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 anchor="ctr"/>
          <a:lstStyle/>
          <a:p>
            <a:pPr algn="ctr"/>
            <a:r>
              <a:rPr lang="ca-ES" sz="3600" b="0" u="sng">
                <a:solidFill>
                  <a:srgbClr val="5C2305"/>
                </a:solidFill>
                <a:latin typeface="Verdana" pitchFamily="34" charset="0"/>
              </a:rPr>
              <a:t>Hàbits de treball i estudi</a:t>
            </a:r>
            <a:endParaRPr lang="en-US" sz="2000" b="0">
              <a:solidFill>
                <a:srgbClr val="5C2305"/>
              </a:solidFill>
              <a:latin typeface="Verdana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11188" y="2133600"/>
            <a:ext cx="7848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7" rIns="92075" bIns="46037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</a:pPr>
            <a:endParaRPr lang="ca-ES" b="0" dirty="0">
              <a:solidFill>
                <a:srgbClr val="5C2305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b="0" dirty="0">
                <a:solidFill>
                  <a:srgbClr val="5C2305"/>
                </a:solidFill>
                <a:latin typeface="Verdana" pitchFamily="34" charset="0"/>
              </a:rPr>
              <a:t> Organització i planificació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endParaRPr lang="ca-ES" b="0" dirty="0">
              <a:solidFill>
                <a:srgbClr val="5C2305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b="0" dirty="0">
                <a:solidFill>
                  <a:srgbClr val="5C2305"/>
                </a:solidFill>
                <a:latin typeface="Verdana" pitchFamily="34" charset="0"/>
              </a:rPr>
              <a:t> Tipus de tasques diferents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endParaRPr lang="ca-ES" b="0" dirty="0">
              <a:solidFill>
                <a:srgbClr val="5C2305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b="0" dirty="0">
                <a:solidFill>
                  <a:srgbClr val="5C2305"/>
                </a:solidFill>
                <a:latin typeface="Verdana" pitchFamily="34" charset="0"/>
              </a:rPr>
              <a:t> Ús dels ordinadors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endParaRPr lang="ca-ES" b="0" dirty="0">
              <a:solidFill>
                <a:srgbClr val="5C2305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5C2305"/>
              </a:buClr>
              <a:buFontTx/>
              <a:buChar char="•"/>
            </a:pPr>
            <a:r>
              <a:rPr lang="ca-ES" b="0" dirty="0">
                <a:solidFill>
                  <a:srgbClr val="5C2305"/>
                </a:solidFill>
                <a:latin typeface="Verdana" pitchFamily="34" charset="0"/>
              </a:rPr>
              <a:t> L’agenda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Informació</a:t>
            </a:r>
            <a:r>
              <a:rPr lang="es-ES" dirty="0" smtClean="0"/>
              <a:t> PAU 2020</a:t>
            </a:r>
            <a:endParaRPr lang="ca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Pendent</a:t>
            </a:r>
            <a:r>
              <a:rPr lang="es-ES" dirty="0" smtClean="0"/>
              <a:t> </a:t>
            </a:r>
            <a:r>
              <a:rPr lang="es-ES" dirty="0" err="1" smtClean="0"/>
              <a:t>d’informació</a:t>
            </a:r>
            <a:r>
              <a:rPr lang="es-ES" dirty="0" smtClean="0"/>
              <a:t> nova. </a:t>
            </a:r>
          </a:p>
          <a:p>
            <a:r>
              <a:rPr lang="es-ES" dirty="0" smtClean="0"/>
              <a:t>(La </a:t>
            </a:r>
            <a:r>
              <a:rPr lang="es-ES" dirty="0" err="1" smtClean="0"/>
              <a:t>selectivitat</a:t>
            </a:r>
            <a:r>
              <a:rPr lang="es-ES" dirty="0" smtClean="0"/>
              <a:t> </a:t>
            </a:r>
            <a:r>
              <a:rPr lang="es-ES" dirty="0" err="1" smtClean="0"/>
              <a:t>però</a:t>
            </a:r>
            <a:r>
              <a:rPr lang="es-ES" dirty="0" smtClean="0"/>
              <a:t> </a:t>
            </a:r>
            <a:r>
              <a:rPr lang="es-ES" dirty="0" err="1" smtClean="0"/>
              <a:t>canvia</a:t>
            </a:r>
            <a:r>
              <a:rPr lang="es-ES" dirty="0" smtClean="0"/>
              <a:t> </a:t>
            </a:r>
            <a:r>
              <a:rPr lang="es-ES" dirty="0" err="1" smtClean="0"/>
              <a:t>dels</a:t>
            </a:r>
            <a:r>
              <a:rPr lang="es-ES" dirty="0" smtClean="0"/>
              <a:t> </a:t>
            </a:r>
            <a:r>
              <a:rPr lang="es-ES" dirty="0" err="1" smtClean="0"/>
              <a:t>anys</a:t>
            </a:r>
            <a:r>
              <a:rPr lang="es-ES" dirty="0" smtClean="0"/>
              <a:t> </a:t>
            </a:r>
            <a:r>
              <a:rPr lang="es-ES" dirty="0" err="1" smtClean="0"/>
              <a:t>anteriors</a:t>
            </a:r>
            <a:r>
              <a:rPr lang="es-ES" dirty="0" smtClean="0"/>
              <a:t>)</a:t>
            </a:r>
            <a:endParaRPr lang="ca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INFORMACIÓ PAU 2019 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Dates de les PAU 2019: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 </a:t>
            </a:r>
            <a:r>
              <a:rPr lang="es-ES" dirty="0" err="1" smtClean="0"/>
              <a:t>Convocatòria</a:t>
            </a:r>
            <a:r>
              <a:rPr lang="es-ES" dirty="0" smtClean="0"/>
              <a:t> </a:t>
            </a:r>
            <a:r>
              <a:rPr lang="es-ES" dirty="0" err="1" smtClean="0"/>
              <a:t>ordinària</a:t>
            </a:r>
            <a:r>
              <a:rPr lang="es-ES" dirty="0" smtClean="0"/>
              <a:t>: </a:t>
            </a:r>
            <a:r>
              <a:rPr lang="es-ES" dirty="0" err="1" smtClean="0"/>
              <a:t>dimecres</a:t>
            </a:r>
            <a:r>
              <a:rPr lang="es-ES" dirty="0" smtClean="0"/>
              <a:t> 12, </a:t>
            </a:r>
            <a:r>
              <a:rPr lang="es-ES" dirty="0" err="1" smtClean="0"/>
              <a:t>dijous</a:t>
            </a:r>
            <a:r>
              <a:rPr lang="es-ES" dirty="0" smtClean="0"/>
              <a:t> 13 i </a:t>
            </a:r>
            <a:r>
              <a:rPr lang="es-ES" dirty="0" err="1" smtClean="0"/>
              <a:t>dijvendres</a:t>
            </a:r>
            <a:r>
              <a:rPr lang="es-ES" dirty="0" smtClean="0"/>
              <a:t> 14 de </a:t>
            </a:r>
            <a:r>
              <a:rPr lang="es-ES" dirty="0" err="1" smtClean="0"/>
              <a:t>juny</a:t>
            </a:r>
            <a:r>
              <a:rPr lang="es-ES" dirty="0" smtClean="0"/>
              <a:t> .</a:t>
            </a:r>
          </a:p>
          <a:p>
            <a:pPr lvl="1"/>
            <a:r>
              <a:rPr lang="es-ES" dirty="0" smtClean="0"/>
              <a:t>Tribunal especial i </a:t>
            </a:r>
            <a:r>
              <a:rPr lang="es-ES" dirty="0" err="1" smtClean="0"/>
              <a:t>d’incidències</a:t>
            </a:r>
            <a:r>
              <a:rPr lang="es-ES" dirty="0" smtClean="0"/>
              <a:t>: dimecres19, </a:t>
            </a:r>
            <a:r>
              <a:rPr lang="es-ES" dirty="0" err="1" smtClean="0"/>
              <a:t>dijous</a:t>
            </a:r>
            <a:r>
              <a:rPr lang="es-ES" dirty="0" smtClean="0"/>
              <a:t> 20 i divendres21 de </a:t>
            </a:r>
            <a:r>
              <a:rPr lang="es-ES" dirty="0" err="1" smtClean="0"/>
              <a:t>juny</a:t>
            </a:r>
            <a:r>
              <a:rPr lang="es-ES" dirty="0" smtClean="0"/>
              <a:t> </a:t>
            </a:r>
          </a:p>
          <a:p>
            <a:pPr lvl="1"/>
            <a:r>
              <a:rPr lang="es-ES" dirty="0" err="1" smtClean="0"/>
              <a:t>Convocatòria</a:t>
            </a:r>
            <a:r>
              <a:rPr lang="es-ES" dirty="0" smtClean="0"/>
              <a:t> </a:t>
            </a:r>
            <a:r>
              <a:rPr lang="es-ES" dirty="0" err="1" smtClean="0"/>
              <a:t>extraordinària</a:t>
            </a:r>
            <a:r>
              <a:rPr lang="es-ES" dirty="0" smtClean="0"/>
              <a:t>: </a:t>
            </a:r>
            <a:r>
              <a:rPr lang="es-ES" dirty="0" err="1" smtClean="0"/>
              <a:t>dimarts</a:t>
            </a:r>
            <a:r>
              <a:rPr lang="es-ES" dirty="0" smtClean="0"/>
              <a:t> 3, </a:t>
            </a:r>
            <a:r>
              <a:rPr lang="es-ES" dirty="0" err="1" smtClean="0"/>
              <a:t>dimecres</a:t>
            </a:r>
            <a:r>
              <a:rPr lang="es-ES" dirty="0" smtClean="0"/>
              <a:t> 4 i </a:t>
            </a:r>
            <a:r>
              <a:rPr lang="es-ES" dirty="0" err="1" smtClean="0"/>
              <a:t>dijous</a:t>
            </a:r>
            <a:r>
              <a:rPr lang="es-ES" dirty="0" smtClean="0"/>
              <a:t> 5 de </a:t>
            </a:r>
            <a:r>
              <a:rPr lang="es-ES" dirty="0" err="1" smtClean="0"/>
              <a:t>setembre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Estructura de les </a:t>
            </a:r>
            <a:r>
              <a:rPr lang="es-ES" dirty="0" err="1" smtClean="0"/>
              <a:t>proves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La fase general es </a:t>
            </a:r>
            <a:r>
              <a:rPr lang="es-ES" dirty="0" err="1" smtClean="0"/>
              <a:t>composa</a:t>
            </a:r>
            <a:r>
              <a:rPr lang="es-ES" dirty="0" smtClean="0"/>
              <a:t> de: </a:t>
            </a:r>
          </a:p>
          <a:p>
            <a:pPr lvl="1"/>
            <a:r>
              <a:rPr lang="es-ES" dirty="0" err="1" smtClean="0"/>
              <a:t>Llengua</a:t>
            </a:r>
            <a:r>
              <a:rPr lang="es-ES" dirty="0" smtClean="0"/>
              <a:t> catalana i Literatura.</a:t>
            </a:r>
          </a:p>
          <a:p>
            <a:pPr lvl="1"/>
            <a:r>
              <a:rPr lang="es-ES" dirty="0" err="1" smtClean="0"/>
              <a:t>Llengua</a:t>
            </a:r>
            <a:r>
              <a:rPr lang="es-ES" dirty="0" smtClean="0"/>
              <a:t> castellana i Literatura. </a:t>
            </a:r>
          </a:p>
          <a:p>
            <a:pPr lvl="1"/>
            <a:r>
              <a:rPr lang="es-ES" dirty="0" err="1" smtClean="0"/>
              <a:t>Llengua</a:t>
            </a:r>
            <a:r>
              <a:rPr lang="es-ES" dirty="0" smtClean="0"/>
              <a:t> </a:t>
            </a:r>
            <a:r>
              <a:rPr lang="es-ES" dirty="0" err="1" smtClean="0"/>
              <a:t>estrangera</a:t>
            </a:r>
            <a:r>
              <a:rPr lang="es-ES" dirty="0" smtClean="0"/>
              <a:t>. A </a:t>
            </a:r>
            <a:r>
              <a:rPr lang="es-ES" dirty="0" err="1" smtClean="0"/>
              <a:t>escollir</a:t>
            </a:r>
            <a:r>
              <a:rPr lang="es-ES" dirty="0" smtClean="0"/>
              <a:t> entre: </a:t>
            </a:r>
            <a:r>
              <a:rPr lang="es-ES" dirty="0" err="1" smtClean="0"/>
              <a:t>anglès</a:t>
            </a:r>
            <a:r>
              <a:rPr lang="es-ES" dirty="0" smtClean="0"/>
              <a:t>, </a:t>
            </a:r>
            <a:r>
              <a:rPr lang="es-ES" dirty="0" err="1" smtClean="0"/>
              <a:t>francès</a:t>
            </a:r>
            <a:r>
              <a:rPr lang="es-ES" dirty="0" smtClean="0"/>
              <a:t>, </a:t>
            </a:r>
            <a:r>
              <a:rPr lang="es-ES" dirty="0" err="1" smtClean="0"/>
              <a:t>italià</a:t>
            </a:r>
            <a:r>
              <a:rPr lang="es-ES" dirty="0" smtClean="0"/>
              <a:t> i </a:t>
            </a:r>
            <a:r>
              <a:rPr lang="es-ES" dirty="0" err="1" smtClean="0"/>
              <a:t>alemany</a:t>
            </a:r>
            <a:r>
              <a:rPr lang="es-ES" dirty="0" smtClean="0"/>
              <a:t>. </a:t>
            </a:r>
          </a:p>
          <a:p>
            <a:pPr lvl="1"/>
            <a:r>
              <a:rPr lang="es-ES" dirty="0" err="1" smtClean="0"/>
              <a:t>Història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Una </a:t>
            </a:r>
            <a:r>
              <a:rPr lang="es-ES" dirty="0" err="1" smtClean="0"/>
              <a:t>matèria</a:t>
            </a:r>
            <a:r>
              <a:rPr lang="es-ES" dirty="0" smtClean="0"/>
              <a:t> comuna </a:t>
            </a:r>
            <a:r>
              <a:rPr lang="es-ES" dirty="0" err="1" smtClean="0"/>
              <a:t>d’opció</a:t>
            </a:r>
            <a:r>
              <a:rPr lang="es-ES" dirty="0" smtClean="0"/>
              <a:t> a </a:t>
            </a:r>
            <a:r>
              <a:rPr lang="es-ES" dirty="0" err="1" smtClean="0"/>
              <a:t>escollir</a:t>
            </a:r>
            <a:r>
              <a:rPr lang="es-ES" dirty="0" smtClean="0"/>
              <a:t> (</a:t>
            </a:r>
            <a:r>
              <a:rPr lang="es-ES" dirty="0" err="1" smtClean="0"/>
              <a:t>independentment</a:t>
            </a:r>
            <a:r>
              <a:rPr lang="es-ES" dirty="0" smtClean="0"/>
              <a:t> del </a:t>
            </a:r>
            <a:r>
              <a:rPr lang="es-ES" dirty="0" err="1" smtClean="0"/>
              <a:t>batxillerat</a:t>
            </a:r>
            <a:r>
              <a:rPr lang="es-ES" dirty="0" smtClean="0"/>
              <a:t> </a:t>
            </a:r>
            <a:r>
              <a:rPr lang="es-ES" dirty="0" err="1" smtClean="0"/>
              <a:t>cursat</a:t>
            </a:r>
            <a:r>
              <a:rPr lang="es-ES" dirty="0" smtClean="0"/>
              <a:t>) entre: </a:t>
            </a:r>
          </a:p>
          <a:p>
            <a:pPr lvl="1">
              <a:buNone/>
            </a:pPr>
            <a:r>
              <a:rPr lang="es-ES" dirty="0" smtClean="0"/>
              <a:t> </a:t>
            </a:r>
            <a:r>
              <a:rPr lang="es-ES" dirty="0" err="1" smtClean="0"/>
              <a:t>Llatí</a:t>
            </a:r>
            <a:r>
              <a:rPr lang="es-ES" dirty="0" smtClean="0"/>
              <a:t>  </a:t>
            </a:r>
            <a:r>
              <a:rPr lang="es-ES" dirty="0" err="1" smtClean="0"/>
              <a:t>Matemàtiques</a:t>
            </a:r>
            <a:r>
              <a:rPr lang="es-ES" dirty="0" smtClean="0"/>
              <a:t>  </a:t>
            </a:r>
            <a:r>
              <a:rPr lang="es-ES" dirty="0" err="1" smtClean="0"/>
              <a:t>Matemàtiques</a:t>
            </a:r>
            <a:r>
              <a:rPr lang="es-ES" dirty="0" smtClean="0"/>
              <a:t> </a:t>
            </a:r>
            <a:r>
              <a:rPr lang="es-ES" dirty="0" err="1" smtClean="0"/>
              <a:t>aplicades</a:t>
            </a:r>
            <a:r>
              <a:rPr lang="es-ES" dirty="0" smtClean="0"/>
              <a:t> a les </a:t>
            </a:r>
            <a:r>
              <a:rPr lang="es-ES" dirty="0" err="1" smtClean="0"/>
              <a:t>Ciències</a:t>
            </a:r>
            <a:r>
              <a:rPr lang="es-ES" dirty="0" smtClean="0"/>
              <a:t> </a:t>
            </a:r>
            <a:r>
              <a:rPr lang="es-ES" dirty="0" err="1" smtClean="0"/>
              <a:t>Socials</a:t>
            </a:r>
            <a:r>
              <a:rPr lang="es-ES" dirty="0" smtClean="0"/>
              <a:t>  </a:t>
            </a:r>
            <a:r>
              <a:rPr lang="es-ES" dirty="0" err="1" smtClean="0"/>
              <a:t>Fonaments</a:t>
            </a:r>
            <a:r>
              <a:rPr lang="es-ES" dirty="0" smtClean="0"/>
              <a:t> de les </a:t>
            </a:r>
            <a:r>
              <a:rPr lang="es-ES" dirty="0" err="1" smtClean="0"/>
              <a:t>Arts</a:t>
            </a: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827584" y="404664"/>
            <a:ext cx="7128792" cy="8956298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s-ES" dirty="0" smtClean="0"/>
              <a:t>La fase específica, </a:t>
            </a:r>
            <a:r>
              <a:rPr lang="es-ES" dirty="0" err="1" smtClean="0"/>
              <a:t>voluntària</a:t>
            </a:r>
            <a:r>
              <a:rPr lang="es-ES" dirty="0" smtClean="0"/>
              <a:t>, per a pujar nota </a:t>
            </a:r>
            <a:r>
              <a:rPr lang="es-ES" dirty="0" err="1" smtClean="0"/>
              <a:t>fins</a:t>
            </a:r>
            <a:r>
              <a:rPr lang="es-ES" dirty="0" smtClean="0"/>
              <a:t> a 14. Es </a:t>
            </a:r>
            <a:r>
              <a:rPr lang="es-ES" dirty="0" err="1" smtClean="0"/>
              <a:t>pot</a:t>
            </a:r>
            <a:r>
              <a:rPr lang="es-ES" dirty="0" smtClean="0"/>
              <a:t> triar </a:t>
            </a:r>
            <a:r>
              <a:rPr lang="es-ES" dirty="0" err="1" smtClean="0"/>
              <a:t>com</a:t>
            </a:r>
            <a:r>
              <a:rPr lang="es-ES" dirty="0" smtClean="0"/>
              <a:t> a </a:t>
            </a:r>
            <a:r>
              <a:rPr lang="es-ES" dirty="0" err="1" smtClean="0"/>
              <a:t>màxim</a:t>
            </a:r>
            <a:r>
              <a:rPr lang="es-ES" dirty="0" smtClean="0"/>
              <a:t> </a:t>
            </a:r>
            <a:r>
              <a:rPr lang="es-ES" dirty="0" err="1" smtClean="0"/>
              <a:t>fins</a:t>
            </a:r>
            <a:r>
              <a:rPr lang="es-ES" dirty="0" smtClean="0"/>
              <a:t> a 3 </a:t>
            </a:r>
            <a:r>
              <a:rPr lang="es-ES" dirty="0" err="1" smtClean="0"/>
              <a:t>matèries</a:t>
            </a:r>
            <a:r>
              <a:rPr lang="es-ES" dirty="0" smtClean="0"/>
              <a:t> entre: </a:t>
            </a:r>
          </a:p>
          <a:p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Anàlisi</a:t>
            </a:r>
            <a:r>
              <a:rPr lang="es-ES" b="0" dirty="0" smtClean="0"/>
              <a:t> musical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Biologia</a:t>
            </a:r>
            <a:r>
              <a:rPr lang="es-ES" b="0" dirty="0" smtClean="0"/>
              <a:t> </a:t>
            </a:r>
            <a:r>
              <a:rPr lang="es-ES" b="0" dirty="0" err="1" smtClean="0"/>
              <a:t>Ciències</a:t>
            </a:r>
            <a:r>
              <a:rPr lang="es-ES" b="0" dirty="0" smtClean="0"/>
              <a:t> de la Terra i </a:t>
            </a:r>
            <a:r>
              <a:rPr lang="es-ES" b="0" dirty="0" err="1" smtClean="0"/>
              <a:t>medi</a:t>
            </a:r>
            <a:r>
              <a:rPr lang="es-ES" b="0" dirty="0" smtClean="0"/>
              <a:t> </a:t>
            </a:r>
            <a:r>
              <a:rPr lang="es-ES" b="0" dirty="0" err="1" smtClean="0"/>
              <a:t>ambient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smtClean="0"/>
              <a:t>Cultura audiovisual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Dibuix</a:t>
            </a:r>
            <a:r>
              <a:rPr lang="es-ES" b="0" dirty="0" smtClean="0"/>
              <a:t> </a:t>
            </a:r>
            <a:r>
              <a:rPr lang="es-ES" b="0" dirty="0" err="1" smtClean="0"/>
              <a:t>artístic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Dibuix</a:t>
            </a:r>
            <a:r>
              <a:rPr lang="es-ES" b="0" dirty="0" smtClean="0"/>
              <a:t> </a:t>
            </a:r>
            <a:r>
              <a:rPr lang="es-ES" b="0" dirty="0" err="1" smtClean="0"/>
              <a:t>tècnic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Disseny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Economia</a:t>
            </a:r>
            <a:r>
              <a:rPr lang="es-ES" b="0" dirty="0" smtClean="0"/>
              <a:t> de </a:t>
            </a:r>
            <a:r>
              <a:rPr lang="es-ES" b="0" dirty="0" err="1" smtClean="0"/>
              <a:t>l’empresa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Electrotècnia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ca-ES" b="0" dirty="0" smtClean="0"/>
          </a:p>
          <a:p>
            <a:pPr>
              <a:buFont typeface="Arial" pitchFamily="34" charset="0"/>
              <a:buChar char="•"/>
            </a:pPr>
            <a:endParaRPr lang="ca-ES" b="0" dirty="0" smtClean="0"/>
          </a:p>
          <a:p>
            <a:pPr>
              <a:buFont typeface="Arial" pitchFamily="34" charset="0"/>
              <a:buChar char="•"/>
            </a:pPr>
            <a:endParaRPr lang="ca-ES" b="0" dirty="0" smtClean="0"/>
          </a:p>
          <a:p>
            <a:pPr>
              <a:buFont typeface="Arial" pitchFamily="34" charset="0"/>
              <a:buChar char="•"/>
            </a:pPr>
            <a:endParaRPr lang="ca-ES" b="0" dirty="0" smtClean="0"/>
          </a:p>
          <a:p>
            <a:pPr>
              <a:buFont typeface="Arial" pitchFamily="34" charset="0"/>
              <a:buChar char="•"/>
            </a:pPr>
            <a:endParaRPr lang="ca-ES" b="0" dirty="0" smtClean="0"/>
          </a:p>
          <a:p>
            <a:pPr>
              <a:buFont typeface="Arial" pitchFamily="34" charset="0"/>
              <a:buChar char="•"/>
            </a:pPr>
            <a:endParaRPr lang="ca-ES" b="0" dirty="0" smtClean="0"/>
          </a:p>
          <a:p>
            <a:pPr>
              <a:buFont typeface="Arial" pitchFamily="34" charset="0"/>
              <a:buChar char="•"/>
            </a:pPr>
            <a:endParaRPr lang="ca-ES" b="0" dirty="0" smtClean="0"/>
          </a:p>
          <a:p>
            <a:pPr>
              <a:buFont typeface="Arial" pitchFamily="34" charset="0"/>
              <a:buChar char="•"/>
            </a:pPr>
            <a:endParaRPr lang="ca-ES" b="0" dirty="0" smtClean="0"/>
          </a:p>
          <a:p>
            <a:pPr>
              <a:buFont typeface="Arial" pitchFamily="34" charset="0"/>
              <a:buChar char="•"/>
            </a:pPr>
            <a:endParaRPr lang="ca-ES" b="0" dirty="0" smtClean="0"/>
          </a:p>
          <a:p>
            <a:pPr>
              <a:buFont typeface="Arial" pitchFamily="34" charset="0"/>
              <a:buChar char="•"/>
            </a:pPr>
            <a:endParaRPr lang="es-ES" b="0" dirty="0" smtClean="0"/>
          </a:p>
          <a:p>
            <a:pPr>
              <a:buFont typeface="Arial" pitchFamily="34" charset="0"/>
              <a:buChar char="•"/>
            </a:pPr>
            <a:r>
              <a:rPr lang="es-ES" b="0" dirty="0" smtClean="0"/>
              <a:t>Física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Fonaments</a:t>
            </a:r>
            <a:r>
              <a:rPr lang="es-ES" b="0" dirty="0" smtClean="0"/>
              <a:t> de les </a:t>
            </a:r>
            <a:r>
              <a:rPr lang="es-ES" b="0" dirty="0" err="1" smtClean="0"/>
              <a:t>arts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Geografia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Grec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Història</a:t>
            </a:r>
            <a:r>
              <a:rPr lang="es-ES" b="0" dirty="0" smtClean="0"/>
              <a:t> de </a:t>
            </a:r>
            <a:r>
              <a:rPr lang="es-ES" b="0" dirty="0" err="1" smtClean="0"/>
              <a:t>l’art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Història</a:t>
            </a:r>
            <a:r>
              <a:rPr lang="es-ES" b="0" dirty="0" smtClean="0"/>
              <a:t> de la </a:t>
            </a:r>
            <a:r>
              <a:rPr lang="es-ES" b="0" dirty="0" err="1" smtClean="0"/>
              <a:t>filosofia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smtClean="0"/>
              <a:t>Literatura castellana </a:t>
            </a:r>
          </a:p>
          <a:p>
            <a:pPr>
              <a:buFont typeface="Arial" pitchFamily="34" charset="0"/>
              <a:buChar char="•"/>
            </a:pPr>
            <a:r>
              <a:rPr lang="es-ES" b="0" dirty="0" smtClean="0"/>
              <a:t>Literatura catalana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Llatí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Matemàtiques</a:t>
            </a:r>
            <a:r>
              <a:rPr lang="es-ES" b="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Matemàtiques</a:t>
            </a:r>
            <a:r>
              <a:rPr lang="es-ES" b="0" dirty="0" smtClean="0"/>
              <a:t> </a:t>
            </a:r>
            <a:r>
              <a:rPr lang="es-ES" b="0" dirty="0" err="1" smtClean="0"/>
              <a:t>aplicades</a:t>
            </a:r>
            <a:r>
              <a:rPr lang="es-ES" b="0" dirty="0" smtClean="0"/>
              <a:t> a les CCSS </a:t>
            </a:r>
          </a:p>
          <a:p>
            <a:pPr>
              <a:buFont typeface="Arial" pitchFamily="34" charset="0"/>
              <a:buChar char="•"/>
            </a:pPr>
            <a:r>
              <a:rPr lang="es-ES" b="0" dirty="0" smtClean="0"/>
              <a:t>Química </a:t>
            </a:r>
          </a:p>
          <a:p>
            <a:pPr>
              <a:buFont typeface="Arial" pitchFamily="34" charset="0"/>
              <a:buChar char="•"/>
            </a:pPr>
            <a:r>
              <a:rPr lang="es-ES" b="0" dirty="0" err="1" smtClean="0"/>
              <a:t>Tecnologia</a:t>
            </a:r>
            <a:r>
              <a:rPr lang="es-ES" b="0" dirty="0" smtClean="0"/>
              <a:t> industrial </a:t>
            </a:r>
            <a:endParaRPr lang="es-ES" b="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Admissió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err="1" smtClean="0"/>
              <a:t>Pendent</a:t>
            </a:r>
            <a:r>
              <a:rPr lang="es-ES" b="1" dirty="0" smtClean="0"/>
              <a:t> de </a:t>
            </a:r>
            <a:r>
              <a:rPr lang="es-ES" b="1" dirty="0" err="1" smtClean="0"/>
              <a:t>comunicació</a:t>
            </a:r>
            <a:r>
              <a:rPr lang="es-ES" b="1" dirty="0" smtClean="0"/>
              <a:t> </a:t>
            </a:r>
            <a:r>
              <a:rPr lang="es-ES" dirty="0" smtClean="0"/>
              <a:t>si la </a:t>
            </a:r>
            <a:r>
              <a:rPr lang="es-ES" dirty="0" err="1" smtClean="0"/>
              <a:t>matèria</a:t>
            </a:r>
            <a:r>
              <a:rPr lang="es-ES" dirty="0" smtClean="0"/>
              <a:t> comuna </a:t>
            </a:r>
            <a:r>
              <a:rPr lang="es-ES" dirty="0" err="1" smtClean="0"/>
              <a:t>d’opció</a:t>
            </a:r>
            <a:r>
              <a:rPr lang="es-ES" dirty="0" smtClean="0"/>
              <a:t> </a:t>
            </a:r>
            <a:r>
              <a:rPr lang="es-ES" dirty="0" err="1" smtClean="0"/>
              <a:t>escollida</a:t>
            </a:r>
            <a:r>
              <a:rPr lang="es-ES" dirty="0" smtClean="0"/>
              <a:t> en la fase general, </a:t>
            </a:r>
            <a:r>
              <a:rPr lang="es-ES" dirty="0" err="1" smtClean="0"/>
              <a:t>serà</a:t>
            </a:r>
            <a:r>
              <a:rPr lang="es-ES" dirty="0" smtClean="0"/>
              <a:t> contemplada també per al </a:t>
            </a:r>
            <a:r>
              <a:rPr lang="es-ES" dirty="0" err="1" smtClean="0"/>
              <a:t>càlcul</a:t>
            </a:r>
            <a:r>
              <a:rPr lang="es-ES" dirty="0" smtClean="0"/>
              <a:t> de la nota </a:t>
            </a:r>
            <a:r>
              <a:rPr lang="es-ES" dirty="0" err="1" smtClean="0"/>
              <a:t>d’admissió</a:t>
            </a:r>
            <a:r>
              <a:rPr lang="es-ES" dirty="0" smtClean="0"/>
              <a:t> i, per </a:t>
            </a:r>
            <a:r>
              <a:rPr lang="es-ES" dirty="0" err="1" smtClean="0"/>
              <a:t>tant</a:t>
            </a:r>
            <a:r>
              <a:rPr lang="es-ES" dirty="0" smtClean="0"/>
              <a:t>, </a:t>
            </a:r>
            <a:r>
              <a:rPr lang="es-ES" dirty="0" err="1" smtClean="0"/>
              <a:t>ponderarà</a:t>
            </a:r>
            <a:r>
              <a:rPr lang="es-ES" dirty="0" smtClean="0"/>
              <a:t> </a:t>
            </a:r>
            <a:r>
              <a:rPr lang="es-ES" dirty="0" err="1" smtClean="0"/>
              <a:t>sempre</a:t>
            </a:r>
            <a:r>
              <a:rPr lang="es-ES" dirty="0" smtClean="0"/>
              <a:t> i </a:t>
            </a:r>
            <a:r>
              <a:rPr lang="es-ES" dirty="0" err="1" smtClean="0"/>
              <a:t>quan</a:t>
            </a:r>
            <a:r>
              <a:rPr lang="es-ES" dirty="0" smtClean="0"/>
              <a:t> la </a:t>
            </a:r>
            <a:r>
              <a:rPr lang="es-ES" dirty="0" err="1" smtClean="0"/>
              <a:t>seva</a:t>
            </a:r>
            <a:r>
              <a:rPr lang="es-ES" dirty="0" smtClean="0"/>
              <a:t> </a:t>
            </a:r>
            <a:r>
              <a:rPr lang="es-ES" dirty="0" err="1" smtClean="0"/>
              <a:t>qualificació</a:t>
            </a:r>
            <a:r>
              <a:rPr lang="es-ES" dirty="0" smtClean="0"/>
              <a:t> </a:t>
            </a:r>
            <a:r>
              <a:rPr lang="es-ES" dirty="0" err="1" smtClean="0"/>
              <a:t>sigui</a:t>
            </a:r>
            <a:r>
              <a:rPr lang="es-ES" dirty="0" smtClean="0"/>
              <a:t> superior a 5 </a:t>
            </a:r>
            <a:r>
              <a:rPr lang="es-ES" dirty="0" err="1" smtClean="0"/>
              <a:t>punts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err="1" smtClean="0"/>
              <a:t>Horaris</a:t>
            </a:r>
            <a:r>
              <a:rPr lang="es-ES" dirty="0" smtClean="0"/>
              <a:t> de les </a:t>
            </a:r>
            <a:r>
              <a:rPr lang="es-ES" dirty="0" err="1" smtClean="0"/>
              <a:t>proves</a:t>
            </a:r>
            <a:endParaRPr lang="es-E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261264"/>
            <a:ext cx="6552728" cy="491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56659"/>
            <a:ext cx="7776864" cy="5925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6428" y="0"/>
            <a:ext cx="6840760" cy="667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264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dirty="0" smtClean="0">
                <a:latin typeface="Arial" charset="0"/>
              </a:rPr>
              <a:t/>
            </a:r>
            <a:br>
              <a:rPr lang="ca-ES" dirty="0" smtClean="0">
                <a:latin typeface="Arial" charset="0"/>
              </a:rPr>
            </a:br>
            <a:endParaRPr lang="es-ES" sz="31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717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25000" cy="711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53575" cy="711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981075"/>
            <a:ext cx="7796212" cy="525463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smtClean="0"/>
              <a:t>	FASE GENERAL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915988" y="1700213"/>
            <a:ext cx="7524750" cy="3786187"/>
          </a:xfrm>
        </p:spPr>
        <p:txBody>
          <a:bodyPr>
            <a:normAutofit fontScale="92500" lnSpcReduction="20000"/>
          </a:bodyPr>
          <a:lstStyle/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800" dirty="0" err="1" smtClean="0">
                <a:solidFill>
                  <a:schemeClr val="hlink"/>
                </a:solidFill>
              </a:rPr>
              <a:t>Exercicis</a:t>
            </a:r>
            <a:r>
              <a:rPr lang="es-ES" sz="2800" dirty="0" smtClean="0">
                <a:solidFill>
                  <a:schemeClr val="hlink"/>
                </a:solidFill>
              </a:rPr>
              <a:t>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24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err="1" smtClean="0"/>
              <a:t>Exercici</a:t>
            </a:r>
            <a:r>
              <a:rPr lang="es-ES" sz="2400" dirty="0" smtClean="0"/>
              <a:t> 1: </a:t>
            </a:r>
            <a:r>
              <a:rPr lang="es-ES" sz="2400" dirty="0" err="1" smtClean="0"/>
              <a:t>Llengua</a:t>
            </a:r>
            <a:r>
              <a:rPr lang="es-ES" sz="2400" dirty="0" smtClean="0"/>
              <a:t> catalana i literatura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err="1" smtClean="0"/>
              <a:t>Exercici</a:t>
            </a:r>
            <a:r>
              <a:rPr lang="es-ES" sz="2400" dirty="0" smtClean="0"/>
              <a:t> 2: </a:t>
            </a:r>
            <a:r>
              <a:rPr lang="es-ES" sz="2400" dirty="0" err="1" smtClean="0"/>
              <a:t>Llengua</a:t>
            </a:r>
            <a:r>
              <a:rPr lang="es-ES" sz="2400" dirty="0" smtClean="0"/>
              <a:t> castellana i literatura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err="1" smtClean="0"/>
              <a:t>Exercici</a:t>
            </a:r>
            <a:r>
              <a:rPr lang="es-ES" sz="2400" dirty="0" smtClean="0"/>
              <a:t> 3: </a:t>
            </a:r>
            <a:r>
              <a:rPr lang="es-ES" sz="2400" dirty="0" err="1" smtClean="0"/>
              <a:t>Història</a:t>
            </a:r>
            <a:endParaRPr lang="es-ES" sz="24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err="1" smtClean="0"/>
              <a:t>Exercici</a:t>
            </a:r>
            <a:r>
              <a:rPr lang="es-ES" sz="2400" dirty="0" smtClean="0"/>
              <a:t> 4: </a:t>
            </a:r>
            <a:r>
              <a:rPr lang="es-ES" sz="2400" dirty="0" err="1" smtClean="0"/>
              <a:t>Llengua</a:t>
            </a:r>
            <a:r>
              <a:rPr lang="es-ES" sz="2400" dirty="0" smtClean="0"/>
              <a:t> </a:t>
            </a:r>
            <a:r>
              <a:rPr lang="es-ES" sz="2400" dirty="0" err="1" smtClean="0"/>
              <a:t>estrangera</a:t>
            </a:r>
            <a:endParaRPr lang="es-ES" sz="2400" dirty="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400" dirty="0" err="1" smtClean="0"/>
              <a:t>Exercici</a:t>
            </a:r>
            <a:r>
              <a:rPr lang="es-ES" sz="2400" dirty="0" smtClean="0"/>
              <a:t> 5: </a:t>
            </a:r>
            <a:r>
              <a:rPr lang="es-ES" sz="2400" dirty="0" err="1" smtClean="0"/>
              <a:t>Matèria</a:t>
            </a:r>
            <a:r>
              <a:rPr lang="es-ES" sz="2400" dirty="0" smtClean="0"/>
              <a:t> comuna de </a:t>
            </a:r>
            <a:r>
              <a:rPr lang="es-ES" sz="2400" dirty="0" err="1" smtClean="0"/>
              <a:t>modalitat</a:t>
            </a:r>
            <a:r>
              <a:rPr lang="es-ES" sz="2400" dirty="0" smtClean="0"/>
              <a:t> 2n </a:t>
            </a:r>
            <a:r>
              <a:rPr lang="es-ES" sz="2400" dirty="0" err="1" smtClean="0"/>
              <a:t>curs</a:t>
            </a:r>
            <a:endParaRPr lang="es-ES" sz="2400" dirty="0" smtClean="0"/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2800" dirty="0" smtClean="0"/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s-E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S’aprova</a:t>
            </a:r>
            <a:r>
              <a:rPr lang="es-E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E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amb</a:t>
            </a:r>
            <a:r>
              <a:rPr lang="es-E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un 4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s-ES" sz="2800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981075"/>
            <a:ext cx="5113338" cy="5762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s-ES" sz="3600" dirty="0" smtClean="0"/>
              <a:t>	FASE ESPECÍFICA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58888" y="2060575"/>
            <a:ext cx="6769100" cy="3425825"/>
          </a:xfrm>
        </p:spPr>
        <p:txBody>
          <a:bodyPr>
            <a:normAutofit/>
          </a:bodyPr>
          <a:lstStyle/>
          <a:p>
            <a:pPr marL="609600" indent="-609600" algn="ctr">
              <a:buFont typeface="Wingdings" pitchFamily="2" charset="2"/>
              <a:buNone/>
            </a:pPr>
            <a:r>
              <a:rPr lang="es-ES" smtClean="0">
                <a:solidFill>
                  <a:schemeClr val="hlink"/>
                </a:solidFill>
              </a:rPr>
              <a:t>Exercicis:</a:t>
            </a:r>
          </a:p>
          <a:p>
            <a:pPr marL="609600" indent="-609600" algn="ctr">
              <a:buFont typeface="Wingdings" pitchFamily="2" charset="2"/>
              <a:buNone/>
            </a:pPr>
            <a:endParaRPr lang="es-ES" smtClean="0">
              <a:solidFill>
                <a:schemeClr val="hlink"/>
              </a:solidFill>
            </a:endParaRPr>
          </a:p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s-ES" smtClean="0"/>
              <a:t>1. Qualsevol matèria de modalitat de 2n curs.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s-ES" smtClean="0"/>
              <a:t>2. Tants exercicis com matèries s’esculli. </a:t>
            </a:r>
          </a:p>
          <a:p>
            <a:pPr marL="609600" indent="-609600">
              <a:lnSpc>
                <a:spcPct val="150000"/>
              </a:lnSpc>
              <a:buFont typeface="Wingdings" pitchFamily="2" charset="2"/>
              <a:buNone/>
            </a:pPr>
            <a:r>
              <a:rPr lang="es-ES" smtClean="0"/>
              <a:t>3. S’aprova la matèria amb un 5 mínim.</a:t>
            </a:r>
          </a:p>
          <a:p>
            <a:pPr marL="609600" indent="-609600" algn="ctr">
              <a:buFont typeface="Wingdings" pitchFamily="2" charset="2"/>
              <a:buNone/>
            </a:pP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03313"/>
            <a:ext cx="7704137" cy="52546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600" smtClean="0"/>
              <a:t>	NOTA D’ADMISSIÓ A GRAU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82613" y="1916113"/>
            <a:ext cx="7910512" cy="4105275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000" b="1" smtClean="0"/>
              <a:t>NdA = 0,6*NMB + 0,4*QFG + </a:t>
            </a:r>
            <a:r>
              <a:rPr lang="es-ES" sz="2000" b="1" smtClean="0">
                <a:solidFill>
                  <a:srgbClr val="FF0000"/>
                </a:solidFill>
              </a:rPr>
              <a:t>a*M1 + b*M2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ES" sz="200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000" smtClean="0"/>
              <a:t>NMB : nota mitjana Batxillerat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ES" sz="200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000" smtClean="0"/>
              <a:t>QFG : qualificació fase general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ES" sz="200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000" smtClean="0"/>
              <a:t>M1, M2 : les dos millors qualificacions de les matèries superades en la fase específica.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ES" sz="2000" smtClean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000" smtClean="0"/>
              <a:t>a, b : paràmetres de ponderació matèries fase específica.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ES" sz="2000" smtClean="0"/>
              <a:t>             0’1 – 0’2</a:t>
            </a:r>
          </a:p>
          <a:p>
            <a:pPr marL="609600" indent="-609600" algn="ctr">
              <a:lnSpc>
                <a:spcPct val="90000"/>
              </a:lnSpc>
              <a:buFont typeface="Wingdings" pitchFamily="2" charset="2"/>
              <a:buNone/>
            </a:pPr>
            <a:r>
              <a:rPr lang="es-ES" sz="2400" b="1" smtClean="0">
                <a:solidFill>
                  <a:srgbClr val="FF0000"/>
                </a:solidFill>
              </a:rPr>
              <a:t>Mínim un 5 – màxim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5988" y="622300"/>
            <a:ext cx="7794625" cy="646113"/>
          </a:xfrm>
        </p:spPr>
        <p:txBody>
          <a:bodyPr>
            <a:normAutofit fontScale="90000"/>
          </a:bodyPr>
          <a:lstStyle/>
          <a:p>
            <a:r>
              <a:rPr lang="es-ES" sz="4000" smtClean="0"/>
              <a:t>BRANCA: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idx="1"/>
          </p:nvPr>
        </p:nvSpPr>
        <p:spPr>
          <a:xfrm>
            <a:off x="982663" y="2017713"/>
            <a:ext cx="7972425" cy="285115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s-ES" sz="3600" dirty="0" smtClean="0">
                <a:solidFill>
                  <a:schemeClr val="tx2"/>
                </a:solidFill>
              </a:rPr>
              <a:t>CIÈNCIES</a:t>
            </a:r>
          </a:p>
          <a:p>
            <a:pPr>
              <a:buFont typeface="Wingdings" pitchFamily="2" charset="2"/>
              <a:buNone/>
            </a:pPr>
            <a:r>
              <a:rPr lang="es-ES" sz="3600" dirty="0" smtClean="0">
                <a:solidFill>
                  <a:schemeClr val="tx2"/>
                </a:solidFill>
              </a:rPr>
              <a:t>CIÈNCIES SOCIALS I JURÍDIQUES</a:t>
            </a:r>
          </a:p>
          <a:p>
            <a:pPr>
              <a:buFont typeface="Wingdings" pitchFamily="2" charset="2"/>
              <a:buNone/>
            </a:pPr>
            <a:r>
              <a:rPr lang="es-ES" sz="3600" dirty="0" smtClean="0">
                <a:solidFill>
                  <a:schemeClr val="tx2"/>
                </a:solidFill>
              </a:rPr>
              <a:t>CIÈNCIES DE LA SALUT</a:t>
            </a:r>
          </a:p>
          <a:p>
            <a:pPr>
              <a:buFont typeface="Wingdings" pitchFamily="2" charset="2"/>
              <a:buNone/>
            </a:pPr>
            <a:r>
              <a:rPr lang="es-ES" sz="3600" dirty="0" smtClean="0">
                <a:solidFill>
                  <a:schemeClr val="tx2"/>
                </a:solidFill>
              </a:rPr>
              <a:t>ENGINYERIA I ARQUITECTURA</a:t>
            </a:r>
          </a:p>
          <a:p>
            <a:pPr>
              <a:buFont typeface="Wingdings" pitchFamily="2" charset="2"/>
              <a:buNone/>
            </a:pPr>
            <a:endParaRPr lang="es-ES" sz="2800" dirty="0" smtClean="0"/>
          </a:p>
        </p:txBody>
      </p:sp>
      <p:sp>
        <p:nvSpPr>
          <p:cNvPr id="2048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20688" y="6324600"/>
            <a:ext cx="354012" cy="357188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75" y="908050"/>
            <a:ext cx="4467225" cy="720725"/>
          </a:xfrm>
        </p:spPr>
        <p:txBody>
          <a:bodyPr/>
          <a:lstStyle/>
          <a:p>
            <a:pPr algn="ctr">
              <a:defRPr/>
            </a:pPr>
            <a:r>
              <a:rPr lang="es-ES_tradnl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ADRECES D’INTERÈS</a:t>
            </a:r>
            <a:r>
              <a:rPr lang="es-ES_tradnl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s-ES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2060575"/>
            <a:ext cx="7416800" cy="4071938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tabLst>
                <a:tab pos="0" algn="l"/>
              </a:tabLst>
            </a:pPr>
            <a:r>
              <a:rPr lang="ca-ES" smtClean="0">
                <a:solidFill>
                  <a:srgbClr val="000000"/>
                </a:solidFill>
                <a:latin typeface="Arial" charset="0"/>
                <a:cs typeface="Tahoma" pitchFamily="34" charset="0"/>
              </a:rPr>
              <a:t>El portal      </a:t>
            </a:r>
            <a:r>
              <a:rPr lang="ca-ES" smtClean="0">
                <a:solidFill>
                  <a:srgbClr val="FF0000"/>
                </a:solidFill>
                <a:latin typeface="Arial" charset="0"/>
                <a:cs typeface="Tahoma" pitchFamily="34" charset="0"/>
              </a:rPr>
              <a:t>edu365.com</a:t>
            </a:r>
          </a:p>
          <a:p>
            <a:pPr marL="0" indent="0">
              <a:buFont typeface="Wingdings" pitchFamily="2" charset="2"/>
              <a:buNone/>
              <a:tabLst>
                <a:tab pos="0" algn="l"/>
              </a:tabLst>
            </a:pPr>
            <a:endParaRPr lang="ca-ES" smtClean="0">
              <a:solidFill>
                <a:schemeClr val="hlink"/>
              </a:solidFill>
              <a:latin typeface="Arial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tabLst>
                <a:tab pos="0" algn="l"/>
              </a:tabLst>
            </a:pPr>
            <a:r>
              <a:rPr lang="ca-ES" smtClean="0">
                <a:solidFill>
                  <a:srgbClr val="000000"/>
                </a:solidFill>
                <a:latin typeface="Arial" charset="0"/>
                <a:cs typeface="Tahoma" pitchFamily="34" charset="0"/>
              </a:rPr>
              <a:t>Informació general</a:t>
            </a:r>
          </a:p>
          <a:p>
            <a:pPr marL="0" indent="0">
              <a:buFont typeface="Wingdings" pitchFamily="2" charset="2"/>
              <a:buNone/>
              <a:tabLst>
                <a:tab pos="0" algn="l"/>
              </a:tabLst>
            </a:pPr>
            <a:r>
              <a:rPr lang="ca-ES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	</a:t>
            </a:r>
            <a:r>
              <a:rPr lang="es-ES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http://www20.gencat.cat/porta/site/queestudiar</a:t>
            </a:r>
          </a:p>
          <a:p>
            <a:pPr marL="0" indent="0">
              <a:buFont typeface="Wingdings" pitchFamily="2" charset="2"/>
              <a:buNone/>
              <a:tabLst>
                <a:tab pos="0" algn="l"/>
              </a:tabLst>
            </a:pPr>
            <a:r>
              <a:rPr lang="es-ES" smtClean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http://www20.gencat.cat/portal/site/familiaescola</a:t>
            </a:r>
            <a:endParaRPr lang="ca-ES" smtClean="0">
              <a:solidFill>
                <a:srgbClr val="FF0000"/>
              </a:solidFill>
              <a:latin typeface="Arial" charset="0"/>
              <a:cs typeface="Times New Roman" pitchFamily="18" charset="0"/>
            </a:endParaRPr>
          </a:p>
          <a:p>
            <a:pPr marL="0" indent="0">
              <a:buFont typeface="Wingdings" pitchFamily="2" charset="2"/>
              <a:buNone/>
              <a:tabLst>
                <a:tab pos="0" algn="l"/>
              </a:tabLst>
            </a:pPr>
            <a:endParaRPr lang="ca-ES" smtClean="0">
              <a:solidFill>
                <a:srgbClr val="000000"/>
              </a:solidFill>
              <a:latin typeface="Arial" charset="0"/>
              <a:cs typeface="Tahoma" pitchFamily="34" charset="0"/>
            </a:endParaRPr>
          </a:p>
          <a:p>
            <a:pPr marL="0" indent="0">
              <a:buFont typeface="Wingdings" pitchFamily="2" charset="2"/>
              <a:buNone/>
              <a:tabLst>
                <a:tab pos="0" algn="l"/>
              </a:tabLst>
            </a:pPr>
            <a:r>
              <a:rPr lang="ca-ES" smtClean="0">
                <a:solidFill>
                  <a:srgbClr val="000000"/>
                </a:solidFill>
                <a:latin typeface="Arial" charset="0"/>
                <a:cs typeface="Tahoma" pitchFamily="34" charset="0"/>
              </a:rPr>
              <a:t>	Informació accés universitat</a:t>
            </a:r>
          </a:p>
          <a:p>
            <a:pPr marL="0" indent="0">
              <a:buFont typeface="Wingdings" pitchFamily="2" charset="2"/>
              <a:buNone/>
              <a:tabLst>
                <a:tab pos="0" algn="l"/>
              </a:tabLst>
            </a:pPr>
            <a:r>
              <a:rPr lang="ca-ES" sz="2000" smtClean="0">
                <a:solidFill>
                  <a:srgbClr val="FF0000"/>
                </a:solidFill>
                <a:latin typeface="Arial" charset="0"/>
                <a:cs typeface="Tahoma" pitchFamily="34" charset="0"/>
              </a:rPr>
              <a:t>http://www.gencat.cat/economia/ur/ambits/universitats/acces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894513" y="6172200"/>
            <a:ext cx="1897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" sz="1800">
                <a:solidFill>
                  <a:srgbClr val="FF7C80"/>
                </a:solidFill>
                <a:latin typeface="Arial" charset="0"/>
              </a:rPr>
              <a:t>ins la serra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0907" y="1340768"/>
            <a:ext cx="8497102" cy="43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48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95747"/>
            <a:ext cx="7125964" cy="58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78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A0269-FA76-4290-B0E3-38D28D53AE6E}" type="datetime1">
              <a:rPr lang="en-US" smtClean="0"/>
              <a:pPr/>
              <a:t>11/8/2018</a:t>
            </a:fld>
            <a:endParaRPr lang="en-US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16632"/>
            <a:ext cx="7779568" cy="654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671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a-ES" dirty="0" smtClean="0"/>
              <a:t/>
            </a:r>
            <a:br>
              <a:rPr lang="ca-ES" dirty="0" smtClean="0"/>
            </a:br>
            <a:r>
              <a:rPr lang="ca-ES" b="1" dirty="0" smtClean="0"/>
              <a:t>Calendari escolar 2018-19</a:t>
            </a:r>
            <a:r>
              <a:rPr lang="ca-ES" dirty="0" smtClean="0"/>
              <a:t/>
            </a:r>
            <a:br>
              <a:rPr lang="ca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sz="2400" dirty="0" smtClean="0"/>
          </a:p>
          <a:p>
            <a:r>
              <a:rPr lang="ca-ES" sz="2400" b="1" dirty="0" smtClean="0"/>
              <a:t>Durada del curs</a:t>
            </a:r>
            <a:r>
              <a:rPr lang="ca-ES" sz="2400" dirty="0" smtClean="0"/>
              <a:t>: del 12-13 de setembre de 2018 al 21 de juny de 2019</a:t>
            </a:r>
          </a:p>
          <a:p>
            <a:pPr>
              <a:buNone/>
            </a:pPr>
            <a:r>
              <a:rPr lang="ca-ES" b="1" dirty="0" smtClean="0"/>
              <a:t>2n de Batxillerat  finalitza les classes el 10 de maig</a:t>
            </a:r>
            <a:endParaRPr lang="ca-ES" sz="2400" b="1" dirty="0" smtClean="0"/>
          </a:p>
          <a:p>
            <a:r>
              <a:rPr lang="ca-ES" sz="2400" b="1" dirty="0" smtClean="0"/>
              <a:t>Activitats de recuperació</a:t>
            </a:r>
            <a:r>
              <a:rPr lang="ca-ES" sz="2400" dirty="0" smtClean="0"/>
              <a:t>: 2 i 3 de setembre de 2019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324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ca-ES" b="1" dirty="0" smtClean="0"/>
              <a:t>1a. AVALUACIÓ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700808"/>
            <a:ext cx="7200800" cy="424279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a-ES" sz="2000" b="1" dirty="0" smtClean="0"/>
              <a:t>Durada:</a:t>
            </a:r>
            <a:r>
              <a:rPr lang="ca-ES" sz="2000" dirty="0" smtClean="0"/>
              <a:t> </a:t>
            </a:r>
            <a:r>
              <a:rPr lang="es-ES" sz="2000" dirty="0" smtClean="0"/>
              <a:t>del 12 de </a:t>
            </a:r>
            <a:r>
              <a:rPr lang="es-ES" sz="2000" dirty="0" err="1" smtClean="0"/>
              <a:t>setembre</a:t>
            </a:r>
            <a:r>
              <a:rPr lang="es-ES" sz="2000" dirty="0" smtClean="0"/>
              <a:t> al 5 de desembre (58 </a:t>
            </a:r>
            <a:r>
              <a:rPr lang="es-ES" sz="2000" dirty="0" err="1" smtClean="0"/>
              <a:t>dies</a:t>
            </a:r>
            <a:r>
              <a:rPr lang="es-ES" sz="2000" dirty="0" smtClean="0"/>
              <a:t> </a:t>
            </a:r>
            <a:r>
              <a:rPr lang="es-ES" sz="2000" dirty="0" err="1" smtClean="0"/>
              <a:t>lectius</a:t>
            </a:r>
            <a:r>
              <a:rPr lang="es-ES" sz="2000" dirty="0" smtClean="0"/>
              <a:t>)</a:t>
            </a:r>
            <a:endParaRPr lang="ca-ES" sz="2000" dirty="0" smtClean="0"/>
          </a:p>
          <a:p>
            <a:pPr>
              <a:buFont typeface="Wingdings" pitchFamily="2" charset="2"/>
              <a:buChar char="Ø"/>
            </a:pPr>
            <a:r>
              <a:rPr lang="ca-ES" sz="2000" b="1" dirty="0" smtClean="0"/>
              <a:t>Sessions avaluació inicial:</a:t>
            </a:r>
            <a:r>
              <a:rPr lang="ca-ES" sz="2000" dirty="0" smtClean="0"/>
              <a:t> </a:t>
            </a:r>
            <a:r>
              <a:rPr lang="ca-ES" sz="1800" dirty="0" smtClean="0"/>
              <a:t>del 22 al 25 d’octubre</a:t>
            </a:r>
            <a:endParaRPr lang="ca-ES" sz="2000" dirty="0" smtClean="0"/>
          </a:p>
          <a:p>
            <a:pPr>
              <a:buFont typeface="Wingdings" pitchFamily="2" charset="2"/>
              <a:buChar char="Ø"/>
            </a:pPr>
            <a:r>
              <a:rPr lang="ca-ES" sz="2000" b="1" dirty="0" smtClean="0"/>
              <a:t>Sessions d’avaluació: </a:t>
            </a:r>
            <a:r>
              <a:rPr lang="ca-ES" sz="2000" dirty="0" smtClean="0"/>
              <a:t>10, 11, 12, 13  i 17 de desembre</a:t>
            </a:r>
          </a:p>
          <a:p>
            <a:pPr>
              <a:buFont typeface="Wingdings" pitchFamily="2" charset="2"/>
              <a:buChar char="Ø"/>
            </a:pPr>
            <a:r>
              <a:rPr lang="ca-ES" sz="2000" b="1" dirty="0" smtClean="0"/>
              <a:t>Entrega de qualificacions: </a:t>
            </a:r>
            <a:r>
              <a:rPr lang="ca-ES" sz="2000" dirty="0" smtClean="0"/>
              <a:t>20 i 21 de desembre</a:t>
            </a:r>
          </a:p>
          <a:p>
            <a:pPr>
              <a:buFont typeface="Wingdings" pitchFamily="2" charset="2"/>
              <a:buChar char="Ø"/>
            </a:pPr>
            <a:r>
              <a:rPr lang="ca-ES" sz="2000" b="1" dirty="0" smtClean="0"/>
              <a:t>Treball de recerca 2n Batxillerat:</a:t>
            </a:r>
          </a:p>
          <a:p>
            <a:pPr lvl="1">
              <a:buFont typeface="Wingdings" pitchFamily="2" charset="2"/>
              <a:buChar char="Ø"/>
            </a:pPr>
            <a:r>
              <a:rPr lang="ca-ES" dirty="0" smtClean="0"/>
              <a:t>Entrega </a:t>
            </a:r>
            <a:r>
              <a:rPr lang="ca-ES" i="1" dirty="0" smtClean="0"/>
              <a:t>presentació projecte</a:t>
            </a:r>
            <a:r>
              <a:rPr lang="ca-ES" dirty="0" smtClean="0"/>
              <a:t>: 1 d’octubre </a:t>
            </a:r>
          </a:p>
          <a:p>
            <a:pPr lvl="1">
              <a:buFont typeface="Wingdings" pitchFamily="2" charset="2"/>
              <a:buChar char="Ø"/>
            </a:pPr>
            <a:r>
              <a:rPr lang="ca-ES" dirty="0" smtClean="0"/>
              <a:t>Entrega </a:t>
            </a:r>
            <a:r>
              <a:rPr lang="ca-ES" i="1" dirty="0" smtClean="0"/>
              <a:t>esborrany memòria</a:t>
            </a:r>
            <a:r>
              <a:rPr lang="ca-ES" dirty="0" smtClean="0"/>
              <a:t>: 16 al 21 de novembre</a:t>
            </a:r>
          </a:p>
          <a:p>
            <a:pPr lvl="1">
              <a:buFont typeface="Wingdings" pitchFamily="2" charset="2"/>
              <a:buChar char="Ø"/>
            </a:pPr>
            <a:r>
              <a:rPr lang="ca-ES" dirty="0" smtClean="0"/>
              <a:t>Entrega </a:t>
            </a:r>
            <a:r>
              <a:rPr lang="ca-ES" i="1" dirty="0" smtClean="0"/>
              <a:t>Presentació telemàtica</a:t>
            </a:r>
            <a:r>
              <a:rPr lang="ca-ES" dirty="0" smtClean="0"/>
              <a:t>: 11 de desembre</a:t>
            </a:r>
          </a:p>
          <a:p>
            <a:pPr lvl="1">
              <a:buFont typeface="Wingdings" pitchFamily="2" charset="2"/>
              <a:buChar char="Ø"/>
            </a:pPr>
            <a:r>
              <a:rPr lang="ca-ES" dirty="0" smtClean="0"/>
              <a:t>Taller </a:t>
            </a:r>
            <a:r>
              <a:rPr lang="ca-ES" i="1" dirty="0" smtClean="0"/>
              <a:t>Habilitats comunicatives</a:t>
            </a:r>
            <a:r>
              <a:rPr lang="ca-ES" dirty="0" smtClean="0"/>
              <a:t>: 18 de desembre</a:t>
            </a:r>
          </a:p>
          <a:p>
            <a:pPr lvl="1">
              <a:buFont typeface="Wingdings" pitchFamily="2" charset="2"/>
              <a:buChar char="Ø"/>
            </a:pPr>
            <a:r>
              <a:rPr lang="es-ES" dirty="0" smtClean="0"/>
              <a:t>Entrega abstrac:14 de desembre</a:t>
            </a:r>
            <a:endParaRPr lang="ca-ES" dirty="0" smtClean="0"/>
          </a:p>
          <a:p>
            <a:pPr lvl="1">
              <a:buFont typeface="Wingdings" pitchFamily="2" charset="2"/>
              <a:buChar char="Ø"/>
            </a:pPr>
            <a:r>
              <a:rPr lang="ca-ES" dirty="0" smtClean="0"/>
              <a:t>Entrega del treball: 19 de desembre</a:t>
            </a:r>
          </a:p>
          <a:p>
            <a:pPr lvl="1">
              <a:buFont typeface="Wingdings" pitchFamily="2" charset="2"/>
              <a:buChar char="Ø"/>
            </a:pPr>
            <a:r>
              <a:rPr lang="ca-ES" dirty="0" smtClean="0"/>
              <a:t>Recuperació del treball: 21 de gener de 2017</a:t>
            </a:r>
          </a:p>
          <a:p>
            <a:pPr lvl="1">
              <a:buFont typeface="Wingdings" pitchFamily="2" charset="2"/>
              <a:buChar char="Ø"/>
            </a:pPr>
            <a:r>
              <a:rPr lang="ca-ES" dirty="0" smtClean="0"/>
              <a:t>Defensa oral: 15 de gener</a:t>
            </a:r>
          </a:p>
          <a:p>
            <a:pPr lvl="1">
              <a:buFont typeface="Wingdings" pitchFamily="2" charset="2"/>
              <a:buChar char="Ø"/>
            </a:pPr>
            <a:r>
              <a:rPr lang="ca-ES" dirty="0" smtClean="0"/>
              <a:t>Informar qualificació TDR: 22 de gener</a:t>
            </a:r>
          </a:p>
          <a:p>
            <a:pPr lvl="1">
              <a:buNone/>
            </a:pPr>
            <a:endParaRPr lang="ca-ES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ca-ES" dirty="0" smtClean="0"/>
          </a:p>
          <a:p>
            <a:pPr lvl="1">
              <a:buFont typeface="Wingdings" pitchFamily="2" charset="2"/>
              <a:buChar char="Ø"/>
            </a:pP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5000" y="838200"/>
            <a:ext cx="6324600" cy="70520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836712"/>
            <a:ext cx="6390729" cy="51068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ca-ES" b="1" dirty="0" smtClean="0"/>
          </a:p>
          <a:p>
            <a:pPr>
              <a:buFont typeface="Wingdings" pitchFamily="2" charset="2"/>
              <a:buChar char="Ø"/>
            </a:pPr>
            <a:r>
              <a:rPr lang="ca-ES" b="1" dirty="0" smtClean="0"/>
              <a:t>Reunions de pares.</a:t>
            </a:r>
          </a:p>
          <a:p>
            <a:pPr lvl="1"/>
            <a:r>
              <a:rPr lang="ca-ES" dirty="0" smtClean="0"/>
              <a:t>6 de novembre: Batxillerat</a:t>
            </a:r>
          </a:p>
          <a:p>
            <a:endParaRPr lang="ca-ES" dirty="0" smtClean="0"/>
          </a:p>
          <a:p>
            <a:pPr>
              <a:buFont typeface="Wingdings" pitchFamily="2" charset="2"/>
              <a:buChar char="Ø"/>
            </a:pPr>
            <a:r>
              <a:rPr lang="ca-ES" b="1" dirty="0" smtClean="0"/>
              <a:t>Dies festius:</a:t>
            </a:r>
          </a:p>
          <a:p>
            <a:r>
              <a:rPr lang="ca-ES" sz="2800" i="1" dirty="0" smtClean="0"/>
              <a:t>12 d'octubre (dv), Festa del Pilar</a:t>
            </a:r>
            <a:endParaRPr lang="es-ES" sz="3200" dirty="0" smtClean="0"/>
          </a:p>
          <a:p>
            <a:r>
              <a:rPr lang="ca-ES" sz="2800" i="1" dirty="0" smtClean="0"/>
              <a:t>1 de novembre (</a:t>
            </a:r>
            <a:r>
              <a:rPr lang="ca-ES" sz="2800" i="1" dirty="0" err="1" smtClean="0"/>
              <a:t>dj</a:t>
            </a:r>
            <a:r>
              <a:rPr lang="ca-ES" sz="2800" i="1" dirty="0" smtClean="0"/>
              <a:t>), Tots Sants</a:t>
            </a:r>
          </a:p>
          <a:p>
            <a:r>
              <a:rPr lang="ca-ES" sz="2800" i="1" dirty="0" smtClean="0"/>
              <a:t>2 de novembre (dv), dia festiu de lliure disposició</a:t>
            </a:r>
            <a:endParaRPr lang="es-ES" sz="3200" dirty="0" smtClean="0"/>
          </a:p>
          <a:p>
            <a:r>
              <a:rPr lang="ca-ES" sz="2800" i="1" dirty="0" smtClean="0"/>
              <a:t>6 de desembre (</a:t>
            </a:r>
            <a:r>
              <a:rPr lang="ca-ES" sz="2800" i="1" dirty="0" err="1" smtClean="0"/>
              <a:t>dj</a:t>
            </a:r>
            <a:r>
              <a:rPr lang="ca-ES" sz="2800" i="1" dirty="0" smtClean="0"/>
              <a:t>), Constitució</a:t>
            </a:r>
            <a:endParaRPr lang="es-ES" sz="3200" dirty="0" smtClean="0"/>
          </a:p>
          <a:p>
            <a:r>
              <a:rPr lang="ca-ES" sz="2800" i="1" dirty="0" smtClean="0"/>
              <a:t>7 de desembre (dv), dia festiu de lliure disposició</a:t>
            </a:r>
            <a:endParaRPr lang="es-ES" sz="3200" dirty="0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69617-5513-44EE-B035-7AFBDFEFA45C}" type="datetime1">
              <a:rPr lang="en-US" smtClean="0"/>
              <a:pPr/>
              <a:t>11/8/2018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8DD6CD-A0D6-42D1-B381-C39B861E50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3980</TotalTime>
  <Words>1283</Words>
  <Application>Microsoft Office PowerPoint</Application>
  <PresentationFormat>Presentación en pantalla (4:3)</PresentationFormat>
  <Paragraphs>363</Paragraphs>
  <Slides>37</Slides>
  <Notes>31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4" baseType="lpstr">
      <vt:lpstr>Arial</vt:lpstr>
      <vt:lpstr>Corbel</vt:lpstr>
      <vt:lpstr>Tahoma</vt:lpstr>
      <vt:lpstr>Times New Roman</vt:lpstr>
      <vt:lpstr>Verdana</vt:lpstr>
      <vt:lpstr>Wingdings</vt:lpstr>
      <vt:lpstr>Parallax</vt:lpstr>
      <vt:lpstr>REUNIÓ DE FAMÍLIES</vt:lpstr>
      <vt:lpstr>Temes a tractar</vt:lpstr>
      <vt:lpstr>Presentación de PowerPoint</vt:lpstr>
      <vt:lpstr>Presentación de PowerPoint</vt:lpstr>
      <vt:lpstr>Presentación de PowerPoint</vt:lpstr>
      <vt:lpstr>Presentación de PowerPoint</vt:lpstr>
      <vt:lpstr> Calendari escolar 2018-19 </vt:lpstr>
      <vt:lpstr>1a. AVALUACIÓ</vt:lpstr>
      <vt:lpstr>Presentación de PowerPoint</vt:lpstr>
      <vt:lpstr> 2a Avaluació </vt:lpstr>
      <vt:lpstr>3a Avaluació</vt:lpstr>
      <vt:lpstr>AVALUACIÓ FINAL DE CURS</vt:lpstr>
      <vt:lpstr>AVALUACIÓ FINAL DE CURS</vt:lpstr>
      <vt:lpstr>IOC ,Institut Obert de Catalunya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Informació PAU 2020</vt:lpstr>
      <vt:lpstr>INFORMACIÓ PAU 2019 </vt:lpstr>
      <vt:lpstr>Estructura de les proves</vt:lpstr>
      <vt:lpstr>Presentación de PowerPoint</vt:lpstr>
      <vt:lpstr>Admissió</vt:lpstr>
      <vt:lpstr>Horaris de les proves</vt:lpstr>
      <vt:lpstr>Presentación de PowerPoint</vt:lpstr>
      <vt:lpstr> </vt:lpstr>
      <vt:lpstr>Presentación de PowerPoint</vt:lpstr>
      <vt:lpstr>Presentación de PowerPoint</vt:lpstr>
      <vt:lpstr> FASE GENERAL</vt:lpstr>
      <vt:lpstr> FASE ESPECÍFICA</vt:lpstr>
      <vt:lpstr> NOTA D’ADMISSIÓ A GRAU</vt:lpstr>
      <vt:lpstr>BRANCA:</vt:lpstr>
      <vt:lpstr>ADRECES D’INTERÈS 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 DE PARES</dc:title>
  <dc:subject/>
  <dc:creator>usauri</dc:creator>
  <cp:keywords/>
  <dc:description/>
  <cp:lastModifiedBy>Marissa</cp:lastModifiedBy>
  <cp:revision>313</cp:revision>
  <cp:lastPrinted>1996-03-19T21:02:48Z</cp:lastPrinted>
  <dcterms:created xsi:type="dcterms:W3CDTF">2012-10-19T11:08:42Z</dcterms:created>
  <dcterms:modified xsi:type="dcterms:W3CDTF">2018-11-08T13:29:29Z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TC010183873082</vt:lpwstr>
  </property>
</Properties>
</file>