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85345f3e2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85345f3e2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85345f3e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85345f3e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85345f3e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85345f3e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85345f3e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85345f3e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ed6f4f5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ed6f4f5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8c601d92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8c601d92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8c601d92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8c601d92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8c601d92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8c601d92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f252433a4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f252433a4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f252433a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f252433a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8c601d9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8c601d9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8c601d92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8c601d92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f252433a4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f252433a4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f252433a4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f252433a4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85345f3e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85345f3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coordinaciofp@ieslabisbal.ca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050" y="116975"/>
            <a:ext cx="1851975" cy="18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19225" y="349450"/>
            <a:ext cx="5134046" cy="4584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JORNADA DE PORTES OBERTES</a:t>
            </a:r>
          </a:p>
        </p:txBody>
      </p:sp>
      <p:sp>
        <p:nvSpPr>
          <p:cNvPr id="88" name="Google Shape;88;p13"/>
          <p:cNvSpPr/>
          <p:nvPr/>
        </p:nvSpPr>
        <p:spPr>
          <a:xfrm>
            <a:off x="319225" y="1331977"/>
            <a:ext cx="5403690" cy="515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Dimecres 14 de maig de 2025</a:t>
            </a: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50" y="2014397"/>
            <a:ext cx="7902675" cy="27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>
            <a:off x="352075" y="171025"/>
            <a:ext cx="8231100" cy="5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866">
                <a:solidFill>
                  <a:schemeClr val="dk1"/>
                </a:solidFill>
              </a:rPr>
              <a:t>ACCIÓ TUTORIAL - ORIENTACIÓ ACADÈMICA, PROFESSIONAL I PERSONAL</a:t>
            </a:r>
            <a:endParaRPr b="1" sz="1866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1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411">
                <a:solidFill>
                  <a:schemeClr val="dk1"/>
                </a:solidFill>
              </a:rPr>
              <a:t>FIGURA DE LA ORIENTADORA</a:t>
            </a:r>
            <a:endParaRPr sz="1211">
              <a:solidFill>
                <a:schemeClr val="dk1"/>
              </a:solidFill>
            </a:endParaRPr>
          </a:p>
          <a:p>
            <a:pPr indent="-305505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11"/>
              <a:buChar char="●"/>
            </a:pPr>
            <a:r>
              <a:rPr lang="ca" sz="1211">
                <a:solidFill>
                  <a:schemeClr val="dk1"/>
                </a:solidFill>
              </a:rPr>
              <a:t>Adaptació, el seguiment i avaluació dels alumnes a la nova etapa per ajudar al desenvolupament de la persona en la societat en general, la integració en el món laboral i el coneixement de les especialitats de formació professional.</a:t>
            </a:r>
            <a:endParaRPr sz="1211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1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411">
                <a:solidFill>
                  <a:schemeClr val="dk1"/>
                </a:solidFill>
              </a:rPr>
              <a:t>FIGURA DEL TUTOR/A</a:t>
            </a:r>
            <a:endParaRPr b="1" sz="1411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Acollida dels alumnes de Formació Professional (CCFF i PFI) a l’Institut.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Informació sobre la Formació Professional Específica (CCFF)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Sortides extraescolars, culturals i professionals. Representació a l’Institut.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Seguiment individual.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Avaluacions i autoavaluació de l'alumnat.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Orientació acadèmica i professional. IPOP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Inserció i Relacions laborals.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De manera complementària es recomana que el tutors realitzin activitats amb l’objectiu que l’alumnat pugui: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1"/>
                </a:solidFill>
              </a:rPr>
              <a:t>Bons hàbits d’estudi i estil de vida, planificar les activitats i temps de lleure, foment del consum responsable i sostenible….</a:t>
            </a:r>
            <a:endParaRPr sz="1200"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1288850" y="531225"/>
            <a:ext cx="7610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ca" sz="1966">
                <a:solidFill>
                  <a:schemeClr val="dk1"/>
                </a:solidFill>
                <a:highlight>
                  <a:schemeClr val="lt1"/>
                </a:highlight>
              </a:rPr>
              <a:t>FORMACIÓ EN CENTRES DE TREBALL</a:t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3794309" y="1249803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Google Shape;197;p23"/>
          <p:cNvGrpSpPr/>
          <p:nvPr/>
        </p:nvGrpSpPr>
        <p:grpSpPr>
          <a:xfrm>
            <a:off x="3553101" y="2470589"/>
            <a:ext cx="2166000" cy="2166000"/>
            <a:chOff x="2702876" y="2032864"/>
            <a:chExt cx="2166000" cy="2166000"/>
          </a:xfrm>
        </p:grpSpPr>
        <p:sp>
          <p:nvSpPr>
            <p:cNvPr id="198" name="Google Shape;198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0" name="Google Shape;200;p23"/>
          <p:cNvSpPr/>
          <p:nvPr/>
        </p:nvSpPr>
        <p:spPr>
          <a:xfrm>
            <a:off x="4934905" y="2383966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3794309" y="1249803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842601" y="1249802"/>
            <a:ext cx="2166000" cy="2166000"/>
            <a:chOff x="3611776" y="414352"/>
            <a:chExt cx="2166000" cy="2166000"/>
          </a:xfrm>
        </p:grpSpPr>
        <p:sp>
          <p:nvSpPr>
            <p:cNvPr id="203" name="Google Shape;203;p23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FCT 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500 H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REMUNERADES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" name="Google Shape;205;p23"/>
          <p:cNvGrpSpPr/>
          <p:nvPr/>
        </p:nvGrpSpPr>
        <p:grpSpPr>
          <a:xfrm>
            <a:off x="3553101" y="2470589"/>
            <a:ext cx="2166000" cy="2166000"/>
            <a:chOff x="2702876" y="2032864"/>
            <a:chExt cx="2166000" cy="2166000"/>
          </a:xfrm>
        </p:grpSpPr>
        <p:sp>
          <p:nvSpPr>
            <p:cNvPr id="206" name="Google Shape;206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1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2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DUAL </a:t>
              </a:r>
              <a:endParaRPr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1000 H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REMUNERADES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Google Shape;208;p23"/>
          <p:cNvSpPr/>
          <p:nvPr/>
        </p:nvSpPr>
        <p:spPr>
          <a:xfrm>
            <a:off x="4934905" y="2383966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0" y="2529075"/>
            <a:ext cx="3501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9525" lvl="0" marL="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1"/>
                </a:solidFill>
              </a:rPr>
              <a:t>DUAL</a:t>
            </a:r>
            <a:endParaRPr sz="1200">
              <a:solidFill>
                <a:schemeClr val="dk1"/>
              </a:solidFill>
            </a:endParaRPr>
          </a:p>
          <a:p>
            <a:pPr indent="-9525" lvl="0" marL="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1"/>
                </a:solidFill>
              </a:rPr>
              <a:t>Es tracta de compaginar la </a:t>
            </a:r>
            <a:r>
              <a:rPr b="1" lang="ca" sz="1200">
                <a:solidFill>
                  <a:schemeClr val="dk1"/>
                </a:solidFill>
              </a:rPr>
              <a:t>formació al centre </a:t>
            </a:r>
            <a:r>
              <a:rPr lang="ca" sz="1200">
                <a:solidFill>
                  <a:schemeClr val="dk1"/>
                </a:solidFill>
              </a:rPr>
              <a:t>i en una </a:t>
            </a:r>
            <a:r>
              <a:rPr b="1" lang="ca" sz="1200">
                <a:solidFill>
                  <a:schemeClr val="dk1"/>
                </a:solidFill>
              </a:rPr>
              <a:t>empresa del sector</a:t>
            </a:r>
            <a:r>
              <a:rPr lang="ca" sz="1200">
                <a:solidFill>
                  <a:schemeClr val="dk1"/>
                </a:solidFill>
              </a:rPr>
              <a:t> amb un contracte (salari) o beca (aportació econòmica).</a:t>
            </a:r>
            <a:endParaRPr sz="1200">
              <a:solidFill>
                <a:schemeClr val="dk1"/>
              </a:solidFill>
            </a:endParaRPr>
          </a:p>
          <a:p>
            <a:pPr indent="-9525" lvl="0" marL="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9525" lvl="0" marL="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1"/>
                </a:solidFill>
              </a:rPr>
              <a:t> Aprendre en situacions reals de treball. Adquirir experiència professional, augmentant les possibilitats d’inserció laboral (a la mateixa empresa o al sector).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/>
        </p:nvSpPr>
        <p:spPr>
          <a:xfrm>
            <a:off x="385750" y="332650"/>
            <a:ext cx="82311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66">
                <a:solidFill>
                  <a:schemeClr val="dk1"/>
                </a:solidFill>
                <a:highlight>
                  <a:srgbClr val="FFFFFF"/>
                </a:highlight>
              </a:rPr>
              <a:t>FORMACIÓ EN CENTRES DE TREBALL</a:t>
            </a:r>
            <a:endParaRPr b="1" sz="1966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1"/>
                </a:solidFill>
              </a:rPr>
              <a:t>MODALITAT ERASMUS</a:t>
            </a:r>
            <a:endParaRPr b="1"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1"/>
                </a:solidFill>
              </a:rPr>
              <a:t>Formació en el centre de treball a l'estranger: beques ERASMUS+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Hi ha l’opció de fer la Formació pràctica en centres de treball a l’estranger a través d’un Projecte de mobilitat europea.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Durada és d’1 mes a grau mitjà i 2 mesos a grau superior.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Empreses d’Irlanda, Itàlia o Portugal.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Durant el transcurs del primer curs s’informarà dels criteris de selecció i del número de beques disponibles, així com de la dotació econòmica que equival a cada beca.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ca" sz="1200">
                <a:solidFill>
                  <a:schemeClr val="dk1"/>
                </a:solidFill>
              </a:rPr>
              <a:t>Els criteris de selecció els marca el centre educatiu i els resultats són públics.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33A44"/>
              </a:solidFill>
            </a:endParaRPr>
          </a:p>
        </p:txBody>
      </p:sp>
      <p:pic>
        <p:nvPicPr>
          <p:cNvPr descr="Erasmus+"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3225" y="4226800"/>
            <a:ext cx="2117025" cy="6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0775"/>
            <a:ext cx="8839201" cy="196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37442"/>
            <a:ext cx="8839201" cy="155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000"/>
            <a:ext cx="8839199" cy="269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0" y="792175"/>
            <a:ext cx="8839202" cy="251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/>
        </p:nvSpPr>
        <p:spPr>
          <a:xfrm>
            <a:off x="456450" y="1847925"/>
            <a:ext cx="49656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66">
                <a:solidFill>
                  <a:schemeClr val="dk1"/>
                </a:solidFill>
                <a:highlight>
                  <a:srgbClr val="FFFFFF"/>
                </a:highlight>
              </a:rPr>
              <a:t>INSTITUT LA BISBAL</a:t>
            </a:r>
            <a:endParaRPr b="1" sz="1966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266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coordinaciofp@ieslabisbal.cat</a:t>
            </a:r>
            <a:endParaRPr b="1" sz="1266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266">
                <a:solidFill>
                  <a:schemeClr val="dk1"/>
                </a:solidFill>
                <a:highlight>
                  <a:srgbClr val="FFFFFF"/>
                </a:highlight>
              </a:rPr>
              <a:t>Marc Arimany Clavaguera. Cap d’estudis FP.</a:t>
            </a:r>
            <a:endParaRPr b="1" sz="1266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266">
                <a:solidFill>
                  <a:schemeClr val="dk1"/>
                </a:solidFill>
                <a:highlight>
                  <a:srgbClr val="FFFFFF"/>
                </a:highlight>
              </a:rPr>
              <a:t>972 64 00 16</a:t>
            </a:r>
            <a:endParaRPr b="1" sz="1266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4"/>
          <p:cNvGrpSpPr/>
          <p:nvPr/>
        </p:nvGrpSpPr>
        <p:grpSpPr>
          <a:xfrm>
            <a:off x="2902488" y="902232"/>
            <a:ext cx="3339000" cy="3339000"/>
            <a:chOff x="2902488" y="902232"/>
            <a:chExt cx="3339000" cy="3339000"/>
          </a:xfrm>
        </p:grpSpPr>
        <p:sp>
          <p:nvSpPr>
            <p:cNvPr id="96" name="Google Shape;96;p14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1D7E7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83E3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3664038" y="1663782"/>
            <a:ext cx="1815900" cy="1815900"/>
            <a:chOff x="3664038" y="1663782"/>
            <a:chExt cx="1815900" cy="1815900"/>
          </a:xfrm>
        </p:grpSpPr>
        <p:sp>
          <p:nvSpPr>
            <p:cNvPr id="99" name="Google Shape;99;p14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ALUMNAT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800 ESO i BAT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200 FP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100 CP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2859873" y="853971"/>
            <a:ext cx="1068600" cy="1068600"/>
            <a:chOff x="2859873" y="853971"/>
            <a:chExt cx="1068600" cy="1068600"/>
          </a:xfrm>
        </p:grpSpPr>
        <p:sp>
          <p:nvSpPr>
            <p:cNvPr id="102" name="Google Shape;102;p14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Famílies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5214280" y="3234121"/>
            <a:ext cx="1281465" cy="1264474"/>
            <a:chOff x="5214448" y="3234278"/>
            <a:chExt cx="1068600" cy="1068600"/>
          </a:xfrm>
        </p:grpSpPr>
        <p:sp>
          <p:nvSpPr>
            <p:cNvPr id="105" name="Google Shape;105;p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5303244" y="3402497"/>
              <a:ext cx="8910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EQUIP DIRECTIU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Professorat (120)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" name="Google Shape;107;p14"/>
          <p:cNvSpPr/>
          <p:nvPr/>
        </p:nvSpPr>
        <p:spPr>
          <a:xfrm>
            <a:off x="195950" y="4666996"/>
            <a:ext cx="3945464" cy="293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La comunitat educativa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68175" y="630675"/>
            <a:ext cx="8254800" cy="3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ca" sz="2650">
                <a:solidFill>
                  <a:srgbClr val="333333"/>
                </a:solidFill>
              </a:rPr>
              <a:t>Educació al llarg de la vida</a:t>
            </a:r>
            <a:endParaRPr b="1" sz="26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Els canvis a la nostra societat són cada vegada més ràpids i vertiginosos. </a:t>
            </a:r>
            <a:endParaRPr sz="105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Els ciutadans han de formar-se per adaptar-se i participar de forma activa en els nous reptes; accedir a diferents llocs (de treball, socials...) en igualtat d’oportunitats.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Intervenir des del món més local per poder fer canvis més globals.</a:t>
            </a:r>
            <a:endParaRPr sz="105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Mantenir la pròpia autonomia davant l’excessiva informació que ens arriba. </a:t>
            </a:r>
            <a:endParaRPr sz="105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Aquesta nova ecologia de l’educació requereix que el procés d’aprenentatge no se centri exclusivament en els moments inicials de la vida dels individus i adquireixi aquesta dimensió permanent, al llarg de la vida. </a:t>
            </a:r>
            <a:endParaRPr sz="105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ca" sz="1050">
                <a:solidFill>
                  <a:srgbClr val="333333"/>
                </a:solidFill>
              </a:rPr>
              <a:t>També exigeix de </a:t>
            </a:r>
            <a:r>
              <a:rPr lang="ca" sz="1050">
                <a:solidFill>
                  <a:srgbClr val="333333"/>
                </a:solidFill>
              </a:rPr>
              <a:t>corresponsabilitat</a:t>
            </a:r>
            <a:r>
              <a:rPr lang="ca" sz="1050">
                <a:solidFill>
                  <a:srgbClr val="333333"/>
                </a:solidFill>
              </a:rPr>
              <a:t> i compromís dels diferents agents educatius que hi intervenen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228025" y="4498821"/>
            <a:ext cx="6489372" cy="3780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La Formació Professional - Grau mitjà</a:t>
            </a:r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00" y="603100"/>
            <a:ext cx="2147500" cy="21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825" y="666675"/>
            <a:ext cx="2294075" cy="22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6400" y="1871450"/>
            <a:ext cx="2176701" cy="21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0625" y="2153223"/>
            <a:ext cx="2294075" cy="215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08875" y="791850"/>
            <a:ext cx="3962452" cy="37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La Formació Professional - Grau superior</a:t>
            </a: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5" y="1351125"/>
            <a:ext cx="3187099" cy="29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200" y="870826"/>
            <a:ext cx="3761575" cy="378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668722" y="1304825"/>
            <a:ext cx="82218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411">
                <a:solidFill>
                  <a:schemeClr val="dk1"/>
                </a:solidFill>
              </a:rPr>
              <a:t>HORARIS LECTIUS</a:t>
            </a:r>
            <a:endParaRPr sz="1211">
              <a:solidFill>
                <a:schemeClr val="dk1"/>
              </a:solidFill>
            </a:endParaRPr>
          </a:p>
          <a:p>
            <a:pPr indent="-305505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11"/>
              <a:buChar char="●"/>
            </a:pPr>
            <a:r>
              <a:rPr lang="ca" sz="1211">
                <a:solidFill>
                  <a:schemeClr val="dk1"/>
                </a:solidFill>
              </a:rPr>
              <a:t>GRUPS DE PRIMER GRAUS MITJANS/SUPERIORS: 8.30H A 15H.</a:t>
            </a:r>
            <a:endParaRPr sz="1211">
              <a:solidFill>
                <a:schemeClr val="dk1"/>
              </a:solidFill>
            </a:endParaRPr>
          </a:p>
          <a:p>
            <a:pPr indent="-30550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1"/>
              <a:buChar char="●"/>
            </a:pPr>
            <a:r>
              <a:rPr lang="ca" sz="1211">
                <a:solidFill>
                  <a:schemeClr val="dk1"/>
                </a:solidFill>
              </a:rPr>
              <a:t>GRUPS DE SEGON GRAUS MITJANS/SUPERIORS: 15H A 19.05H</a:t>
            </a:r>
            <a:endParaRPr sz="121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1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a" sz="1411">
                <a:solidFill>
                  <a:schemeClr val="dk1"/>
                </a:solidFill>
              </a:rPr>
              <a:t>EXCEPCIONS</a:t>
            </a:r>
            <a:endParaRPr sz="1211">
              <a:solidFill>
                <a:schemeClr val="dk1"/>
              </a:solidFill>
            </a:endParaRPr>
          </a:p>
          <a:p>
            <a:pPr indent="-305505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11"/>
              <a:buChar char="●"/>
            </a:pPr>
            <a:r>
              <a:rPr lang="ca" sz="1211">
                <a:solidFill>
                  <a:schemeClr val="dk1"/>
                </a:solidFill>
              </a:rPr>
              <a:t>GRUP DE PRIMER I SEGON CFGM ARTS PLÀSTIQUES I DISSENY EN CERÀMICA ARTÍSTICA -TERRISSERA: 8.30H A 15H.</a:t>
            </a:r>
            <a:endParaRPr sz="121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11">
              <a:solidFill>
                <a:schemeClr val="dk1"/>
              </a:solidFill>
            </a:endParaRPr>
          </a:p>
          <a:p>
            <a:pPr indent="-305505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11"/>
              <a:buChar char="●"/>
            </a:pPr>
            <a:r>
              <a:rPr lang="ca" sz="1211">
                <a:solidFill>
                  <a:schemeClr val="dk1"/>
                </a:solidFill>
              </a:rPr>
              <a:t>GRUPS DE PRIMER I SEGON CFGS ARTS PLÀSTIQUES I DISSENY EN ART FLORAL: 14H A 20H</a:t>
            </a:r>
            <a:endParaRPr sz="121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597538" y="380575"/>
            <a:ext cx="7948934" cy="7175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Certificats de professionalitat</a:t>
            </a: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375" y="1138175"/>
            <a:ext cx="2247575" cy="17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875" y="1098150"/>
            <a:ext cx="1911725" cy="18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1300" y="1152863"/>
            <a:ext cx="1979497" cy="16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9175" y="3044825"/>
            <a:ext cx="2028775" cy="20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875" y="3088282"/>
            <a:ext cx="1911725" cy="190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3175" y="2920625"/>
            <a:ext cx="2015746" cy="20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150" y="171025"/>
            <a:ext cx="985300" cy="9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228025" y="4498821"/>
            <a:ext cx="4343968" cy="2982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La Formació Professional</a:t>
            </a:r>
          </a:p>
        </p:txBody>
      </p:sp>
      <p:grpSp>
        <p:nvGrpSpPr>
          <p:cNvPr id="153" name="Google Shape;153;p20"/>
          <p:cNvGrpSpPr/>
          <p:nvPr/>
        </p:nvGrpSpPr>
        <p:grpSpPr>
          <a:xfrm>
            <a:off x="2756338" y="2165400"/>
            <a:ext cx="1944600" cy="1569600"/>
            <a:chOff x="3071457" y="2013875"/>
            <a:chExt cx="1944600" cy="1569600"/>
          </a:xfrm>
        </p:grpSpPr>
        <p:sp>
          <p:nvSpPr>
            <p:cNvPr id="154" name="Google Shape;154;p20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CAPACITATS CLAU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Autonomia, treball en equip, responsabilitat, igualtat, emprenedoria….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20"/>
          <p:cNvGrpSpPr/>
          <p:nvPr/>
        </p:nvGrpSpPr>
        <p:grpSpPr>
          <a:xfrm>
            <a:off x="811750" y="2165400"/>
            <a:ext cx="1944600" cy="1569600"/>
            <a:chOff x="1126863" y="2013875"/>
            <a:chExt cx="1944600" cy="1569600"/>
          </a:xfrm>
        </p:grpSpPr>
        <p:sp>
          <p:nvSpPr>
            <p:cNvPr id="158" name="Google Shape;158;p20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COMPETÈNCIES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Professionals, personals i socials de cada persona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" name="Google Shape;161;p20"/>
          <p:cNvGrpSpPr/>
          <p:nvPr/>
        </p:nvGrpSpPr>
        <p:grpSpPr>
          <a:xfrm>
            <a:off x="4696063" y="2165400"/>
            <a:ext cx="3001200" cy="1569600"/>
            <a:chOff x="5015938" y="2013875"/>
            <a:chExt cx="3001200" cy="1569600"/>
          </a:xfrm>
        </p:grpSpPr>
        <p:sp>
          <p:nvSpPr>
            <p:cNvPr id="162" name="Google Shape;162;p20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OBJECTIUS</a:t>
              </a:r>
              <a:r>
                <a:rPr b="1" lang="ca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DESENVOLUPAMENT SOSTENIBLE (ODS)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ca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Educació inclusiva, economia social, igualtat de gènere, canvi climàtic…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" name="Google Shape;165;p20"/>
          <p:cNvGrpSpPr/>
          <p:nvPr/>
        </p:nvGrpSpPr>
        <p:grpSpPr>
          <a:xfrm>
            <a:off x="4565609" y="2852795"/>
            <a:ext cx="261571" cy="260379"/>
            <a:chOff x="4858109" y="2631368"/>
            <a:chExt cx="316442" cy="315000"/>
          </a:xfrm>
        </p:grpSpPr>
        <p:sp>
          <p:nvSpPr>
            <p:cNvPr id="166" name="Google Shape;166;p2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ca"/>
              </a:br>
              <a:endParaRPr/>
            </a:p>
          </p:txBody>
        </p:sp>
      </p:grpSp>
      <p:grpSp>
        <p:nvGrpSpPr>
          <p:cNvPr id="168" name="Google Shape;168;p20"/>
          <p:cNvGrpSpPr/>
          <p:nvPr/>
        </p:nvGrpSpPr>
        <p:grpSpPr>
          <a:xfrm>
            <a:off x="2628403" y="2852796"/>
            <a:ext cx="260366" cy="260366"/>
            <a:chOff x="3157188" y="909150"/>
            <a:chExt cx="470400" cy="470400"/>
          </a:xfrm>
        </p:grpSpPr>
        <p:sp>
          <p:nvSpPr>
            <p:cNvPr id="169" name="Google Shape;169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0"/>
          <p:cNvSpPr txBox="1"/>
          <p:nvPr/>
        </p:nvSpPr>
        <p:spPr>
          <a:xfrm>
            <a:off x="656600" y="1296275"/>
            <a:ext cx="8197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211">
                <a:solidFill>
                  <a:schemeClr val="dk1"/>
                </a:solidFill>
              </a:rPr>
              <a:t>La formació professional capacita per exercir de manera qualificada diverses professions i proporciona la formació necessària per adquirir la competència professional i el coneixement propis de cada sector.  </a:t>
            </a:r>
            <a:r>
              <a:rPr b="1" lang="ca" sz="1211" u="sng">
                <a:solidFill>
                  <a:schemeClr val="dk1"/>
                </a:solidFill>
              </a:rPr>
              <a:t>MÒDULS PROFESSIONALS</a:t>
            </a:r>
            <a:endParaRPr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ctrTitle"/>
          </p:nvPr>
        </p:nvSpPr>
        <p:spPr>
          <a:xfrm>
            <a:off x="258433" y="6832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66"/>
              <a:t>PROJECTES I PROGRAMES D’INNOVACIÓ A </a:t>
            </a:r>
            <a:r>
              <a:rPr b="1" lang="ca" sz="1966"/>
              <a:t>LA FORMACIÓ</a:t>
            </a:r>
            <a:r>
              <a:rPr lang="ca" sz="1966"/>
              <a:t> </a:t>
            </a:r>
            <a:r>
              <a:rPr b="1" lang="ca" sz="1966"/>
              <a:t>PROFESSIONAL:</a:t>
            </a:r>
            <a:endParaRPr b="1" sz="1966"/>
          </a:p>
          <a:p>
            <a:pPr indent="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66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66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66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66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66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25" y="1521775"/>
            <a:ext cx="2545475" cy="4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350" y="1521775"/>
            <a:ext cx="1712744" cy="4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5275" y="1521775"/>
            <a:ext cx="2226772" cy="4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575" y="2320625"/>
            <a:ext cx="2483325" cy="56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3825" y="2152200"/>
            <a:ext cx="1368225" cy="13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6425" y="2502410"/>
            <a:ext cx="2651500" cy="77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750" y="3193194"/>
            <a:ext cx="1950308" cy="1950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