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Montserrat"/>
      <p:regular r:id="rId16"/>
      <p:bold r:id="rId17"/>
      <p:italic r:id="rId18"/>
      <p:boldItalic r:id="rId19"/>
    </p:embeddedFont>
    <p:embeddedFont>
      <p:font typeface="Indie Flower"/>
      <p:regular r:id="rId20"/>
    </p:embeddedFont>
    <p:embeddedFont>
      <p:font typeface="Pacifico"/>
      <p:regular r:id="rId21"/>
    </p:embeddedFont>
    <p:embeddedFont>
      <p:font typeface="Allura"/>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dieFlower-regular.fntdata"/><Relationship Id="rId11" Type="http://schemas.openxmlformats.org/officeDocument/2006/relationships/slide" Target="slides/slide6.xml"/><Relationship Id="rId22" Type="http://schemas.openxmlformats.org/officeDocument/2006/relationships/font" Target="fonts/Allura-regular.fntdata"/><Relationship Id="rId10" Type="http://schemas.openxmlformats.org/officeDocument/2006/relationships/slide" Target="slides/slide5.xml"/><Relationship Id="rId21" Type="http://schemas.openxmlformats.org/officeDocument/2006/relationships/font" Target="fonts/Pacifico-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68462af7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68462af7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467ebde0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467ebde0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67ebde04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67ebde04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67ebde04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67ebde04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67ebde04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67ebde04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4349d798a_8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4349d798a_8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68462af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68462af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4309312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4309312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68462af7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68462af7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adolescents.naciodigital.cat/noticia/39580/test/quant/saps/sobre/castanyad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viladrau.cat/ca/turisme/festes/fira-de-la-castanya" TargetMode="External"/><Relationship Id="rId4" Type="http://schemas.openxmlformats.org/officeDocument/2006/relationships/hyperlink" Target="https://www.youtube.com/watch?v=sshpaehePcs" TargetMode="External"/><Relationship Id="rId5" Type="http://schemas.openxmlformats.org/officeDocument/2006/relationships/image" Target="../media/image1.jpg"/><Relationship Id="rId6"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ca.wikipedia.org/wiki/Selva_pluvial" TargetMode="External"/><Relationship Id="rId4" Type="http://schemas.openxmlformats.org/officeDocument/2006/relationships/hyperlink" Target="https://ca.wikipedia.org/wiki/Per%C3%BA" TargetMode="External"/><Relationship Id="rId5" Type="http://schemas.openxmlformats.org/officeDocument/2006/relationships/hyperlink" Target="https://ca.wikipedia.org/wiki/Centream%C3%A8rica" TargetMode="External"/><Relationship Id="rId6" Type="http://schemas.openxmlformats.org/officeDocument/2006/relationships/hyperlink" Target="https://ca.wikipedia.org/wiki/M%C3%A8xic" TargetMode="External"/><Relationship Id="rId7" Type="http://schemas.openxmlformats.org/officeDocument/2006/relationships/hyperlink" Target="https://ca.wikipedia.org/wiki/Carib" TargetMode="External"/><Relationship Id="rId8"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1" Type="http://schemas.openxmlformats.org/officeDocument/2006/relationships/hyperlink" Target="https://www.google.es/maps/place/Passeig+de+Sant+Joan,+2,+08010+Barcelona/@41.3917122,2.178151,17z/data=!3m1!4b1!4m5!3m4!1s0x12a4a2e3417df953:0xb52da37d4c989d3e!8m2!3d41.3917122!4d2.1803397" TargetMode="External"/><Relationship Id="rId10" Type="http://schemas.openxmlformats.org/officeDocument/2006/relationships/hyperlink" Target="https://www.google.es/maps/place/Rambla+de+Catalunya,+2,+08007+Barcelona/@41.3876522,2.166221,17z/data=!3m1!4b1!4m5!3m4!1s0x12a4a2f3c7ecc789:0xe60deb1c771d1d0f!8m2!3d41.3876522!4d2.1684097" TargetMode="External"/><Relationship Id="rId13" Type="http://schemas.openxmlformats.org/officeDocument/2006/relationships/hyperlink" Target="https://www.google.com/maps/place/Avinguda+del+Pr%C3%ADncep+d'Ast%C3%BAries,+66,+08012+Barcelona/@41.4055756,2.147912,17z/data=!4m13!1m7!3m6!1s0x12a4a2a3fb6af5e1:0xf26f24945a233bef!2sAvinguda+del+Pr%C3%ADncep+d'Ast%C3%BAries,+66,+08012+Barcelona!3b1!8m2!3d41.4055716!4d2.1501007!3m4!1s0x12a4a2a3fb6af5e1:0xf26f24945a233bef!8m2!3d41.4055716!4d2.1501007" TargetMode="External"/><Relationship Id="rId12" Type="http://schemas.openxmlformats.org/officeDocument/2006/relationships/hyperlink" Target="https://www.google.com/maps/place/Edifici+hist%C3%B2ric+de+la+Universitat+de+Barcelona,+Carrer+d'Aribau,+2,+08011+Barcelona/@41.386482,2.1614856,17z/data=!3m1!4b1!4m5!3m4!1s0x12a4a28cb755c76b:0xcb3cc1d1e532155b!8m2!3d41.386482!4d2.1636743"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google.es/maps/place/Av.+de+Francesc+Camb%C3%B3,+16,+08003+Barcelona/@41.3863611,2.1759679,17z/data=!3m1!4b1!4m5!3m4!1s0x12a4a2fbc2a2f7ed:0xca8cd927e92aca27!8m2!3d41.3863611!4d2.1781566" TargetMode="External"/><Relationship Id="rId4" Type="http://schemas.openxmlformats.org/officeDocument/2006/relationships/hyperlink" Target="https://www.google.es/maps/place/La+Rambla,+120,+08002+Barcelona/@41.3836894,2.1695657,17z/data=!3m1!4b1!4m5!3m4!1s0x12a4a2f6fa63cd97:0x28a3fdc3e0a2c376!8m2!3d41.3836894!4d2.1717544" TargetMode="External"/><Relationship Id="rId9" Type="http://schemas.openxmlformats.org/officeDocument/2006/relationships/hyperlink" Target="https://www.google.es/maps/place/Ronda+de+Sant+Pau,+76,+08001+Barcelona/@41.3785859,2.1613429,17z/data=!3m1!4b1!4m5!3m4!1s0x12a4a26060f598b7:0x80426add0effebf2!8m2!3d41.3785859!4d2.1635316" TargetMode="External"/><Relationship Id="rId15" Type="http://schemas.openxmlformats.org/officeDocument/2006/relationships/hyperlink" Target="https://www.google.es/maps/place/Carrer+del+Tajo,+39,+08032+Barcelona/@41.4295769,2.1597015,17z/data=!3m1!4b1!4m2!3m1!1s0x12a4bd48f2439e4f:0xa50d912df7c85654?hl=ca" TargetMode="External"/><Relationship Id="rId14" Type="http://schemas.openxmlformats.org/officeDocument/2006/relationships/hyperlink" Target="https://www.google.com/maps/place/Carrer+de+Bail%C3%A8n,+207,+08037+Barcelona/@41.4021448,2.1613381,17z/data=!3m1!4b1!4m5!3m4!1s0x12a4a2bfeac0ee9f:0xdd576034456e8f66!8m2!3d41.4021448!4d2.1635268" TargetMode="External"/><Relationship Id="rId17" Type="http://schemas.openxmlformats.org/officeDocument/2006/relationships/hyperlink" Target="https://www.google.es/maps/place/Av.+Diagonal,+668,+08034+Barcelona/@41.3887,2.1242213,17z/data=!3m1!4b1!4m5!3m4!1s0x12a4986773b08205:0x571369a0bdba5e58!8m2!3d41.3887!4d2.12641" TargetMode="External"/><Relationship Id="rId16" Type="http://schemas.openxmlformats.org/officeDocument/2006/relationships/hyperlink" Target="https://www.google.es/maps/place/Av.+Diagonal,+589,+08014+Barcelona/@41.388948,2.1294101,17z/data=!3m1!4b1!4m5!3m4!1s0x12a498644bb07859:0x7d6dceffa49790a8!8m2!3d41.388948!4d2.1315988" TargetMode="External"/><Relationship Id="rId5" Type="http://schemas.openxmlformats.org/officeDocument/2006/relationships/hyperlink" Target="https://www.google.es/maps/place/Carrer+del+Dr.+Aiguader,+3,+08003+Barcelona/@41.3826242,2.1839915,17z/data=!3m1!4b1!4m5!3m4!1s0x12a4a300544786a5:0xe4de1755a9270300!8m2!3d41.3826202!4d2.1861802" TargetMode="External"/><Relationship Id="rId19" Type="http://schemas.openxmlformats.org/officeDocument/2006/relationships/image" Target="../media/image8.jpg"/><Relationship Id="rId6" Type="http://schemas.openxmlformats.org/officeDocument/2006/relationships/hyperlink" Target="https://www.google.es/maps/place/Pla+de+la+Boqueria,+3,+08002+Barcelona/@41.3813576,2.1714933,17z/data=!3m1!4b1!4m5!3m4!1s0x12a4a2f7e5f6af5d:0x58d127685605727e!8m2!3d41.3813576!4d2.173682" TargetMode="External"/><Relationship Id="rId18" Type="http://schemas.openxmlformats.org/officeDocument/2006/relationships/hyperlink" Target="https://www.google.es/maps/place/Carrer+de+D%C3%A9u+i+Mata,+49,+08029+Barcelona/@41.3882298,2.1326293,17z/data=!3m1!4b1!4m5!3m4!1s0x12a49864ce5d501f:0xa1842fa25aeb9ece!8m2!3d41.3882298!4d2.134818" TargetMode="External"/><Relationship Id="rId7" Type="http://schemas.openxmlformats.org/officeDocument/2006/relationships/hyperlink" Target="https://www.google.es/maps/place/Ronda+de+Sant+Antoni,+78,+08001+Barcelona/@41.3834449,2.1618785,17z/data=!3m1!4b1!4m5!3m4!1s0x12a4a28b278438b9:0x5658b144efc6180!8m2!3d41.3834449!4d2.1640672" TargetMode="External"/><Relationship Id="rId8" Type="http://schemas.openxmlformats.org/officeDocument/2006/relationships/hyperlink" Target="https://www.google.es/maps/place/Ronda+de+Sant+Antoni,+102,+08001+Barcelona/@41.38495,2.1621113,17z/data=!3m1!4b1!4m5!3m4!1s0x12a4a28b4948f25f:0xa240a1532723586f!8m2!3d41.38495!4d2.164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57775" y="560300"/>
            <a:ext cx="8520600" cy="1827900"/>
          </a:xfrm>
          <a:prstGeom prst="rect">
            <a:avLst/>
          </a:prstGeom>
          <a:solidFill>
            <a:schemeClr val="accent1"/>
          </a:solidFill>
        </p:spPr>
        <p:txBody>
          <a:bodyPr anchorCtr="0" anchor="ctr" bIns="91425" lIns="91425" spcFirstLastPara="1" rIns="91425" wrap="square" tIns="91425">
            <a:noAutofit/>
          </a:bodyPr>
          <a:lstStyle/>
          <a:p>
            <a:pPr indent="0" lvl="0" marL="0" rtl="0" algn="ctr">
              <a:spcBef>
                <a:spcPts val="0"/>
              </a:spcBef>
              <a:spcAft>
                <a:spcPts val="0"/>
              </a:spcAft>
              <a:buNone/>
            </a:pPr>
            <a:r>
              <a:rPr lang="ca">
                <a:latin typeface="Pacifico"/>
                <a:ea typeface="Pacifico"/>
                <a:cs typeface="Pacifico"/>
                <a:sym typeface="Pacifico"/>
              </a:rPr>
              <a:t>T</a:t>
            </a:r>
            <a:r>
              <a:rPr lang="ca">
                <a:latin typeface="Pacifico"/>
                <a:ea typeface="Pacifico"/>
                <a:cs typeface="Pacifico"/>
                <a:sym typeface="Pacifico"/>
              </a:rPr>
              <a:t>ots Sants - La Castanyada</a:t>
            </a:r>
            <a:endParaRPr>
              <a:latin typeface="Pacifico"/>
              <a:ea typeface="Pacifico"/>
              <a:cs typeface="Pacifico"/>
              <a:sym typeface="Pacifico"/>
            </a:endParaRPr>
          </a:p>
        </p:txBody>
      </p:sp>
      <p:sp>
        <p:nvSpPr>
          <p:cNvPr id="55" name="Google Shape;55;p13"/>
          <p:cNvSpPr txBox="1"/>
          <p:nvPr>
            <p:ph idx="1" type="subTitle"/>
          </p:nvPr>
        </p:nvSpPr>
        <p:spPr>
          <a:xfrm>
            <a:off x="396175" y="2639775"/>
            <a:ext cx="8520600" cy="792600"/>
          </a:xfrm>
          <a:prstGeom prst="rect">
            <a:avLst/>
          </a:prstGeom>
          <a:solidFill>
            <a:srgbClr val="7F6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ca">
                <a:solidFill>
                  <a:schemeClr val="lt1"/>
                </a:solidFill>
                <a:latin typeface="Pacifico"/>
                <a:ea typeface="Pacifico"/>
                <a:cs typeface="Pacifico"/>
                <a:sym typeface="Pacifico"/>
              </a:rPr>
              <a:t>La història i els àpats d’una festa tradicional</a:t>
            </a:r>
            <a:endParaRPr>
              <a:solidFill>
                <a:schemeClr val="lt1"/>
              </a:solidFill>
              <a:latin typeface="Pacifico"/>
              <a:ea typeface="Pacifico"/>
              <a:cs typeface="Pacifico"/>
              <a:sym typeface="Pacifico"/>
            </a:endParaRPr>
          </a:p>
        </p:txBody>
      </p:sp>
      <p:sp>
        <p:nvSpPr>
          <p:cNvPr id="56" name="Google Shape;56;p13"/>
          <p:cNvSpPr txBox="1"/>
          <p:nvPr/>
        </p:nvSpPr>
        <p:spPr>
          <a:xfrm>
            <a:off x="4222700" y="3294075"/>
            <a:ext cx="4422300" cy="5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a:off x="6733275" y="2778075"/>
            <a:ext cx="4422300" cy="5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sz="1200">
                <a:latin typeface="Pacifico"/>
                <a:ea typeface="Pacifico"/>
                <a:cs typeface="Pacifico"/>
                <a:sym typeface="Pacifico"/>
              </a:rPr>
              <a:t>‹#›</a:t>
            </a:fld>
            <a:endParaRPr sz="1200">
              <a:latin typeface="Pacifico"/>
              <a:ea typeface="Pacifico"/>
              <a:cs typeface="Pacifico"/>
              <a:sym typeface="Pacific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497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latin typeface="Pacifico"/>
                <a:ea typeface="Pacifico"/>
                <a:cs typeface="Pacifico"/>
                <a:sym typeface="Pacifico"/>
              </a:rPr>
              <a:t>Test sobre la castanyada</a:t>
            </a:r>
            <a:endParaRPr>
              <a:latin typeface="Pacifico"/>
              <a:ea typeface="Pacifico"/>
              <a:cs typeface="Pacifico"/>
              <a:sym typeface="Pacifico"/>
            </a:endParaRPr>
          </a:p>
          <a:p>
            <a:pPr indent="0" lvl="0" marL="0" rtl="0" algn="l">
              <a:spcBef>
                <a:spcPts val="0"/>
              </a:spcBef>
              <a:spcAft>
                <a:spcPts val="0"/>
              </a:spcAft>
              <a:buNone/>
            </a:pPr>
            <a:r>
              <a:t/>
            </a:r>
            <a:endParaRPr/>
          </a:p>
        </p:txBody>
      </p:sp>
      <p:sp>
        <p:nvSpPr>
          <p:cNvPr id="130" name="Google Shape;130;p22"/>
          <p:cNvSpPr txBox="1"/>
          <p:nvPr>
            <p:ph idx="1" type="body"/>
          </p:nvPr>
        </p:nvSpPr>
        <p:spPr>
          <a:xfrm>
            <a:off x="311700" y="1152475"/>
            <a:ext cx="8520600" cy="891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ca" sz="1400" u="sng">
                <a:solidFill>
                  <a:schemeClr val="accent1"/>
                </a:solidFill>
                <a:latin typeface="Montserrat"/>
                <a:ea typeface="Montserrat"/>
                <a:cs typeface="Montserrat"/>
                <a:sym typeface="Montserrat"/>
                <a:hlinkClick r:id="rId3"/>
              </a:rPr>
              <a:t>https://adolescents.naciodigital.cat/noticia/39580/test/quant/saps/sobre/castanyada</a:t>
            </a:r>
            <a:endParaRPr sz="1400"/>
          </a:p>
        </p:txBody>
      </p:sp>
      <p:sp>
        <p:nvSpPr>
          <p:cNvPr id="131" name="Google Shape;131;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sp>
        <p:nvSpPr>
          <p:cNvPr id="132" name="Google Shape;132;p22"/>
          <p:cNvSpPr txBox="1"/>
          <p:nvPr/>
        </p:nvSpPr>
        <p:spPr>
          <a:xfrm>
            <a:off x="1367650" y="3225825"/>
            <a:ext cx="7403100" cy="1323000"/>
          </a:xfrm>
          <a:prstGeom prst="rect">
            <a:avLst/>
          </a:prstGeom>
          <a:noFill/>
          <a:ln>
            <a:noFill/>
          </a:ln>
        </p:spPr>
        <p:txBody>
          <a:bodyPr anchorCtr="0" anchor="t" bIns="91425" lIns="91425" spcFirstLastPara="1" rIns="91425" wrap="square" tIns="91425">
            <a:noAutofit/>
          </a:bodyPr>
          <a:lstStyle/>
          <a:p>
            <a:pPr indent="0" lvl="0" marL="457200" rtl="0" algn="r">
              <a:spcBef>
                <a:spcPts val="0"/>
              </a:spcBef>
              <a:spcAft>
                <a:spcPts val="0"/>
              </a:spcAft>
              <a:buNone/>
            </a:pPr>
            <a:r>
              <a:t/>
            </a:r>
            <a:endParaRPr/>
          </a:p>
          <a:p>
            <a:pPr indent="0" lvl="0" marL="457200" rtl="0" algn="r">
              <a:spcBef>
                <a:spcPts val="0"/>
              </a:spcBef>
              <a:spcAft>
                <a:spcPts val="0"/>
              </a:spcAft>
              <a:buNone/>
            </a:pPr>
            <a:r>
              <a:t/>
            </a:r>
            <a:endParaRPr/>
          </a:p>
          <a:p>
            <a:pPr indent="0" lvl="0" marL="457200" rtl="0" algn="r">
              <a:spcBef>
                <a:spcPts val="0"/>
              </a:spcBef>
              <a:spcAft>
                <a:spcPts val="0"/>
              </a:spcAft>
              <a:buNone/>
            </a:pPr>
            <a:r>
              <a:rPr lang="ca"/>
              <a:t>Presentació realitzada pels alumnes de l’Aula d’Acollida</a:t>
            </a:r>
            <a:endParaRPr/>
          </a:p>
          <a:p>
            <a:pPr indent="0" lvl="0" marL="457200" rtl="0" algn="r">
              <a:spcBef>
                <a:spcPts val="0"/>
              </a:spcBef>
              <a:spcAft>
                <a:spcPts val="0"/>
              </a:spcAft>
              <a:buNone/>
            </a:pPr>
            <a:r>
              <a:rPr lang="ca"/>
              <a:t>Curs 2018-19</a:t>
            </a:r>
            <a:endParaRPr/>
          </a:p>
          <a:p>
            <a:pPr indent="0" lvl="0" marL="457200" rtl="0" algn="r">
              <a:spcBef>
                <a:spcPts val="0"/>
              </a:spcBef>
              <a:spcAft>
                <a:spcPts val="0"/>
              </a:spcAft>
              <a:buNone/>
            </a:pPr>
            <a:r>
              <a:rPr lang="ca"/>
              <a:t>IES Júlia Minguell</a:t>
            </a:r>
            <a:endParaRPr/>
          </a:p>
          <a:p>
            <a:pPr indent="0" lvl="0" marL="457200" rtl="0" algn="r">
              <a:spcBef>
                <a:spcPts val="0"/>
              </a:spcBef>
              <a:spcAft>
                <a:spcPts val="0"/>
              </a:spcAft>
              <a:buNone/>
            </a:pPr>
            <a:r>
              <a:rPr lang="ca"/>
              <a:t>Badalona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402850" y="405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latin typeface="Pacifico"/>
                <a:ea typeface="Pacifico"/>
                <a:cs typeface="Pacifico"/>
                <a:sym typeface="Pacifico"/>
              </a:rPr>
              <a:t>Què celebrem?</a:t>
            </a:r>
            <a:endParaRPr>
              <a:latin typeface="Pacifico"/>
              <a:ea typeface="Pacifico"/>
              <a:cs typeface="Pacifico"/>
              <a:sym typeface="Pacifico"/>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101600" marR="101600" rtl="0" algn="just">
              <a:lnSpc>
                <a:spcPct val="200000"/>
              </a:lnSpc>
              <a:spcBef>
                <a:spcPts val="0"/>
              </a:spcBef>
              <a:spcAft>
                <a:spcPts val="0"/>
              </a:spcAft>
              <a:buNone/>
            </a:pPr>
            <a:r>
              <a:rPr lang="ca" sz="1050">
                <a:solidFill>
                  <a:srgbClr val="333333"/>
                </a:solidFill>
                <a:latin typeface="Montserrat"/>
                <a:ea typeface="Montserrat"/>
                <a:cs typeface="Montserrat"/>
                <a:sym typeface="Montserrat"/>
              </a:rPr>
              <a:t>Tots Sants és la festa de la </a:t>
            </a:r>
            <a:r>
              <a:rPr b="1" lang="ca" sz="1050">
                <a:solidFill>
                  <a:srgbClr val="333333"/>
                </a:solidFill>
                <a:latin typeface="Montserrat"/>
                <a:ea typeface="Montserrat"/>
                <a:cs typeface="Montserrat"/>
                <a:sym typeface="Montserrat"/>
              </a:rPr>
              <a:t>tardor</a:t>
            </a:r>
            <a:r>
              <a:rPr lang="ca" sz="1050">
                <a:solidFill>
                  <a:srgbClr val="333333"/>
                </a:solidFill>
                <a:latin typeface="Montserrat"/>
                <a:ea typeface="Montserrat"/>
                <a:cs typeface="Montserrat"/>
                <a:sym typeface="Montserrat"/>
              </a:rPr>
              <a:t> més esperada, durant la qual hi ha el costum de menjar</a:t>
            </a:r>
            <a:r>
              <a:rPr b="1" lang="ca" sz="1050">
                <a:solidFill>
                  <a:srgbClr val="333333"/>
                </a:solidFill>
                <a:latin typeface="Montserrat"/>
                <a:ea typeface="Montserrat"/>
                <a:cs typeface="Montserrat"/>
                <a:sym typeface="Montserrat"/>
              </a:rPr>
              <a:t> castanyes</a:t>
            </a:r>
            <a:r>
              <a:rPr lang="ca" sz="1050">
                <a:solidFill>
                  <a:srgbClr val="333333"/>
                </a:solidFill>
                <a:latin typeface="Montserrat"/>
                <a:ea typeface="Montserrat"/>
                <a:cs typeface="Montserrat"/>
                <a:sym typeface="Montserrat"/>
              </a:rPr>
              <a:t> i fer </a:t>
            </a:r>
            <a:r>
              <a:rPr b="1" lang="ca" sz="1050">
                <a:solidFill>
                  <a:srgbClr val="333333"/>
                </a:solidFill>
                <a:latin typeface="Montserrat"/>
                <a:ea typeface="Montserrat"/>
                <a:cs typeface="Montserrat"/>
                <a:sym typeface="Montserrat"/>
              </a:rPr>
              <a:t>panellets</a:t>
            </a:r>
            <a:r>
              <a:rPr lang="ca" sz="1050">
                <a:solidFill>
                  <a:srgbClr val="333333"/>
                </a:solidFill>
                <a:latin typeface="Montserrat"/>
                <a:ea typeface="Montserrat"/>
                <a:cs typeface="Montserrat"/>
                <a:sym typeface="Montserrat"/>
              </a:rPr>
              <a:t>. Però la festivitat també és el moment de l’any en què recordem els nostres </a:t>
            </a:r>
            <a:r>
              <a:rPr b="1" lang="ca" sz="1050">
                <a:solidFill>
                  <a:srgbClr val="333333"/>
                </a:solidFill>
                <a:latin typeface="Montserrat"/>
                <a:ea typeface="Montserrat"/>
                <a:cs typeface="Montserrat"/>
                <a:sym typeface="Montserrat"/>
              </a:rPr>
              <a:t>difunts</a:t>
            </a:r>
            <a:r>
              <a:rPr lang="ca" sz="1050">
                <a:solidFill>
                  <a:srgbClr val="333333"/>
                </a:solidFill>
                <a:latin typeface="Montserrat"/>
                <a:ea typeface="Montserrat"/>
                <a:cs typeface="Montserrat"/>
                <a:sym typeface="Montserrat"/>
              </a:rPr>
              <a:t> i anem al cementiri a portar </a:t>
            </a:r>
            <a:r>
              <a:rPr b="1" lang="ca" sz="1050">
                <a:solidFill>
                  <a:srgbClr val="333333"/>
                </a:solidFill>
                <a:latin typeface="Montserrat"/>
                <a:ea typeface="Montserrat"/>
                <a:cs typeface="Montserrat"/>
                <a:sym typeface="Montserrat"/>
              </a:rPr>
              <a:t>flors</a:t>
            </a:r>
            <a:r>
              <a:rPr lang="ca" sz="1050">
                <a:solidFill>
                  <a:srgbClr val="333333"/>
                </a:solidFill>
                <a:latin typeface="Montserrat"/>
                <a:ea typeface="Montserrat"/>
                <a:cs typeface="Montserrat"/>
                <a:sym typeface="Montserrat"/>
              </a:rPr>
              <a:t> als avantpassats. De fet, el dia de</a:t>
            </a:r>
            <a:r>
              <a:rPr b="1" lang="ca" sz="1050">
                <a:solidFill>
                  <a:srgbClr val="333333"/>
                </a:solidFill>
                <a:latin typeface="Montserrat"/>
                <a:ea typeface="Montserrat"/>
                <a:cs typeface="Montserrat"/>
                <a:sym typeface="Montserrat"/>
              </a:rPr>
              <a:t> Tots Sants </a:t>
            </a:r>
            <a:r>
              <a:rPr lang="ca" sz="1050">
                <a:solidFill>
                  <a:srgbClr val="333333"/>
                </a:solidFill>
                <a:latin typeface="Montserrat"/>
                <a:ea typeface="Montserrat"/>
                <a:cs typeface="Montserrat"/>
                <a:sym typeface="Montserrat"/>
              </a:rPr>
              <a:t>és l</a:t>
            </a:r>
            <a:r>
              <a:rPr b="1" lang="ca" sz="1050">
                <a:solidFill>
                  <a:srgbClr val="333333"/>
                </a:solidFill>
                <a:latin typeface="Montserrat"/>
                <a:ea typeface="Montserrat"/>
                <a:cs typeface="Montserrat"/>
                <a:sym typeface="Montserrat"/>
              </a:rPr>
              <a:t>’1 de novembre</a:t>
            </a:r>
            <a:r>
              <a:rPr lang="ca" sz="1050">
                <a:solidFill>
                  <a:srgbClr val="333333"/>
                </a:solidFill>
                <a:latin typeface="Montserrat"/>
                <a:ea typeface="Montserrat"/>
                <a:cs typeface="Montserrat"/>
                <a:sym typeface="Montserrat"/>
              </a:rPr>
              <a:t>, moment en què es mengen les </a:t>
            </a:r>
            <a:r>
              <a:rPr b="1" lang="ca" sz="1050">
                <a:solidFill>
                  <a:srgbClr val="333333"/>
                </a:solidFill>
                <a:latin typeface="Montserrat"/>
                <a:ea typeface="Montserrat"/>
                <a:cs typeface="Montserrat"/>
                <a:sym typeface="Montserrat"/>
              </a:rPr>
              <a:t>castanyes </a:t>
            </a:r>
            <a:r>
              <a:rPr lang="ca" sz="1050">
                <a:solidFill>
                  <a:srgbClr val="333333"/>
                </a:solidFill>
                <a:latin typeface="Montserrat"/>
                <a:ea typeface="Montserrat"/>
                <a:cs typeface="Montserrat"/>
                <a:sym typeface="Montserrat"/>
              </a:rPr>
              <a:t>i els </a:t>
            </a:r>
            <a:r>
              <a:rPr b="1" lang="ca" sz="1050">
                <a:solidFill>
                  <a:srgbClr val="333333"/>
                </a:solidFill>
                <a:latin typeface="Montserrat"/>
                <a:ea typeface="Montserrat"/>
                <a:cs typeface="Montserrat"/>
                <a:sym typeface="Montserrat"/>
              </a:rPr>
              <a:t>panellets.</a:t>
            </a:r>
            <a:r>
              <a:rPr lang="ca" sz="1050">
                <a:solidFill>
                  <a:srgbClr val="333333"/>
                </a:solidFill>
                <a:latin typeface="Montserrat"/>
                <a:ea typeface="Montserrat"/>
                <a:cs typeface="Montserrat"/>
                <a:sym typeface="Montserrat"/>
              </a:rPr>
              <a:t> L'endemà, el </a:t>
            </a:r>
            <a:r>
              <a:rPr b="1" lang="ca" sz="1050">
                <a:solidFill>
                  <a:srgbClr val="333333"/>
                </a:solidFill>
                <a:latin typeface="Montserrat"/>
                <a:ea typeface="Montserrat"/>
                <a:cs typeface="Montserrat"/>
                <a:sym typeface="Montserrat"/>
              </a:rPr>
              <a:t>2 de novembre</a:t>
            </a:r>
            <a:r>
              <a:rPr lang="ca" sz="1050">
                <a:solidFill>
                  <a:srgbClr val="333333"/>
                </a:solidFill>
                <a:latin typeface="Montserrat"/>
                <a:ea typeface="Montserrat"/>
                <a:cs typeface="Montserrat"/>
                <a:sym typeface="Montserrat"/>
              </a:rPr>
              <a:t>, és el dia de difunts, quan es visiten els morts al</a:t>
            </a:r>
            <a:r>
              <a:rPr b="1" lang="ca" sz="1050">
                <a:solidFill>
                  <a:srgbClr val="333333"/>
                </a:solidFill>
                <a:latin typeface="Montserrat"/>
                <a:ea typeface="Montserrat"/>
                <a:cs typeface="Montserrat"/>
                <a:sym typeface="Montserrat"/>
              </a:rPr>
              <a:t> cementiri </a:t>
            </a:r>
            <a:r>
              <a:rPr lang="ca" sz="1050">
                <a:solidFill>
                  <a:srgbClr val="333333"/>
                </a:solidFill>
                <a:latin typeface="Montserrat"/>
                <a:ea typeface="Montserrat"/>
                <a:cs typeface="Montserrat"/>
                <a:sym typeface="Montserrat"/>
              </a:rPr>
              <a:t>i es fan les representacions teatrals.</a:t>
            </a:r>
            <a:endParaRPr sz="1050">
              <a:solidFill>
                <a:srgbClr val="333333"/>
              </a:solidFill>
              <a:latin typeface="Montserrat"/>
              <a:ea typeface="Montserrat"/>
              <a:cs typeface="Montserrat"/>
              <a:sym typeface="Montserrat"/>
            </a:endParaRPr>
          </a:p>
          <a:p>
            <a:pPr indent="0" lvl="0" marL="101600" marR="101600" rtl="0" algn="just">
              <a:lnSpc>
                <a:spcPct val="200000"/>
              </a:lnSpc>
              <a:spcBef>
                <a:spcPts val="800"/>
              </a:spcBef>
              <a:spcAft>
                <a:spcPts val="0"/>
              </a:spcAft>
              <a:buClr>
                <a:schemeClr val="dk1"/>
              </a:buClr>
              <a:buSzPts val="1100"/>
              <a:buFont typeface="Arial"/>
              <a:buNone/>
            </a:pPr>
            <a:r>
              <a:rPr lang="ca" sz="1050">
                <a:solidFill>
                  <a:srgbClr val="333333"/>
                </a:solidFill>
                <a:latin typeface="Montserrat"/>
                <a:ea typeface="Montserrat"/>
                <a:cs typeface="Montserrat"/>
                <a:sym typeface="Montserrat"/>
              </a:rPr>
              <a:t>Per Tots Sants s’acosta el fred i els dies s’escurcen </a:t>
            </a:r>
            <a:r>
              <a:rPr lang="ca" sz="1050">
                <a:solidFill>
                  <a:srgbClr val="333333"/>
                </a:solidFill>
                <a:latin typeface="Montserrat"/>
                <a:ea typeface="Montserrat"/>
                <a:cs typeface="Montserrat"/>
                <a:sym typeface="Montserrat"/>
              </a:rPr>
              <a:t>i la natura, després de l’estiu, entra en una època de mort aparent. Per tot això, no és estrany que des de l’antiguitat moltes cultures celebrin el dia de record dels morts entorn d’aquestes dates. De fet, la festa de Tots Sants és una festa cristiana que prové d’una d’una altra d’origen celta. L’1 de novembre feien les festes del ‘Semain’ en honor dels morts, perquè és quan comença el període més fosc de l’any, un moment que consideraven màgic perquè creien que s’establien connexions entre els dos mons, el dels vius i el dels morts.</a:t>
            </a:r>
            <a:endParaRPr sz="1050">
              <a:solidFill>
                <a:srgbClr val="333333"/>
              </a:solidFill>
              <a:latin typeface="Montserrat"/>
              <a:ea typeface="Montserrat"/>
              <a:cs typeface="Montserrat"/>
              <a:sym typeface="Montserrat"/>
            </a:endParaRPr>
          </a:p>
          <a:p>
            <a:pPr indent="0" lvl="0" marL="0" rtl="0" algn="l">
              <a:lnSpc>
                <a:spcPct val="200000"/>
              </a:lnSpc>
              <a:spcBef>
                <a:spcPts val="0"/>
              </a:spcBef>
              <a:spcAft>
                <a:spcPts val="1600"/>
              </a:spcAft>
              <a:buNone/>
            </a:pPr>
            <a:r>
              <a:t/>
            </a:r>
            <a:endParaRPr/>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sp>
        <p:nvSpPr>
          <p:cNvPr id="66" name="Google Shape;66;p14"/>
          <p:cNvSpPr txBox="1"/>
          <p:nvPr/>
        </p:nvSpPr>
        <p:spPr>
          <a:xfrm>
            <a:off x="-2422000" y="-143225"/>
            <a:ext cx="7333800" cy="8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sz="3000">
                <a:latin typeface="Pacifico"/>
                <a:ea typeface="Pacifico"/>
                <a:cs typeface="Pacifico"/>
                <a:sym typeface="Pacifico"/>
              </a:rPr>
              <a:t>Les castanyes</a:t>
            </a:r>
            <a:endParaRPr sz="3000">
              <a:latin typeface="Pacifico"/>
              <a:ea typeface="Pacifico"/>
              <a:cs typeface="Pacifico"/>
              <a:sym typeface="Pacifico"/>
            </a:endParaRPr>
          </a:p>
          <a:p>
            <a:pPr indent="0" lvl="0" marL="0" rtl="0" algn="l">
              <a:spcBef>
                <a:spcPts val="0"/>
              </a:spcBef>
              <a:spcAft>
                <a:spcPts val="0"/>
              </a:spcAft>
              <a:buNone/>
            </a:pPr>
            <a:r>
              <a:t/>
            </a:r>
            <a:endParaRPr/>
          </a:p>
        </p:txBody>
      </p:sp>
      <p:sp>
        <p:nvSpPr>
          <p:cNvPr id="72" name="Google Shape;72;p15"/>
          <p:cNvSpPr txBox="1"/>
          <p:nvPr>
            <p:ph idx="1" type="body"/>
          </p:nvPr>
        </p:nvSpPr>
        <p:spPr>
          <a:xfrm>
            <a:off x="311700" y="1152475"/>
            <a:ext cx="5202600" cy="3510600"/>
          </a:xfrm>
          <a:prstGeom prst="rect">
            <a:avLst/>
          </a:prstGeom>
          <a:noFill/>
        </p:spPr>
        <p:txBody>
          <a:bodyPr anchorCtr="0" anchor="t" bIns="91425" lIns="91425" spcFirstLastPara="1" rIns="91425" wrap="square" tIns="91425">
            <a:noAutofit/>
          </a:bodyPr>
          <a:lstStyle/>
          <a:p>
            <a:pPr indent="0" lvl="0" marL="0" rtl="0" algn="just">
              <a:spcBef>
                <a:spcPts val="0"/>
              </a:spcBef>
              <a:spcAft>
                <a:spcPts val="0"/>
              </a:spcAft>
              <a:buNone/>
            </a:pPr>
            <a:r>
              <a:rPr lang="ca" sz="1200">
                <a:solidFill>
                  <a:srgbClr val="000000"/>
                </a:solidFill>
                <a:latin typeface="Montserrat"/>
                <a:ea typeface="Montserrat"/>
                <a:cs typeface="Montserrat"/>
                <a:sym typeface="Montserrat"/>
              </a:rPr>
              <a:t>La castanya </a:t>
            </a:r>
            <a:r>
              <a:rPr lang="ca" sz="1200">
                <a:solidFill>
                  <a:srgbClr val="000000"/>
                </a:solidFill>
                <a:latin typeface="Montserrat"/>
                <a:ea typeface="Montserrat"/>
                <a:cs typeface="Montserrat"/>
                <a:sym typeface="Montserrat"/>
              </a:rPr>
              <a:t>és</a:t>
            </a:r>
            <a:r>
              <a:rPr lang="ca" sz="1200">
                <a:solidFill>
                  <a:srgbClr val="000000"/>
                </a:solidFill>
                <a:latin typeface="Montserrat"/>
                <a:ea typeface="Montserrat"/>
                <a:cs typeface="Montserrat"/>
                <a:sym typeface="Montserrat"/>
              </a:rPr>
              <a:t> la fruita d’un arbre, el castanyer. </a:t>
            </a:r>
            <a:r>
              <a:rPr lang="ca" sz="1200">
                <a:solidFill>
                  <a:srgbClr val="222222"/>
                </a:solidFill>
                <a:highlight>
                  <a:srgbClr val="FFFFFF"/>
                </a:highlight>
                <a:latin typeface="Montserrat"/>
                <a:ea typeface="Montserrat"/>
                <a:cs typeface="Montserrat"/>
                <a:sym typeface="Montserrat"/>
              </a:rPr>
              <a:t> </a:t>
            </a:r>
            <a:endParaRPr sz="1200">
              <a:solidFill>
                <a:srgbClr val="222222"/>
              </a:solidFill>
              <a:highlight>
                <a:srgbClr val="FFFFFF"/>
              </a:highlight>
              <a:latin typeface="Montserrat"/>
              <a:ea typeface="Montserrat"/>
              <a:cs typeface="Montserrat"/>
              <a:sym typeface="Montserrat"/>
            </a:endParaRPr>
          </a:p>
          <a:p>
            <a:pPr indent="0" lvl="0" marL="0" rtl="0" algn="just">
              <a:spcBef>
                <a:spcPts val="1600"/>
              </a:spcBef>
              <a:spcAft>
                <a:spcPts val="0"/>
              </a:spcAft>
              <a:buNone/>
            </a:pPr>
            <a:r>
              <a:rPr lang="ca" sz="1200">
                <a:solidFill>
                  <a:srgbClr val="222222"/>
                </a:solidFill>
                <a:highlight>
                  <a:srgbClr val="FFFFFF"/>
                </a:highlight>
                <a:latin typeface="Montserrat"/>
                <a:ea typeface="Montserrat"/>
                <a:cs typeface="Montserrat"/>
                <a:sym typeface="Montserrat"/>
              </a:rPr>
              <a:t>És comestible i molt apreciada com a aliment a algunes zones del món</a:t>
            </a:r>
            <a:r>
              <a:rPr lang="ca" sz="1200">
                <a:solidFill>
                  <a:srgbClr val="000000"/>
                </a:solidFill>
                <a:latin typeface="Montserrat"/>
                <a:ea typeface="Montserrat"/>
                <a:cs typeface="Montserrat"/>
                <a:sym typeface="Montserrat"/>
              </a:rPr>
              <a:t>. </a:t>
            </a:r>
            <a:endParaRPr sz="1400">
              <a:solidFill>
                <a:srgbClr val="000000"/>
              </a:solidFill>
              <a:latin typeface="Montserrat"/>
              <a:ea typeface="Montserrat"/>
              <a:cs typeface="Montserrat"/>
              <a:sym typeface="Montserrat"/>
            </a:endParaRPr>
          </a:p>
          <a:p>
            <a:pPr indent="0" lvl="0" marL="0" rtl="0" algn="just">
              <a:spcBef>
                <a:spcPts val="1600"/>
              </a:spcBef>
              <a:spcAft>
                <a:spcPts val="0"/>
              </a:spcAft>
              <a:buNone/>
            </a:pPr>
            <a:r>
              <a:rPr lang="ca" sz="1200">
                <a:solidFill>
                  <a:srgbClr val="000000"/>
                </a:solidFill>
                <a:latin typeface="Montserrat"/>
                <a:ea typeface="Montserrat"/>
                <a:cs typeface="Montserrat"/>
                <a:sym typeface="Montserrat"/>
              </a:rPr>
              <a:t>Es poden menjar crues, bullides o torrades al foc,  en el forn o la paella.</a:t>
            </a:r>
            <a:endParaRPr sz="1200">
              <a:solidFill>
                <a:srgbClr val="000000"/>
              </a:solidFill>
              <a:latin typeface="Montserrat"/>
              <a:ea typeface="Montserrat"/>
              <a:cs typeface="Montserrat"/>
              <a:sym typeface="Montserrat"/>
            </a:endParaRPr>
          </a:p>
          <a:p>
            <a:pPr indent="0" lvl="0" marL="0" rtl="0" algn="just">
              <a:lnSpc>
                <a:spcPct val="100000"/>
              </a:lnSpc>
              <a:spcBef>
                <a:spcPts val="1600"/>
              </a:spcBef>
              <a:spcAft>
                <a:spcPts val="0"/>
              </a:spcAft>
              <a:buNone/>
            </a:pPr>
            <a:r>
              <a:rPr lang="ca" sz="1200">
                <a:solidFill>
                  <a:srgbClr val="000000"/>
                </a:solidFill>
                <a:latin typeface="Montserrat"/>
                <a:ea typeface="Montserrat"/>
                <a:cs typeface="Montserrat"/>
                <a:sym typeface="Montserrat"/>
              </a:rPr>
              <a:t>És</a:t>
            </a:r>
            <a:r>
              <a:rPr lang="ca" sz="1200">
                <a:solidFill>
                  <a:srgbClr val="000000"/>
                </a:solidFill>
                <a:latin typeface="Montserrat"/>
                <a:ea typeface="Montserrat"/>
                <a:cs typeface="Montserrat"/>
                <a:sym typeface="Montserrat"/>
              </a:rPr>
              <a:t> popular la Fira de la Castanya a Viladrau, a les muntanyes del Montseny. </a:t>
            </a:r>
            <a:endParaRPr sz="900">
              <a:solidFill>
                <a:srgbClr val="000000"/>
              </a:solidFill>
              <a:latin typeface="Montserrat"/>
              <a:ea typeface="Montserrat"/>
              <a:cs typeface="Montserrat"/>
              <a:sym typeface="Montserrat"/>
            </a:endParaRPr>
          </a:p>
          <a:p>
            <a:pPr indent="0" lvl="0" marL="457200" rtl="0" algn="just">
              <a:lnSpc>
                <a:spcPct val="100000"/>
              </a:lnSpc>
              <a:spcBef>
                <a:spcPts val="1600"/>
              </a:spcBef>
              <a:spcAft>
                <a:spcPts val="0"/>
              </a:spcAft>
              <a:buNone/>
            </a:pPr>
            <a:r>
              <a:rPr lang="ca" sz="1000">
                <a:solidFill>
                  <a:srgbClr val="000000"/>
                </a:solidFill>
                <a:latin typeface="Montserrat"/>
                <a:ea typeface="Montserrat"/>
                <a:cs typeface="Montserrat"/>
                <a:sym typeface="Montserrat"/>
              </a:rPr>
              <a:t>(</a:t>
            </a:r>
            <a:r>
              <a:rPr lang="ca" sz="1000" u="sng">
                <a:solidFill>
                  <a:schemeClr val="hlink"/>
                </a:solidFill>
                <a:latin typeface="Montserrat"/>
                <a:ea typeface="Montserrat"/>
                <a:cs typeface="Montserrat"/>
                <a:sym typeface="Montserrat"/>
                <a:hlinkClick r:id="rId3"/>
              </a:rPr>
              <a:t>http://www.viladrau.cat/ca/turisme/festes/fira-de-la-castanya</a:t>
            </a:r>
            <a:r>
              <a:rPr lang="ca" sz="1000">
                <a:solidFill>
                  <a:srgbClr val="000000"/>
                </a:solidFill>
                <a:latin typeface="Montserrat"/>
                <a:ea typeface="Montserrat"/>
                <a:cs typeface="Montserrat"/>
                <a:sym typeface="Montserrat"/>
              </a:rPr>
              <a:t>)</a:t>
            </a:r>
            <a:endParaRPr sz="1000">
              <a:solidFill>
                <a:srgbClr val="000000"/>
              </a:solidFill>
              <a:latin typeface="Montserrat"/>
              <a:ea typeface="Montserrat"/>
              <a:cs typeface="Montserrat"/>
              <a:sym typeface="Montserrat"/>
            </a:endParaRPr>
          </a:p>
          <a:p>
            <a:pPr indent="0" lvl="0" marL="457200" rtl="0" algn="just">
              <a:lnSpc>
                <a:spcPct val="100000"/>
              </a:lnSpc>
              <a:spcBef>
                <a:spcPts val="1600"/>
              </a:spcBef>
              <a:spcAft>
                <a:spcPts val="0"/>
              </a:spcAft>
              <a:buNone/>
            </a:pPr>
            <a:r>
              <a:rPr lang="ca" sz="1200">
                <a:solidFill>
                  <a:srgbClr val="000000"/>
                </a:solidFill>
                <a:latin typeface="Montserrat"/>
                <a:ea typeface="Montserrat"/>
                <a:cs typeface="Montserrat"/>
                <a:sym typeface="Montserrat"/>
              </a:rPr>
              <a:t>La cançó de la castanyera:</a:t>
            </a:r>
            <a:endParaRPr sz="1200">
              <a:solidFill>
                <a:srgbClr val="000000"/>
              </a:solidFill>
              <a:latin typeface="Montserrat"/>
              <a:ea typeface="Montserrat"/>
              <a:cs typeface="Montserrat"/>
              <a:sym typeface="Montserrat"/>
            </a:endParaRPr>
          </a:p>
          <a:p>
            <a:pPr indent="0" lvl="0" marL="457200" rtl="0" algn="just">
              <a:lnSpc>
                <a:spcPct val="100000"/>
              </a:lnSpc>
              <a:spcBef>
                <a:spcPts val="1600"/>
              </a:spcBef>
              <a:spcAft>
                <a:spcPts val="0"/>
              </a:spcAft>
              <a:buNone/>
            </a:pPr>
            <a:r>
              <a:rPr lang="ca" sz="1000" u="sng">
                <a:solidFill>
                  <a:schemeClr val="hlink"/>
                </a:solidFill>
                <a:latin typeface="Montserrat"/>
                <a:ea typeface="Montserrat"/>
                <a:cs typeface="Montserrat"/>
                <a:sym typeface="Montserrat"/>
                <a:hlinkClick r:id="rId4"/>
              </a:rPr>
              <a:t>https://www.youtube.com/watch?v=sshpaehePcs</a:t>
            </a:r>
            <a:r>
              <a:rPr lang="ca" sz="1000">
                <a:latin typeface="Montserrat"/>
                <a:ea typeface="Montserrat"/>
                <a:cs typeface="Montserrat"/>
                <a:sym typeface="Montserrat"/>
              </a:rPr>
              <a:t> </a:t>
            </a:r>
            <a:endParaRPr sz="1000">
              <a:latin typeface="Montserrat"/>
              <a:ea typeface="Montserrat"/>
              <a:cs typeface="Montserrat"/>
              <a:sym typeface="Montserrat"/>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73" name="Google Shape;73;p15"/>
          <p:cNvPicPr preferRelativeResize="0"/>
          <p:nvPr/>
        </p:nvPicPr>
        <p:blipFill>
          <a:blip r:embed="rId5">
            <a:alphaModFix/>
          </a:blip>
          <a:stretch>
            <a:fillRect/>
          </a:stretch>
        </p:blipFill>
        <p:spPr>
          <a:xfrm>
            <a:off x="6112475" y="445025"/>
            <a:ext cx="2043175" cy="1769100"/>
          </a:xfrm>
          <a:prstGeom prst="rect">
            <a:avLst/>
          </a:prstGeom>
          <a:noFill/>
          <a:ln>
            <a:noFill/>
          </a:ln>
        </p:spPr>
      </p:pic>
      <p:pic>
        <p:nvPicPr>
          <p:cNvPr id="74" name="Google Shape;74;p15"/>
          <p:cNvPicPr preferRelativeResize="0"/>
          <p:nvPr/>
        </p:nvPicPr>
        <p:blipFill>
          <a:blip r:embed="rId6">
            <a:alphaModFix/>
          </a:blip>
          <a:stretch>
            <a:fillRect/>
          </a:stretch>
        </p:blipFill>
        <p:spPr>
          <a:xfrm>
            <a:off x="6074075" y="2437700"/>
            <a:ext cx="2043175" cy="1733550"/>
          </a:xfrm>
          <a:prstGeom prst="rect">
            <a:avLst/>
          </a:prstGeom>
          <a:noFill/>
          <a:ln>
            <a:noFill/>
          </a:ln>
        </p:spPr>
      </p:pic>
      <p:sp>
        <p:nvSpPr>
          <p:cNvPr id="75" name="Google Shape;7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sz="3000">
                <a:latin typeface="Pacifico"/>
                <a:ea typeface="Pacifico"/>
                <a:cs typeface="Pacifico"/>
                <a:sym typeface="Pacifico"/>
              </a:rPr>
              <a:t>Els moniatos</a:t>
            </a:r>
            <a:endParaRPr sz="3000">
              <a:latin typeface="Pacifico"/>
              <a:ea typeface="Pacifico"/>
              <a:cs typeface="Pacifico"/>
              <a:sym typeface="Pacifico"/>
            </a:endParaRPr>
          </a:p>
        </p:txBody>
      </p:sp>
      <p:sp>
        <p:nvSpPr>
          <p:cNvPr id="81" name="Google Shape;81;p16"/>
          <p:cNvSpPr txBox="1"/>
          <p:nvPr>
            <p:ph idx="1" type="body"/>
          </p:nvPr>
        </p:nvSpPr>
        <p:spPr>
          <a:xfrm>
            <a:off x="311700" y="1152475"/>
            <a:ext cx="8520600" cy="3416400"/>
          </a:xfrm>
          <a:prstGeom prst="rect">
            <a:avLst/>
          </a:prstGeom>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ca" sz="1200">
                <a:solidFill>
                  <a:srgbClr val="000000"/>
                </a:solidFill>
                <a:latin typeface="Montserrat"/>
                <a:ea typeface="Montserrat"/>
                <a:cs typeface="Montserrat"/>
                <a:sym typeface="Montserrat"/>
              </a:rPr>
              <a:t>El moniato o batata (</a:t>
            </a:r>
            <a:r>
              <a:rPr i="1" lang="ca" sz="1200">
                <a:solidFill>
                  <a:srgbClr val="000000"/>
                </a:solidFill>
                <a:latin typeface="Montserrat"/>
                <a:ea typeface="Montserrat"/>
                <a:cs typeface="Montserrat"/>
                <a:sym typeface="Montserrat"/>
              </a:rPr>
              <a:t>Ipomoea batatas</a:t>
            </a:r>
            <a:r>
              <a:rPr lang="ca" sz="1200">
                <a:solidFill>
                  <a:srgbClr val="000000"/>
                </a:solidFill>
                <a:latin typeface="Montserrat"/>
                <a:ea typeface="Montserrat"/>
                <a:cs typeface="Montserrat"/>
                <a:sym typeface="Montserrat"/>
              </a:rPr>
              <a:t>) és una planta de la família de les </a:t>
            </a:r>
            <a:r>
              <a:rPr i="1" lang="ca" sz="1200">
                <a:solidFill>
                  <a:srgbClr val="000000"/>
                </a:solidFill>
                <a:latin typeface="Montserrat"/>
                <a:ea typeface="Montserrat"/>
                <a:cs typeface="Montserrat"/>
                <a:sym typeface="Montserrat"/>
              </a:rPr>
              <a:t>convolvulaceae</a:t>
            </a:r>
            <a:r>
              <a:rPr lang="ca" sz="1200">
                <a:solidFill>
                  <a:srgbClr val="000000"/>
                </a:solidFill>
                <a:latin typeface="Montserrat"/>
                <a:ea typeface="Montserrat"/>
                <a:cs typeface="Montserrat"/>
                <a:sym typeface="Montserrat"/>
              </a:rPr>
              <a:t>, conreada per la seva arrel tuberosa comestible. </a:t>
            </a:r>
            <a:endParaRPr sz="1200">
              <a:solidFill>
                <a:srgbClr val="000000"/>
              </a:solidFill>
              <a:latin typeface="Montserrat"/>
              <a:ea typeface="Montserrat"/>
              <a:cs typeface="Montserrat"/>
              <a:sym typeface="Montserrat"/>
            </a:endParaRPr>
          </a:p>
          <a:p>
            <a:pPr indent="0" lvl="0" marL="0" rtl="0" algn="just">
              <a:spcBef>
                <a:spcPts val="1600"/>
              </a:spcBef>
              <a:spcAft>
                <a:spcPts val="0"/>
              </a:spcAft>
              <a:buNone/>
            </a:pPr>
            <a:r>
              <a:rPr lang="ca" sz="1200">
                <a:solidFill>
                  <a:srgbClr val="000000"/>
                </a:solidFill>
                <a:highlight>
                  <a:srgbClr val="FFFFFF"/>
                </a:highlight>
                <a:latin typeface="Montserrat"/>
                <a:ea typeface="Montserrat"/>
                <a:cs typeface="Montserrat"/>
                <a:sym typeface="Montserrat"/>
              </a:rPr>
              <a:t>És una planta originària dels tròpics de l’Amèrica central que ha estat cultivada des de fa més de 8.000 anys. Va arribar a Europa de la mà de Cristòfor Colom es va difondre molt ràpidament per tot el continent.</a:t>
            </a:r>
            <a:endParaRPr sz="1200">
              <a:solidFill>
                <a:srgbClr val="000000"/>
              </a:solidFill>
              <a:highlight>
                <a:srgbClr val="FFFFFF"/>
              </a:highlight>
              <a:latin typeface="Montserrat"/>
              <a:ea typeface="Montserrat"/>
              <a:cs typeface="Montserrat"/>
              <a:sym typeface="Montserrat"/>
            </a:endParaRPr>
          </a:p>
          <a:p>
            <a:pPr indent="0" lvl="0" marL="0" rtl="0" algn="just">
              <a:spcBef>
                <a:spcPts val="1600"/>
              </a:spcBef>
              <a:spcAft>
                <a:spcPts val="0"/>
              </a:spcAft>
              <a:buNone/>
            </a:pPr>
            <a:r>
              <a:rPr lang="ca" sz="1200">
                <a:solidFill>
                  <a:srgbClr val="222222"/>
                </a:solidFill>
                <a:highlight>
                  <a:srgbClr val="FFFFFF"/>
                </a:highlight>
                <a:latin typeface="Montserrat"/>
                <a:ea typeface="Montserrat"/>
                <a:cs typeface="Montserrat"/>
                <a:sym typeface="Montserrat"/>
              </a:rPr>
              <a:t>Aquesta planta es va originar a la </a:t>
            </a:r>
            <a:r>
              <a:rPr lang="ca" sz="1200" u="sng">
                <a:solidFill>
                  <a:srgbClr val="0B0080"/>
                </a:solidFill>
                <a:highlight>
                  <a:srgbClr val="FFFFFF"/>
                </a:highlight>
                <a:latin typeface="Montserrat"/>
                <a:ea typeface="Montserrat"/>
                <a:cs typeface="Montserrat"/>
                <a:sym typeface="Montserrat"/>
                <a:hlinkClick r:id="rId3"/>
              </a:rPr>
              <a:t>selva</a:t>
            </a:r>
            <a:r>
              <a:rPr lang="ca" sz="1200">
                <a:solidFill>
                  <a:srgbClr val="222222"/>
                </a:solidFill>
                <a:highlight>
                  <a:srgbClr val="FFFFFF"/>
                </a:highlight>
                <a:latin typeface="Montserrat"/>
                <a:ea typeface="Montserrat"/>
                <a:cs typeface="Montserrat"/>
                <a:sym typeface="Montserrat"/>
              </a:rPr>
              <a:t> del </a:t>
            </a:r>
            <a:r>
              <a:rPr lang="ca" sz="1200" u="sng">
                <a:solidFill>
                  <a:srgbClr val="0B0080"/>
                </a:solidFill>
                <a:highlight>
                  <a:srgbClr val="FFFFFF"/>
                </a:highlight>
                <a:latin typeface="Montserrat"/>
                <a:ea typeface="Montserrat"/>
                <a:cs typeface="Montserrat"/>
                <a:sym typeface="Montserrat"/>
                <a:hlinkClick r:id="rId4"/>
              </a:rPr>
              <a:t>Perú</a:t>
            </a:r>
            <a:r>
              <a:rPr lang="ca" sz="1200">
                <a:solidFill>
                  <a:srgbClr val="222222"/>
                </a:solidFill>
                <a:highlight>
                  <a:srgbClr val="FFFFFF"/>
                </a:highlight>
                <a:latin typeface="Montserrat"/>
                <a:ea typeface="Montserrat"/>
                <a:cs typeface="Montserrat"/>
                <a:sym typeface="Montserrat"/>
              </a:rPr>
              <a:t>, a </a:t>
            </a:r>
            <a:r>
              <a:rPr lang="ca" sz="1200" u="sng">
                <a:solidFill>
                  <a:srgbClr val="0B0080"/>
                </a:solidFill>
                <a:highlight>
                  <a:srgbClr val="FFFFFF"/>
                </a:highlight>
                <a:latin typeface="Montserrat"/>
                <a:ea typeface="Montserrat"/>
                <a:cs typeface="Montserrat"/>
                <a:sym typeface="Montserrat"/>
                <a:hlinkClick r:id="rId5"/>
              </a:rPr>
              <a:t>Centreamèrica</a:t>
            </a:r>
            <a:r>
              <a:rPr lang="ca" sz="1200">
                <a:solidFill>
                  <a:srgbClr val="222222"/>
                </a:solidFill>
                <a:highlight>
                  <a:srgbClr val="FFFFFF"/>
                </a:highlight>
                <a:latin typeface="Montserrat"/>
                <a:ea typeface="Montserrat"/>
                <a:cs typeface="Montserrat"/>
                <a:sym typeface="Montserrat"/>
              </a:rPr>
              <a:t> i a </a:t>
            </a:r>
            <a:r>
              <a:rPr lang="ca" sz="1200" u="sng">
                <a:solidFill>
                  <a:srgbClr val="0B0080"/>
                </a:solidFill>
                <a:highlight>
                  <a:srgbClr val="FFFFFF"/>
                </a:highlight>
                <a:latin typeface="Montserrat"/>
                <a:ea typeface="Montserrat"/>
                <a:cs typeface="Montserrat"/>
                <a:sym typeface="Montserrat"/>
                <a:hlinkClick r:id="rId6"/>
              </a:rPr>
              <a:t>Mèxic</a:t>
            </a:r>
            <a:r>
              <a:rPr lang="ca" sz="1200">
                <a:solidFill>
                  <a:srgbClr val="222222"/>
                </a:solidFill>
                <a:highlight>
                  <a:srgbClr val="FFFFFF"/>
                </a:highlight>
                <a:latin typeface="Montserrat"/>
                <a:ea typeface="Montserrat"/>
                <a:cs typeface="Montserrat"/>
                <a:sym typeface="Montserrat"/>
              </a:rPr>
              <a:t>. Els conqueridors espanyols la van conèixer al </a:t>
            </a:r>
            <a:r>
              <a:rPr lang="ca" sz="1200" u="sng">
                <a:solidFill>
                  <a:srgbClr val="0B0080"/>
                </a:solidFill>
                <a:highlight>
                  <a:srgbClr val="FFFFFF"/>
                </a:highlight>
                <a:latin typeface="Montserrat"/>
                <a:ea typeface="Montserrat"/>
                <a:cs typeface="Montserrat"/>
                <a:sym typeface="Montserrat"/>
                <a:hlinkClick r:id="rId7"/>
              </a:rPr>
              <a:t>Carib</a:t>
            </a:r>
            <a:r>
              <a:rPr lang="ca" sz="1200">
                <a:solidFill>
                  <a:srgbClr val="222222"/>
                </a:solidFill>
                <a:highlight>
                  <a:srgbClr val="FFFFFF"/>
                </a:highlight>
                <a:latin typeface="Montserrat"/>
                <a:ea typeface="Montserrat"/>
                <a:cs typeface="Montserrat"/>
                <a:sym typeface="Montserrat"/>
              </a:rPr>
              <a:t> abans que la patata (pròpia de climes més freds i muntanyencs). El nom de </a:t>
            </a:r>
            <a:r>
              <a:rPr i="1" lang="ca" sz="1200">
                <a:solidFill>
                  <a:srgbClr val="222222"/>
                </a:solidFill>
                <a:highlight>
                  <a:srgbClr val="FFFFFF"/>
                </a:highlight>
                <a:latin typeface="Montserrat"/>
                <a:ea typeface="Montserrat"/>
                <a:cs typeface="Montserrat"/>
                <a:sym typeface="Montserrat"/>
              </a:rPr>
              <a:t>batata</a:t>
            </a:r>
            <a:r>
              <a:rPr lang="ca" sz="1200">
                <a:solidFill>
                  <a:srgbClr val="222222"/>
                </a:solidFill>
                <a:highlight>
                  <a:srgbClr val="FFFFFF"/>
                </a:highlight>
                <a:latin typeface="Montserrat"/>
                <a:ea typeface="Montserrat"/>
                <a:cs typeface="Montserrat"/>
                <a:sym typeface="Montserrat"/>
              </a:rPr>
              <a:t> indígena va originar després el de la </a:t>
            </a:r>
            <a:r>
              <a:rPr i="1" lang="ca" sz="1200">
                <a:solidFill>
                  <a:srgbClr val="222222"/>
                </a:solidFill>
                <a:highlight>
                  <a:srgbClr val="FFFFFF"/>
                </a:highlight>
                <a:latin typeface="Montserrat"/>
                <a:ea typeface="Montserrat"/>
                <a:cs typeface="Montserrat"/>
                <a:sym typeface="Montserrat"/>
              </a:rPr>
              <a:t>patata</a:t>
            </a:r>
            <a:r>
              <a:rPr lang="ca" sz="1200">
                <a:solidFill>
                  <a:srgbClr val="222222"/>
                </a:solidFill>
                <a:highlight>
                  <a:srgbClr val="FFFFFF"/>
                </a:highlight>
                <a:latin typeface="Montserrat"/>
                <a:ea typeface="Montserrat"/>
                <a:cs typeface="Montserrat"/>
                <a:sym typeface="Montserrat"/>
              </a:rPr>
              <a:t> per similitud de la part comestible.</a:t>
            </a:r>
            <a:endParaRPr sz="1200">
              <a:solidFill>
                <a:srgbClr val="000000"/>
              </a:solidFill>
              <a:highlight>
                <a:srgbClr val="FFFFFF"/>
              </a:highlight>
              <a:latin typeface="Montserrat"/>
              <a:ea typeface="Montserrat"/>
              <a:cs typeface="Montserrat"/>
              <a:sym typeface="Montserrat"/>
            </a:endParaRPr>
          </a:p>
          <a:p>
            <a:pPr indent="0" lvl="0" marL="0" rtl="0" algn="just">
              <a:spcBef>
                <a:spcPts val="1600"/>
              </a:spcBef>
              <a:spcAft>
                <a:spcPts val="1600"/>
              </a:spcAft>
              <a:buNone/>
            </a:pPr>
            <a:r>
              <a:rPr lang="ca" sz="1200">
                <a:solidFill>
                  <a:srgbClr val="000000"/>
                </a:solidFill>
                <a:latin typeface="Montserrat"/>
                <a:ea typeface="Montserrat"/>
                <a:cs typeface="Montserrat"/>
                <a:sym typeface="Montserrat"/>
              </a:rPr>
              <a:t>El moniato pot ser torrat al forn o bullit.</a:t>
            </a:r>
            <a:endParaRPr sz="1200">
              <a:solidFill>
                <a:srgbClr val="000000"/>
              </a:solidFill>
              <a:latin typeface="Montserrat"/>
              <a:ea typeface="Montserrat"/>
              <a:cs typeface="Montserrat"/>
              <a:sym typeface="Montserrat"/>
            </a:endParaRPr>
          </a:p>
        </p:txBody>
      </p:sp>
      <p:pic>
        <p:nvPicPr>
          <p:cNvPr id="82" name="Google Shape;82;p16"/>
          <p:cNvPicPr preferRelativeResize="0"/>
          <p:nvPr/>
        </p:nvPicPr>
        <p:blipFill rotWithShape="1">
          <a:blip r:embed="rId8">
            <a:alphaModFix/>
          </a:blip>
          <a:srcRect b="-5009" l="-1110" r="1110" t="5009"/>
          <a:stretch/>
        </p:blipFill>
        <p:spPr>
          <a:xfrm>
            <a:off x="6426175" y="3120900"/>
            <a:ext cx="2231274" cy="1803300"/>
          </a:xfrm>
          <a:prstGeom prst="rect">
            <a:avLst/>
          </a:prstGeom>
          <a:noFill/>
          <a:ln>
            <a:noFill/>
          </a:ln>
        </p:spPr>
      </p:pic>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373075" y="314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sz="3000">
                <a:latin typeface="Pacifico"/>
                <a:ea typeface="Pacifico"/>
                <a:cs typeface="Pacifico"/>
                <a:sym typeface="Pacifico"/>
              </a:rPr>
              <a:t>Els panellets </a:t>
            </a:r>
            <a:endParaRPr sz="3000">
              <a:latin typeface="Pacifico"/>
              <a:ea typeface="Pacifico"/>
              <a:cs typeface="Pacifico"/>
              <a:sym typeface="Pacifico"/>
            </a:endParaRPr>
          </a:p>
        </p:txBody>
      </p:sp>
      <p:sp>
        <p:nvSpPr>
          <p:cNvPr id="89" name="Google Shape;8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sp>
        <p:nvSpPr>
          <p:cNvPr id="90" name="Google Shape;90;p17"/>
          <p:cNvSpPr txBox="1"/>
          <p:nvPr/>
        </p:nvSpPr>
        <p:spPr>
          <a:xfrm>
            <a:off x="406575" y="989975"/>
            <a:ext cx="7893600" cy="3720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ca" sz="1100">
                <a:latin typeface="Montserrat"/>
                <a:ea typeface="Montserrat"/>
                <a:cs typeface="Montserrat"/>
                <a:sym typeface="Montserrat"/>
              </a:rPr>
              <a:t>Els panellets són uns dolços tradicionals de Catalunya i Balears, preparats per consumir-los l’1 de novembre, festiu de Tots Sants. Els panellets, tal com es preparen </a:t>
            </a:r>
            <a:r>
              <a:rPr lang="ca" sz="1100">
                <a:latin typeface="Montserrat"/>
                <a:ea typeface="Montserrat"/>
                <a:cs typeface="Montserrat"/>
                <a:sym typeface="Montserrat"/>
              </a:rPr>
              <a:t>actualment, provenen del segle XVIII</a:t>
            </a:r>
            <a:r>
              <a:rPr lang="ca" sz="1100">
                <a:latin typeface="Montserrat"/>
                <a:ea typeface="Montserrat"/>
                <a:cs typeface="Montserrat"/>
                <a:sym typeface="Montserrat"/>
              </a:rPr>
              <a:t> </a:t>
            </a:r>
            <a:r>
              <a:rPr lang="ca" sz="1100">
                <a:solidFill>
                  <a:schemeClr val="accent2"/>
                </a:solidFill>
                <a:highlight>
                  <a:srgbClr val="FFFFFF"/>
                </a:highlight>
                <a:latin typeface="Montserrat"/>
                <a:ea typeface="Montserrat"/>
                <a:cs typeface="Montserrat"/>
                <a:sym typeface="Montserrat"/>
              </a:rPr>
              <a:t>quan s'usaven com a menjar beneït per compartir després de les celebracions religioses: panellets de Sant Marc i panellets de la Santa Creu.</a:t>
            </a:r>
            <a:endParaRPr sz="1100">
              <a:solidFill>
                <a:schemeClr val="accent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1100">
              <a:solidFill>
                <a:schemeClr val="accent2"/>
              </a:solidFill>
              <a:highlight>
                <a:srgbClr val="FFFFFF"/>
              </a:highlight>
            </a:endParaRPr>
          </a:p>
          <a:p>
            <a:pPr indent="0" lvl="0" marL="0" rtl="0" algn="l">
              <a:spcBef>
                <a:spcPts val="0"/>
              </a:spcBef>
              <a:spcAft>
                <a:spcPts val="0"/>
              </a:spcAft>
              <a:buNone/>
            </a:pPr>
            <a:r>
              <a:t/>
            </a:r>
            <a:endParaRPr sz="1100">
              <a:solidFill>
                <a:schemeClr val="accent2"/>
              </a:solidFill>
              <a:highlight>
                <a:srgbClr val="FFFFFF"/>
              </a:highlight>
            </a:endParaRPr>
          </a:p>
        </p:txBody>
      </p:sp>
      <p:pic>
        <p:nvPicPr>
          <p:cNvPr id="91" name="Google Shape;91;p17"/>
          <p:cNvPicPr preferRelativeResize="0"/>
          <p:nvPr/>
        </p:nvPicPr>
        <p:blipFill>
          <a:blip r:embed="rId3">
            <a:alphaModFix/>
          </a:blip>
          <a:stretch>
            <a:fillRect/>
          </a:stretch>
        </p:blipFill>
        <p:spPr>
          <a:xfrm>
            <a:off x="406575" y="2409000"/>
            <a:ext cx="3445155" cy="2254225"/>
          </a:xfrm>
          <a:prstGeom prst="rect">
            <a:avLst/>
          </a:prstGeom>
          <a:noFill/>
          <a:ln>
            <a:noFill/>
          </a:ln>
        </p:spPr>
      </p:pic>
      <p:pic>
        <p:nvPicPr>
          <p:cNvPr id="92" name="Google Shape;92;p17"/>
          <p:cNvPicPr preferRelativeResize="0"/>
          <p:nvPr/>
        </p:nvPicPr>
        <p:blipFill>
          <a:blip r:embed="rId4">
            <a:alphaModFix/>
          </a:blip>
          <a:stretch>
            <a:fillRect/>
          </a:stretch>
        </p:blipFill>
        <p:spPr>
          <a:xfrm>
            <a:off x="4463725" y="2409000"/>
            <a:ext cx="3396204" cy="2254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idx="1" type="body"/>
          </p:nvPr>
        </p:nvSpPr>
        <p:spPr>
          <a:xfrm>
            <a:off x="327025" y="460675"/>
            <a:ext cx="4143300" cy="2888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ca" sz="2800">
                <a:solidFill>
                  <a:schemeClr val="dk1"/>
                </a:solidFill>
                <a:latin typeface="Pacifico"/>
                <a:ea typeface="Pacifico"/>
                <a:cs typeface="Pacifico"/>
                <a:sym typeface="Pacifico"/>
              </a:rPr>
              <a:t>Recepta de panellets </a:t>
            </a:r>
            <a:endParaRPr sz="2800">
              <a:solidFill>
                <a:schemeClr val="dk1"/>
              </a:solidFill>
              <a:latin typeface="Pacifico"/>
              <a:ea typeface="Pacifico"/>
              <a:cs typeface="Pacifico"/>
              <a:sym typeface="Pacifico"/>
            </a:endParaRPr>
          </a:p>
          <a:p>
            <a:pPr indent="0" lvl="0" marL="0" rtl="0" algn="l">
              <a:lnSpc>
                <a:spcPct val="100000"/>
              </a:lnSpc>
              <a:spcBef>
                <a:spcPts val="0"/>
              </a:spcBef>
              <a:spcAft>
                <a:spcPts val="0"/>
              </a:spcAft>
              <a:buNone/>
            </a:pPr>
            <a:r>
              <a:t/>
            </a:r>
            <a:endParaRPr sz="1200">
              <a:solidFill>
                <a:schemeClr val="dk1"/>
              </a:solidFill>
              <a:latin typeface="Pacifico"/>
              <a:ea typeface="Pacifico"/>
              <a:cs typeface="Pacifico"/>
              <a:sym typeface="Pacifico"/>
            </a:endParaRPr>
          </a:p>
          <a:p>
            <a:pPr indent="0" lvl="0" marL="0" rtl="0" algn="l">
              <a:lnSpc>
                <a:spcPct val="100000"/>
              </a:lnSpc>
              <a:spcBef>
                <a:spcPts val="0"/>
              </a:spcBef>
              <a:spcAft>
                <a:spcPts val="0"/>
              </a:spcAft>
              <a:buNone/>
            </a:pPr>
            <a:r>
              <a:rPr b="1" lang="ca" sz="1200">
                <a:solidFill>
                  <a:schemeClr val="dk1"/>
                </a:solidFill>
                <a:latin typeface="Montserrat"/>
                <a:ea typeface="Montserrat"/>
                <a:cs typeface="Montserrat"/>
                <a:sym typeface="Montserrat"/>
              </a:rPr>
              <a:t>Quins són els ingredients?</a:t>
            </a:r>
            <a:endParaRPr b="1"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b="1" sz="1200">
              <a:solidFill>
                <a:schemeClr val="dk1"/>
              </a:solidFill>
              <a:latin typeface="Montserrat"/>
              <a:ea typeface="Montserrat"/>
              <a:cs typeface="Montserrat"/>
              <a:sym typeface="Montserrat"/>
            </a:endParaRPr>
          </a:p>
          <a:p>
            <a:pPr indent="-298450" lvl="0" marL="457200" rtl="0" algn="l">
              <a:lnSpc>
                <a:spcPct val="100000"/>
              </a:lnSpc>
              <a:spcBef>
                <a:spcPts val="0"/>
              </a:spcBef>
              <a:spcAft>
                <a:spcPts val="0"/>
              </a:spcAft>
              <a:buClr>
                <a:srgbClr val="222222"/>
              </a:buClr>
              <a:buSzPts val="1100"/>
              <a:buFont typeface="Montserrat"/>
              <a:buAutoNum type="arabicPeriod"/>
            </a:pPr>
            <a:r>
              <a:rPr lang="ca" sz="1100">
                <a:solidFill>
                  <a:srgbClr val="222222"/>
                </a:solidFill>
                <a:latin typeface="Montserrat"/>
                <a:ea typeface="Montserrat"/>
                <a:cs typeface="Montserrat"/>
                <a:sym typeface="Montserrat"/>
              </a:rPr>
              <a:t>250 g d'ametlla crua molta.</a:t>
            </a:r>
            <a:endParaRPr sz="1100">
              <a:solidFill>
                <a:srgbClr val="222222"/>
              </a:solidFill>
              <a:latin typeface="Montserrat"/>
              <a:ea typeface="Montserrat"/>
              <a:cs typeface="Montserrat"/>
              <a:sym typeface="Montserrat"/>
            </a:endParaRPr>
          </a:p>
          <a:p>
            <a:pPr indent="-298450" lvl="0" marL="457200" rtl="0" algn="l">
              <a:lnSpc>
                <a:spcPct val="100000"/>
              </a:lnSpc>
              <a:spcBef>
                <a:spcPts val="0"/>
              </a:spcBef>
              <a:spcAft>
                <a:spcPts val="0"/>
              </a:spcAft>
              <a:buClr>
                <a:srgbClr val="222222"/>
              </a:buClr>
              <a:buSzPts val="1100"/>
              <a:buFont typeface="Montserrat"/>
              <a:buAutoNum type="arabicPeriod"/>
            </a:pPr>
            <a:r>
              <a:rPr lang="ca" sz="1100">
                <a:solidFill>
                  <a:srgbClr val="222222"/>
                </a:solidFill>
                <a:latin typeface="Montserrat"/>
                <a:ea typeface="Montserrat"/>
                <a:cs typeface="Montserrat"/>
                <a:sym typeface="Montserrat"/>
              </a:rPr>
              <a:t>250 g de sucre</a:t>
            </a:r>
            <a:endParaRPr sz="1100">
              <a:solidFill>
                <a:srgbClr val="222222"/>
              </a:solidFill>
              <a:latin typeface="Montserrat"/>
              <a:ea typeface="Montserrat"/>
              <a:cs typeface="Montserrat"/>
              <a:sym typeface="Montserrat"/>
            </a:endParaRPr>
          </a:p>
          <a:p>
            <a:pPr indent="-298450" lvl="0" marL="457200" rtl="0" algn="l">
              <a:lnSpc>
                <a:spcPct val="100000"/>
              </a:lnSpc>
              <a:spcBef>
                <a:spcPts val="0"/>
              </a:spcBef>
              <a:spcAft>
                <a:spcPts val="0"/>
              </a:spcAft>
              <a:buClr>
                <a:srgbClr val="222222"/>
              </a:buClr>
              <a:buSzPts val="1100"/>
              <a:buFont typeface="Montserrat"/>
              <a:buAutoNum type="arabicPeriod"/>
            </a:pPr>
            <a:r>
              <a:rPr lang="ca" sz="1100">
                <a:solidFill>
                  <a:srgbClr val="222222"/>
                </a:solidFill>
                <a:latin typeface="Montserrat"/>
                <a:ea typeface="Montserrat"/>
                <a:cs typeface="Montserrat"/>
                <a:sym typeface="Montserrat"/>
              </a:rPr>
              <a:t>Ratlladura de la pell d’una llimona.</a:t>
            </a:r>
            <a:endParaRPr sz="1100">
              <a:solidFill>
                <a:srgbClr val="222222"/>
              </a:solidFill>
              <a:latin typeface="Montserrat"/>
              <a:ea typeface="Montserrat"/>
              <a:cs typeface="Montserrat"/>
              <a:sym typeface="Montserrat"/>
            </a:endParaRPr>
          </a:p>
          <a:p>
            <a:pPr indent="-298450" lvl="0" marL="457200" rtl="0" algn="l">
              <a:lnSpc>
                <a:spcPct val="100000"/>
              </a:lnSpc>
              <a:spcBef>
                <a:spcPts val="0"/>
              </a:spcBef>
              <a:spcAft>
                <a:spcPts val="0"/>
              </a:spcAft>
              <a:buClr>
                <a:srgbClr val="222222"/>
              </a:buClr>
              <a:buSzPts val="1100"/>
              <a:buFont typeface="Montserrat"/>
              <a:buAutoNum type="arabicPeriod"/>
            </a:pPr>
            <a:r>
              <a:rPr lang="ca" sz="1100">
                <a:solidFill>
                  <a:srgbClr val="222222"/>
                </a:solidFill>
                <a:latin typeface="Montserrat"/>
                <a:ea typeface="Montserrat"/>
                <a:cs typeface="Montserrat"/>
                <a:sym typeface="Montserrat"/>
              </a:rPr>
              <a:t>125 g de patata cuita.</a:t>
            </a:r>
            <a:endParaRPr sz="1100">
              <a:solidFill>
                <a:srgbClr val="222222"/>
              </a:solidFill>
              <a:latin typeface="Montserrat"/>
              <a:ea typeface="Montserrat"/>
              <a:cs typeface="Montserrat"/>
              <a:sym typeface="Montserrat"/>
            </a:endParaRPr>
          </a:p>
          <a:p>
            <a:pPr indent="-298450" lvl="0" marL="457200" rtl="0" algn="l">
              <a:lnSpc>
                <a:spcPct val="100000"/>
              </a:lnSpc>
              <a:spcBef>
                <a:spcPts val="0"/>
              </a:spcBef>
              <a:spcAft>
                <a:spcPts val="0"/>
              </a:spcAft>
              <a:buClr>
                <a:srgbClr val="222222"/>
              </a:buClr>
              <a:buSzPts val="1100"/>
              <a:buFont typeface="Montserrat"/>
              <a:buAutoNum type="arabicPeriod"/>
            </a:pPr>
            <a:r>
              <a:rPr lang="ca" sz="1100">
                <a:solidFill>
                  <a:srgbClr val="222222"/>
                </a:solidFill>
                <a:latin typeface="Montserrat"/>
                <a:ea typeface="Montserrat"/>
                <a:cs typeface="Montserrat"/>
                <a:sym typeface="Montserrat"/>
              </a:rPr>
              <a:t>1 ou</a:t>
            </a:r>
            <a:endParaRPr sz="1100">
              <a:solidFill>
                <a:srgbClr val="222222"/>
              </a:solidFill>
              <a:latin typeface="Montserrat"/>
              <a:ea typeface="Montserrat"/>
              <a:cs typeface="Montserrat"/>
              <a:sym typeface="Montserrat"/>
            </a:endParaRPr>
          </a:p>
          <a:p>
            <a:pPr indent="-298450" lvl="0" marL="457200" rtl="0" algn="l">
              <a:lnSpc>
                <a:spcPct val="100000"/>
              </a:lnSpc>
              <a:spcBef>
                <a:spcPts val="0"/>
              </a:spcBef>
              <a:spcAft>
                <a:spcPts val="0"/>
              </a:spcAft>
              <a:buClr>
                <a:srgbClr val="222222"/>
              </a:buClr>
              <a:buSzPts val="1100"/>
              <a:buFont typeface="Montserrat"/>
              <a:buAutoNum type="arabicPeriod"/>
            </a:pPr>
            <a:r>
              <a:rPr lang="ca" sz="1100">
                <a:solidFill>
                  <a:srgbClr val="222222"/>
                </a:solidFill>
                <a:latin typeface="Montserrat"/>
                <a:ea typeface="Montserrat"/>
                <a:cs typeface="Montserrat"/>
                <a:sym typeface="Montserrat"/>
              </a:rPr>
              <a:t>70 g de coco ratllat.</a:t>
            </a:r>
            <a:endParaRPr sz="1100">
              <a:solidFill>
                <a:srgbClr val="222222"/>
              </a:solidFill>
              <a:latin typeface="Montserrat"/>
              <a:ea typeface="Montserrat"/>
              <a:cs typeface="Montserrat"/>
              <a:sym typeface="Montserrat"/>
            </a:endParaRPr>
          </a:p>
          <a:p>
            <a:pPr indent="-298450" lvl="0" marL="457200" rtl="0" algn="l">
              <a:lnSpc>
                <a:spcPct val="100000"/>
              </a:lnSpc>
              <a:spcBef>
                <a:spcPts val="0"/>
              </a:spcBef>
              <a:spcAft>
                <a:spcPts val="0"/>
              </a:spcAft>
              <a:buClr>
                <a:srgbClr val="222222"/>
              </a:buClr>
              <a:buSzPts val="1100"/>
              <a:buFont typeface="Montserrat"/>
              <a:buAutoNum type="arabicPeriod"/>
            </a:pPr>
            <a:r>
              <a:rPr lang="ca" sz="1100">
                <a:solidFill>
                  <a:srgbClr val="222222"/>
                </a:solidFill>
                <a:latin typeface="Montserrat"/>
                <a:ea typeface="Montserrat"/>
                <a:cs typeface="Montserrat"/>
                <a:sym typeface="Montserrat"/>
              </a:rPr>
              <a:t>60 g de pinyons.</a:t>
            </a:r>
            <a:endParaRPr sz="1100">
              <a:solidFill>
                <a:srgbClr val="222222"/>
              </a:solidFill>
              <a:latin typeface="Montserrat"/>
              <a:ea typeface="Montserrat"/>
              <a:cs typeface="Montserrat"/>
              <a:sym typeface="Montserrat"/>
            </a:endParaRPr>
          </a:p>
          <a:p>
            <a:pPr indent="-298450" lvl="0" marL="457200" rtl="0" algn="l">
              <a:lnSpc>
                <a:spcPct val="100000"/>
              </a:lnSpc>
              <a:spcBef>
                <a:spcPts val="0"/>
              </a:spcBef>
              <a:spcAft>
                <a:spcPts val="0"/>
              </a:spcAft>
              <a:buClr>
                <a:srgbClr val="222222"/>
              </a:buClr>
              <a:buSzPts val="1100"/>
              <a:buFont typeface="Montserrat"/>
              <a:buAutoNum type="arabicPeriod"/>
            </a:pPr>
            <a:r>
              <a:rPr lang="ca" sz="1100">
                <a:solidFill>
                  <a:srgbClr val="222222"/>
                </a:solidFill>
                <a:latin typeface="Montserrat"/>
                <a:ea typeface="Montserrat"/>
                <a:cs typeface="Montserrat"/>
                <a:sym typeface="Montserrat"/>
              </a:rPr>
              <a:t>50 g d'ametlles crues senceres.</a:t>
            </a:r>
            <a:endParaRPr sz="1100">
              <a:solidFill>
                <a:srgbClr val="222222"/>
              </a:solidFill>
              <a:latin typeface="Montserrat"/>
              <a:ea typeface="Montserrat"/>
              <a:cs typeface="Montserrat"/>
              <a:sym typeface="Montserrat"/>
            </a:endParaRPr>
          </a:p>
          <a:p>
            <a:pPr indent="0" lvl="0" marL="0" rtl="0" algn="l">
              <a:lnSpc>
                <a:spcPct val="100000"/>
              </a:lnSpc>
              <a:spcBef>
                <a:spcPts val="300"/>
              </a:spcBef>
              <a:spcAft>
                <a:spcPts val="0"/>
              </a:spcAft>
              <a:buNone/>
            </a:pPr>
            <a:r>
              <a:t/>
            </a:r>
            <a:endParaRPr sz="1400">
              <a:solidFill>
                <a:srgbClr val="222222"/>
              </a:solidFill>
              <a:latin typeface="Montserrat"/>
              <a:ea typeface="Montserrat"/>
              <a:cs typeface="Montserrat"/>
              <a:sym typeface="Montserrat"/>
            </a:endParaRPr>
          </a:p>
          <a:p>
            <a:pPr indent="0" lvl="0" marL="0" rtl="0" algn="l">
              <a:lnSpc>
                <a:spcPct val="100000"/>
              </a:lnSpc>
              <a:spcBef>
                <a:spcPts val="30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spcBef>
                <a:spcPts val="0"/>
              </a:spcBef>
              <a:spcAft>
                <a:spcPts val="1600"/>
              </a:spcAft>
              <a:buNone/>
            </a:pPr>
            <a:r>
              <a:t/>
            </a:r>
            <a:endParaRPr/>
          </a:p>
        </p:txBody>
      </p:sp>
      <p:sp>
        <p:nvSpPr>
          <p:cNvPr id="98" name="Google Shape;98;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sp>
        <p:nvSpPr>
          <p:cNvPr id="99" name="Google Shape;99;p18"/>
          <p:cNvSpPr txBox="1"/>
          <p:nvPr/>
        </p:nvSpPr>
        <p:spPr>
          <a:xfrm>
            <a:off x="4740800" y="989975"/>
            <a:ext cx="3966000" cy="28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ca" sz="1200">
                <a:latin typeface="Montserrat"/>
                <a:ea typeface="Montserrat"/>
                <a:cs typeface="Montserrat"/>
                <a:sym typeface="Montserrat"/>
              </a:rPr>
              <a:t>Com s’elaboren?</a:t>
            </a:r>
            <a:endParaRPr b="1" sz="1200">
              <a:latin typeface="Montserrat"/>
              <a:ea typeface="Montserrat"/>
              <a:cs typeface="Montserrat"/>
              <a:sym typeface="Montserrat"/>
            </a:endParaRPr>
          </a:p>
          <a:p>
            <a:pPr indent="0" lvl="0" marL="0" rtl="0" algn="just">
              <a:spcBef>
                <a:spcPts val="0"/>
              </a:spcBef>
              <a:spcAft>
                <a:spcPts val="0"/>
              </a:spcAft>
              <a:buNone/>
            </a:pPr>
            <a:r>
              <a:t/>
            </a:r>
            <a:endParaRPr sz="1100">
              <a:latin typeface="Montserrat"/>
              <a:ea typeface="Montserrat"/>
              <a:cs typeface="Montserrat"/>
              <a:sym typeface="Montserrat"/>
            </a:endParaRPr>
          </a:p>
          <a:p>
            <a:pPr indent="0" lvl="0" marL="0" rtl="0" algn="just">
              <a:spcBef>
                <a:spcPts val="0"/>
              </a:spcBef>
              <a:spcAft>
                <a:spcPts val="0"/>
              </a:spcAft>
              <a:buNone/>
            </a:pPr>
            <a:r>
              <a:rPr lang="ca" sz="1100">
                <a:latin typeface="Montserrat"/>
                <a:ea typeface="Montserrat"/>
                <a:cs typeface="Montserrat"/>
                <a:sym typeface="Montserrat"/>
              </a:rPr>
              <a:t>Comencem pelant el moniato i coent-lo.</a:t>
            </a:r>
            <a:endParaRPr sz="1100">
              <a:latin typeface="Montserrat"/>
              <a:ea typeface="Montserrat"/>
              <a:cs typeface="Montserrat"/>
              <a:sym typeface="Montserrat"/>
            </a:endParaRPr>
          </a:p>
          <a:p>
            <a:pPr indent="0" lvl="0" marL="0" rtl="0" algn="just">
              <a:spcBef>
                <a:spcPts val="0"/>
              </a:spcBef>
              <a:spcAft>
                <a:spcPts val="0"/>
              </a:spcAft>
              <a:buNone/>
            </a:pPr>
            <a:r>
              <a:rPr lang="ca" sz="1100">
                <a:latin typeface="Montserrat"/>
                <a:ea typeface="Montserrat"/>
                <a:cs typeface="Montserrat"/>
                <a:sym typeface="Montserrat"/>
              </a:rPr>
              <a:t>El deixem refredar i el xafem amb una forquilla. Afegim el sucre, l'ametlla mòlta, el rovell i la ratlladura de llimona i barregem bé fins que quedi una </a:t>
            </a:r>
            <a:r>
              <a:rPr lang="ca" sz="1100">
                <a:latin typeface="Montserrat"/>
                <a:ea typeface="Montserrat"/>
                <a:cs typeface="Montserrat"/>
                <a:sym typeface="Montserrat"/>
              </a:rPr>
              <a:t>massa</a:t>
            </a:r>
            <a:r>
              <a:rPr lang="ca" sz="1100">
                <a:latin typeface="Montserrat"/>
                <a:ea typeface="Montserrat"/>
                <a:cs typeface="Montserrat"/>
                <a:sym typeface="Montserrat"/>
              </a:rPr>
              <a:t> unida.</a:t>
            </a:r>
            <a:endParaRPr sz="1100">
              <a:latin typeface="Montserrat"/>
              <a:ea typeface="Montserrat"/>
              <a:cs typeface="Montserrat"/>
              <a:sym typeface="Montserrat"/>
            </a:endParaRPr>
          </a:p>
          <a:p>
            <a:pPr indent="0" lvl="0" marL="0" rtl="0" algn="just">
              <a:spcBef>
                <a:spcPts val="0"/>
              </a:spcBef>
              <a:spcAft>
                <a:spcPts val="0"/>
              </a:spcAft>
              <a:buNone/>
            </a:pPr>
            <a:r>
              <a:t/>
            </a:r>
            <a:endParaRPr sz="1100">
              <a:latin typeface="Montserrat"/>
              <a:ea typeface="Montserrat"/>
              <a:cs typeface="Montserrat"/>
              <a:sym typeface="Montserrat"/>
            </a:endParaRPr>
          </a:p>
          <a:p>
            <a:pPr indent="0" lvl="0" marL="0" rtl="0" algn="just">
              <a:spcBef>
                <a:spcPts val="0"/>
              </a:spcBef>
              <a:spcAft>
                <a:spcPts val="0"/>
              </a:spcAft>
              <a:buNone/>
            </a:pPr>
            <a:r>
              <a:rPr lang="ca" sz="1100">
                <a:latin typeface="Montserrat"/>
                <a:ea typeface="Montserrat"/>
                <a:cs typeface="Montserrat"/>
                <a:sym typeface="Montserrat"/>
              </a:rPr>
              <a:t>Deixem reposar la massa almenys 12 hores a la nevera.</a:t>
            </a:r>
            <a:endParaRPr sz="1100">
              <a:latin typeface="Montserrat"/>
              <a:ea typeface="Montserrat"/>
              <a:cs typeface="Montserrat"/>
              <a:sym typeface="Montserrat"/>
            </a:endParaRPr>
          </a:p>
          <a:p>
            <a:pPr indent="0" lvl="0" marL="0" rtl="0" algn="just">
              <a:spcBef>
                <a:spcPts val="0"/>
              </a:spcBef>
              <a:spcAft>
                <a:spcPts val="0"/>
              </a:spcAft>
              <a:buNone/>
            </a:pPr>
            <a:r>
              <a:t/>
            </a:r>
            <a:endParaRPr sz="1100">
              <a:latin typeface="Montserrat"/>
              <a:ea typeface="Montserrat"/>
              <a:cs typeface="Montserrat"/>
              <a:sym typeface="Montserrat"/>
            </a:endParaRPr>
          </a:p>
          <a:p>
            <a:pPr indent="0" lvl="0" marL="0" rtl="0" algn="just">
              <a:spcBef>
                <a:spcPts val="0"/>
              </a:spcBef>
              <a:spcAft>
                <a:spcPts val="0"/>
              </a:spcAft>
              <a:buNone/>
            </a:pPr>
            <a:r>
              <a:rPr lang="ca" sz="1100">
                <a:latin typeface="Montserrat"/>
                <a:ea typeface="Montserrat"/>
                <a:cs typeface="Montserrat"/>
                <a:sym typeface="Montserrat"/>
              </a:rPr>
              <a:t>Passat aquest temps podem fer boletes i arrebossar-les en pinyons o ratlladura de coco, segons el gust de cadascú.</a:t>
            </a:r>
            <a:endParaRPr sz="11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91050"/>
            <a:ext cx="8520600" cy="6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sz="3000">
                <a:latin typeface="Pacifico"/>
                <a:ea typeface="Pacifico"/>
                <a:cs typeface="Pacifico"/>
                <a:sym typeface="Pacifico"/>
              </a:rPr>
              <a:t>La mistela o moscatell</a:t>
            </a:r>
            <a:endParaRPr sz="3000">
              <a:latin typeface="Pacifico"/>
              <a:ea typeface="Pacifico"/>
              <a:cs typeface="Pacifico"/>
              <a:sym typeface="Pacifico"/>
            </a:endParaRPr>
          </a:p>
        </p:txBody>
      </p:sp>
      <p:sp>
        <p:nvSpPr>
          <p:cNvPr id="105" name="Google Shape;105;p19"/>
          <p:cNvSpPr txBox="1"/>
          <p:nvPr>
            <p:ph idx="1" type="body"/>
          </p:nvPr>
        </p:nvSpPr>
        <p:spPr>
          <a:xfrm>
            <a:off x="311700" y="699450"/>
            <a:ext cx="4459800" cy="40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a" sz="1100">
                <a:solidFill>
                  <a:srgbClr val="000000"/>
                </a:solidFill>
                <a:latin typeface="Montserrat"/>
                <a:ea typeface="Montserrat"/>
                <a:cs typeface="Montserrat"/>
                <a:sym typeface="Montserrat"/>
              </a:rPr>
              <a:t>Què és la Mistela?</a:t>
            </a:r>
            <a:endParaRPr b="1" sz="1100">
              <a:solidFill>
                <a:srgbClr val="000000"/>
              </a:solidFill>
              <a:latin typeface="Montserrat"/>
              <a:ea typeface="Montserrat"/>
              <a:cs typeface="Montserrat"/>
              <a:sym typeface="Montserrat"/>
            </a:endParaRPr>
          </a:p>
          <a:p>
            <a:pPr indent="0" lvl="0" marL="0" rtl="0" algn="l">
              <a:spcBef>
                <a:spcPts val="1600"/>
              </a:spcBef>
              <a:spcAft>
                <a:spcPts val="0"/>
              </a:spcAft>
              <a:buNone/>
            </a:pPr>
            <a:r>
              <a:rPr lang="ca" sz="1100">
                <a:solidFill>
                  <a:srgbClr val="000000"/>
                </a:solidFill>
                <a:latin typeface="Montserrat"/>
                <a:ea typeface="Montserrat"/>
                <a:cs typeface="Montserrat"/>
                <a:sym typeface="Montserrat"/>
              </a:rPr>
              <a:t>La mistela és un vi de licor tradicional, semifermentat de gust dolç i de color fustós, elaborat amb vi most macerat amb alcohol vínic. </a:t>
            </a:r>
            <a:r>
              <a:rPr lang="ca" sz="1100">
                <a:solidFill>
                  <a:srgbClr val="222222"/>
                </a:solidFill>
                <a:highlight>
                  <a:srgbClr val="FFFFFF"/>
                </a:highlight>
                <a:latin typeface="Montserrat"/>
                <a:ea typeface="Montserrat"/>
                <a:cs typeface="Montserrat"/>
                <a:sym typeface="Montserrat"/>
              </a:rPr>
              <a:t>El nom de 'mistela' prové de l'italià dialectal </a:t>
            </a:r>
            <a:r>
              <a:rPr i="1" lang="ca" sz="1100">
                <a:solidFill>
                  <a:srgbClr val="222222"/>
                </a:solidFill>
                <a:highlight>
                  <a:srgbClr val="FFFFFF"/>
                </a:highlight>
                <a:latin typeface="Montserrat"/>
                <a:ea typeface="Montserrat"/>
                <a:cs typeface="Montserrat"/>
                <a:sym typeface="Montserrat"/>
              </a:rPr>
              <a:t>mistella.</a:t>
            </a:r>
            <a:endParaRPr sz="1100">
              <a:solidFill>
                <a:srgbClr val="000000"/>
              </a:solidFill>
              <a:latin typeface="Montserrat"/>
              <a:ea typeface="Montserrat"/>
              <a:cs typeface="Montserrat"/>
              <a:sym typeface="Montserrat"/>
            </a:endParaRPr>
          </a:p>
          <a:p>
            <a:pPr indent="0" lvl="0" marL="0" rtl="0" algn="l">
              <a:spcBef>
                <a:spcPts val="1600"/>
              </a:spcBef>
              <a:spcAft>
                <a:spcPts val="0"/>
              </a:spcAft>
              <a:buNone/>
            </a:pPr>
            <a:r>
              <a:rPr b="1" lang="ca" sz="1100">
                <a:solidFill>
                  <a:srgbClr val="000000"/>
                </a:solidFill>
                <a:latin typeface="Montserrat"/>
                <a:ea typeface="Montserrat"/>
                <a:cs typeface="Montserrat"/>
                <a:sym typeface="Montserrat"/>
              </a:rPr>
              <a:t>Com es fa?</a:t>
            </a:r>
            <a:endParaRPr b="1" sz="1100">
              <a:solidFill>
                <a:srgbClr val="000000"/>
              </a:solidFill>
              <a:latin typeface="Montserrat"/>
              <a:ea typeface="Montserrat"/>
              <a:cs typeface="Montserrat"/>
              <a:sym typeface="Montserrat"/>
            </a:endParaRPr>
          </a:p>
          <a:p>
            <a:pPr indent="0" lvl="0" marL="0" rtl="0" algn="l">
              <a:spcBef>
                <a:spcPts val="1600"/>
              </a:spcBef>
              <a:spcAft>
                <a:spcPts val="0"/>
              </a:spcAft>
              <a:buNone/>
            </a:pPr>
            <a:r>
              <a:rPr lang="ca" sz="1100">
                <a:solidFill>
                  <a:srgbClr val="000000"/>
                </a:solidFill>
                <a:latin typeface="Montserrat"/>
                <a:ea typeface="Montserrat"/>
                <a:cs typeface="Montserrat"/>
                <a:sym typeface="Montserrat"/>
              </a:rPr>
              <a:t>S’esprem el raïm en un molinet, col·locant-lo de manera que s’obté un suc net groguenc. Es barregen 2/3 del suc amb un del aiguardent, i se li afegeix sucre, aproximadament 200 grams cada 10 litres. S’afegeig també el cafè mòlt, uns 100 grams cada 10 litres i remenem bé.</a:t>
            </a:r>
            <a:endParaRPr sz="1100">
              <a:solidFill>
                <a:srgbClr val="000000"/>
              </a:solidFill>
              <a:latin typeface="Montserrat"/>
              <a:ea typeface="Montserrat"/>
              <a:cs typeface="Montserrat"/>
              <a:sym typeface="Montserrat"/>
            </a:endParaRPr>
          </a:p>
          <a:p>
            <a:pPr indent="0" lvl="0" marL="0" rtl="0" algn="l">
              <a:spcBef>
                <a:spcPts val="1600"/>
              </a:spcBef>
              <a:spcAft>
                <a:spcPts val="0"/>
              </a:spcAft>
              <a:buNone/>
            </a:pPr>
            <a:r>
              <a:rPr b="1" lang="ca" sz="1100">
                <a:solidFill>
                  <a:srgbClr val="0B0080"/>
                </a:solidFill>
                <a:latin typeface="Montserrat"/>
                <a:ea typeface="Montserrat"/>
                <a:cs typeface="Montserrat"/>
                <a:sym typeface="Montserrat"/>
              </a:rPr>
              <a:t>On la fan?</a:t>
            </a:r>
            <a:endParaRPr b="1" sz="1100">
              <a:solidFill>
                <a:srgbClr val="0B0080"/>
              </a:solidFill>
              <a:latin typeface="Montserrat"/>
              <a:ea typeface="Montserrat"/>
              <a:cs typeface="Montserrat"/>
              <a:sym typeface="Montserrat"/>
            </a:endParaRPr>
          </a:p>
          <a:p>
            <a:pPr indent="0" lvl="0" marL="0" rtl="0" algn="l">
              <a:spcBef>
                <a:spcPts val="1600"/>
              </a:spcBef>
              <a:spcAft>
                <a:spcPts val="1600"/>
              </a:spcAft>
              <a:buNone/>
            </a:pPr>
            <a:r>
              <a:rPr lang="ca" sz="1100">
                <a:solidFill>
                  <a:srgbClr val="000000"/>
                </a:solidFill>
                <a:highlight>
                  <a:srgbClr val="FFFFFF"/>
                </a:highlight>
                <a:latin typeface="Montserrat"/>
                <a:ea typeface="Montserrat"/>
                <a:cs typeface="Montserrat"/>
                <a:sym typeface="Montserrat"/>
              </a:rPr>
              <a:t>La mistela es produeix principalment a La Marina, Alacant (el moscatell de la DO Alacant) i València (mistela de la DO València)).</a:t>
            </a:r>
            <a:endParaRPr sz="1100">
              <a:solidFill>
                <a:srgbClr val="000000"/>
              </a:solidFill>
              <a:latin typeface="Montserrat"/>
              <a:ea typeface="Montserrat"/>
              <a:cs typeface="Montserrat"/>
              <a:sym typeface="Montserrat"/>
            </a:endParaRPr>
          </a:p>
        </p:txBody>
      </p:sp>
      <p:sp>
        <p:nvSpPr>
          <p:cNvPr id="106" name="Google Shape;10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pic>
        <p:nvPicPr>
          <p:cNvPr id="107" name="Google Shape;107;p19"/>
          <p:cNvPicPr preferRelativeResize="0"/>
          <p:nvPr/>
        </p:nvPicPr>
        <p:blipFill>
          <a:blip r:embed="rId3">
            <a:alphaModFix/>
          </a:blip>
          <a:stretch>
            <a:fillRect/>
          </a:stretch>
        </p:blipFill>
        <p:spPr>
          <a:xfrm>
            <a:off x="5234500" y="154600"/>
            <a:ext cx="2459675" cy="2143100"/>
          </a:xfrm>
          <a:prstGeom prst="rect">
            <a:avLst/>
          </a:prstGeom>
          <a:noFill/>
          <a:ln cap="flat" cmpd="sng" w="9525">
            <a:solidFill>
              <a:srgbClr val="38B918"/>
            </a:solidFill>
            <a:prstDash val="solid"/>
            <a:round/>
            <a:headEnd len="sm" w="sm" type="none"/>
            <a:tailEnd len="sm" w="sm" type="none"/>
          </a:ln>
        </p:spPr>
      </p:pic>
      <p:pic>
        <p:nvPicPr>
          <p:cNvPr id="108" name="Google Shape;108;p19"/>
          <p:cNvPicPr preferRelativeResize="0"/>
          <p:nvPr/>
        </p:nvPicPr>
        <p:blipFill>
          <a:blip r:embed="rId4">
            <a:alphaModFix/>
          </a:blip>
          <a:stretch>
            <a:fillRect/>
          </a:stretch>
        </p:blipFill>
        <p:spPr>
          <a:xfrm>
            <a:off x="5198325" y="2450100"/>
            <a:ext cx="2528774" cy="2376551"/>
          </a:xfrm>
          <a:prstGeom prst="rect">
            <a:avLst/>
          </a:prstGeom>
          <a:noFill/>
          <a:ln cap="flat" cmpd="sng" w="9525">
            <a:solidFill>
              <a:srgbClr val="96160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628050" y="0"/>
            <a:ext cx="6328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latin typeface="Pacifico"/>
                <a:ea typeface="Pacifico"/>
                <a:cs typeface="Pacifico"/>
                <a:sym typeface="Pacifico"/>
              </a:rPr>
              <a:t>La Castanyada a Badalona</a:t>
            </a:r>
            <a:endParaRPr>
              <a:latin typeface="Pacifico"/>
              <a:ea typeface="Pacifico"/>
              <a:cs typeface="Pacifico"/>
              <a:sym typeface="Pacifico"/>
            </a:endParaRPr>
          </a:p>
        </p:txBody>
      </p:sp>
      <p:sp>
        <p:nvSpPr>
          <p:cNvPr id="114" name="Google Shape;114;p20"/>
          <p:cNvSpPr txBox="1"/>
          <p:nvPr>
            <p:ph idx="1" type="body"/>
          </p:nvPr>
        </p:nvSpPr>
        <p:spPr>
          <a:xfrm>
            <a:off x="729200" y="572700"/>
            <a:ext cx="3958500" cy="33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rgbClr val="000000"/>
              </a:solidFill>
              <a:latin typeface="Montserrat"/>
              <a:ea typeface="Montserrat"/>
              <a:cs typeface="Montserrat"/>
              <a:sym typeface="Montserrat"/>
            </a:endParaRPr>
          </a:p>
          <a:p>
            <a:pPr indent="0" lvl="0" marL="0" rtl="0" algn="l">
              <a:spcBef>
                <a:spcPts val="1600"/>
              </a:spcBef>
              <a:spcAft>
                <a:spcPts val="0"/>
              </a:spcAft>
              <a:buNone/>
            </a:pPr>
            <a:r>
              <a:rPr lang="ca" sz="1100">
                <a:solidFill>
                  <a:srgbClr val="000000"/>
                </a:solidFill>
                <a:latin typeface="Montserrat"/>
                <a:ea typeface="Montserrat"/>
                <a:cs typeface="Montserrat"/>
                <a:sym typeface="Montserrat"/>
              </a:rPr>
              <a:t>La Castanyada se celebra amb actes amb castanyes com a protagonistes , es fan balls , actuacions , festes al carrer i </a:t>
            </a:r>
            <a:r>
              <a:rPr lang="ca" sz="1100">
                <a:solidFill>
                  <a:srgbClr val="000000"/>
                </a:solidFill>
                <a:latin typeface="Montserrat"/>
                <a:ea typeface="Montserrat"/>
                <a:cs typeface="Montserrat"/>
                <a:sym typeface="Montserrat"/>
              </a:rPr>
              <a:t>menjars</a:t>
            </a:r>
            <a:r>
              <a:rPr lang="ca" sz="1100">
                <a:solidFill>
                  <a:srgbClr val="000000"/>
                </a:solidFill>
                <a:latin typeface="Montserrat"/>
                <a:ea typeface="Montserrat"/>
                <a:cs typeface="Montserrat"/>
                <a:sym typeface="Montserrat"/>
              </a:rPr>
              <a:t> i begudes.</a:t>
            </a:r>
            <a:endParaRPr sz="1100">
              <a:solidFill>
                <a:srgbClr val="000000"/>
              </a:solidFill>
              <a:latin typeface="Montserrat"/>
              <a:ea typeface="Montserrat"/>
              <a:cs typeface="Montserrat"/>
              <a:sym typeface="Montserrat"/>
            </a:endParaRPr>
          </a:p>
          <a:p>
            <a:pPr indent="0" lvl="0" marL="0" rtl="0" algn="l">
              <a:spcBef>
                <a:spcPts val="1600"/>
              </a:spcBef>
              <a:spcAft>
                <a:spcPts val="0"/>
              </a:spcAft>
              <a:buNone/>
            </a:pPr>
            <a:r>
              <a:rPr lang="ca" sz="1100">
                <a:solidFill>
                  <a:srgbClr val="000000"/>
                </a:solidFill>
                <a:latin typeface="Montserrat"/>
                <a:ea typeface="Montserrat"/>
                <a:cs typeface="Montserrat"/>
                <a:sym typeface="Montserrat"/>
              </a:rPr>
              <a:t>Hi haurà gresca , molta </a:t>
            </a:r>
            <a:r>
              <a:rPr lang="ca" sz="1100">
                <a:solidFill>
                  <a:srgbClr val="000000"/>
                </a:solidFill>
                <a:latin typeface="Montserrat"/>
                <a:ea typeface="Montserrat"/>
                <a:cs typeface="Montserrat"/>
                <a:sym typeface="Montserrat"/>
              </a:rPr>
              <a:t>música , el tradicional tastet de castanyes amb moscatell </a:t>
            </a:r>
            <a:r>
              <a:rPr lang="ca" sz="1100">
                <a:solidFill>
                  <a:srgbClr val="000000"/>
                </a:solidFill>
                <a:latin typeface="Montserrat"/>
                <a:ea typeface="Montserrat"/>
                <a:cs typeface="Montserrat"/>
                <a:sym typeface="Montserrat"/>
              </a:rPr>
              <a:t> i activitats per els nens com jocs infantils , manualitats </a:t>
            </a:r>
            <a:endParaRPr sz="1100">
              <a:solidFill>
                <a:srgbClr val="000000"/>
              </a:solidFill>
              <a:latin typeface="Montserrat"/>
              <a:ea typeface="Montserrat"/>
              <a:cs typeface="Montserrat"/>
              <a:sym typeface="Montserrat"/>
            </a:endParaRPr>
          </a:p>
          <a:p>
            <a:pPr indent="0" lvl="0" marL="0" rtl="0" algn="l">
              <a:spcBef>
                <a:spcPts val="1600"/>
              </a:spcBef>
              <a:spcAft>
                <a:spcPts val="0"/>
              </a:spcAft>
              <a:buNone/>
            </a:pPr>
            <a:r>
              <a:rPr b="1" lang="ca" sz="1100">
                <a:solidFill>
                  <a:srgbClr val="000000"/>
                </a:solidFill>
                <a:latin typeface="Montserrat"/>
                <a:ea typeface="Montserrat"/>
                <a:cs typeface="Montserrat"/>
                <a:sym typeface="Montserrat"/>
              </a:rPr>
              <a:t>diumenge 28 d’octubre de 2018.</a:t>
            </a:r>
            <a:endParaRPr b="1" sz="1100">
              <a:solidFill>
                <a:srgbClr val="000000"/>
              </a:solidFill>
              <a:latin typeface="Montserrat"/>
              <a:ea typeface="Montserrat"/>
              <a:cs typeface="Montserrat"/>
              <a:sym typeface="Montserrat"/>
            </a:endParaRPr>
          </a:p>
          <a:p>
            <a:pPr indent="0" lvl="0" marL="0" rtl="0" algn="just">
              <a:spcBef>
                <a:spcPts val="1600"/>
              </a:spcBef>
              <a:spcAft>
                <a:spcPts val="0"/>
              </a:spcAft>
              <a:buNone/>
            </a:pPr>
            <a:r>
              <a:rPr lang="ca" sz="1100">
                <a:solidFill>
                  <a:srgbClr val="000000"/>
                </a:solidFill>
                <a:latin typeface="Montserrat"/>
                <a:ea typeface="Montserrat"/>
                <a:cs typeface="Montserrat"/>
                <a:sym typeface="Montserrat"/>
              </a:rPr>
              <a:t>La Castanyada </a:t>
            </a:r>
            <a:r>
              <a:rPr lang="ca" sz="1100">
                <a:solidFill>
                  <a:srgbClr val="000000"/>
                </a:solidFill>
                <a:latin typeface="Montserrat"/>
                <a:ea typeface="Montserrat"/>
                <a:cs typeface="Montserrat"/>
                <a:sym typeface="Montserrat"/>
              </a:rPr>
              <a:t>s'organitza</a:t>
            </a:r>
            <a:r>
              <a:rPr lang="ca" sz="1100">
                <a:solidFill>
                  <a:srgbClr val="000000"/>
                </a:solidFill>
                <a:latin typeface="Montserrat"/>
                <a:ea typeface="Montserrat"/>
                <a:cs typeface="Montserrat"/>
                <a:sym typeface="Montserrat"/>
              </a:rPr>
              <a:t> al Centre </a:t>
            </a:r>
            <a:r>
              <a:rPr lang="ca" sz="1100">
                <a:solidFill>
                  <a:srgbClr val="000000"/>
                </a:solidFill>
                <a:latin typeface="Montserrat"/>
                <a:ea typeface="Montserrat"/>
                <a:cs typeface="Montserrat"/>
                <a:sym typeface="Montserrat"/>
              </a:rPr>
              <a:t>Cívic</a:t>
            </a:r>
            <a:r>
              <a:rPr lang="ca" sz="1100">
                <a:solidFill>
                  <a:srgbClr val="000000"/>
                </a:solidFill>
                <a:latin typeface="Montserrat"/>
                <a:ea typeface="Montserrat"/>
                <a:cs typeface="Montserrat"/>
                <a:sym typeface="Montserrat"/>
              </a:rPr>
              <a:t> Can Cabanyes. La festa comptarà amb una sèrie d’activitats com la representaciò de la ‘’Maria Castanyera‘’ a les 18:00 hores , mig hora </a:t>
            </a:r>
            <a:r>
              <a:rPr lang="ca" sz="1100">
                <a:solidFill>
                  <a:srgbClr val="000000"/>
                </a:solidFill>
                <a:latin typeface="Montserrat"/>
                <a:ea typeface="Montserrat"/>
                <a:cs typeface="Montserrat"/>
                <a:sym typeface="Montserrat"/>
              </a:rPr>
              <a:t>més</a:t>
            </a:r>
            <a:r>
              <a:rPr lang="ca" sz="1100">
                <a:solidFill>
                  <a:srgbClr val="000000"/>
                </a:solidFill>
                <a:latin typeface="Montserrat"/>
                <a:ea typeface="Montserrat"/>
                <a:cs typeface="Montserrat"/>
                <a:sym typeface="Montserrat"/>
              </a:rPr>
              <a:t> tard es farà el tradicional tastet de castanyes . </a:t>
            </a:r>
            <a:endParaRPr sz="1100">
              <a:solidFill>
                <a:srgbClr val="000000"/>
              </a:solidFill>
              <a:latin typeface="Montserrat"/>
              <a:ea typeface="Montserrat"/>
              <a:cs typeface="Montserrat"/>
              <a:sym typeface="Montserrat"/>
            </a:endParaRPr>
          </a:p>
          <a:p>
            <a:pPr indent="0" lvl="0" marL="0" rtl="0" algn="just">
              <a:spcBef>
                <a:spcPts val="1600"/>
              </a:spcBef>
              <a:spcAft>
                <a:spcPts val="0"/>
              </a:spcAft>
              <a:buNone/>
            </a:pPr>
            <a:r>
              <a:rPr b="1" lang="ca" sz="1100">
                <a:solidFill>
                  <a:srgbClr val="000000"/>
                </a:solidFill>
                <a:latin typeface="Montserrat"/>
                <a:ea typeface="Montserrat"/>
                <a:cs typeface="Montserrat"/>
                <a:sym typeface="Montserrat"/>
              </a:rPr>
              <a:t>dilluns 29 d’octubre de 2018:</a:t>
            </a:r>
            <a:endParaRPr b="1" sz="1100">
              <a:solidFill>
                <a:srgbClr val="000000"/>
              </a:solidFill>
              <a:latin typeface="Montserrat"/>
              <a:ea typeface="Montserrat"/>
              <a:cs typeface="Montserrat"/>
              <a:sym typeface="Montserrat"/>
            </a:endParaRPr>
          </a:p>
          <a:p>
            <a:pPr indent="0" lvl="0" marL="0" rtl="0" algn="l">
              <a:spcBef>
                <a:spcPts val="1600"/>
              </a:spcBef>
              <a:spcAft>
                <a:spcPts val="0"/>
              </a:spcAft>
              <a:buNone/>
            </a:pPr>
            <a:r>
              <a:rPr lang="ca" sz="1100">
                <a:solidFill>
                  <a:srgbClr val="000000"/>
                </a:solidFill>
                <a:latin typeface="Montserrat"/>
                <a:ea typeface="Montserrat"/>
                <a:cs typeface="Montserrat"/>
                <a:sym typeface="Montserrat"/>
              </a:rPr>
              <a:t>L’AV Gorg Mar organitza la seva castanyada amb castanyes, moniatos, panellets i moscatell.</a:t>
            </a:r>
            <a:endParaRPr sz="1100">
              <a:solidFill>
                <a:srgbClr val="000000"/>
              </a:solidFill>
              <a:latin typeface="Montserrat"/>
              <a:ea typeface="Montserrat"/>
              <a:cs typeface="Montserrat"/>
              <a:sym typeface="Montserrat"/>
            </a:endParaRPr>
          </a:p>
          <a:p>
            <a:pPr indent="0" lvl="0" marL="0" rtl="0" algn="l">
              <a:spcBef>
                <a:spcPts val="1600"/>
              </a:spcBef>
              <a:spcAft>
                <a:spcPts val="1600"/>
              </a:spcAft>
              <a:buNone/>
            </a:pPr>
            <a:r>
              <a:t/>
            </a:r>
            <a:endParaRPr sz="1100">
              <a:solidFill>
                <a:srgbClr val="000000"/>
              </a:solidFill>
              <a:latin typeface="Montserrat"/>
              <a:ea typeface="Montserrat"/>
              <a:cs typeface="Montserrat"/>
              <a:sym typeface="Montserrat"/>
            </a:endParaRPr>
          </a:p>
        </p:txBody>
      </p:sp>
      <p:sp>
        <p:nvSpPr>
          <p:cNvPr id="115" name="Google Shape;115;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pic>
        <p:nvPicPr>
          <p:cNvPr id="116" name="Google Shape;116;p20"/>
          <p:cNvPicPr preferRelativeResize="0"/>
          <p:nvPr/>
        </p:nvPicPr>
        <p:blipFill>
          <a:blip r:embed="rId3">
            <a:alphaModFix/>
          </a:blip>
          <a:stretch>
            <a:fillRect/>
          </a:stretch>
        </p:blipFill>
        <p:spPr>
          <a:xfrm>
            <a:off x="5060750" y="1596873"/>
            <a:ext cx="3213150" cy="1743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420775" y="98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latin typeface="Pacifico"/>
                <a:ea typeface="Pacifico"/>
                <a:cs typeface="Pacifico"/>
                <a:sym typeface="Pacifico"/>
              </a:rPr>
              <a:t>La Castanyada a Barcelona </a:t>
            </a:r>
            <a:endParaRPr>
              <a:latin typeface="Pacifico"/>
              <a:ea typeface="Pacifico"/>
              <a:cs typeface="Pacifico"/>
              <a:sym typeface="Pacifico"/>
            </a:endParaRPr>
          </a:p>
          <a:p>
            <a:pPr indent="0" lvl="0" marL="0" rtl="0" algn="l">
              <a:lnSpc>
                <a:spcPct val="110000"/>
              </a:lnSpc>
              <a:spcBef>
                <a:spcPts val="1500"/>
              </a:spcBef>
              <a:spcAft>
                <a:spcPts val="0"/>
              </a:spcAft>
              <a:buClr>
                <a:schemeClr val="dk1"/>
              </a:buClr>
              <a:buSzPts val="1100"/>
              <a:buFont typeface="Arial"/>
              <a:buNone/>
            </a:pPr>
            <a:r>
              <a:rPr b="1" i="1" lang="ca" sz="1200">
                <a:solidFill>
                  <a:srgbClr val="000000"/>
                </a:solidFill>
                <a:latin typeface="Montserrat"/>
                <a:ea typeface="Montserrat"/>
                <a:cs typeface="Montserrat"/>
                <a:sym typeface="Montserrat"/>
              </a:rPr>
              <a:t>On podem comprar castanyes i moniatos al carrers</a:t>
            </a:r>
            <a:r>
              <a:rPr b="1" i="1" lang="ca" sz="1200">
                <a:solidFill>
                  <a:srgbClr val="000000"/>
                </a:solidFill>
                <a:latin typeface="Montserrat"/>
                <a:ea typeface="Montserrat"/>
                <a:cs typeface="Montserrat"/>
                <a:sym typeface="Montserrat"/>
              </a:rPr>
              <a:t>?</a:t>
            </a:r>
            <a:r>
              <a:rPr b="1" i="1" lang="ca" sz="1200">
                <a:solidFill>
                  <a:srgbClr val="000000"/>
                </a:solidFill>
                <a:latin typeface="Montserrat"/>
                <a:ea typeface="Montserrat"/>
                <a:cs typeface="Montserrat"/>
                <a:sym typeface="Montserrat"/>
              </a:rPr>
              <a:t> </a:t>
            </a:r>
            <a:endParaRPr b="1" i="1" sz="1200">
              <a:solidFill>
                <a:srgbClr val="000000"/>
              </a:solidFill>
              <a:latin typeface="Montserrat"/>
              <a:ea typeface="Montserrat"/>
              <a:cs typeface="Montserrat"/>
              <a:sym typeface="Montserrat"/>
            </a:endParaRPr>
          </a:p>
          <a:p>
            <a:pPr indent="0" lvl="0" marL="0" rtl="0" algn="l">
              <a:lnSpc>
                <a:spcPct val="110000"/>
              </a:lnSpc>
              <a:spcBef>
                <a:spcPts val="1500"/>
              </a:spcBef>
              <a:spcAft>
                <a:spcPts val="0"/>
              </a:spcAft>
              <a:buClr>
                <a:schemeClr val="dk1"/>
              </a:buClr>
              <a:buSzPts val="1100"/>
              <a:buFont typeface="Arial"/>
              <a:buNone/>
            </a:pPr>
            <a:r>
              <a:t/>
            </a:r>
            <a:endParaRPr sz="1200">
              <a:solidFill>
                <a:srgbClr val="333333"/>
              </a:solidFill>
              <a:latin typeface="Allura"/>
              <a:ea typeface="Allura"/>
              <a:cs typeface="Allura"/>
              <a:sym typeface="Allura"/>
            </a:endParaRPr>
          </a:p>
          <a:p>
            <a:pPr indent="0" lvl="0" marL="0" rtl="0" algn="l">
              <a:lnSpc>
                <a:spcPct val="115000"/>
              </a:lnSpc>
              <a:spcBef>
                <a:spcPts val="800"/>
              </a:spcBef>
              <a:spcAft>
                <a:spcPts val="0"/>
              </a:spcAft>
              <a:buClr>
                <a:schemeClr val="dk1"/>
              </a:buClr>
              <a:buSzPts val="1100"/>
              <a:buFont typeface="Arial"/>
              <a:buNone/>
            </a:pPr>
            <a:r>
              <a:t/>
            </a:r>
            <a:endParaRPr sz="2400">
              <a:solidFill>
                <a:srgbClr val="333333"/>
              </a:solidFill>
              <a:latin typeface="Allura"/>
              <a:ea typeface="Allura"/>
              <a:cs typeface="Allura"/>
              <a:sym typeface="Allura"/>
            </a:endParaRPr>
          </a:p>
          <a:p>
            <a:pPr indent="0" lvl="0" marL="0" rtl="0" algn="l">
              <a:spcBef>
                <a:spcPts val="800"/>
              </a:spcBef>
              <a:spcAft>
                <a:spcPts val="0"/>
              </a:spcAft>
              <a:buNone/>
            </a:pPr>
            <a:r>
              <a:t/>
            </a:r>
            <a:endParaRPr sz="1400">
              <a:latin typeface="Indie Flower"/>
              <a:ea typeface="Indie Flower"/>
              <a:cs typeface="Indie Flower"/>
              <a:sym typeface="Indie Flower"/>
            </a:endParaRPr>
          </a:p>
          <a:p>
            <a:pPr indent="0" lvl="0" marL="0" rtl="0" algn="l">
              <a:spcBef>
                <a:spcPts val="0"/>
              </a:spcBef>
              <a:spcAft>
                <a:spcPts val="0"/>
              </a:spcAft>
              <a:buNone/>
            </a:pPr>
            <a:r>
              <a:t/>
            </a:r>
            <a:endParaRPr>
              <a:latin typeface="Pacifico"/>
              <a:ea typeface="Pacifico"/>
              <a:cs typeface="Pacifico"/>
              <a:sym typeface="Pacifico"/>
            </a:endParaRPr>
          </a:p>
        </p:txBody>
      </p:sp>
      <p:sp>
        <p:nvSpPr>
          <p:cNvPr id="122" name="Google Shape;12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sp>
        <p:nvSpPr>
          <p:cNvPr id="123" name="Google Shape;123;p21"/>
          <p:cNvSpPr txBox="1"/>
          <p:nvPr/>
        </p:nvSpPr>
        <p:spPr>
          <a:xfrm>
            <a:off x="375700" y="1132825"/>
            <a:ext cx="8151900" cy="2777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ca" sz="1200">
                <a:solidFill>
                  <a:srgbClr val="333333"/>
                </a:solidFill>
                <a:latin typeface="Montserrat"/>
                <a:ea typeface="Montserrat"/>
                <a:cs typeface="Montserrat"/>
                <a:sym typeface="Montserrat"/>
              </a:rPr>
              <a:t>Un dels elements més distintius de la festa de Tots Sants són les parades que s’instal·len en diversos indrets de la ciutat i on es venen castanyes torrades ben embolicades en paperines i moniatos escalivats. Enguany se’n podran trobar més de 30 de repartides pels deu districtes de la ciutat.</a:t>
            </a:r>
            <a:endParaRPr sz="1200">
              <a:solidFill>
                <a:srgbClr val="333333"/>
              </a:solidFill>
              <a:latin typeface="Montserrat"/>
              <a:ea typeface="Montserrat"/>
              <a:cs typeface="Montserrat"/>
              <a:sym typeface="Montserrat"/>
            </a:endParaRPr>
          </a:p>
          <a:p>
            <a:pPr indent="0" lvl="0" marL="0" rtl="0" algn="just">
              <a:spcBef>
                <a:spcPts val="0"/>
              </a:spcBef>
              <a:spcAft>
                <a:spcPts val="0"/>
              </a:spcAft>
              <a:buNone/>
            </a:pPr>
            <a:r>
              <a:t/>
            </a:r>
            <a:endParaRPr sz="1200">
              <a:solidFill>
                <a:srgbClr val="333333"/>
              </a:solidFill>
              <a:latin typeface="Montserrat"/>
              <a:ea typeface="Montserrat"/>
              <a:cs typeface="Montserrat"/>
              <a:sym typeface="Montserrat"/>
            </a:endParaRPr>
          </a:p>
          <a:p>
            <a:pPr indent="-292100" lvl="0" marL="457200" rtl="0" algn="l">
              <a:lnSpc>
                <a:spcPct val="115000"/>
              </a:lnSpc>
              <a:spcBef>
                <a:spcPts val="0"/>
              </a:spcBef>
              <a:spcAft>
                <a:spcPts val="0"/>
              </a:spcAft>
              <a:buSzPts val="1000"/>
              <a:buFont typeface="Montserrat"/>
              <a:buChar char="●"/>
            </a:pPr>
            <a:r>
              <a:rPr b="1" lang="ca" sz="1000">
                <a:latin typeface="Montserrat"/>
                <a:ea typeface="Montserrat"/>
                <a:cs typeface="Montserrat"/>
                <a:sym typeface="Montserrat"/>
              </a:rPr>
              <a:t>Ciutat Vella</a:t>
            </a:r>
            <a:endParaRPr b="1" sz="1000">
              <a:latin typeface="Montserrat"/>
              <a:ea typeface="Montserrat"/>
              <a:cs typeface="Montserrat"/>
              <a:sym typeface="Montserrat"/>
            </a:endParaRPr>
          </a:p>
          <a:p>
            <a:pPr indent="0" lvl="0" marL="457200" rtl="0" algn="l">
              <a:lnSpc>
                <a:spcPct val="115000"/>
              </a:lnSpc>
              <a:spcBef>
                <a:spcPts val="800"/>
              </a:spcBef>
              <a:spcAft>
                <a:spcPts val="0"/>
              </a:spcAft>
              <a:buNone/>
            </a:pPr>
            <a:r>
              <a:rPr lang="ca" sz="1000">
                <a:solidFill>
                  <a:srgbClr val="333333"/>
                </a:solidFill>
                <a:latin typeface="Montserrat"/>
                <a:ea typeface="Montserrat"/>
                <a:cs typeface="Montserrat"/>
                <a:sym typeface="Montserrat"/>
              </a:rPr>
              <a:t>Avinguda de Francesc Cambó, 16 (</a:t>
            </a:r>
            <a:r>
              <a:rPr lang="ca" sz="1000" u="sng">
                <a:solidFill>
                  <a:srgbClr val="D83D27"/>
                </a:solidFill>
                <a:latin typeface="Montserrat"/>
                <a:ea typeface="Montserrat"/>
                <a:cs typeface="Montserrat"/>
                <a:sym typeface="Montserrat"/>
                <a:hlinkClick r:id="rId3"/>
              </a:rPr>
              <a:t>Mapa +</a:t>
            </a:r>
            <a:r>
              <a:rPr lang="ca" sz="1000">
                <a:solidFill>
                  <a:srgbClr val="333333"/>
                </a:solidFill>
                <a:latin typeface="Montserrat"/>
                <a:ea typeface="Montserrat"/>
                <a:cs typeface="Montserrat"/>
                <a:sym typeface="Montserrat"/>
              </a:rPr>
              <a:t>) La Rambla, 120 (</a:t>
            </a:r>
            <a:r>
              <a:rPr lang="ca" sz="1000" u="sng">
                <a:solidFill>
                  <a:srgbClr val="D83D27"/>
                </a:solidFill>
                <a:latin typeface="Montserrat"/>
                <a:ea typeface="Montserrat"/>
                <a:cs typeface="Montserrat"/>
                <a:sym typeface="Montserrat"/>
                <a:hlinkClick r:id="rId4"/>
              </a:rPr>
              <a:t>Mapa +</a:t>
            </a:r>
            <a:r>
              <a:rPr lang="ca" sz="1000">
                <a:solidFill>
                  <a:srgbClr val="333333"/>
                </a:solidFill>
                <a:latin typeface="Montserrat"/>
                <a:ea typeface="Montserrat"/>
                <a:cs typeface="Montserrat"/>
                <a:sym typeface="Montserrat"/>
              </a:rPr>
              <a:t>)Carrer del Doctor Aiguader, 3 (</a:t>
            </a:r>
            <a:r>
              <a:rPr lang="ca" sz="1000" u="sng">
                <a:solidFill>
                  <a:srgbClr val="D83D27"/>
                </a:solidFill>
                <a:latin typeface="Montserrat"/>
                <a:ea typeface="Montserrat"/>
                <a:cs typeface="Montserrat"/>
                <a:sym typeface="Montserrat"/>
                <a:hlinkClick r:id="rId5"/>
              </a:rPr>
              <a:t>Mapa +</a:t>
            </a:r>
            <a:r>
              <a:rPr lang="ca" sz="1000">
                <a:solidFill>
                  <a:srgbClr val="333333"/>
                </a:solidFill>
                <a:latin typeface="Montserrat"/>
                <a:ea typeface="Montserrat"/>
                <a:cs typeface="Montserrat"/>
                <a:sym typeface="Montserrat"/>
              </a:rPr>
              <a:t>)Pla de la Boqueria, 3 (</a:t>
            </a:r>
            <a:r>
              <a:rPr lang="ca" sz="1000" u="sng">
                <a:solidFill>
                  <a:srgbClr val="D83D27"/>
                </a:solidFill>
                <a:latin typeface="Montserrat"/>
                <a:ea typeface="Montserrat"/>
                <a:cs typeface="Montserrat"/>
                <a:sym typeface="Montserrat"/>
                <a:hlinkClick r:id="rId6"/>
              </a:rPr>
              <a:t>Mapa +</a:t>
            </a:r>
            <a:r>
              <a:rPr lang="ca" sz="1000">
                <a:solidFill>
                  <a:srgbClr val="333333"/>
                </a:solidFill>
                <a:latin typeface="Montserrat"/>
                <a:ea typeface="Montserrat"/>
                <a:cs typeface="Montserrat"/>
                <a:sym typeface="Montserrat"/>
              </a:rPr>
              <a:t>)Ronda de  Sant Antoni, 78 (</a:t>
            </a:r>
            <a:r>
              <a:rPr lang="ca" sz="1000" u="sng">
                <a:solidFill>
                  <a:srgbClr val="D83D27"/>
                </a:solidFill>
                <a:latin typeface="Montserrat"/>
                <a:ea typeface="Montserrat"/>
                <a:cs typeface="Montserrat"/>
                <a:sym typeface="Montserrat"/>
                <a:hlinkClick r:id="rId7"/>
              </a:rPr>
              <a:t>Mapa +</a:t>
            </a:r>
            <a:r>
              <a:rPr lang="ca" sz="1000">
                <a:solidFill>
                  <a:srgbClr val="333333"/>
                </a:solidFill>
                <a:latin typeface="Montserrat"/>
                <a:ea typeface="Montserrat"/>
                <a:cs typeface="Montserrat"/>
                <a:sym typeface="Montserrat"/>
              </a:rPr>
              <a:t>)Ronda de Sant Antoni, 102 (</a:t>
            </a:r>
            <a:r>
              <a:rPr lang="ca" sz="1000" u="sng">
                <a:solidFill>
                  <a:srgbClr val="D83D27"/>
                </a:solidFill>
                <a:latin typeface="Montserrat"/>
                <a:ea typeface="Montserrat"/>
                <a:cs typeface="Montserrat"/>
                <a:sym typeface="Montserrat"/>
                <a:hlinkClick r:id="rId8"/>
              </a:rPr>
              <a:t>Mapa +</a:t>
            </a:r>
            <a:r>
              <a:rPr lang="ca" sz="1000">
                <a:solidFill>
                  <a:srgbClr val="333333"/>
                </a:solidFill>
                <a:latin typeface="Montserrat"/>
                <a:ea typeface="Montserrat"/>
                <a:cs typeface="Montserrat"/>
                <a:sym typeface="Montserrat"/>
              </a:rPr>
              <a:t>)Ronda de Sant Pau, 76 (</a:t>
            </a:r>
            <a:r>
              <a:rPr lang="ca" sz="1000" u="sng">
                <a:solidFill>
                  <a:srgbClr val="D83D27"/>
                </a:solidFill>
                <a:latin typeface="Montserrat"/>
                <a:ea typeface="Montserrat"/>
                <a:cs typeface="Montserrat"/>
                <a:sym typeface="Montserrat"/>
                <a:hlinkClick r:id="rId9"/>
              </a:rPr>
              <a:t>Mapa +</a:t>
            </a:r>
            <a:r>
              <a:rPr lang="ca" sz="1000">
                <a:solidFill>
                  <a:srgbClr val="333333"/>
                </a:solidFill>
                <a:latin typeface="Montserrat"/>
                <a:ea typeface="Montserrat"/>
                <a:cs typeface="Montserrat"/>
                <a:sym typeface="Montserrat"/>
              </a:rPr>
              <a:t>)</a:t>
            </a:r>
            <a:endParaRPr sz="1000">
              <a:solidFill>
                <a:srgbClr val="333333"/>
              </a:solidFill>
              <a:latin typeface="Montserrat"/>
              <a:ea typeface="Montserrat"/>
              <a:cs typeface="Montserrat"/>
              <a:sym typeface="Montserrat"/>
            </a:endParaRPr>
          </a:p>
          <a:p>
            <a:pPr indent="-292100" lvl="0" marL="457200" rtl="0" algn="l">
              <a:lnSpc>
                <a:spcPct val="115000"/>
              </a:lnSpc>
              <a:spcBef>
                <a:spcPts val="800"/>
              </a:spcBef>
              <a:spcAft>
                <a:spcPts val="0"/>
              </a:spcAft>
              <a:buClr>
                <a:srgbClr val="000000"/>
              </a:buClr>
              <a:buSzPts val="1000"/>
              <a:buFont typeface="Montserrat"/>
              <a:buChar char="●"/>
            </a:pPr>
            <a:r>
              <a:rPr b="1" lang="ca" sz="1000">
                <a:latin typeface="Montserrat"/>
                <a:ea typeface="Montserrat"/>
                <a:cs typeface="Montserrat"/>
                <a:sym typeface="Montserrat"/>
              </a:rPr>
              <a:t>Eixample</a:t>
            </a:r>
            <a:endParaRPr b="1" sz="1000">
              <a:latin typeface="Montserrat"/>
              <a:ea typeface="Montserrat"/>
              <a:cs typeface="Montserrat"/>
              <a:sym typeface="Montserrat"/>
            </a:endParaRPr>
          </a:p>
          <a:p>
            <a:pPr indent="0" lvl="0" marL="457200" rtl="0" algn="l">
              <a:lnSpc>
                <a:spcPct val="115000"/>
              </a:lnSpc>
              <a:spcBef>
                <a:spcPts val="800"/>
              </a:spcBef>
              <a:spcAft>
                <a:spcPts val="0"/>
              </a:spcAft>
              <a:buClr>
                <a:schemeClr val="dk1"/>
              </a:buClr>
              <a:buSzPts val="1100"/>
              <a:buFont typeface="Arial"/>
              <a:buNone/>
            </a:pPr>
            <a:r>
              <a:rPr lang="ca" sz="1000">
                <a:solidFill>
                  <a:srgbClr val="333333"/>
                </a:solidFill>
                <a:latin typeface="Montserrat"/>
                <a:ea typeface="Montserrat"/>
                <a:cs typeface="Montserrat"/>
                <a:sym typeface="Montserrat"/>
              </a:rPr>
              <a:t>Rambla de Catalunya, 2 (</a:t>
            </a:r>
            <a:r>
              <a:rPr lang="ca" sz="1000" u="sng">
                <a:solidFill>
                  <a:srgbClr val="D83D27"/>
                </a:solidFill>
                <a:latin typeface="Montserrat"/>
                <a:ea typeface="Montserrat"/>
                <a:cs typeface="Montserrat"/>
                <a:sym typeface="Montserrat"/>
                <a:hlinkClick r:id="rId10"/>
              </a:rPr>
              <a:t>Mapa +</a:t>
            </a:r>
            <a:r>
              <a:rPr lang="ca" sz="1000">
                <a:solidFill>
                  <a:srgbClr val="333333"/>
                </a:solidFill>
                <a:latin typeface="Montserrat"/>
                <a:ea typeface="Montserrat"/>
                <a:cs typeface="Montserrat"/>
                <a:sym typeface="Montserrat"/>
              </a:rPr>
              <a:t>)Passeig de Sant Joan, 2 (</a:t>
            </a:r>
            <a:r>
              <a:rPr lang="ca" sz="1000" u="sng">
                <a:solidFill>
                  <a:srgbClr val="D83D27"/>
                </a:solidFill>
                <a:latin typeface="Montserrat"/>
                <a:ea typeface="Montserrat"/>
                <a:cs typeface="Montserrat"/>
                <a:sym typeface="Montserrat"/>
                <a:hlinkClick r:id="rId11"/>
              </a:rPr>
              <a:t>Mapa +</a:t>
            </a:r>
            <a:r>
              <a:rPr lang="ca" sz="1000">
                <a:solidFill>
                  <a:srgbClr val="333333"/>
                </a:solidFill>
                <a:latin typeface="Montserrat"/>
                <a:ea typeface="Montserrat"/>
                <a:cs typeface="Montserrat"/>
                <a:sym typeface="Montserrat"/>
              </a:rPr>
              <a:t>)Carrer d'Aribau, 2 (</a:t>
            </a:r>
            <a:r>
              <a:rPr lang="ca" sz="1000" u="sng">
                <a:solidFill>
                  <a:srgbClr val="D83D27"/>
                </a:solidFill>
                <a:latin typeface="Montserrat"/>
                <a:ea typeface="Montserrat"/>
                <a:cs typeface="Montserrat"/>
                <a:sym typeface="Montserrat"/>
                <a:hlinkClick r:id="rId12"/>
              </a:rPr>
              <a:t>Mapa +</a:t>
            </a:r>
            <a:r>
              <a:rPr lang="ca" sz="1000">
                <a:solidFill>
                  <a:srgbClr val="333333"/>
                </a:solidFill>
                <a:latin typeface="Montserrat"/>
                <a:ea typeface="Montserrat"/>
                <a:cs typeface="Montserrat"/>
                <a:sym typeface="Montserrat"/>
              </a:rPr>
              <a:t>)</a:t>
            </a:r>
            <a:endParaRPr sz="1000">
              <a:solidFill>
                <a:srgbClr val="333333"/>
              </a:solidFill>
              <a:latin typeface="Montserrat"/>
              <a:ea typeface="Montserrat"/>
              <a:cs typeface="Montserrat"/>
              <a:sym typeface="Montserrat"/>
            </a:endParaRPr>
          </a:p>
          <a:p>
            <a:pPr indent="-292100" lvl="0" marL="457200" rtl="0" algn="l">
              <a:lnSpc>
                <a:spcPct val="115000"/>
              </a:lnSpc>
              <a:spcBef>
                <a:spcPts val="800"/>
              </a:spcBef>
              <a:spcAft>
                <a:spcPts val="0"/>
              </a:spcAft>
              <a:buClr>
                <a:srgbClr val="000000"/>
              </a:buClr>
              <a:buSzPts val="1000"/>
              <a:buFont typeface="Montserrat"/>
              <a:buChar char="●"/>
            </a:pPr>
            <a:r>
              <a:rPr b="1" lang="ca" sz="1000">
                <a:latin typeface="Montserrat"/>
                <a:ea typeface="Montserrat"/>
                <a:cs typeface="Montserrat"/>
                <a:sym typeface="Montserrat"/>
              </a:rPr>
              <a:t>Gràcia</a:t>
            </a:r>
            <a:endParaRPr b="1" sz="1000">
              <a:latin typeface="Montserrat"/>
              <a:ea typeface="Montserrat"/>
              <a:cs typeface="Montserrat"/>
              <a:sym typeface="Montserrat"/>
            </a:endParaRPr>
          </a:p>
          <a:p>
            <a:pPr indent="0" lvl="0" marL="457200" rtl="0" algn="l">
              <a:lnSpc>
                <a:spcPct val="115000"/>
              </a:lnSpc>
              <a:spcBef>
                <a:spcPts val="800"/>
              </a:spcBef>
              <a:spcAft>
                <a:spcPts val="0"/>
              </a:spcAft>
              <a:buClr>
                <a:schemeClr val="dk1"/>
              </a:buClr>
              <a:buSzPts val="1100"/>
              <a:buFont typeface="Arial"/>
              <a:buNone/>
            </a:pPr>
            <a:r>
              <a:rPr lang="ca" sz="1000">
                <a:solidFill>
                  <a:srgbClr val="333333"/>
                </a:solidFill>
                <a:latin typeface="Montserrat"/>
                <a:ea typeface="Montserrat"/>
                <a:cs typeface="Montserrat"/>
                <a:sym typeface="Montserrat"/>
              </a:rPr>
              <a:t>Avinguda del Príncep d’Astúries, 66 (</a:t>
            </a:r>
            <a:r>
              <a:rPr lang="ca" sz="1000" u="sng">
                <a:solidFill>
                  <a:srgbClr val="D83D27"/>
                </a:solidFill>
                <a:latin typeface="Montserrat"/>
                <a:ea typeface="Montserrat"/>
                <a:cs typeface="Montserrat"/>
                <a:sym typeface="Montserrat"/>
                <a:hlinkClick r:id="rId13"/>
              </a:rPr>
              <a:t>Mapa +</a:t>
            </a:r>
            <a:r>
              <a:rPr lang="ca" sz="1000">
                <a:solidFill>
                  <a:srgbClr val="333333"/>
                </a:solidFill>
                <a:latin typeface="Montserrat"/>
                <a:ea typeface="Montserrat"/>
                <a:cs typeface="Montserrat"/>
                <a:sym typeface="Montserrat"/>
              </a:rPr>
              <a:t>)Carrer de Bailèn, 207 (</a:t>
            </a:r>
            <a:r>
              <a:rPr lang="ca" sz="1000" u="sng">
                <a:solidFill>
                  <a:srgbClr val="D83D27"/>
                </a:solidFill>
                <a:latin typeface="Montserrat"/>
                <a:ea typeface="Montserrat"/>
                <a:cs typeface="Montserrat"/>
                <a:sym typeface="Montserrat"/>
                <a:hlinkClick r:id="rId14"/>
              </a:rPr>
              <a:t>Mapa +</a:t>
            </a:r>
            <a:r>
              <a:rPr lang="ca" sz="1000">
                <a:solidFill>
                  <a:srgbClr val="333333"/>
                </a:solidFill>
                <a:latin typeface="Montserrat"/>
                <a:ea typeface="Montserrat"/>
                <a:cs typeface="Montserrat"/>
                <a:sym typeface="Montserrat"/>
              </a:rPr>
              <a:t>)</a:t>
            </a:r>
            <a:endParaRPr sz="1000">
              <a:solidFill>
                <a:srgbClr val="333333"/>
              </a:solidFill>
              <a:latin typeface="Montserrat"/>
              <a:ea typeface="Montserrat"/>
              <a:cs typeface="Montserrat"/>
              <a:sym typeface="Montserrat"/>
            </a:endParaRPr>
          </a:p>
          <a:p>
            <a:pPr indent="-292100" lvl="0" marL="457200" rtl="0" algn="l">
              <a:lnSpc>
                <a:spcPct val="115000"/>
              </a:lnSpc>
              <a:spcBef>
                <a:spcPts val="800"/>
              </a:spcBef>
              <a:spcAft>
                <a:spcPts val="0"/>
              </a:spcAft>
              <a:buClr>
                <a:srgbClr val="000000"/>
              </a:buClr>
              <a:buSzPts val="1000"/>
              <a:buFont typeface="Montserrat"/>
              <a:buChar char="●"/>
            </a:pPr>
            <a:r>
              <a:rPr b="1" lang="ca" sz="1000">
                <a:latin typeface="Montserrat"/>
                <a:ea typeface="Montserrat"/>
                <a:cs typeface="Montserrat"/>
                <a:sym typeface="Montserrat"/>
              </a:rPr>
              <a:t>Horta-Guinardó                                                                                                          </a:t>
            </a:r>
            <a:endParaRPr b="1" sz="1000">
              <a:latin typeface="Montserrat"/>
              <a:ea typeface="Montserrat"/>
              <a:cs typeface="Montserrat"/>
              <a:sym typeface="Montserrat"/>
            </a:endParaRPr>
          </a:p>
          <a:p>
            <a:pPr indent="0" lvl="0" marL="457200" rtl="0" algn="l">
              <a:lnSpc>
                <a:spcPct val="115000"/>
              </a:lnSpc>
              <a:spcBef>
                <a:spcPts val="800"/>
              </a:spcBef>
              <a:spcAft>
                <a:spcPts val="0"/>
              </a:spcAft>
              <a:buClr>
                <a:schemeClr val="dk1"/>
              </a:buClr>
              <a:buSzPts val="1100"/>
              <a:buFont typeface="Arial"/>
              <a:buNone/>
            </a:pPr>
            <a:r>
              <a:rPr lang="ca" sz="1000">
                <a:solidFill>
                  <a:srgbClr val="333333"/>
                </a:solidFill>
                <a:latin typeface="Montserrat"/>
                <a:ea typeface="Montserrat"/>
                <a:cs typeface="Montserrat"/>
                <a:sym typeface="Montserrat"/>
              </a:rPr>
              <a:t>Carrer del Tajo, 39 (</a:t>
            </a:r>
            <a:r>
              <a:rPr lang="ca" sz="1000" u="sng">
                <a:solidFill>
                  <a:srgbClr val="D83D27"/>
                </a:solidFill>
                <a:latin typeface="Montserrat"/>
                <a:ea typeface="Montserrat"/>
                <a:cs typeface="Montserrat"/>
                <a:sym typeface="Montserrat"/>
                <a:hlinkClick r:id="rId15"/>
              </a:rPr>
              <a:t>Mapa +</a:t>
            </a:r>
            <a:r>
              <a:rPr lang="ca" sz="1000">
                <a:solidFill>
                  <a:srgbClr val="333333"/>
                </a:solidFill>
                <a:latin typeface="Montserrat"/>
                <a:ea typeface="Montserrat"/>
                <a:cs typeface="Montserrat"/>
                <a:sym typeface="Montserrat"/>
              </a:rPr>
              <a:t>)</a:t>
            </a:r>
            <a:endParaRPr sz="1000">
              <a:solidFill>
                <a:srgbClr val="333333"/>
              </a:solidFill>
              <a:latin typeface="Montserrat"/>
              <a:ea typeface="Montserrat"/>
              <a:cs typeface="Montserrat"/>
              <a:sym typeface="Montserrat"/>
            </a:endParaRPr>
          </a:p>
          <a:p>
            <a:pPr indent="-292100" lvl="0" marL="457200" rtl="0" algn="l">
              <a:lnSpc>
                <a:spcPct val="115000"/>
              </a:lnSpc>
              <a:spcBef>
                <a:spcPts val="800"/>
              </a:spcBef>
              <a:spcAft>
                <a:spcPts val="0"/>
              </a:spcAft>
              <a:buClr>
                <a:srgbClr val="000000"/>
              </a:buClr>
              <a:buSzPts val="1000"/>
              <a:buFont typeface="Montserrat"/>
              <a:buChar char="●"/>
            </a:pPr>
            <a:r>
              <a:rPr b="1" lang="ca" sz="1000">
                <a:latin typeface="Montserrat"/>
                <a:ea typeface="Montserrat"/>
                <a:cs typeface="Montserrat"/>
                <a:sym typeface="Montserrat"/>
              </a:rPr>
              <a:t>Les Corts</a:t>
            </a:r>
            <a:endParaRPr b="1" sz="1000">
              <a:latin typeface="Montserrat"/>
              <a:ea typeface="Montserrat"/>
              <a:cs typeface="Montserrat"/>
              <a:sym typeface="Montserrat"/>
            </a:endParaRPr>
          </a:p>
          <a:p>
            <a:pPr indent="0" lvl="0" marL="457200" rtl="0" algn="l">
              <a:lnSpc>
                <a:spcPct val="115000"/>
              </a:lnSpc>
              <a:spcBef>
                <a:spcPts val="800"/>
              </a:spcBef>
              <a:spcAft>
                <a:spcPts val="0"/>
              </a:spcAft>
              <a:buClr>
                <a:schemeClr val="dk1"/>
              </a:buClr>
              <a:buSzPts val="1100"/>
              <a:buFont typeface="Arial"/>
              <a:buNone/>
            </a:pPr>
            <a:r>
              <a:rPr lang="ca" sz="1000">
                <a:solidFill>
                  <a:srgbClr val="333333"/>
                </a:solidFill>
                <a:latin typeface="Montserrat"/>
                <a:ea typeface="Montserrat"/>
                <a:cs typeface="Montserrat"/>
                <a:sym typeface="Montserrat"/>
              </a:rPr>
              <a:t>Avinguda Diagonal, 589 (</a:t>
            </a:r>
            <a:r>
              <a:rPr lang="ca" sz="1000" u="sng">
                <a:solidFill>
                  <a:srgbClr val="D83D27"/>
                </a:solidFill>
                <a:latin typeface="Montserrat"/>
                <a:ea typeface="Montserrat"/>
                <a:cs typeface="Montserrat"/>
                <a:sym typeface="Montserrat"/>
                <a:hlinkClick r:id="rId16"/>
              </a:rPr>
              <a:t>Mapa +</a:t>
            </a:r>
            <a:r>
              <a:rPr lang="ca" sz="1000">
                <a:solidFill>
                  <a:srgbClr val="333333"/>
                </a:solidFill>
                <a:latin typeface="Montserrat"/>
                <a:ea typeface="Montserrat"/>
                <a:cs typeface="Montserrat"/>
                <a:sym typeface="Montserrat"/>
              </a:rPr>
              <a:t>)Avinguda Diagonal, 668 (</a:t>
            </a:r>
            <a:r>
              <a:rPr lang="ca" sz="1000" u="sng">
                <a:solidFill>
                  <a:srgbClr val="D83D27"/>
                </a:solidFill>
                <a:latin typeface="Montserrat"/>
                <a:ea typeface="Montserrat"/>
                <a:cs typeface="Montserrat"/>
                <a:sym typeface="Montserrat"/>
                <a:hlinkClick r:id="rId17"/>
              </a:rPr>
              <a:t>Mapa +</a:t>
            </a:r>
            <a:r>
              <a:rPr lang="ca" sz="1000">
                <a:solidFill>
                  <a:srgbClr val="333333"/>
                </a:solidFill>
                <a:latin typeface="Montserrat"/>
                <a:ea typeface="Montserrat"/>
                <a:cs typeface="Montserrat"/>
                <a:sym typeface="Montserrat"/>
              </a:rPr>
              <a:t>)Carrer de Déu i Mata, 49 (</a:t>
            </a:r>
            <a:r>
              <a:rPr lang="ca" sz="1000" u="sng">
                <a:solidFill>
                  <a:srgbClr val="D83D27"/>
                </a:solidFill>
                <a:latin typeface="Montserrat"/>
                <a:ea typeface="Montserrat"/>
                <a:cs typeface="Montserrat"/>
                <a:sym typeface="Montserrat"/>
                <a:hlinkClick r:id="rId18"/>
              </a:rPr>
              <a:t>Mapa +</a:t>
            </a:r>
            <a:r>
              <a:rPr lang="ca" sz="1000">
                <a:solidFill>
                  <a:srgbClr val="333333"/>
                </a:solidFill>
                <a:latin typeface="Montserrat"/>
                <a:ea typeface="Montserrat"/>
                <a:cs typeface="Montserrat"/>
                <a:sym typeface="Montserrat"/>
              </a:rPr>
              <a:t>)</a:t>
            </a:r>
            <a:endParaRPr sz="1000">
              <a:solidFill>
                <a:srgbClr val="333333"/>
              </a:solidFill>
              <a:latin typeface="Montserrat"/>
              <a:ea typeface="Montserrat"/>
              <a:cs typeface="Montserrat"/>
              <a:sym typeface="Montserrat"/>
            </a:endParaRPr>
          </a:p>
          <a:p>
            <a:pPr indent="0" lvl="0" marL="0" rtl="0" algn="just">
              <a:spcBef>
                <a:spcPts val="0"/>
              </a:spcBef>
              <a:spcAft>
                <a:spcPts val="0"/>
              </a:spcAft>
              <a:buNone/>
            </a:pPr>
            <a:r>
              <a:t/>
            </a:r>
            <a:endParaRPr sz="1200">
              <a:solidFill>
                <a:srgbClr val="333333"/>
              </a:solidFill>
              <a:latin typeface="Montserrat"/>
              <a:ea typeface="Montserrat"/>
              <a:cs typeface="Montserrat"/>
              <a:sym typeface="Montserrat"/>
            </a:endParaRPr>
          </a:p>
        </p:txBody>
      </p:sp>
      <p:pic>
        <p:nvPicPr>
          <p:cNvPr id="124" name="Google Shape;124;p21"/>
          <p:cNvPicPr preferRelativeResize="0"/>
          <p:nvPr/>
        </p:nvPicPr>
        <p:blipFill rotWithShape="1">
          <a:blip r:embed="rId19">
            <a:alphaModFix/>
          </a:blip>
          <a:srcRect b="6182" l="0" r="37578" t="0"/>
          <a:stretch/>
        </p:blipFill>
        <p:spPr>
          <a:xfrm>
            <a:off x="6637675" y="2657050"/>
            <a:ext cx="2175600" cy="1831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