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1" r:id="rId2"/>
    <p:sldId id="259" r:id="rId3"/>
    <p:sldId id="258" r:id="rId4"/>
    <p:sldId id="256" r:id="rId5"/>
    <p:sldId id="257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4A539-668F-43BD-8864-7C44B6A9ADD5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4143B-F9DE-47FE-8821-95D38DFAD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Consisteix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posar-se a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terra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boca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avall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palmells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les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recolzades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terra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braços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estesos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una mica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l’amplada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les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espatlles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mentre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peus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recolzen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terra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mantenint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una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línia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recte entre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cames-tronc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Partint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d’aquesta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posició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flexionen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colzes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es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baixa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tronc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arribar a tocar el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terra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o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gairebé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mantenint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posició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recte del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moment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4143B-F9DE-47FE-8821-95D38DFADF76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4143B-F9DE-47FE-8821-95D38DFADF76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4FD-C883-41C5-B77B-44477A1B5121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230-7BA9-4198-8DDC-A3FF2B7FEF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4FD-C883-41C5-B77B-44477A1B5121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230-7BA9-4198-8DDC-A3FF2B7FEF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4FD-C883-41C5-B77B-44477A1B5121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230-7BA9-4198-8DDC-A3FF2B7FEF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4FD-C883-41C5-B77B-44477A1B5121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230-7BA9-4198-8DDC-A3FF2B7FEF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4FD-C883-41C5-B77B-44477A1B5121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230-7BA9-4198-8DDC-A3FF2B7FEF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4FD-C883-41C5-B77B-44477A1B5121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230-7BA9-4198-8DDC-A3FF2B7FEF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4FD-C883-41C5-B77B-44477A1B5121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230-7BA9-4198-8DDC-A3FF2B7FEF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4FD-C883-41C5-B77B-44477A1B5121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230-7BA9-4198-8DDC-A3FF2B7FEF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4FD-C883-41C5-B77B-44477A1B5121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230-7BA9-4198-8DDC-A3FF2B7FEF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4FD-C883-41C5-B77B-44477A1B5121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230-7BA9-4198-8DDC-A3FF2B7FEF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4FD-C883-41C5-B77B-44477A1B5121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230-7BA9-4198-8DDC-A3FF2B7FEF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F4FD-C883-41C5-B77B-44477A1B5121}" type="datetimeFigureOut">
              <a:rPr lang="es-ES" smtClean="0"/>
              <a:pPr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27230-7BA9-4198-8DDC-A3FF2B7FEF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HuwcgaU26s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Treball per les vacances de Nadal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a-ES" dirty="0" smtClean="0"/>
              <a:t>Realitzar i aplicar de manera autònoma un programa d'activitat física orientat a la salut, i per la futura avaluació, utilitzant els coneixements adquirits per valorar la condició física i les característiques o condicions pròpies, establir objectius adequats, aplicar correctament els principis i mètodes d'entrenament i assumir els valors de l'esforç,  la constància i la perseverança en la consecució dels objectius.</a:t>
            </a:r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932040" y="185759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hlinkClick r:id="rId2"/>
              </a:rPr>
              <a:t>https://youtu.be/HuwcgaU26sQ</a:t>
            </a:r>
            <a:endParaRPr lang="ca-ES" dirty="0" smtClean="0"/>
          </a:p>
          <a:p>
            <a:endParaRPr lang="ca-ES" dirty="0" smtClean="0"/>
          </a:p>
          <a:p>
            <a:endParaRPr lang="ca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331640" y="1877736"/>
            <a:ext cx="330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Vídeo: FISIOLOGIA DEL CORAZON</a:t>
            </a:r>
            <a:endParaRPr lang="ca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 </a:t>
            </a:r>
            <a:r>
              <a:rPr lang="ca-ES" sz="3600" dirty="0" smtClean="0"/>
              <a:t>Doble circulació, </a:t>
            </a:r>
            <a:br>
              <a:rPr lang="ca-ES" sz="3600" dirty="0" smtClean="0"/>
            </a:br>
            <a:r>
              <a:rPr lang="ca-ES" sz="3600" dirty="0" smtClean="0"/>
              <a:t>batxillerat  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279" t="24609" r="42252" b="30110"/>
          <a:stretch>
            <a:fillRect/>
          </a:stretch>
        </p:blipFill>
        <p:spPr bwMode="auto">
          <a:xfrm>
            <a:off x="1331640" y="2564904"/>
            <a:ext cx="66967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 descr="C:\Users\JANOVIC-3\Downloads\Pabellón+(cartílago)+Tejido+cartilaginos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2496277" cy="1872208"/>
          </a:xfrm>
          <a:prstGeom prst="rect">
            <a:avLst/>
          </a:prstGeom>
          <a:noFill/>
        </p:spPr>
      </p:pic>
      <p:pic>
        <p:nvPicPr>
          <p:cNvPr id="1027" name="Picture 3" descr="C:\Users\JANOVIC-3\Downloads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1412776"/>
            <a:ext cx="2376264" cy="2060744"/>
          </a:xfrm>
          <a:prstGeom prst="rect">
            <a:avLst/>
          </a:prstGeom>
          <a:noFill/>
        </p:spPr>
      </p:pic>
      <p:pic>
        <p:nvPicPr>
          <p:cNvPr id="1028" name="Picture 4" descr="C:\Users\JANOVIC-3\Downloads\descarga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3019425" cy="1514475"/>
          </a:xfrm>
          <a:prstGeom prst="rect">
            <a:avLst/>
          </a:prstGeom>
          <a:noFill/>
        </p:spPr>
      </p:pic>
      <p:pic>
        <p:nvPicPr>
          <p:cNvPr id="1029" name="Picture 5" descr="C:\Users\JANOVIC-3\Downloads\descarga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645024"/>
            <a:ext cx="1905000" cy="2066925"/>
          </a:xfrm>
          <a:prstGeom prst="rect">
            <a:avLst/>
          </a:prstGeom>
          <a:noFill/>
        </p:spPr>
      </p:pic>
      <p:pic>
        <p:nvPicPr>
          <p:cNvPr id="1030" name="Picture 6" descr="C:\Users\JANOVIC-3\Downloads\els-funcionaments-dels-msculs-7-7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2836" y="3429000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050" name="Picture 2" descr="C:\Users\JANOVIC-3\Downloads\D_IullBWkAIVzK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85766"/>
            <a:ext cx="8229600" cy="4354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ANATOMIA DEL COR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70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a-ES" sz="1800" dirty="0"/>
              <a:t> </a:t>
            </a:r>
            <a:r>
              <a:rPr lang="ca-ES" sz="1800" dirty="0" smtClean="0"/>
              <a:t>      </a:t>
            </a:r>
            <a:r>
              <a:rPr lang="ca-ES" sz="1400" dirty="0" smtClean="0"/>
              <a:t>Abans </a:t>
            </a:r>
            <a:r>
              <a:rPr lang="ca-ES" sz="1400" dirty="0" smtClean="0"/>
              <a:t>d'aprendre com funciona, és important conèixer i entendre l'anatomia del cor; la seva estructura. El </a:t>
            </a:r>
            <a:r>
              <a:rPr lang="ca-ES" sz="1400" dirty="0" smtClean="0"/>
              <a:t>cor està </a:t>
            </a:r>
            <a:r>
              <a:rPr lang="ca-ES" sz="1400" dirty="0" smtClean="0"/>
              <a:t>dividit en dues parts separades per un septe. Cadascuna d'aquestes parts conté </a:t>
            </a:r>
            <a:r>
              <a:rPr lang="ca-ES" sz="1400" dirty="0" smtClean="0"/>
              <a:t>uns ventricles </a:t>
            </a:r>
            <a:r>
              <a:rPr lang="ca-ES" sz="1400" dirty="0" smtClean="0"/>
              <a:t>i </a:t>
            </a:r>
            <a:r>
              <a:rPr lang="ca-ES" sz="1400" dirty="0" smtClean="0"/>
              <a:t>unes  aurícules </a:t>
            </a:r>
            <a:r>
              <a:rPr lang="ca-ES" sz="1400" dirty="0" smtClean="0"/>
              <a:t>que treballen en equip i simultàniament: mentre les aurícules s'omplen de sang que després expulsen cap als ventricles, els ventricles bomben la sang i l'expulsen del cor.</a:t>
            </a:r>
          </a:p>
          <a:p>
            <a:pPr>
              <a:buNone/>
            </a:pPr>
            <a:endParaRPr lang="ca-ES" sz="1500" dirty="0" smtClean="0"/>
          </a:p>
          <a:p>
            <a:pPr>
              <a:buNone/>
            </a:pPr>
            <a:r>
              <a:rPr lang="ca-ES" sz="1500" dirty="0" smtClean="0"/>
              <a:t>COM FUNCIONA EL COR?</a:t>
            </a:r>
          </a:p>
          <a:p>
            <a:pPr>
              <a:buNone/>
            </a:pPr>
            <a:r>
              <a:rPr lang="ca-ES" sz="1500" dirty="0" smtClean="0"/>
              <a:t> Ara </a:t>
            </a:r>
            <a:r>
              <a:rPr lang="ca-ES" sz="1500" dirty="0" smtClean="0"/>
              <a:t>que sabem quins elements componen el cor, explicarem pas a pas com funciona:</a:t>
            </a:r>
          </a:p>
          <a:p>
            <a:pPr algn="just">
              <a:buNone/>
            </a:pPr>
            <a:r>
              <a:rPr lang="ca-ES" sz="1500" dirty="0" smtClean="0"/>
              <a:t>1</a:t>
            </a:r>
            <a:r>
              <a:rPr lang="ca-ES" sz="1500" dirty="0" smtClean="0"/>
              <a:t>. L'aurícula dreta rep la sang que prové del cos des de les venes caves superior i inferior.</a:t>
            </a:r>
          </a:p>
          <a:p>
            <a:pPr algn="just">
              <a:buNone/>
            </a:pPr>
            <a:r>
              <a:rPr lang="ca-ES" sz="1500" dirty="0" smtClean="0"/>
              <a:t>2. A continuació, la sang baixa al ventricle dret. Des d'allà s'envia per l'artèria pulmonar fins als pulmons, on s'oxigenarà.</a:t>
            </a:r>
          </a:p>
          <a:p>
            <a:pPr algn="just">
              <a:buNone/>
            </a:pPr>
            <a:r>
              <a:rPr lang="ca-ES" sz="1500" dirty="0" smtClean="0"/>
              <a:t>3. L'aurícula esquerra rep la sang de la circulació pulmonar, que hi desemboca per les venes pulmonars. Aquesta sang prové dels pulmons i està oxigenada. A continuació, la sang passa al ventricle esquerre.</a:t>
            </a:r>
          </a:p>
          <a:p>
            <a:pPr algn="just">
              <a:buNone/>
            </a:pPr>
            <a:r>
              <a:rPr lang="ca-ES" sz="1500" dirty="0" smtClean="0"/>
              <a:t>4. El ventricle esquerre envia la sang per l'artèria aorta per distribuir-la després per tot l'organisme.</a:t>
            </a:r>
          </a:p>
          <a:p>
            <a:pPr algn="just">
              <a:buNone/>
            </a:pPr>
            <a:r>
              <a:rPr lang="ca-ES" sz="1500" dirty="0" smtClean="0"/>
              <a:t>5. Perquè tota la sang flueixi al cor amb normalitat s'han de produir una sèrie de contraccions que causa el sistema nerviós</a:t>
            </a:r>
            <a:r>
              <a:rPr lang="ca-ES" sz="1500" dirty="0" smtClean="0"/>
              <a:t>.</a:t>
            </a:r>
          </a:p>
          <a:p>
            <a:pPr algn="just">
              <a:buNone/>
            </a:pPr>
            <a:r>
              <a:rPr lang="ca-ES" sz="1500" dirty="0" smtClean="0"/>
              <a:t> </a:t>
            </a:r>
            <a:r>
              <a:rPr lang="ca-ES" sz="1500" dirty="0" smtClean="0"/>
              <a:t>Les </a:t>
            </a:r>
            <a:r>
              <a:rPr lang="ca-ES" sz="1500" dirty="0" smtClean="0"/>
              <a:t>vàlvules de cor són les que s'encarreguen de tancar i obrir el pas de la sang en el moment </a:t>
            </a:r>
            <a:r>
              <a:rPr lang="ca-ES" sz="1500" dirty="0" smtClean="0"/>
              <a:t>adequat.</a:t>
            </a:r>
            <a:endParaRPr lang="ca-ES" sz="1500" dirty="0" smtClean="0"/>
          </a:p>
          <a:p>
            <a:pPr algn="just">
              <a:buNone/>
            </a:pPr>
            <a:r>
              <a:rPr lang="ca-ES" sz="1500" dirty="0" smtClean="0"/>
              <a:t> -  Sístole </a:t>
            </a:r>
            <a:r>
              <a:rPr lang="ca-ES" sz="1500" dirty="0" smtClean="0"/>
              <a:t>auricular: les aurícules es contrauen i projecten la sang cap als ventricles.</a:t>
            </a:r>
          </a:p>
          <a:p>
            <a:pPr algn="just">
              <a:buNone/>
            </a:pPr>
            <a:r>
              <a:rPr lang="ca-ES" sz="1600" dirty="0" smtClean="0"/>
              <a:t> - Sístole </a:t>
            </a:r>
            <a:r>
              <a:rPr lang="ca-ES" sz="1600" dirty="0" smtClean="0"/>
              <a:t>ventricular: els ventricles es contrauen i expulsen la sang cap a l'aparell circulatori</a:t>
            </a:r>
            <a:r>
              <a:rPr lang="ca-ES" sz="1600" dirty="0" smtClean="0"/>
              <a:t>.</a:t>
            </a:r>
          </a:p>
          <a:p>
            <a:pPr algn="just">
              <a:buNone/>
            </a:pPr>
            <a:r>
              <a:rPr lang="ca-ES" sz="1600" dirty="0" smtClean="0"/>
              <a:t> - Diàstole: es produeix quan es relaxen totes les parts del cor per rebre nova sang.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dirty="0" smtClean="0"/>
              <a:t>Exercicis d'escalfaments</a:t>
            </a:r>
            <a:r>
              <a:rPr lang="ca-ES" sz="2400" dirty="0" smtClean="0"/>
              <a:t/>
            </a:r>
            <a:br>
              <a:rPr lang="ca-ES" sz="2400" dirty="0" smtClean="0"/>
            </a:br>
            <a:r>
              <a:rPr lang="ca-ES" sz="2400" dirty="0" smtClean="0"/>
              <a:t>(exemple)</a:t>
            </a:r>
            <a:endParaRPr lang="ca-ES" sz="2400" dirty="0"/>
          </a:p>
        </p:txBody>
      </p:sp>
      <p:pic>
        <p:nvPicPr>
          <p:cNvPr id="4098" name="Picture 2" descr="C:\Users\JANOVIC-3\Downloads\p1.jpg"/>
          <p:cNvPicPr>
            <a:picLocks noChangeAspect="1" noChangeArrowheads="1"/>
          </p:cNvPicPr>
          <p:nvPr/>
        </p:nvPicPr>
        <p:blipFill>
          <a:blip r:embed="rId2" cstate="print"/>
          <a:srcRect l="10800" t="6360" r="10002" b="19867"/>
          <a:stretch>
            <a:fillRect/>
          </a:stretch>
        </p:blipFill>
        <p:spPr bwMode="auto">
          <a:xfrm>
            <a:off x="2627784" y="1281852"/>
            <a:ext cx="4032448" cy="531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dirty="0" smtClean="0"/>
              <a:t>Exercicis d'estiraments</a:t>
            </a:r>
            <a:endParaRPr lang="ca-ES" sz="3200" dirty="0"/>
          </a:p>
        </p:txBody>
      </p:sp>
      <p:pic>
        <p:nvPicPr>
          <p:cNvPr id="3074" name="Picture 2" descr="C:\Users\JANOVIC-3\Downloads\imag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3737" y="3005931"/>
            <a:ext cx="2676525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4752528" cy="5616624"/>
          </a:xfrm>
        </p:spPr>
        <p:txBody>
          <a:bodyPr>
            <a:normAutofit/>
          </a:bodyPr>
          <a:lstStyle/>
          <a:p>
            <a:pPr algn="l"/>
            <a:r>
              <a:rPr lang="es-ES" sz="1800" cap="all" dirty="0" smtClean="0"/>
              <a:t/>
            </a:r>
            <a:br>
              <a:rPr lang="es-ES" sz="1800" cap="all" dirty="0" smtClean="0"/>
            </a:br>
            <a:r>
              <a:rPr lang="ca-ES" sz="1800" dirty="0" smtClean="0"/>
              <a:t>Consisteix en posar-se a terra  boca avall amb els palmells de les mans recolzades a terra i braços estesos i una mica més separats que l’amplada de les espatlles mentre els peus es recolzen a terra mantenint una línia recte entre </a:t>
            </a:r>
            <a:r>
              <a:rPr lang="ca-ES" sz="1800" dirty="0" err="1" smtClean="0"/>
              <a:t>cames-tronc</a:t>
            </a:r>
            <a:r>
              <a:rPr lang="ca-ES" sz="1800" dirty="0" smtClean="0"/>
              <a:t>. Partint d’aquesta posició es flexionen els colzes i es baixa el tronc fins arribar a tocar el pit a terra ( o gairebé) mantenint la posició recte del cos en tot moment</a:t>
            </a:r>
            <a:r>
              <a:rPr lang="es-ES" sz="1200" dirty="0" smtClean="0"/>
              <a:t>.</a:t>
            </a:r>
            <a:br>
              <a:rPr lang="es-ES" sz="1200" dirty="0" smtClean="0"/>
            </a:br>
            <a:r>
              <a:rPr lang="ca-ES" sz="2200" dirty="0" smtClean="0"/>
              <a:t/>
            </a:r>
            <a:br>
              <a:rPr lang="ca-ES" sz="2200" dirty="0" smtClean="0"/>
            </a:br>
            <a:r>
              <a:rPr lang="ca-ES" sz="2200" b="1" dirty="0" smtClean="0"/>
              <a:t>Rutina: Caldria fer 5 sèries diàries de 10 a 20 repeticions.</a:t>
            </a:r>
            <a:br>
              <a:rPr lang="ca-ES" sz="2200" b="1" dirty="0" smtClean="0"/>
            </a:br>
            <a:r>
              <a:rPr lang="ca-ES" sz="2200" b="1" dirty="0" smtClean="0"/>
              <a:t/>
            </a:r>
            <a:br>
              <a:rPr lang="ca-ES" sz="2200" b="1" dirty="0" smtClean="0"/>
            </a:br>
            <a:r>
              <a:rPr lang="ca-ES" sz="2200" b="1" dirty="0" smtClean="0"/>
              <a:t>Recuperació: Entre sèrie i sèrie cal recuperar quatre minuts com a mínim. </a:t>
            </a:r>
            <a:r>
              <a:rPr lang="es-ES" sz="1100" cap="all" dirty="0"/>
              <a:t/>
            </a:r>
            <a:br>
              <a:rPr lang="es-ES" sz="1100" cap="all" dirty="0"/>
            </a:br>
            <a:r>
              <a:rPr lang="es-ES" sz="1100" dirty="0" smtClean="0"/>
              <a:t/>
            </a:r>
            <a:br>
              <a:rPr lang="es-ES" sz="1100" dirty="0" smtClean="0"/>
            </a:br>
            <a:endParaRPr lang="es-ES" sz="1100" dirty="0"/>
          </a:p>
        </p:txBody>
      </p:sp>
      <p:pic>
        <p:nvPicPr>
          <p:cNvPr id="1026" name="Picture 2" descr="C:\Users\JANOVIC-3\Downloads\descarg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664296" cy="2232248"/>
          </a:xfrm>
          <a:prstGeom prst="rect">
            <a:avLst/>
          </a:prstGeom>
          <a:noFill/>
        </p:spPr>
      </p:pic>
      <p:pic>
        <p:nvPicPr>
          <p:cNvPr id="1027" name="Picture 3" descr="C:\Users\JANOVIC-3\Downloads\descar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4465" y="4277072"/>
            <a:ext cx="2847975" cy="1600200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39552" y="197768"/>
            <a:ext cx="3466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200" dirty="0" smtClean="0">
                <a:latin typeface="+mj-lt"/>
                <a:ea typeface="+mj-ea"/>
                <a:cs typeface="+mj-cs"/>
              </a:rPr>
              <a:t>Flexions de braços</a:t>
            </a:r>
            <a:endParaRPr kumimoji="0" lang="ca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413792"/>
            <a:ext cx="8229600" cy="1719064"/>
          </a:xfrm>
        </p:spPr>
        <p:txBody>
          <a:bodyPr>
            <a:normAutofit fontScale="90000"/>
          </a:bodyPr>
          <a:lstStyle/>
          <a:p>
            <a:pPr algn="l"/>
            <a:r>
              <a:rPr lang="ca-ES" sz="3600" dirty="0" smtClean="0"/>
              <a:t>Rutina: tres series de 30 segons per exercici 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sz="2000" dirty="0" smtClean="0"/>
              <a:t> </a:t>
            </a:r>
            <a:br>
              <a:rPr lang="ca-ES" sz="2000" dirty="0" smtClean="0"/>
            </a:br>
            <a:r>
              <a:rPr lang="ca-ES" sz="2000" dirty="0" smtClean="0"/>
              <a:t>Si observeu o </a:t>
            </a:r>
            <a:r>
              <a:rPr lang="ca-ES" sz="2000" dirty="0" err="1" smtClean="0"/>
              <a:t>percibiu</a:t>
            </a:r>
            <a:r>
              <a:rPr lang="ca-ES" sz="2000" dirty="0" smtClean="0"/>
              <a:t> una certa  facilitat  a la hora de fer aquests exercicis, els  podeu fer dos cops, també podeu fer les series de 40 segons.</a:t>
            </a:r>
            <a:br>
              <a:rPr lang="ca-ES" sz="2000" dirty="0" smtClean="0"/>
            </a:br>
            <a:r>
              <a:rPr lang="ca-ES" sz="2000" dirty="0" smtClean="0"/>
              <a:t>Advertència: Si en algun moment fa mal l’esquena, parar.</a:t>
            </a:r>
            <a:endParaRPr lang="ca-ES" sz="2000" dirty="0"/>
          </a:p>
        </p:txBody>
      </p:sp>
      <p:pic>
        <p:nvPicPr>
          <p:cNvPr id="2050" name="Picture 2" descr="C:\Users\JANOVIC-3\Downloads\la-fora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364" b="10904"/>
          <a:stretch>
            <a:fillRect/>
          </a:stretch>
        </p:blipFill>
        <p:spPr bwMode="auto">
          <a:xfrm>
            <a:off x="1331640" y="2348880"/>
            <a:ext cx="6408712" cy="397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dirty="0" smtClean="0"/>
              <a:t>Exercicis de força de braços i cames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sz="2200" dirty="0" smtClean="0"/>
              <a:t>Podeu fer 2 series de 10 repeticions (2x10)</a:t>
            </a:r>
            <a:endParaRPr lang="ca-ES" sz="2200" dirty="0"/>
          </a:p>
        </p:txBody>
      </p:sp>
      <p:pic>
        <p:nvPicPr>
          <p:cNvPr id="5122" name="Picture 2" descr="C:\Users\JANOVIC-3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8"/>
            <a:ext cx="2219325" cy="2057400"/>
          </a:xfrm>
          <a:prstGeom prst="rect">
            <a:avLst/>
          </a:prstGeom>
          <a:noFill/>
        </p:spPr>
      </p:pic>
      <p:pic>
        <p:nvPicPr>
          <p:cNvPr id="5123" name="Picture 3" descr="C:\Users\JANOVIC-3\Downloads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2524125" cy="1809750"/>
          </a:xfrm>
          <a:prstGeom prst="rect">
            <a:avLst/>
          </a:prstGeom>
          <a:noFill/>
        </p:spPr>
      </p:pic>
      <p:pic>
        <p:nvPicPr>
          <p:cNvPr id="5124" name="Picture 4" descr="C:\Users\JANOVIC-3\Downloads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829543"/>
            <a:ext cx="1972816" cy="1335761"/>
          </a:xfrm>
          <a:prstGeom prst="rect">
            <a:avLst/>
          </a:prstGeom>
          <a:noFill/>
        </p:spPr>
      </p:pic>
      <p:pic>
        <p:nvPicPr>
          <p:cNvPr id="5125" name="Picture 5" descr="C:\Users\JANOVIC-3\Downloads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484784"/>
            <a:ext cx="2619375" cy="1743075"/>
          </a:xfrm>
          <a:prstGeom prst="rect">
            <a:avLst/>
          </a:prstGeom>
          <a:noFill/>
        </p:spPr>
      </p:pic>
      <p:pic>
        <p:nvPicPr>
          <p:cNvPr id="5126" name="Picture 6" descr="C:\Users\JANOVIC-3\Downloads\images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437112"/>
            <a:ext cx="6137436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err="1" smtClean="0"/>
              <a:t>Anàlisi</a:t>
            </a:r>
            <a:r>
              <a:rPr lang="es-ES" sz="1800" b="1" dirty="0" smtClean="0"/>
              <a:t> i </a:t>
            </a:r>
            <a:r>
              <a:rPr lang="es-ES" sz="1800" b="1" dirty="0" err="1" smtClean="0"/>
              <a:t>reflexió</a:t>
            </a:r>
            <a:r>
              <a:rPr lang="es-ES" sz="1800" b="1" dirty="0" smtClean="0"/>
              <a:t> sobre el </a:t>
            </a:r>
            <a:r>
              <a:rPr lang="es-ES" sz="1800" b="1" dirty="0" err="1" smtClean="0"/>
              <a:t>concepte</a:t>
            </a:r>
            <a:r>
              <a:rPr lang="es-ES" sz="1800" b="1" dirty="0" smtClean="0"/>
              <a:t> de </a:t>
            </a:r>
            <a:r>
              <a:rPr lang="es-ES" sz="1800" b="1" dirty="0" err="1" smtClean="0"/>
              <a:t>salut</a:t>
            </a:r>
            <a:r>
              <a:rPr lang="es-ES" sz="1800" b="1" dirty="0" smtClean="0"/>
              <a:t>. 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sz="3600" dirty="0" smtClean="0"/>
              <a:t>Examen teòric segona avaluació,</a:t>
            </a:r>
            <a:br>
              <a:rPr lang="ca-ES" sz="3600" dirty="0" smtClean="0"/>
            </a:br>
            <a:r>
              <a:rPr lang="ca-ES" sz="3600" dirty="0" smtClean="0"/>
              <a:t>tots els cursos 2º, 3er., 4t., 1.Batx</a:t>
            </a:r>
            <a:endParaRPr lang="ca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10445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ca-ES" sz="1200" b="1" dirty="0" smtClean="0"/>
              <a:t>1. L'aparell locomotor humà.</a:t>
            </a:r>
            <a:r>
              <a:rPr lang="es-ES" sz="1200" dirty="0" smtClean="0"/>
              <a:t> </a:t>
            </a:r>
            <a:r>
              <a:rPr lang="ca-ES" sz="1200" dirty="0" smtClean="0"/>
              <a:t>És l'aparell que ens permet moure'ns i traslladar-nos d'un lloc a un altre (locomoció). Està constituït pel sistema esquelètic i pel sistema muscular.</a:t>
            </a:r>
            <a:endParaRPr lang="es-ES" sz="1200" dirty="0" smtClean="0"/>
          </a:p>
          <a:p>
            <a:pPr marL="0">
              <a:buNone/>
            </a:pPr>
            <a:r>
              <a:rPr lang="ca-ES" sz="1200" b="1" dirty="0" smtClean="0"/>
              <a:t>2. El sistema esquelètic.</a:t>
            </a:r>
            <a:r>
              <a:rPr lang="ca-ES" sz="1200" dirty="0" smtClean="0"/>
              <a:t> És la part passiva del sistema locomotor. És el responsable de sostenir el cos, protegir els òrgans vitals, servir d'inserció dels músculs i fabricar les cèl·lules sanguínies. Està format per uns elements </a:t>
            </a:r>
            <a:r>
              <a:rPr lang="ca-ES" sz="1200" dirty="0" err="1" smtClean="0"/>
              <a:t>semirígids</a:t>
            </a:r>
            <a:r>
              <a:rPr lang="ca-ES" sz="1200" dirty="0" smtClean="0"/>
              <a:t> (cartílags), uns elements rígids (ossos), i uns elements flexibles que permeten la unió entre els ossos (lligaments) i entre els ossos i els músculs (tendons).</a:t>
            </a:r>
            <a:endParaRPr lang="es-ES" sz="1200" dirty="0" smtClean="0"/>
          </a:p>
          <a:p>
            <a:pPr marL="0">
              <a:buNone/>
            </a:pPr>
            <a:r>
              <a:rPr lang="ca-ES" sz="1200" b="1" dirty="0" smtClean="0"/>
              <a:t>3. Cartílags.</a:t>
            </a:r>
            <a:r>
              <a:rPr lang="ca-ES" sz="1200" dirty="0" smtClean="0"/>
              <a:t> Són estructures semirígides de teixit cartilaginós que és una forma de teixit conjuntiu. Un exemple és el cartílag del pavelló de l'orella.</a:t>
            </a:r>
            <a:endParaRPr lang="es-ES" sz="1200" dirty="0" smtClean="0"/>
          </a:p>
          <a:p>
            <a:pPr marL="0">
              <a:buNone/>
            </a:pPr>
            <a:r>
              <a:rPr lang="ca-ES" sz="1200" b="1" dirty="0" smtClean="0"/>
              <a:t>4. Ossos.</a:t>
            </a:r>
            <a:r>
              <a:rPr lang="ca-ES" sz="1200" dirty="0" smtClean="0"/>
              <a:t> Són estructures rígides de teixit ossi, que és un teixit derivat del teixit cartilaginós. Els ossos presenten uns canals anomenats canals de Havers per on passen les artèries, venes, nervis i vasos limfàtics que mantenen vives les cèl·lules òssies.</a:t>
            </a:r>
            <a:endParaRPr lang="es-ES" sz="1200" dirty="0" smtClean="0"/>
          </a:p>
          <a:p>
            <a:pPr marL="0">
              <a:buNone/>
            </a:pPr>
            <a:r>
              <a:rPr lang="ca-ES" sz="1200" b="1" dirty="0" smtClean="0"/>
              <a:t>5. L'esquelet humà.</a:t>
            </a:r>
            <a:r>
              <a:rPr lang="ca-ES" sz="1200" dirty="0" smtClean="0"/>
              <a:t> Està constituït per 206 ossos. Uns formen l'esquelet axial (crani, columna vertebral, costelles i estèrnum) i la resta formen l'esquelet apendicular (extremitats superiors, cintura escapular, extremitats inferiors i cintura pelviana).</a:t>
            </a:r>
            <a:endParaRPr lang="es-ES" sz="1200" dirty="0" smtClean="0"/>
          </a:p>
          <a:p>
            <a:pPr marL="0">
              <a:buNone/>
            </a:pPr>
            <a:r>
              <a:rPr lang="ca-ES" sz="1200" b="1" dirty="0" smtClean="0"/>
              <a:t>6. Lligaments</a:t>
            </a:r>
            <a:r>
              <a:rPr lang="ca-ES" sz="1200" dirty="0" smtClean="0"/>
              <a:t>. Són les estructures de teixit conjuntiu que uneixen ossos entre si.</a:t>
            </a:r>
            <a:endParaRPr lang="es-ES" sz="1200" dirty="0" smtClean="0"/>
          </a:p>
          <a:p>
            <a:pPr marL="0">
              <a:buNone/>
            </a:pPr>
            <a:r>
              <a:rPr lang="ca-ES" sz="1200" b="1" dirty="0" smtClean="0"/>
              <a:t>7. Tendons</a:t>
            </a:r>
            <a:r>
              <a:rPr lang="ca-ES" sz="1200" dirty="0" smtClean="0"/>
              <a:t>. Són les estructures de teixit conjuntiu que uneixen músculs entre si o músculs amb ossos.</a:t>
            </a:r>
            <a:endParaRPr lang="es-ES" sz="1200" dirty="0" smtClean="0"/>
          </a:p>
          <a:p>
            <a:pPr marL="0">
              <a:buNone/>
            </a:pPr>
            <a:r>
              <a:rPr lang="ca-ES" sz="1200" b="1" dirty="0" smtClean="0"/>
              <a:t>8. El sistema muscular.</a:t>
            </a:r>
            <a:r>
              <a:rPr lang="ca-ES" sz="1200" dirty="0" smtClean="0"/>
              <a:t> És el sistema que realitza els moviments gràcies a la capacitat de contracció que tenen les seves cèl·lules, les anomenades fibres musculars. Aquestes són allargades, presenten diversos nuclis i contenen moltes miofibril·les contràctils. Les fibres musculars s'uneixen i formen fascicles musculars i aquests s'uneixen i formen els músculs.</a:t>
            </a:r>
            <a:endParaRPr lang="es-ES" sz="1200" dirty="0" smtClean="0"/>
          </a:p>
          <a:p>
            <a:pPr marL="0">
              <a:buNone/>
            </a:pPr>
            <a:r>
              <a:rPr lang="ca-ES" sz="1200" i="1" dirty="0" smtClean="0"/>
              <a:t>Es distingeix tres tipus de teixit muscular:</a:t>
            </a:r>
            <a:endParaRPr lang="es-ES" sz="1200" dirty="0" smtClean="0"/>
          </a:p>
          <a:p>
            <a:pPr marL="0">
              <a:buNone/>
            </a:pPr>
            <a:r>
              <a:rPr lang="ca-ES" sz="1200" dirty="0" smtClean="0"/>
              <a:t>-Teixit muscular estriat: És de contracció voluntària. Forma els músculs que actuen en la locomoció.</a:t>
            </a:r>
            <a:endParaRPr lang="es-ES" sz="1200" dirty="0" smtClean="0"/>
          </a:p>
          <a:p>
            <a:pPr marL="0">
              <a:buNone/>
            </a:pPr>
            <a:r>
              <a:rPr lang="ca-ES" sz="1200" dirty="0" smtClean="0"/>
              <a:t>-Teixit muscular llis. És de contracció involuntària. Compren els músculs que mouen les vísceres com són l'estómac, l'intestí, les vies respiratòries, etc.</a:t>
            </a:r>
            <a:endParaRPr lang="es-ES" sz="1200" dirty="0" smtClean="0"/>
          </a:p>
          <a:p>
            <a:pPr marL="0">
              <a:buNone/>
            </a:pPr>
            <a:r>
              <a:rPr lang="ca-ES" sz="1200" dirty="0" smtClean="0"/>
              <a:t>-Teixit muscular cardíac. Presenta estructura estriada i contracció involuntària. Només està en el cor.</a:t>
            </a:r>
            <a:endParaRPr lang="es-ES" sz="1200" dirty="0" smtClean="0"/>
          </a:p>
          <a:p>
            <a:pPr marL="0">
              <a:buNone/>
            </a:pPr>
            <a:r>
              <a:rPr lang="ca-ES" sz="1200" b="1" dirty="0" smtClean="0"/>
              <a:t>9.</a:t>
            </a:r>
            <a:r>
              <a:rPr lang="ca-ES" sz="1200" dirty="0" smtClean="0"/>
              <a:t> </a:t>
            </a:r>
            <a:r>
              <a:rPr lang="ca-ES" sz="1200" b="1" dirty="0" smtClean="0"/>
              <a:t>Esquinç.</a:t>
            </a:r>
            <a:r>
              <a:rPr lang="ca-ES" sz="1200" dirty="0" smtClean="0"/>
              <a:t> </a:t>
            </a:r>
            <a:r>
              <a:rPr lang="ca-ES" sz="1200" dirty="0" smtClean="0"/>
              <a:t>Un esquinç és l'estripada, distensió o estirament excessiu d'un lligament (banda resistent de teixit elàstic que uneix els extrems ossis d'una articulació).a </a:t>
            </a:r>
            <a:r>
              <a:rPr lang="ca-ES" sz="1200" dirty="0" smtClean="0"/>
              <a:t>causa de un mal moviment.</a:t>
            </a:r>
            <a:endParaRPr lang="es-ES" sz="1200" dirty="0" smtClean="0"/>
          </a:p>
          <a:p>
            <a:pPr marL="0">
              <a:buNone/>
            </a:pPr>
            <a:r>
              <a:rPr lang="ca-ES" sz="1200" b="1" dirty="0" smtClean="0"/>
              <a:t>10. Cruiximent</a:t>
            </a:r>
            <a:r>
              <a:rPr lang="ca-ES" sz="1200" dirty="0" smtClean="0"/>
              <a:t>. Dolor muscular a causa </a:t>
            </a:r>
            <a:r>
              <a:rPr lang="ca-ES" sz="1200" dirty="0" smtClean="0"/>
              <a:t>de una substància l </a:t>
            </a:r>
            <a:r>
              <a:rPr lang="ca-ES" sz="1200" dirty="0" smtClean="0"/>
              <a:t>àcid làctic acumulat en les fibres musculars al veure's aquestes obligades a fer un esforç al qual no estan acostumades.</a:t>
            </a:r>
            <a:endParaRPr lang="es-ES" sz="1200" dirty="0" smtClean="0"/>
          </a:p>
          <a:p>
            <a:pPr marL="0">
              <a:buNone/>
            </a:pPr>
            <a:endParaRPr lang="ca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es-ES" b="1" dirty="0" smtClean="0"/>
              <a:t> </a:t>
            </a:r>
            <a:r>
              <a:rPr lang="es-ES" sz="1800" b="1" dirty="0" err="1" smtClean="0"/>
              <a:t>Anàlisi</a:t>
            </a:r>
            <a:r>
              <a:rPr lang="es-ES" sz="1800" b="1" dirty="0" smtClean="0"/>
              <a:t> i </a:t>
            </a:r>
            <a:r>
              <a:rPr lang="es-ES" sz="1800" b="1" dirty="0" err="1" smtClean="0"/>
              <a:t>reflexió</a:t>
            </a:r>
            <a:r>
              <a:rPr lang="es-ES" sz="1800" b="1" dirty="0" smtClean="0"/>
              <a:t> sobre el </a:t>
            </a:r>
            <a:r>
              <a:rPr lang="es-ES" sz="1800" b="1" dirty="0" err="1" smtClean="0"/>
              <a:t>concepte</a:t>
            </a:r>
            <a:r>
              <a:rPr lang="es-ES" sz="1800" b="1" dirty="0" smtClean="0"/>
              <a:t> de </a:t>
            </a:r>
            <a:r>
              <a:rPr lang="es-ES" sz="1800" b="1" dirty="0" err="1" smtClean="0"/>
              <a:t>salut</a:t>
            </a:r>
            <a:r>
              <a:rPr lang="es-ES" sz="1800" b="1" dirty="0" smtClean="0"/>
              <a:t>. 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sz="3600" dirty="0" smtClean="0"/>
              <a:t>Examen teòric segona avaluació,</a:t>
            </a:r>
            <a:br>
              <a:rPr lang="ca-ES" sz="3600" dirty="0" smtClean="0"/>
            </a:br>
            <a:r>
              <a:rPr lang="ca-ES" sz="3600" dirty="0" smtClean="0"/>
              <a:t>cursos 3er., 4t., 1.Batx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sz="2000" dirty="0" smtClean="0"/>
              <a:t> (atenció classe teòrica quarta setmana de gener)</a:t>
            </a:r>
            <a:endParaRPr lang="ca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41044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a-ES" sz="1400" b="1" dirty="0" smtClean="0"/>
              <a:t>Les malalties de l'aparell locomotor.</a:t>
            </a:r>
            <a:r>
              <a:rPr lang="ca-ES" sz="1400" dirty="0" smtClean="0"/>
              <a:t> Les principals són:</a:t>
            </a:r>
            <a:endParaRPr lang="es-ES" sz="1400" dirty="0" smtClean="0"/>
          </a:p>
          <a:p>
            <a:pPr>
              <a:spcBef>
                <a:spcPts val="0"/>
              </a:spcBef>
              <a:buNone/>
            </a:pPr>
            <a:endParaRPr lang="ca-ES" sz="1400" b="1" dirty="0" smtClean="0"/>
          </a:p>
          <a:p>
            <a:pPr>
              <a:spcBef>
                <a:spcPts val="0"/>
              </a:spcBef>
              <a:buNone/>
            </a:pPr>
            <a:r>
              <a:rPr lang="ca-ES" sz="1400" b="1" dirty="0" smtClean="0"/>
              <a:t>-Artritis</a:t>
            </a:r>
            <a:r>
              <a:rPr lang="ca-ES" sz="1400" dirty="0" smtClean="0"/>
              <a:t>. Dolor en les articulacions mòbils a causa de una inflamació.</a:t>
            </a:r>
            <a:endParaRPr lang="es-ES" sz="1400" dirty="0" smtClean="0"/>
          </a:p>
          <a:p>
            <a:pPr>
              <a:spcBef>
                <a:spcPts val="0"/>
              </a:spcBef>
              <a:buNone/>
            </a:pPr>
            <a:r>
              <a:rPr lang="ca-ES" sz="1400" b="1" dirty="0" smtClean="0"/>
              <a:t>-Artrosi.</a:t>
            </a:r>
            <a:r>
              <a:rPr lang="ca-ES" sz="1400" dirty="0" smtClean="0"/>
              <a:t> Dolor en les articulacions a causa de una degeneració dels cartílags articulars a causa de l'edat.</a:t>
            </a:r>
            <a:endParaRPr lang="es-ES" sz="1400" dirty="0" smtClean="0"/>
          </a:p>
          <a:p>
            <a:pPr marL="0">
              <a:spcBef>
                <a:spcPts val="0"/>
              </a:spcBef>
              <a:buNone/>
            </a:pPr>
            <a:r>
              <a:rPr lang="ca-ES" sz="1400" b="1" dirty="0" smtClean="0"/>
              <a:t>-Osteoporosi.</a:t>
            </a:r>
            <a:r>
              <a:rPr lang="ca-ES" sz="1400" dirty="0" smtClean="0"/>
              <a:t> Disminució de massa òssia. És un procés natural durant l'envelliment. Pot veure's agreujat per canvis hormonals, com els quals succeeixen durant la menopausa.</a:t>
            </a:r>
          </a:p>
          <a:p>
            <a:pPr marL="0">
              <a:spcBef>
                <a:spcPts val="0"/>
              </a:spcBef>
              <a:buNone/>
            </a:pPr>
            <a:endParaRPr lang="es-ES" sz="1400" dirty="0" smtClean="0"/>
          </a:p>
          <a:p>
            <a:pPr marL="0">
              <a:spcBef>
                <a:spcPts val="0"/>
              </a:spcBef>
              <a:buNone/>
            </a:pPr>
            <a:r>
              <a:rPr lang="ca-ES" sz="1400" b="1" dirty="0" smtClean="0"/>
              <a:t>Normes per prevenir un trastorn de l'aparell locomotor.</a:t>
            </a:r>
            <a:r>
              <a:rPr lang="ca-ES" sz="1400" dirty="0" smtClean="0"/>
              <a:t> La principal font de problemes de l'aparell locomotor és la nostra columna vertebral. Pensa que el cap pesa molt i es recolza tot el dia sobre la columna vertebral i que quan aixequem pes, per exemple una maleta, qui finalment l'està aguantant també és la columna vertebral. Per evitar el dolor d'esquena hem de procurar fer aquestes quatre coses:</a:t>
            </a:r>
          </a:p>
          <a:p>
            <a:pPr>
              <a:spcBef>
                <a:spcPts val="0"/>
              </a:spcBef>
              <a:buNone/>
            </a:pPr>
            <a:endParaRPr lang="es-ES" sz="1400" dirty="0" smtClean="0"/>
          </a:p>
          <a:p>
            <a:pPr>
              <a:spcBef>
                <a:spcPts val="0"/>
              </a:spcBef>
              <a:buNone/>
            </a:pPr>
            <a:r>
              <a:rPr lang="ca-ES" sz="1400" dirty="0" smtClean="0"/>
              <a:t>1) Seure bé i si utilitzes ordinador tenir la part superior de la pantalla a l'alçada dels ulls.</a:t>
            </a:r>
            <a:endParaRPr lang="es-ES" sz="1400" dirty="0" smtClean="0"/>
          </a:p>
          <a:p>
            <a:pPr>
              <a:spcBef>
                <a:spcPts val="0"/>
              </a:spcBef>
              <a:buNone/>
            </a:pPr>
            <a:r>
              <a:rPr lang="ca-ES" sz="1400" dirty="0" smtClean="0"/>
              <a:t>2) Aixecar bé els objectes pesats i procurar no portar molt pes de forma habitual.</a:t>
            </a:r>
            <a:endParaRPr lang="es-ES" sz="1400" dirty="0" smtClean="0"/>
          </a:p>
          <a:p>
            <a:pPr>
              <a:spcBef>
                <a:spcPts val="0"/>
              </a:spcBef>
              <a:buNone/>
            </a:pPr>
            <a:r>
              <a:rPr lang="ca-ES" sz="1400" dirty="0" smtClean="0"/>
              <a:t>3) Dormir en un matalàs molt consistent, és a dir que no es deformi fàcilment.</a:t>
            </a:r>
            <a:endParaRPr lang="es-ES" sz="1400" dirty="0" smtClean="0"/>
          </a:p>
          <a:p>
            <a:pPr marL="0" algn="l">
              <a:spcBef>
                <a:spcPts val="0"/>
              </a:spcBef>
              <a:buNone/>
            </a:pPr>
            <a:r>
              <a:rPr lang="ca-ES" sz="1400" dirty="0" smtClean="0"/>
              <a:t>4) Realitzar exercici suau de forma habitual, com ara anar caminant o en bicicleta en lloc d'agafar un transport públic, pujar i baixar escales en lloc d'agafar l'ascensor, nedar, etc. . Això ens pot evitar dolors ara i quan siguem més grans.</a:t>
            </a:r>
            <a:endParaRPr lang="es-ES" sz="1400" dirty="0" smtClean="0"/>
          </a:p>
          <a:p>
            <a:pPr>
              <a:spcBef>
                <a:spcPts val="0"/>
              </a:spcBef>
              <a:buNone/>
            </a:pPr>
            <a:endParaRPr lang="ca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dirty="0" smtClean="0"/>
              <a:t> </a:t>
            </a:r>
            <a:r>
              <a:rPr lang="ca-ES" sz="3200" dirty="0" smtClean="0"/>
              <a:t>Doble circulació, </a:t>
            </a:r>
            <a:br>
              <a:rPr lang="ca-ES" sz="3200" dirty="0" smtClean="0"/>
            </a:br>
            <a:r>
              <a:rPr lang="ca-ES" sz="3200" dirty="0" smtClean="0"/>
              <a:t>batxillerat  </a:t>
            </a:r>
            <a:br>
              <a:rPr lang="ca-ES" sz="3200" dirty="0" smtClean="0"/>
            </a:br>
            <a:endParaRPr lang="ca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ca-ES" sz="2900" dirty="0" smtClean="0"/>
              <a:t>(atenció classe teòrica quarta setmana  de gener)</a:t>
            </a:r>
          </a:p>
          <a:p>
            <a:endParaRPr lang="ca-ES" dirty="0" smtClean="0"/>
          </a:p>
          <a:p>
            <a:r>
              <a:rPr lang="ca-ES" dirty="0" smtClean="0"/>
              <a:t>La doble circulació : La sang carregada d’oxigen, que es troba a l’aurícula esquerra, passa al ventricle esquerre. </a:t>
            </a:r>
          </a:p>
          <a:p>
            <a:r>
              <a:rPr lang="ca-ES" dirty="0" smtClean="0"/>
              <a:t> D’allà és impulsada, a través de l’artèria aorta, cap a tots els òrgans i, a través dels capil·lars es reparteix l’oxigen i nutrients i es recull el diòxid de carboni i substàncies residuals.  </a:t>
            </a:r>
          </a:p>
          <a:p>
            <a:r>
              <a:rPr lang="ca-ES" dirty="0" smtClean="0"/>
              <a:t>Aquesta sang carregada de diòxid de carboni, passa dels capil·lars a les venes i entra a l’aurícula dreta a través de les venes cava. </a:t>
            </a:r>
          </a:p>
          <a:p>
            <a:r>
              <a:rPr lang="ca-ES" dirty="0" smtClean="0"/>
              <a:t>La vena cava superior recull la sang de cap, braços i la paret toràcica La vena cava inferior recull la sang de la resta del cos. </a:t>
            </a:r>
          </a:p>
          <a:p>
            <a:r>
              <a:rPr lang="ca-ES" dirty="0" smtClean="0"/>
              <a:t>CIRCUITO GENERAL  La doble circulació  En el circuit general, les artèries transporten sang rica en oxigen i les venes sang rica en CO 2 i pobra en </a:t>
            </a:r>
            <a:r>
              <a:rPr lang="ca-ES" dirty="0" smtClean="0"/>
              <a:t>O</a:t>
            </a: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1281</Words>
  <Application>Microsoft Office PowerPoint</Application>
  <PresentationFormat>Presentación en pantalla (4:3)</PresentationFormat>
  <Paragraphs>64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Treball per les vacances de Nadal</vt:lpstr>
      <vt:lpstr>Exercicis d'escalfaments (exemple)</vt:lpstr>
      <vt:lpstr>Exercicis d'estiraments</vt:lpstr>
      <vt:lpstr> Consisteix en posar-se a terra  boca avall amb els palmells de les mans recolzades a terra i braços estesos i una mica més separats que l’amplada de les espatlles mentre els peus es recolzen a terra mantenint una línia recte entre cames-tronc. Partint d’aquesta posició es flexionen els colzes i es baixa el tronc fins arribar a tocar el pit a terra ( o gairebé) mantenint la posició recte del cos en tot moment.  Rutina: Caldria fer 5 sèries diàries de 10 a 20 repeticions.  Recuperació: Entre sèrie i sèrie cal recuperar quatre minuts com a mínim.   </vt:lpstr>
      <vt:lpstr>Rutina: tres series de 30 segons per exercici    Si observeu o percibiu una certa  facilitat  a la hora de fer aquests exercicis, els  podeu fer dos cops, també podeu fer les series de 40 segons. Advertència: Si en algun moment fa mal l’esquena, parar.</vt:lpstr>
      <vt:lpstr>Exercicis de força de braços i cames Podeu fer 2 series de 10 repeticions (2x10)</vt:lpstr>
      <vt:lpstr> Anàlisi i reflexió sobre el concepte de salut.  Examen teòric segona avaluació, tots els cursos 2º, 3er., 4t., 1.Batx</vt:lpstr>
      <vt:lpstr>  Anàlisi i reflexió sobre el concepte de salut.  Examen teòric segona avaluació, cursos 3er., 4t., 1.Batx  (atenció classe teòrica quarta setmana de gener)</vt:lpstr>
      <vt:lpstr> Doble circulació,  batxillerat   </vt:lpstr>
      <vt:lpstr> Doble circulació,  batxillerat   </vt:lpstr>
      <vt:lpstr>Diapositiva 11</vt:lpstr>
      <vt:lpstr>Diapositiva 12</vt:lpstr>
      <vt:lpstr> ANATOMIA DEL COR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FLEXIONS DE BRAÇOS  Consisteix en posar-se a terra  boca avall amb els palmells de les mans recolzades a terra i braços estesos i una mica més separats que l’amplada de les espatlles mentre els peus es recolzen a terra mantenint una línia recte entre cames-tronc. Partint d’aquesta posició es flexionen els colzes i es baixa el tronc fins arribar a tocar el pit a terra ( o gairebé) mantenint la posició recte del cos en tot moment.</dc:title>
  <dc:creator>JANOVIC-3</dc:creator>
  <cp:lastModifiedBy>JANOVIC-3</cp:lastModifiedBy>
  <cp:revision>44</cp:revision>
  <dcterms:created xsi:type="dcterms:W3CDTF">2019-12-14T19:11:38Z</dcterms:created>
  <dcterms:modified xsi:type="dcterms:W3CDTF">2019-12-16T20:03:46Z</dcterms:modified>
</cp:coreProperties>
</file>