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1" name="Google Shape;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26" name="Google Shape;12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32" name="Google Shape;1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38" name="Google Shape;13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44" name="Google Shape;14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0" name="Google Shape;15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56" name="Google Shape;156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2" name="Google Shape;162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68" name="Google Shape;168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74" name="Google Shape;17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82" name="Google Shape;182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78" name="Google Shape;7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0" name="Google Shape;190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96" name="Google Shape;196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2" name="Google Shape;202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08" name="Google Shape;208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3f16435c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3f16435c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79849b50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1" name="Google Shape;221;g179849b50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79849b50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28" name="Google Shape;228;g179849b50e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9849b5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34" name="Google Shape;234;g179849b50e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79849b50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40" name="Google Shape;240;g179849b50e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407509f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407509f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84" name="Google Shape;8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49df0d313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49df0d313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87bad5f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58" name="Google Shape;258;g1387bad5f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87bad5f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64" name="Google Shape;264;g1387bad5fa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87bad5f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0" name="Google Shape;270;g1387bad5fa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87bad5f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276" name="Google Shape;276;g1387bad5fa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40bf8fced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40bf8fc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40bf8fced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440bf8fce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40bf8fc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40bf8fc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40bf8fced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440bf8fce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0" name="Google Shape;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96" name="Google Shape;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2" name="Google Shape;10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08" name="Google Shape;108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14" name="Google Shape;11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  <p:sp>
        <p:nvSpPr>
          <p:cNvPr id="120" name="Google Shape;1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b="0" i="0" sz="2400" u="none" cap="none" strike="noStrike">
                <a:solidFill>
                  <a:srgbClr val="5555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b="0" i="0" sz="20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b="0" i="0" sz="1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/>
          <p:nvPr>
            <p:ph idx="2" type="pic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799" rotWithShape="0" algn="t" dir="5400000" dist="12700">
              <a:srgbClr val="000000">
                <a:alpha val="58431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973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973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685800" y="3398837"/>
            <a:ext cx="7848599" cy="15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" name="Google Shape;9;p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814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19050"/>
            <a:ext cx="28956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429000" y="19050"/>
            <a:ext cx="4114800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7620000" y="19050"/>
            <a:ext cx="1066799" cy="3286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b="1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agora.xtec.cat/iesjonqueres/" TargetMode="External"/><Relationship Id="rId4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insjonqueres.clickedu.eu/user.php?action=login" TargetMode="External"/><Relationship Id="rId4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5.jpg"/><Relationship Id="rId13" Type="http://schemas.openxmlformats.org/officeDocument/2006/relationships/image" Target="../media/image27.jp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oo.gl/maps/YqorxWBrmo32" TargetMode="External"/><Relationship Id="rId4" Type="http://schemas.openxmlformats.org/officeDocument/2006/relationships/hyperlink" Target="mailto:iesjonqueres@xtec.cat" TargetMode="External"/><Relationship Id="rId9" Type="http://schemas.openxmlformats.org/officeDocument/2006/relationships/image" Target="../media/image31.png"/><Relationship Id="rId5" Type="http://schemas.openxmlformats.org/officeDocument/2006/relationships/hyperlink" Target="https://agora.xtec.cat/iesjonqueres/" TargetMode="External"/><Relationship Id="rId6" Type="http://schemas.openxmlformats.org/officeDocument/2006/relationships/hyperlink" Target="https://insjonqueres.clickedu.eu/user.php?action=login" TargetMode="External"/><Relationship Id="rId7" Type="http://schemas.openxmlformats.org/officeDocument/2006/relationships/hyperlink" Target="https://twitter.com/insjonqueres?lang=ca" TargetMode="External"/><Relationship Id="rId8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ca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INSTITUT JONQUERES</a:t>
            </a:r>
            <a:endParaRPr/>
          </a:p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 cap="flat" cmpd="sng" w="9525">
            <a:solidFill>
              <a:srgbClr val="CC4125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ca" sz="3600" u="none" cap="none" strike="noStrike">
                <a:solidFill>
                  <a:srgbClr val="FF8526"/>
                </a:solidFill>
                <a:latin typeface="Arial"/>
                <a:ea typeface="Arial"/>
                <a:cs typeface="Arial"/>
                <a:sym typeface="Arial"/>
              </a:rPr>
              <a:t>Presentació </a:t>
            </a:r>
            <a:r>
              <a:rPr b="1" i="0" lang="ca" sz="3600" u="none" cap="none" strike="noStrike">
                <a:solidFill>
                  <a:srgbClr val="FF8526"/>
                </a:solidFill>
                <a:latin typeface="Arial"/>
                <a:ea typeface="Arial"/>
                <a:cs typeface="Arial"/>
                <a:sym typeface="Arial"/>
              </a:rPr>
              <a:t>del curs</a:t>
            </a:r>
            <a:endParaRPr sz="3600">
              <a:solidFill>
                <a:srgbClr val="FF852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57576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ca" sz="96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ca" sz="96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r>
              <a:rPr b="1" lang="ca" sz="9600">
                <a:solidFill>
                  <a:srgbClr val="4A86E8"/>
                </a:solidFill>
              </a:rPr>
              <a:t>8-20</a:t>
            </a:r>
            <a:r>
              <a:rPr b="1" i="0" lang="ca" sz="96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ca" sz="9600">
                <a:solidFill>
                  <a:srgbClr val="4A86E8"/>
                </a:solidFill>
              </a:rPr>
              <a:t>9</a:t>
            </a:r>
            <a:endParaRPr sz="9600"/>
          </a:p>
        </p:txBody>
      </p:sp>
      <p:pic>
        <p:nvPicPr>
          <p:cNvPr descr="graffiti.jpg" id="75" name="Google Shape;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18969"/>
            <a:ext cx="9144003" cy="267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Puntualitat i retards a primera hora. Absències</a:t>
            </a: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1166800" y="2178050"/>
            <a:ext cx="6751800" cy="3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ca" sz="1800">
                <a:solidFill>
                  <a:schemeClr val="dk1"/>
                </a:solidFill>
              </a:rPr>
              <a:t>porta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principal del centre s’obrirà a les 7.55 i es tancarà a les 8.05. A partir d’aquesta hora, es considerarà que arriba amb retard a qualsevol alumne que entri al centre sense una justificació de força major.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els alumnes que arribin injustificadament després de les 8.05, tindran una falta greu </a:t>
            </a:r>
            <a:r>
              <a:rPr lang="ca" sz="1800">
                <a:solidFill>
                  <a:schemeClr val="dk1"/>
                </a:solidFill>
              </a:rPr>
              <a:t>i es dirigiran a un espai del centre on faran feines complementàries fins a la segona hora.</a:t>
            </a:r>
            <a:endParaRPr sz="1800">
              <a:solidFill>
                <a:schemeClr val="dk1"/>
              </a:solidFill>
            </a:endParaRPr>
          </a:p>
          <a:p>
            <a:pPr indent="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ca" sz="1800">
                <a:solidFill>
                  <a:schemeClr val="dk1"/>
                </a:solidFill>
              </a:rPr>
              <a:t>Si un alumne arriba tard al llarg del matí i la classe ha començat, haurà d’anar a l’aula de guàrdia fins a la següent classe.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Normes de convivència</a:t>
            </a:r>
            <a:r>
              <a:rPr b="0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763587" y="1641475"/>
            <a:ext cx="7764462" cy="48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convivència en el centre s’ha de guiar sempre pel...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ca" sz="1800">
                <a:solidFill>
                  <a:schemeClr val="dk1"/>
                </a:solidFill>
              </a:rPr>
              <a:t>Respecte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mutu entre tots els membres de la comunitat educativa.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ca" sz="1800">
                <a:solidFill>
                  <a:schemeClr val="dk1"/>
                </a:solidFill>
              </a:rPr>
              <a:t>Professors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alumnes són iguals en dignitat, però tenen diferents responsabilitats.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ca" sz="1800">
                <a:solidFill>
                  <a:schemeClr val="dk1"/>
                </a:solidFill>
              </a:rPr>
              <a:t>Les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normes s’han d’entendre com les regles del joc per a garantir la convivència.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ca" sz="1800">
                <a:solidFill>
                  <a:schemeClr val="dk1"/>
                </a:solidFill>
              </a:rPr>
              <a:t>Totes les mesures que es prenguin van destinades a la correcció de comportaments i accions que entorpeixen el dret a l’ensenyament i la integritat de tots els agents del centre.</a:t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lang="ca" sz="1800">
                <a:solidFill>
                  <a:schemeClr val="dk1"/>
                </a:solidFill>
              </a:rPr>
              <a:t>Aquestes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normes són d’obligat compliment per a tots els alumnes, ja que depenen del centre i no de l’edat de l’alumnat.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Retards durant l’horari lectiu </a:t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1011237" y="2281236"/>
            <a:ext cx="6588124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Dins de l’horari lectiu, serà el professor d’aula el que determina si l’alumne arriba amb retard o no.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aquest cas, es comptabilitza com a retard a </a:t>
            </a:r>
            <a:r>
              <a:rPr lang="ca" sz="1800">
                <a:solidFill>
                  <a:schemeClr val="dk1"/>
                </a:solidFill>
              </a:rPr>
              <a:t>Clickedu.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Lavabos 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1300162" y="2054225"/>
            <a:ext cx="6691311" cy="3140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es pot sortir al lavabo durant les hores de classe, excepte per motius mèdics degudament justificats.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Amb el nou marc horari, els alumnes disposen de dos patis per a anar al lavabo.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cas que un professor deixi anar a un alumne al lavabo, caldrà que aquest vagi a l’aula zero, amb la targeta del professor</a:t>
            </a:r>
            <a:r>
              <a:rPr lang="ca" sz="18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Assistència</a:t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1446212" y="2230436"/>
            <a:ext cx="6451600" cy="2862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L’assistència a classe és obligatòria per a tots els alumnes.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faltes d’assistència es comptabilitzen a </a:t>
            </a:r>
            <a:r>
              <a:rPr lang="ca" sz="1800">
                <a:solidFill>
                  <a:schemeClr val="dk1"/>
                </a:solidFill>
              </a:rPr>
              <a:t>Clickedu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tal que les famílies/tutors legals en tinguin constància de manera immediata.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cas de batxillerat, l’acumulació d’un 20% o més de faltes d’assistència, suposarà la pèrdua del dret a l’avaluació contínua sense perjudici d’una avaluació final.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Justificació de les faltes d’assistència 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836612" y="1744661"/>
            <a:ext cx="7413625" cy="2586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L’obligació de justificar les faltes d’assistència és de les famílies, en el cas dels menors d’edat, i del mateix alumne, en el cas dels majors d’edat.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L’acceptació o no de la justificació és a criteri del centre.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tal de justificar les faltes, l’alumne recollirà un model a consergeria, que entregarà complimentat al tutor o tutor de seguiment.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Disciplina</a:t>
            </a: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598487" y="1666875"/>
            <a:ext cx="7816849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L’incompliment de les normes de convivència del centre suposarà l’aplicació del règim disciplinari aprovat per la comunitat educativa.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L’aplicació de les mesures de caràcter disciplinari seguirà un protocol i quedarà a discreció dels equips docents la seva execució.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cas de conflictes entre iguals, i sempre que sigui possible, aplicarem els protocols de mediació. Queden exclosos d’aquest sistema: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agressió física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amenaces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humiliacions o vexacions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Incidències disciplinàries</a:t>
            </a:r>
            <a:endParaRPr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25" y="1428750"/>
            <a:ext cx="7085749" cy="50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Faltes greus</a:t>
            </a:r>
            <a:r>
              <a:rPr b="0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7" name="Google Shape;177;p28"/>
          <p:cNvSpPr txBox="1"/>
          <p:nvPr/>
        </p:nvSpPr>
        <p:spPr>
          <a:xfrm>
            <a:off x="671512" y="1555750"/>
            <a:ext cx="6937374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incidències disciplin</a:t>
            </a:r>
            <a:r>
              <a:rPr lang="ca" sz="1800">
                <a:solidFill>
                  <a:schemeClr val="dk1"/>
                </a:solidFill>
              </a:rPr>
              <a:t>à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ries es comptabilitzen i la seva acumulació suposa la imposició d’una falta greu.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quadre d’equivalències entre incidències i faltes greus i la sanció corresponent és: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 txBox="1"/>
          <p:nvPr/>
        </p:nvSpPr>
        <p:spPr>
          <a:xfrm>
            <a:off x="742950" y="5380037"/>
            <a:ext cx="7134224" cy="1477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Les al·legacions dels alumnes es podran fer per escrit a través d’un formulari que es troba a consergeria.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4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L’expulsió de l’aula suposa una falta greu directa.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ptura de pantalla 2016-09-13 a las 10.36.08.png"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500" y="3130750"/>
            <a:ext cx="6999676" cy="20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Faltes greus</a:t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568325" y="1331912"/>
            <a:ext cx="8118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gradació de sancions segons el nombre de fulls d’incidència és la següent: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660400" y="5141912"/>
            <a:ext cx="7867650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Queden exclosos d’aquest sistema (expulsió directa):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agressió física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amenaces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humiliacions o vexacions</a:t>
            </a:r>
            <a:endParaRPr/>
          </a:p>
          <a:p>
            <a:pPr indent="-285750" lvl="4" marL="2114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ptura de pantalla 2016-09-13 a las 10.38.03.png" id="187" name="Google Shape;1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200" y="1799024"/>
            <a:ext cx="7263001" cy="32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ànols-pàgina001.jpeg"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100" y="1238250"/>
            <a:ext cx="8858249" cy="550386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b="0" i="0" lang="ca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" sz="3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Plànols del centre: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Normes de caràcter general</a:t>
            </a:r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457200" y="1535112"/>
            <a:ext cx="8147049" cy="6462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Expulsions de classe:</a:t>
            </a:r>
            <a:r>
              <a:rPr b="1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alumne podrà ser expulsat de classe quan </a:t>
            </a:r>
            <a:b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seva actitud distorsioni el normal funcionament del grup. Aquesta expulsió és una falta greu. Si això passa dues vegades durant un mateix matí, es trucarà a la família perquè el vingui a buscar.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Desperfectes: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 tal de mantenir l’</a:t>
            </a:r>
            <a:r>
              <a:rPr lang="ca" sz="1800">
                <a:solidFill>
                  <a:schemeClr val="dk1"/>
                </a:solidFill>
              </a:rPr>
              <a:t>i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nstitut en bones condicions és imprescindible la vostra col·laboració. Comuniqueu qualsevol desperfecte </a:t>
            </a:r>
            <a:b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vostre tutor. Els desperfectes intencionats els haurà de pagar l’alumne </a:t>
            </a:r>
            <a:b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els hagi provocat.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Mòbils: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L’ús del mòbil queda restringit a les hores de pati. Fora d’aquest horari, l’aparell ha d’estar guardat i en silenci. L’incompliment d’aquesta norma suposarà una falta greu.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Normes de caràcter general</a:t>
            </a:r>
            <a:endParaRPr/>
          </a:p>
        </p:txBody>
      </p:sp>
      <p:sp>
        <p:nvSpPr>
          <p:cNvPr id="199" name="Google Shape;199;p31"/>
          <p:cNvSpPr txBox="1"/>
          <p:nvPr/>
        </p:nvSpPr>
        <p:spPr>
          <a:xfrm>
            <a:off x="457200" y="1535112"/>
            <a:ext cx="8147049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s’han de portar objectes que no siguin necessaris per a l’activat docent, ni objectes punxants o que representin un risc per a la seguretat. De la mateixa manera tampoc es poden portar animals</a:t>
            </a:r>
            <a:r>
              <a:rPr b="1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Medicaments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 heu de prendre qualsevol medicament durant l’horari lectiu, aquest cal portar-lo de casa amb una nota signada per la família. Cap membre de la comunitat educativa pot administrar medicaments.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Malalties i al</a:t>
            </a:r>
            <a:r>
              <a:rPr b="1" lang="ca" sz="1800">
                <a:solidFill>
                  <a:srgbClr val="D2533C"/>
                </a:solidFill>
              </a:rPr>
              <a:t>·lèrgies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 informar al vostre tutor de qualsevol malaltia (asma, diabetis ...) o problema físic (de vista, d'oïda, muscular ...) que pugui dificultar la vostra activitat normal al centre.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Normes de caràcter general</a:t>
            </a:r>
            <a:endParaRPr/>
          </a:p>
        </p:txBody>
      </p:sp>
      <p:sp>
        <p:nvSpPr>
          <p:cNvPr id="205" name="Google Shape;205;p32"/>
          <p:cNvSpPr txBox="1"/>
          <p:nvPr/>
        </p:nvSpPr>
        <p:spPr>
          <a:xfrm>
            <a:off x="457200" y="1535112"/>
            <a:ext cx="8305799" cy="5078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L’edifici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 troba en unes condicions òptimes. És per això que demanem la col·laboració de tothom per a mantenir-lo en aquest estat i evitar el seu deteriorament, no embrutant parets, portes o fent malbé el mobiliari i el material de les diferents aules i instal·lacions. Per motius d’higiene, </a:t>
            </a:r>
            <a:r>
              <a:rPr b="0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no es pot menjar a les aules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Higiene personal: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molt important mantenir uns bons hàbits d’higiene i cura personal. Insistim en la importància d’aquest punt per a una bona convivència. La direcció del centre incidirà especialment en aquells casos en què aquest aspecte no sigui degudament atès.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cas </a:t>
            </a: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d’absència d’un professor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els alumnes hauran d’estar-se a l’aula amb un professor de guàrdia. En cas que 10 minuts després de l’inici de la classe no hagi vingut cap professor, el delegat o sotsdelegat haurà d’avisar el conserge.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533C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rPr>
              <a:t>Esbarjo: 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l’hora d’esbarjo tots els alumnes han de baixar al pati i les classes quedaran tancades.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Normes de caràcter general</a:t>
            </a:r>
            <a:endParaRPr/>
          </a:p>
        </p:txBody>
      </p:sp>
      <p:sp>
        <p:nvSpPr>
          <p:cNvPr id="211" name="Google Shape;211;p33"/>
          <p:cNvSpPr txBox="1"/>
          <p:nvPr/>
        </p:nvSpPr>
        <p:spPr>
          <a:xfrm>
            <a:off x="457200" y="1535112"/>
            <a:ext cx="830579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es pot fumar a l’institut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ptura de pantalla 2015-09-11 a la(s) 11.57.45.png" id="212" name="Google Shape;21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9211" y="2011361"/>
            <a:ext cx="4383087" cy="437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457200" y="530175"/>
            <a:ext cx="8229600" cy="9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Currículum Primer d’ESO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9901" y="1358607"/>
            <a:ext cx="9353900" cy="660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Currículum </a:t>
            </a:r>
            <a:r>
              <a:rPr b="1" lang="ca"/>
              <a:t>S</a:t>
            </a:r>
            <a:r>
              <a:rPr b="1" lang="ca"/>
              <a:t>egon d’ESO</a:t>
            </a:r>
            <a:endParaRPr/>
          </a:p>
        </p:txBody>
      </p:sp>
      <p:sp>
        <p:nvSpPr>
          <p:cNvPr id="224" name="Google Shape;224;p35"/>
          <p:cNvSpPr txBox="1"/>
          <p:nvPr/>
        </p:nvSpPr>
        <p:spPr>
          <a:xfrm>
            <a:off x="3642775" y="5096475"/>
            <a:ext cx="7347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9637" y="1396575"/>
            <a:ext cx="10103276" cy="713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Currículum</a:t>
            </a:r>
            <a:r>
              <a:rPr b="1" lang="ca"/>
              <a:t> T</a:t>
            </a:r>
            <a:r>
              <a:rPr b="1" lang="ca"/>
              <a:t>ercer d’ESO</a:t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14187" y="1524000"/>
            <a:ext cx="10172375" cy="718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Currículum Quart d’ESO</a:t>
            </a:r>
            <a:endParaRPr/>
          </a:p>
        </p:txBody>
      </p:sp>
      <p:pic>
        <p:nvPicPr>
          <p:cNvPr id="237" name="Google Shape;2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3053" y="1344300"/>
            <a:ext cx="97049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Currículum Batxillerat</a:t>
            </a:r>
            <a:endParaRPr/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75" y="1265925"/>
            <a:ext cx="9025825" cy="6378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Butlletins de notes</a:t>
            </a:r>
            <a:endParaRPr b="1"/>
          </a:p>
        </p:txBody>
      </p:sp>
      <p:pic>
        <p:nvPicPr>
          <p:cNvPr id="249" name="Google Shape;24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763" y="1524000"/>
            <a:ext cx="3312466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ànols-pàgina002.jpeg"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736" y="1135062"/>
            <a:ext cx="8816975" cy="56483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b="0" i="0" lang="ca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" sz="3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Plànols del centre: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Nova nomenclatura de les notes</a:t>
            </a:r>
            <a:endParaRPr b="1"/>
          </a:p>
        </p:txBody>
      </p:sp>
      <p:sp>
        <p:nvSpPr>
          <p:cNvPr id="255" name="Google Shape;255;p40"/>
          <p:cNvSpPr txBox="1"/>
          <p:nvPr/>
        </p:nvSpPr>
        <p:spPr>
          <a:xfrm>
            <a:off x="880050" y="2252400"/>
            <a:ext cx="73839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chemeClr val="dk1"/>
                </a:solidFill>
              </a:rPr>
              <a:t>NA</a:t>
            </a:r>
            <a:r>
              <a:rPr lang="ca" sz="2400">
                <a:solidFill>
                  <a:schemeClr val="dk1"/>
                </a:solidFill>
              </a:rPr>
              <a:t>: No assolit (abans: insuficient)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dk1"/>
                </a:solidFill>
              </a:rPr>
              <a:t>	</a:t>
            </a:r>
            <a:r>
              <a:rPr b="1" lang="ca" sz="2400"/>
              <a:t>AS</a:t>
            </a:r>
            <a:r>
              <a:rPr lang="ca" sz="2400"/>
              <a:t>: Assoliment satisfactori (abans: suficient - bé)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400"/>
              <a:t>	</a:t>
            </a:r>
            <a:r>
              <a:rPr b="1" lang="ca" sz="2400"/>
              <a:t>AN</a:t>
            </a:r>
            <a:r>
              <a:rPr lang="ca" sz="2400"/>
              <a:t>: Assoliment notable (abans: notable)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ca" sz="2400"/>
              <a:t>	</a:t>
            </a:r>
            <a:r>
              <a:rPr b="1" lang="ca" sz="2400"/>
              <a:t>AE</a:t>
            </a:r>
            <a:r>
              <a:rPr lang="ca" sz="2400"/>
              <a:t>: Assoliment excel·lent (abans: excel·lent)</a:t>
            </a:r>
            <a:endParaRPr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Material 1r ESO</a:t>
            </a:r>
            <a:endParaRPr/>
          </a:p>
        </p:txBody>
      </p:sp>
      <p:pic>
        <p:nvPicPr>
          <p:cNvPr id="261" name="Google Shape;2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5944"/>
            <a:ext cx="9260899" cy="6544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Material 2n ESO</a:t>
            </a:r>
            <a:endParaRPr/>
          </a:p>
        </p:txBody>
      </p:sp>
      <p:pic>
        <p:nvPicPr>
          <p:cNvPr id="267" name="Google Shape;2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25" y="1298725"/>
            <a:ext cx="8864525" cy="626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3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Material 3r ESO</a:t>
            </a:r>
            <a:endParaRPr/>
          </a:p>
        </p:txBody>
      </p:sp>
      <p:pic>
        <p:nvPicPr>
          <p:cNvPr id="273" name="Google Shape;2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700" y="1318525"/>
            <a:ext cx="8920601" cy="63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Material 4t ESO</a:t>
            </a:r>
            <a:endParaRPr/>
          </a:p>
        </p:txBody>
      </p:sp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3125"/>
            <a:ext cx="9587825" cy="67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/>
              <a:t>Eines de comunicació: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3"/>
              </a:rPr>
              <a:t>Pàgina web del centre</a:t>
            </a:r>
            <a:endParaRPr sz="2400"/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6400"/>
            <a:ext cx="8839202" cy="496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3"/>
              </a:rPr>
              <a:t>Plataforma educativa Clickedu</a:t>
            </a:r>
            <a:endParaRPr sz="2400"/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6400"/>
            <a:ext cx="8839202" cy="496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lang="ca"/>
              <a:t>L’institut a les xarxes</a:t>
            </a:r>
            <a:endParaRPr/>
          </a:p>
        </p:txBody>
      </p:sp>
      <p:pic>
        <p:nvPicPr>
          <p:cNvPr id="297" name="Google Shape;29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173" y="1751125"/>
            <a:ext cx="3172601" cy="40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700" y="1396075"/>
            <a:ext cx="2546024" cy="45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951" y="1825488"/>
            <a:ext cx="2179300" cy="38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/>
          <p:nvPr/>
        </p:nvSpPr>
        <p:spPr>
          <a:xfrm>
            <a:off x="657150" y="972525"/>
            <a:ext cx="8387100" cy="5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360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3"/>
              </a:rPr>
              <a:t>Carrer de Somport, 30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08207 Sabadell</a:t>
            </a:r>
            <a:endParaRPr sz="24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400"/>
              <a:t>93 716 62 77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400"/>
              <a:t>    	</a:t>
            </a:r>
            <a:r>
              <a:rPr lang="ca" sz="2400" u="sng">
                <a:solidFill>
                  <a:schemeClr val="hlink"/>
                </a:solidFill>
                <a:hlinkClick r:id="rId4"/>
              </a:rPr>
              <a:t>iesjonqueres@xtec.cat</a:t>
            </a:r>
            <a:r>
              <a:rPr lang="ca" sz="2400"/>
              <a:t> </a:t>
            </a:r>
            <a:endParaRPr sz="24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5"/>
              </a:rPr>
              <a:t>https://agora.xtec.cat/iesjonqueres/</a:t>
            </a:r>
            <a:r>
              <a:rPr lang="ca" sz="2400"/>
              <a:t>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400"/>
              <a:t> 	</a:t>
            </a:r>
            <a:r>
              <a:rPr lang="ca" sz="2400" u="sng">
                <a:solidFill>
                  <a:schemeClr val="hlink"/>
                </a:solidFill>
                <a:hlinkClick r:id="rId6"/>
              </a:rPr>
              <a:t>https://insjonqueres.clickedu.eu/user.php?action=login</a:t>
            </a:r>
            <a:r>
              <a:rPr lang="ca" sz="2400"/>
              <a:t> </a:t>
            </a:r>
            <a:endParaRPr sz="2400"/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a" sz="2400" u="sng">
                <a:solidFill>
                  <a:schemeClr val="hlink"/>
                </a:solidFill>
                <a:hlinkClick r:id="rId7"/>
              </a:rPr>
              <a:t>@INSJonqueres</a:t>
            </a:r>
            <a:r>
              <a:rPr lang="ca" sz="2400"/>
              <a:t>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87775" y="4473800"/>
            <a:ext cx="240025" cy="2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5363" y="342957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5375" y="2944838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55375" y="1520862"/>
            <a:ext cx="304799" cy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55375" y="24601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950" y="3909250"/>
            <a:ext cx="389650" cy="3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" y="825500"/>
            <a:ext cx="8386761" cy="59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b="1" i="0" lang="ca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" sz="3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Plànols del centre: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lànols-pàgina004.jpeg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8813" r="0" t="19100"/>
          <a:stretch/>
        </p:blipFill>
        <p:spPr>
          <a:xfrm>
            <a:off x="0" y="1320800"/>
            <a:ext cx="9144000" cy="55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br>
              <a:rPr b="0" i="0" lang="ca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a" sz="36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Plànols del centre: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Calendari del curs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524001"/>
            <a:ext cx="8229600" cy="4891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Horari marc</a:t>
            </a:r>
            <a:endParaRPr/>
          </a:p>
        </p:txBody>
      </p:sp>
      <p:pic>
        <p:nvPicPr>
          <p:cNvPr descr="Captura de pantalla 2016-08-31 a las 12.40.07.png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775" y="1524000"/>
            <a:ext cx="7852875" cy="486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Entrada i sortida del centre 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681037" y="1806575"/>
            <a:ext cx="8005762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L’horari lectiu dels alumnes és entre les 8.00 </a:t>
            </a:r>
            <a:r>
              <a:rPr lang="ca" sz="1800">
                <a:solidFill>
                  <a:schemeClr val="dk1"/>
                </a:solidFill>
              </a:rPr>
              <a:t>i les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14:30 de dilluns a divendres.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L’hora d’entrada al centre és entre 7.55 </a:t>
            </a:r>
            <a:r>
              <a:rPr lang="ca" sz="1800">
                <a:solidFill>
                  <a:schemeClr val="dk1"/>
                </a:solidFill>
              </a:rPr>
              <a:t>i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8.00.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alumnes de l’ESO no poden sortir del centre durant l’horari lectiu. Si per algun motiu justificat ho haguessin de fer, sempre hauria de venir a recollir-lo la seva mare, pare o tutor legal, o algú major d’edat autoritzat.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✓"/>
            </a:pP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Els alumnes de </a:t>
            </a:r>
            <a:r>
              <a:rPr lang="ca" sz="1800">
                <a:solidFill>
                  <a:schemeClr val="dk1"/>
                </a:solidFill>
              </a:rPr>
              <a:t>b</a:t>
            </a:r>
            <a:r>
              <a:rPr b="0" i="0" lang="ca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atxillerat es regeixen per les mateixes normes, excepte al segon pati, que poden sortir del centre.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ca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Timbres</a:t>
            </a:r>
            <a:endParaRPr/>
          </a:p>
        </p:txBody>
      </p:sp>
      <p:pic>
        <p:nvPicPr>
          <p:cNvPr descr="Captura de pantalla 2016-08-31 a las 12.42.58.png"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8599" y="1364824"/>
            <a:ext cx="5098245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larida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larida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