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Lor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j6dUiAX+REtR+wOCCRnf7mzTzs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576" orient="horz"/>
        <p:guide pos="2880"/>
        <p:guide pos="2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bold.fntdata"/><Relationship Id="rId25" Type="http://schemas.openxmlformats.org/officeDocument/2006/relationships/font" Target="fonts/Lora-regular.fntdata"/><Relationship Id="rId28" Type="http://schemas.openxmlformats.org/officeDocument/2006/relationships/font" Target="fonts/Lora-boldItalic.fntdata"/><Relationship Id="rId27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095f094e1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6095f094e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2" name="Google Shape;182;g6095f094e1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6e99b027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126e99b02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0" name="Google Shape;190;g126e99b027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03508ca2f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2403508ca2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8" name="Google Shape;198;g2403508ca2f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38f73c05c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1238f73c05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7" name="Google Shape;207;g1238f73c05c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6" name="Google Shape;21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38f73c05c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1238f73c05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8" name="Google Shape;108;g1238f73c05c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fb4d603b7_0_4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11fb4d603b7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7" name="Google Shape;127;g11fb4d603b7_0_49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fb4d603b7_0_5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11fb4d603b7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6" name="Google Shape;146;g11fb4d603b7_0_5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c863f902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23c863f90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5" name="Google Shape;155;g23c863f902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fb4d603b7_0_5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11fb4d603b7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4" name="Google Shape;164;g11fb4d603b7_0_5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ontenido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1037075" y="4694800"/>
            <a:ext cx="31452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indent="-29718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ourier New"/>
              <a:buChar char="o"/>
              <a:defRPr sz="1800">
                <a:latin typeface="Georgia"/>
                <a:ea typeface="Georgia"/>
                <a:cs typeface="Georgia"/>
                <a:sym typeface="Georgia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" type="body"/>
          </p:nvPr>
        </p:nvSpPr>
        <p:spPr>
          <a:xfrm rot="5400000">
            <a:off x="2423318" y="-137319"/>
            <a:ext cx="42973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y título vertical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733203"/>
            <a:ext cx="9144000" cy="612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noFill/>
          <a:ln>
            <a:noFill/>
          </a:ln>
          <a:effectLst>
            <a:outerShdw blurRad="292100" rotWithShape="0" algn="tl" dir="2700000" dist="76200">
              <a:srgbClr val="333333">
                <a:alpha val="47843"/>
              </a:srgbClr>
            </a:outerShdw>
          </a:effectLst>
        </p:spPr>
      </p:pic>
      <p:pic>
        <p:nvPicPr>
          <p:cNvPr id="25" name="Google Shape;2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noFill/>
          <a:ln>
            <a:noFill/>
          </a:ln>
          <a:effectLst>
            <a:outerShdw blurRad="292100" rotWithShape="0" algn="tl" dir="2700000" dist="76200">
              <a:srgbClr val="333333">
                <a:alpha val="47843"/>
              </a:srgbClr>
            </a:outerShdw>
          </a:effectLst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noFill/>
          <a:ln>
            <a:noFill/>
          </a:ln>
          <a:effectLst>
            <a:outerShdw blurRad="292100" rotWithShape="0" algn="tl" dir="2700000" dist="76200">
              <a:srgbClr val="333333">
                <a:alpha val="47843"/>
              </a:srgbClr>
            </a:outerShdw>
          </a:effectLst>
        </p:spPr>
      </p:pic>
      <p:sp>
        <p:nvSpPr>
          <p:cNvPr id="27" name="Google Shape;27;p14"/>
          <p:cNvSpPr txBox="1"/>
          <p:nvPr>
            <p:ph type="ctrTitle"/>
          </p:nvPr>
        </p:nvSpPr>
        <p:spPr>
          <a:xfrm>
            <a:off x="381000" y="381001"/>
            <a:ext cx="7772400" cy="7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" type="subTitle"/>
          </p:nvPr>
        </p:nvSpPr>
        <p:spPr>
          <a:xfrm>
            <a:off x="439948" y="1219200"/>
            <a:ext cx="5275052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 b="-588" l="-92" r="45394" t="5081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2745"/>
              </a:srgbClr>
            </a:outerShdw>
          </a:effectLst>
        </p:spPr>
      </p:pic>
      <p:sp>
        <p:nvSpPr>
          <p:cNvPr id="35" name="Google Shape;35;p15"/>
          <p:cNvSpPr txBox="1"/>
          <p:nvPr>
            <p:ph type="title"/>
          </p:nvPr>
        </p:nvSpPr>
        <p:spPr>
          <a:xfrm>
            <a:off x="3768304" y="1905000"/>
            <a:ext cx="51054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  <a:defRPr b="0" sz="3600" cap="none"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3810000" y="3048000"/>
            <a:ext cx="5105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/>
          <p:nvPr>
            <p:ph type="title"/>
          </p:nvPr>
        </p:nvSpPr>
        <p:spPr>
          <a:xfrm>
            <a:off x="457200" y="9144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457200" y="914400"/>
            <a:ext cx="3008313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" type="body"/>
          </p:nvPr>
        </p:nvSpPr>
        <p:spPr>
          <a:xfrm>
            <a:off x="3575050" y="914400"/>
            <a:ext cx="5111750" cy="521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0"/>
          <p:cNvSpPr txBox="1"/>
          <p:nvPr>
            <p:ph idx="2" type="body"/>
          </p:nvPr>
        </p:nvSpPr>
        <p:spPr>
          <a:xfrm>
            <a:off x="457200" y="1752600"/>
            <a:ext cx="3008313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1">
            <a:alphaModFix/>
          </a:blip>
          <a:srcRect b="0" l="-144" r="0" t="0"/>
          <a:stretch/>
        </p:blipFill>
        <p:spPr>
          <a:xfrm>
            <a:off x="-13251" y="0"/>
            <a:ext cx="9157252" cy="66044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title"/>
          </p:nvPr>
        </p:nvSpPr>
        <p:spPr>
          <a:xfrm>
            <a:off x="287550" y="1549625"/>
            <a:ext cx="8568900" cy="45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es-ES" sz="4000">
                <a:latin typeface="Montserrat"/>
                <a:ea typeface="Montserrat"/>
                <a:cs typeface="Montserrat"/>
                <a:sym typeface="Montserrat"/>
              </a:rPr>
              <a:t>COLÒNIES 4t ESO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br>
              <a:rPr b="1" lang="es-ES" sz="40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s-ES" sz="4000">
                <a:latin typeface="Montserrat"/>
                <a:ea typeface="Montserrat"/>
                <a:cs typeface="Montserrat"/>
                <a:sym typeface="Montserrat"/>
              </a:rPr>
              <a:t>5, 6 i 7 de juny de 2023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es-ES" sz="4000">
                <a:latin typeface="Montserrat"/>
                <a:ea typeface="Montserrat"/>
                <a:cs typeface="Montserrat"/>
                <a:sym typeface="Montserrat"/>
              </a:rPr>
              <a:t>Santa Cristina d’Aro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es-ES" sz="4000">
                <a:latin typeface="Montserrat"/>
                <a:ea typeface="Montserrat"/>
                <a:cs typeface="Montserrat"/>
                <a:sym typeface="Montserrat"/>
              </a:rPr>
              <a:t>(Baix Empordà)</a:t>
            </a:r>
            <a:br>
              <a:rPr lang="es-ES" sz="40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s-ES" sz="4000">
                <a:latin typeface="Montserrat"/>
                <a:ea typeface="Montserrat"/>
                <a:cs typeface="Montserrat"/>
                <a:sym typeface="Montserrat"/>
              </a:rPr>
            </a:b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>
            <p:ph type="title"/>
          </p:nvPr>
        </p:nvSpPr>
        <p:spPr>
          <a:xfrm>
            <a:off x="467544" y="5361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 sz="3200">
                <a:latin typeface="Lora"/>
                <a:ea typeface="Lora"/>
                <a:cs typeface="Lora"/>
                <a:sym typeface="Lora"/>
              </a:rPr>
              <a:t>5. </a:t>
            </a:r>
            <a:r>
              <a:rPr b="1" lang="es-ES">
                <a:latin typeface="Lora"/>
                <a:ea typeface="Lora"/>
                <a:cs typeface="Lora"/>
                <a:sym typeface="Lora"/>
              </a:rPr>
              <a:t>EL DIA A DIA A LA CASA</a:t>
            </a:r>
            <a:endParaRPr i="1" sz="3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7" name="Google Shape;17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b="16186" l="12254" r="12979" t="25903"/>
          <a:stretch/>
        </p:blipFill>
        <p:spPr>
          <a:xfrm>
            <a:off x="288450" y="1776050"/>
            <a:ext cx="8545450" cy="37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095f094e1_0_9"/>
          <p:cNvSpPr txBox="1"/>
          <p:nvPr>
            <p:ph type="title"/>
          </p:nvPr>
        </p:nvSpPr>
        <p:spPr>
          <a:xfrm>
            <a:off x="4675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/>
              <a:t>6. ACTIVITATS	</a:t>
            </a:r>
            <a:endParaRPr i="1"/>
          </a:p>
        </p:txBody>
      </p:sp>
      <p:sp>
        <p:nvSpPr>
          <p:cNvPr id="185" name="Google Shape;185;g6095f094e1_0_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86" name="Google Shape;186;g6095f094e1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37099"/>
            <a:ext cx="9144001" cy="48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6e99b027d_0_0"/>
          <p:cNvSpPr txBox="1"/>
          <p:nvPr>
            <p:ph type="title"/>
          </p:nvPr>
        </p:nvSpPr>
        <p:spPr>
          <a:xfrm>
            <a:off x="4675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/>
              <a:t>6. ACTIVITATS	</a:t>
            </a:r>
            <a:endParaRPr i="1"/>
          </a:p>
        </p:txBody>
      </p:sp>
      <p:sp>
        <p:nvSpPr>
          <p:cNvPr id="193" name="Google Shape;193;g126e99b027d_0_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94" name="Google Shape;194;g126e99b027d_0_0"/>
          <p:cNvSpPr/>
          <p:nvPr/>
        </p:nvSpPr>
        <p:spPr>
          <a:xfrm>
            <a:off x="611560" y="1412776"/>
            <a:ext cx="8064900" cy="4968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2699" lvl="0" marL="269999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-"/>
            </a:pPr>
            <a:r>
              <a:rPr lang="es-E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l</a:t>
            </a:r>
            <a:r>
              <a:rPr b="0" i="0" lang="es-E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piscina </a:t>
            </a:r>
            <a:r>
              <a:rPr lang="es-E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s’hi faran activitats de socorrisme i altres. Oberta també </a:t>
            </a:r>
            <a:r>
              <a:rPr b="0" i="0" lang="es-E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 bany </a:t>
            </a:r>
            <a:r>
              <a:rPr lang="es-E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durant les estones de lleure.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2699" lvl="0" marL="269999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-"/>
            </a:pPr>
            <a:r>
              <a:rPr b="0" i="0" lang="es-E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activitats nàutiques es fan a la Gola del Ter (L’Estartit), a uns 30 km. Zona ideal perq</a:t>
            </a:r>
            <a:r>
              <a:rPr lang="es-E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uè hi ha riu i mar. </a:t>
            </a:r>
            <a:r>
              <a:rPr b="0" i="0" lang="es-E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 anem en autocar</a:t>
            </a:r>
            <a:r>
              <a:rPr lang="es-E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 ens hi quedem a dinar i berenar.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03508ca2f_0_7"/>
          <p:cNvSpPr txBox="1"/>
          <p:nvPr>
            <p:ph type="title"/>
          </p:nvPr>
        </p:nvSpPr>
        <p:spPr>
          <a:xfrm>
            <a:off x="619944" y="1551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highlight>
                  <a:schemeClr val="lt1"/>
                </a:highlight>
              </a:rPr>
              <a:t>7</a:t>
            </a:r>
            <a:r>
              <a:rPr b="1" lang="es-ES">
                <a:highlight>
                  <a:schemeClr val="lt1"/>
                </a:highlight>
              </a:rPr>
              <a:t>. SORTIDA I TORNADA DELS AUTOCARS	</a:t>
            </a:r>
            <a:endParaRPr i="1">
              <a:highlight>
                <a:schemeClr val="lt1"/>
              </a:highlight>
            </a:endParaRPr>
          </a:p>
        </p:txBody>
      </p:sp>
      <p:sp>
        <p:nvSpPr>
          <p:cNvPr id="201" name="Google Shape;201;g2403508ca2f_0_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02" name="Google Shape;202;g2403508ca2f_0_7"/>
          <p:cNvSpPr/>
          <p:nvPr/>
        </p:nvSpPr>
        <p:spPr>
          <a:xfrm>
            <a:off x="457200" y="803175"/>
            <a:ext cx="8454900" cy="1039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6550" lvl="0" marL="269999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b="1"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Sortida dia 5. </a:t>
            </a:r>
            <a:r>
              <a:rPr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les </a:t>
            </a:r>
            <a:r>
              <a:rPr b="1"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8h</a:t>
            </a:r>
            <a:r>
              <a:rPr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cruïlla Rbla. Països Catalans / Rbla. sant Jordi (darrere de les instal·lacions de l’Estadi Municipal).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269999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b="1"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Tornada dia 7. </a:t>
            </a:r>
            <a:r>
              <a:rPr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Arribada a Vilanova </a:t>
            </a:r>
            <a:r>
              <a:rPr b="1"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 a les 17:30</a:t>
            </a:r>
            <a:r>
              <a:rPr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davant de l’institut.</a:t>
            </a:r>
            <a:endParaRPr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3" name="Google Shape;203;g2403508ca2f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163" y="1953875"/>
            <a:ext cx="6640075" cy="47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38f73c05c_0_15"/>
          <p:cNvSpPr/>
          <p:nvPr/>
        </p:nvSpPr>
        <p:spPr>
          <a:xfrm>
            <a:off x="611560" y="1412776"/>
            <a:ext cx="8064900" cy="4968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0" name="Google Shape;210;g1238f73c05c_0_15"/>
          <p:cNvSpPr txBox="1"/>
          <p:nvPr>
            <p:ph type="title"/>
          </p:nvPr>
        </p:nvSpPr>
        <p:spPr>
          <a:xfrm>
            <a:off x="696150" y="764700"/>
            <a:ext cx="7908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latin typeface="Lora"/>
                <a:ea typeface="Lora"/>
                <a:cs typeface="Lora"/>
                <a:sym typeface="Lora"/>
              </a:rPr>
              <a:t>8</a:t>
            </a:r>
            <a:r>
              <a:rPr b="1" lang="es-ES">
                <a:latin typeface="Lora"/>
                <a:ea typeface="Lora"/>
                <a:cs typeface="Lora"/>
                <a:sym typeface="Lora"/>
              </a:rPr>
              <a:t>. CONTACTE AMB LES FAMÍLIES</a:t>
            </a:r>
            <a:endParaRPr b="1"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1" name="Google Shape;211;g1238f73c05c_0_15"/>
          <p:cNvSpPr txBox="1"/>
          <p:nvPr>
            <p:ph idx="1" type="body"/>
          </p:nvPr>
        </p:nvSpPr>
        <p:spPr>
          <a:xfrm>
            <a:off x="760125" y="1724300"/>
            <a:ext cx="7768500" cy="42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57299" lvl="0" marL="269999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Montserrat"/>
              <a:buChar char="-"/>
            </a:pPr>
            <a:r>
              <a:rPr lang="es-ES" sz="3000">
                <a:latin typeface="Montserrat"/>
                <a:ea typeface="Montserrat"/>
                <a:cs typeface="Montserrat"/>
                <a:sym typeface="Montserrat"/>
              </a:rPr>
              <a:t>Contactarem amb vosaltres si es dona qualsevol situació extraordinària: lesió, malaltia sobtada o conducta inapropiada.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244599" lvl="0" marL="269999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ontserrat"/>
              <a:buChar char="-"/>
            </a:pPr>
            <a:r>
              <a:rPr lang="es-ES" sz="3000">
                <a:latin typeface="Montserrat"/>
                <a:ea typeface="Montserrat"/>
                <a:cs typeface="Montserrat"/>
                <a:sym typeface="Montserrat"/>
              </a:rPr>
              <a:t>Telèfon de l’hotel (en cas d’emergència): 690 32 07 70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g1238f73c05c_0_15"/>
          <p:cNvSpPr txBox="1"/>
          <p:nvPr>
            <p:ph idx="12" type="sldNum"/>
          </p:nvPr>
        </p:nvSpPr>
        <p:spPr>
          <a:xfrm>
            <a:off x="6563550" y="63318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/>
          <p:nvPr/>
        </p:nvSpPr>
        <p:spPr>
          <a:xfrm>
            <a:off x="467544" y="1412776"/>
            <a:ext cx="8208912" cy="496855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9" name="Google Shape;219;p6"/>
          <p:cNvSpPr txBox="1"/>
          <p:nvPr>
            <p:ph type="title"/>
          </p:nvPr>
        </p:nvSpPr>
        <p:spPr>
          <a:xfrm>
            <a:off x="467544" y="764704"/>
            <a:ext cx="8229600" cy="570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/>
              <a:t>9</a:t>
            </a:r>
            <a:r>
              <a:rPr b="1" lang="es-ES"/>
              <a:t>. </a:t>
            </a:r>
            <a:r>
              <a:rPr b="1" lang="es-ES" sz="3100"/>
              <a:t>PRECS I PREGUNTES</a:t>
            </a:r>
            <a:endParaRPr i="1" sz="3100"/>
          </a:p>
        </p:txBody>
      </p:sp>
      <p:sp>
        <p:nvSpPr>
          <p:cNvPr id="220" name="Google Shape;220;p6"/>
          <p:cNvSpPr txBox="1"/>
          <p:nvPr>
            <p:ph idx="1" type="body"/>
          </p:nvPr>
        </p:nvSpPr>
        <p:spPr>
          <a:xfrm>
            <a:off x="712350" y="1697450"/>
            <a:ext cx="7693800" cy="4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s-ES" sz="3600">
                <a:latin typeface="Montserrat"/>
                <a:ea typeface="Montserrat"/>
                <a:cs typeface="Montserrat"/>
                <a:sym typeface="Montserrat"/>
              </a:rPr>
              <a:t>Moltes gràcies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s-ES" sz="3600">
                <a:latin typeface="Montserrat"/>
                <a:ea typeface="Montserrat"/>
                <a:cs typeface="Montserrat"/>
                <a:sym typeface="Montserrat"/>
              </a:rPr>
              <a:t>per la vostra atenció!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22" name="Google Shape;222;p6"/>
          <p:cNvSpPr txBox="1"/>
          <p:nvPr>
            <p:ph idx="1" type="body"/>
          </p:nvPr>
        </p:nvSpPr>
        <p:spPr>
          <a:xfrm>
            <a:off x="5228075" y="4694800"/>
            <a:ext cx="24252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40"/>
              <a:buNone/>
            </a:pPr>
            <a:r>
              <a:t/>
            </a:r>
            <a:endParaRPr sz="2800"/>
          </a:p>
        </p:txBody>
      </p:sp>
      <p:pic>
        <p:nvPicPr>
          <p:cNvPr id="223" name="Google Shape;2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2975" y="3558425"/>
            <a:ext cx="3080100" cy="216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457200" y="685800"/>
            <a:ext cx="46482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Georgia"/>
              <a:buNone/>
            </a:pPr>
            <a:r>
              <a:rPr b="1" lang="es-ES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ÍNDEX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510950" y="1328100"/>
            <a:ext cx="8140800" cy="5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L’ESPAI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EMPLAÇAMENT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OBJECTIU DE LES COLÒNIES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QUÈ CAL PORTAR?                                                                                                 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EL DIA A DIA A LA CASA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ACTIVITATS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SORTIDA I TORNADA DELS AUTOCARS                       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CONTACTE AMB LES FAMÍLIES                              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PRECS I PREGUNTES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38f73c05c_1_0"/>
          <p:cNvSpPr/>
          <p:nvPr/>
        </p:nvSpPr>
        <p:spPr>
          <a:xfrm>
            <a:off x="611550" y="1335100"/>
            <a:ext cx="8316000" cy="5046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Google Shape;111;g1238f73c05c_1_0"/>
          <p:cNvSpPr txBox="1"/>
          <p:nvPr>
            <p:ph type="title"/>
          </p:nvPr>
        </p:nvSpPr>
        <p:spPr>
          <a:xfrm>
            <a:off x="4675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/>
              <a:t>Professorat acompanyant</a:t>
            </a:r>
            <a:endParaRPr sz="2400"/>
          </a:p>
        </p:txBody>
      </p:sp>
      <p:sp>
        <p:nvSpPr>
          <p:cNvPr id="112" name="Google Shape;112;g1238f73c05c_1_0"/>
          <p:cNvSpPr txBox="1"/>
          <p:nvPr>
            <p:ph idx="1" type="body"/>
          </p:nvPr>
        </p:nvSpPr>
        <p:spPr>
          <a:xfrm>
            <a:off x="712950" y="2138225"/>
            <a:ext cx="8138400" cy="3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Montserrat"/>
              <a:buChar char="-"/>
            </a:pPr>
            <a:r>
              <a:rPr lang="es-ES" sz="3000">
                <a:latin typeface="Montserrat"/>
                <a:ea typeface="Montserrat"/>
                <a:cs typeface="Montserrat"/>
                <a:sym typeface="Montserrat"/>
              </a:rPr>
              <a:t>Mari Alonso -&gt; tutora de 4t A (Ori.)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000"/>
              <a:buFont typeface="Montserrat"/>
              <a:buChar char="-"/>
            </a:pPr>
            <a:r>
              <a:rPr lang="es-ES" sz="3000">
                <a:latin typeface="Montserrat"/>
                <a:ea typeface="Montserrat"/>
                <a:cs typeface="Montserrat"/>
                <a:sym typeface="Montserrat"/>
              </a:rPr>
              <a:t>Carme Cano -&gt; tutora de 4t B (E.F.)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000"/>
              <a:buFont typeface="Montserrat"/>
              <a:buChar char="-"/>
            </a:pPr>
            <a:r>
              <a:rPr lang="es-ES" sz="3000">
                <a:latin typeface="Montserrat"/>
                <a:ea typeface="Montserrat"/>
                <a:cs typeface="Montserrat"/>
                <a:sym typeface="Montserrat"/>
              </a:rPr>
              <a:t>Laura Salvador -&gt; </a:t>
            </a:r>
            <a:r>
              <a:rPr lang="es-ES" sz="3000">
                <a:latin typeface="Montserrat"/>
                <a:ea typeface="Montserrat"/>
                <a:cs typeface="Montserrat"/>
                <a:sym typeface="Montserrat"/>
              </a:rPr>
              <a:t>tutora de 4t C (Cat.)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000"/>
              <a:buFont typeface="Montserrat"/>
              <a:buChar char="-"/>
            </a:pPr>
            <a:r>
              <a:rPr lang="es-ES" sz="3000">
                <a:latin typeface="Montserrat"/>
                <a:ea typeface="Montserrat"/>
                <a:cs typeface="Montserrat"/>
                <a:sym typeface="Montserrat"/>
              </a:rPr>
              <a:t>Alba Santos  -&gt; </a:t>
            </a:r>
            <a:r>
              <a:rPr lang="es-ES" sz="3000">
                <a:latin typeface="Montserrat"/>
                <a:ea typeface="Montserrat"/>
                <a:cs typeface="Montserrat"/>
                <a:sym typeface="Montserrat"/>
              </a:rPr>
              <a:t>tutora de 4t D (Mat.)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g1238f73c05c_1_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611550" y="1335100"/>
            <a:ext cx="8316000" cy="5046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3"/>
          <p:cNvSpPr txBox="1"/>
          <p:nvPr>
            <p:ph type="title"/>
          </p:nvPr>
        </p:nvSpPr>
        <p:spPr>
          <a:xfrm>
            <a:off x="609599" y="764800"/>
            <a:ext cx="63327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/>
              <a:t>1. </a:t>
            </a:r>
            <a:r>
              <a:rPr b="1" lang="es-ES" sz="2400"/>
              <a:t>L’ESPAI</a:t>
            </a:r>
            <a:endParaRPr sz="2400"/>
          </a:p>
        </p:txBody>
      </p:sp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985150" y="1488625"/>
            <a:ext cx="6719400" cy="47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es-ES" sz="2400">
                <a:latin typeface="Montserrat"/>
                <a:ea typeface="Montserrat"/>
                <a:cs typeface="Montserrat"/>
                <a:sym typeface="Montserrat"/>
              </a:rPr>
              <a:t>Hotel Golf Costa Brava. </a:t>
            </a:r>
            <a:r>
              <a:rPr lang="es-ES" sz="2400">
                <a:latin typeface="Montserrat"/>
                <a:ea typeface="Montserrat"/>
                <a:cs typeface="Montserrat"/>
                <a:sym typeface="Montserrat"/>
              </a:rPr>
              <a:t>Sta. Cristina d’Aro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3000"/>
          </a:p>
          <a:p>
            <a:pPr indent="-3810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-"/>
            </a:pPr>
            <a:r>
              <a:rPr lang="es-ES" sz="2400">
                <a:latin typeface="Montserrat"/>
                <a:ea typeface="Montserrat"/>
                <a:cs typeface="Montserrat"/>
                <a:sym typeface="Montserrat"/>
              </a:rPr>
              <a:t>Fitxa tècnica: enviada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-"/>
            </a:pPr>
            <a:r>
              <a:rPr lang="es-ES" sz="2400">
                <a:latin typeface="Montserrat"/>
                <a:ea typeface="Montserrat"/>
                <a:cs typeface="Montserrat"/>
                <a:sym typeface="Montserrat"/>
              </a:rPr>
              <a:t>Dormitoris de 3 llits amb bany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8425" y="2109325"/>
            <a:ext cx="4448175" cy="2783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fb4d603b7_0_498"/>
          <p:cNvSpPr txBox="1"/>
          <p:nvPr>
            <p:ph type="title"/>
          </p:nvPr>
        </p:nvSpPr>
        <p:spPr>
          <a:xfrm>
            <a:off x="4675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7"/>
              <a:buFont typeface="Georgia"/>
              <a:buNone/>
            </a:pPr>
            <a:r>
              <a:rPr b="1" lang="es-ES"/>
              <a:t>2. EMPLAÇAMENT</a:t>
            </a:r>
            <a:endParaRPr sz="2400"/>
          </a:p>
        </p:txBody>
      </p:sp>
      <p:sp>
        <p:nvSpPr>
          <p:cNvPr id="130" name="Google Shape;130;g11fb4d603b7_0_49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31" name="Google Shape;131;g11fb4d603b7_0_498"/>
          <p:cNvPicPr preferRelativeResize="0"/>
          <p:nvPr/>
        </p:nvPicPr>
        <p:blipFill rotWithShape="1">
          <a:blip r:embed="rId3">
            <a:alphaModFix/>
          </a:blip>
          <a:srcRect b="11058" l="48334" r="5539" t="29160"/>
          <a:stretch/>
        </p:blipFill>
        <p:spPr>
          <a:xfrm>
            <a:off x="992550" y="1317175"/>
            <a:ext cx="7228675" cy="5269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1fb4d603b7_0_498"/>
          <p:cNvSpPr/>
          <p:nvPr/>
        </p:nvSpPr>
        <p:spPr>
          <a:xfrm>
            <a:off x="1417650" y="2874800"/>
            <a:ext cx="569700" cy="633000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/>
          <p:nvPr/>
        </p:nvSpPr>
        <p:spPr>
          <a:xfrm>
            <a:off x="611560" y="1412776"/>
            <a:ext cx="8064896" cy="496855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Google Shape;139;p4"/>
          <p:cNvSpPr txBox="1"/>
          <p:nvPr>
            <p:ph type="title"/>
          </p:nvPr>
        </p:nvSpPr>
        <p:spPr>
          <a:xfrm>
            <a:off x="5437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latin typeface="Lora"/>
                <a:ea typeface="Lora"/>
                <a:cs typeface="Lora"/>
                <a:sym typeface="Lora"/>
              </a:rPr>
              <a:t>3. </a:t>
            </a:r>
            <a:r>
              <a:rPr b="1" lang="es-ES" sz="2400">
                <a:latin typeface="Lora"/>
                <a:ea typeface="Lora"/>
                <a:cs typeface="Lora"/>
                <a:sym typeface="Lora"/>
              </a:rPr>
              <a:t>OBJECTIU DE LES COLÒNIES</a:t>
            </a:r>
            <a:endParaRPr b="1"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0" name="Google Shape;140;p4"/>
          <p:cNvSpPr txBox="1"/>
          <p:nvPr>
            <p:ph idx="1" type="body"/>
          </p:nvPr>
        </p:nvSpPr>
        <p:spPr>
          <a:xfrm>
            <a:off x="755575" y="1714500"/>
            <a:ext cx="7461900" cy="3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ontserrat"/>
              <a:buChar char="-"/>
            </a:pP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Interacció amb el medi natural.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ontserrat"/>
              <a:buChar char="-"/>
            </a:pP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Potenciar la convivència en un espai alternatiu a l’aula i el pati.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Montserrat"/>
              <a:buChar char="-"/>
            </a:pP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Cohesió de grup, noves relacions…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Montserrat"/>
              <a:buChar char="-"/>
            </a:pP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Comiat de l’etapa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4"/>
          <p:cNvSpPr txBox="1"/>
          <p:nvPr>
            <p:ph idx="12" type="sldNum"/>
          </p:nvPr>
        </p:nvSpPr>
        <p:spPr>
          <a:xfrm>
            <a:off x="6563550" y="63318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0547" y="4388400"/>
            <a:ext cx="1822628" cy="179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fb4d603b7_0_522"/>
          <p:cNvSpPr/>
          <p:nvPr/>
        </p:nvSpPr>
        <p:spPr>
          <a:xfrm>
            <a:off x="611550" y="1199550"/>
            <a:ext cx="8064900" cy="549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g11fb4d603b7_0_522"/>
          <p:cNvSpPr txBox="1"/>
          <p:nvPr>
            <p:ph type="title"/>
          </p:nvPr>
        </p:nvSpPr>
        <p:spPr>
          <a:xfrm>
            <a:off x="457194" y="62925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latin typeface="Lora"/>
                <a:ea typeface="Lora"/>
                <a:cs typeface="Lora"/>
                <a:sym typeface="Lora"/>
              </a:rPr>
              <a:t>4. QUÈ CAL PORTAR?</a:t>
            </a:r>
            <a:endParaRPr b="1"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0" name="Google Shape;150;g11fb4d603b7_0_522"/>
          <p:cNvSpPr txBox="1"/>
          <p:nvPr>
            <p:ph idx="1" type="body"/>
          </p:nvPr>
        </p:nvSpPr>
        <p:spPr>
          <a:xfrm>
            <a:off x="759150" y="1178200"/>
            <a:ext cx="7769700" cy="59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5399" lvl="0" marL="26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Esmorzar del primer dia i cantimplora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latin typeface="Calibri"/>
                <a:ea typeface="Calibri"/>
                <a:cs typeface="Calibri"/>
                <a:sym typeface="Calibri"/>
              </a:rPr>
              <a:t>→ que el portin a la motxilla de mà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latin typeface="Calibri"/>
                <a:ea typeface="Calibri"/>
                <a:cs typeface="Calibri"/>
                <a:sym typeface="Calibri"/>
              </a:rPr>
              <a:t>→ si volen portar algun extra de menjar (sempre saludable) per si el dia se’ls fa llarg, d’acord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295399" lvl="0" marL="269999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Roba còmoda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953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Calçat esportiu o de muntanya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953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Impermeable, cangur o similar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953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Banyador (2?), tovallola i gorro de piscina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95399" lvl="0" marL="26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ancletes lligades (o escarpins o calçat similar </a:t>
            </a: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per a activitats aquàtiques)</a:t>
            </a:r>
            <a:endParaRPr sz="2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1" name="Google Shape;151;g11fb4d603b7_0_522"/>
          <p:cNvSpPr txBox="1"/>
          <p:nvPr>
            <p:ph idx="12" type="sldNum"/>
          </p:nvPr>
        </p:nvSpPr>
        <p:spPr>
          <a:xfrm>
            <a:off x="6563550" y="63318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c863f9026_0_0"/>
          <p:cNvSpPr/>
          <p:nvPr/>
        </p:nvSpPr>
        <p:spPr>
          <a:xfrm>
            <a:off x="611550" y="1199550"/>
            <a:ext cx="8064900" cy="549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8" name="Google Shape;158;g23c863f9026_0_0"/>
          <p:cNvSpPr txBox="1"/>
          <p:nvPr>
            <p:ph type="title"/>
          </p:nvPr>
        </p:nvSpPr>
        <p:spPr>
          <a:xfrm>
            <a:off x="457194" y="62925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latin typeface="Lora"/>
                <a:ea typeface="Lora"/>
                <a:cs typeface="Lora"/>
                <a:sym typeface="Lora"/>
              </a:rPr>
              <a:t>4. QUÈ CAL PORTAR?</a:t>
            </a:r>
            <a:endParaRPr b="1"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g23c863f9026_0_0"/>
          <p:cNvSpPr txBox="1"/>
          <p:nvPr>
            <p:ph idx="1" type="body"/>
          </p:nvPr>
        </p:nvSpPr>
        <p:spPr>
          <a:xfrm>
            <a:off x="759150" y="1469400"/>
            <a:ext cx="7769700" cy="4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53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Motxilla petita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953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Estris d’higiene personal i tovallola de bany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953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Crema solar i gorra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953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Llanterna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953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b="1" lang="es-ES" sz="3000">
                <a:latin typeface="Calibri"/>
                <a:ea typeface="Calibri"/>
                <a:cs typeface="Calibri"/>
                <a:sym typeface="Calibri"/>
              </a:rPr>
              <a:t>Targeta original de la seguretat social, que identifica l’alumne/a com a usuari del sistema sanitari públic</a:t>
            </a:r>
            <a:endParaRPr sz="2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g23c863f9026_0_0"/>
          <p:cNvSpPr txBox="1"/>
          <p:nvPr>
            <p:ph idx="12" type="sldNum"/>
          </p:nvPr>
        </p:nvSpPr>
        <p:spPr>
          <a:xfrm>
            <a:off x="6563550" y="63318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fb4d603b7_0_531"/>
          <p:cNvSpPr/>
          <p:nvPr/>
        </p:nvSpPr>
        <p:spPr>
          <a:xfrm>
            <a:off x="611560" y="1412776"/>
            <a:ext cx="8064900" cy="4968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7" name="Google Shape;167;g11fb4d603b7_0_531"/>
          <p:cNvSpPr txBox="1"/>
          <p:nvPr>
            <p:ph type="title"/>
          </p:nvPr>
        </p:nvSpPr>
        <p:spPr>
          <a:xfrm>
            <a:off x="4675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latin typeface="Lora"/>
                <a:ea typeface="Lora"/>
                <a:cs typeface="Lora"/>
                <a:sym typeface="Lora"/>
              </a:rPr>
              <a:t>4. QUÈ NO CAL PORTAR?</a:t>
            </a:r>
            <a:endParaRPr b="1"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8" name="Google Shape;168;g11fb4d603b7_0_531"/>
          <p:cNvSpPr txBox="1"/>
          <p:nvPr>
            <p:ph idx="1" type="body"/>
          </p:nvPr>
        </p:nvSpPr>
        <p:spPr>
          <a:xfrm>
            <a:off x="755575" y="1485900"/>
            <a:ext cx="7461900" cy="49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ora"/>
              <a:buChar char="-"/>
            </a:pPr>
            <a:r>
              <a:rPr b="1" lang="es-ES" sz="3000">
                <a:latin typeface="Lora"/>
                <a:ea typeface="Lora"/>
                <a:cs typeface="Lora"/>
                <a:sym typeface="Lora"/>
              </a:rPr>
              <a:t>Ordinador portàtil</a:t>
            </a:r>
            <a:endParaRPr b="1" sz="3000"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Lora"/>
              <a:ea typeface="Lora"/>
              <a:cs typeface="Lora"/>
              <a:sym typeface="Lora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ora"/>
              <a:buChar char="-"/>
            </a:pPr>
            <a:r>
              <a:rPr b="1" lang="es-ES" sz="3000">
                <a:latin typeface="Lora"/>
                <a:ea typeface="Lora"/>
                <a:cs typeface="Lora"/>
                <a:sym typeface="Lora"/>
              </a:rPr>
              <a:t>Mòbil </a:t>
            </a:r>
            <a:r>
              <a:rPr lang="es-ES" sz="3000">
                <a:latin typeface="Lora"/>
                <a:ea typeface="Lora"/>
                <a:cs typeface="Lora"/>
                <a:sym typeface="Lora"/>
              </a:rPr>
              <a:t>(recomanació explícita de la casa de colònies)</a:t>
            </a:r>
            <a:endParaRPr sz="3000">
              <a:latin typeface="Lora"/>
              <a:ea typeface="Lora"/>
              <a:cs typeface="Lora"/>
              <a:sym typeface="Lor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Lora"/>
              <a:buChar char="-"/>
            </a:pPr>
            <a:r>
              <a:rPr b="1" lang="es-ES" sz="3000">
                <a:latin typeface="Lora"/>
                <a:ea typeface="Lora"/>
                <a:cs typeface="Lora"/>
                <a:sym typeface="Lora"/>
              </a:rPr>
              <a:t>Diners: </a:t>
            </a:r>
            <a:r>
              <a:rPr lang="es-ES" sz="2600">
                <a:latin typeface="Lora"/>
                <a:ea typeface="Lora"/>
                <a:cs typeface="Lora"/>
                <a:sym typeface="Lora"/>
              </a:rPr>
              <a:t>no anem al poble, no tenim cap comerç a prop en cap moment. A l’hotel hi ha màquines de refrescos, però desconnectades per a grups escolars</a:t>
            </a:r>
            <a:endParaRPr sz="2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9" name="Google Shape;169;g11fb4d603b7_0_531"/>
          <p:cNvSpPr txBox="1"/>
          <p:nvPr>
            <p:ph idx="12" type="sldNum"/>
          </p:nvPr>
        </p:nvSpPr>
        <p:spPr>
          <a:xfrm>
            <a:off x="6563550" y="63318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70" name="Google Shape;170;g11fb4d603b7_0_5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0200" y="803175"/>
            <a:ext cx="1616250" cy="17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forme de estado del proy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2019-01-11T10:33:26Z</dcterms:created>
</cp:coreProperties>
</file>