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</p:sldIdLst>
  <p:sldSz cy="6858000" cx="9144000"/>
  <p:notesSz cx="6858000" cy="9144000"/>
  <p:embeddedFontLst>
    <p:embeddedFont>
      <p:font typeface="Montserrat"/>
      <p:regular r:id="rId22"/>
      <p:bold r:id="rId23"/>
      <p:italic r:id="rId24"/>
      <p:boldItalic r:id="rId25"/>
    </p:embeddedFont>
    <p:embeddedFont>
      <p:font typeface="Lor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orient="horz" pos="576">
          <p15:clr>
            <a:srgbClr val="A4A3A4"/>
          </p15:clr>
        </p15:guide>
        <p15:guide id="3" pos="2880">
          <p15:clr>
            <a:srgbClr val="A4A3A4"/>
          </p15:clr>
        </p15:guide>
        <p15:guide id="4" pos="288">
          <p15:clr>
            <a:srgbClr val="A4A3A4"/>
          </p15:clr>
        </p15:guide>
      </p15:sldGuideLst>
    </p:ext>
    <p:ext uri="GoogleSlidesCustomDataVersion2">
      <go:slidesCustomData xmlns:go="http://customooxmlschemas.google.com/" r:id="rId30" roundtripDataSignature="AMtx7miNzEiKP3mkISNOk0lT4bnbCc1Jy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EE316E2F-3F1C-4153-B8D4-F6BD31EF4636}">
  <a:tblStyle styleId="{EE316E2F-3F1C-4153-B8D4-F6BD31EF463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576" orient="horz"/>
        <p:guide pos="2880"/>
        <p:guide pos="2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Montserrat-regular.fntdata"/><Relationship Id="rId21" Type="http://schemas.openxmlformats.org/officeDocument/2006/relationships/slide" Target="slides/slide15.xml"/><Relationship Id="rId24" Type="http://schemas.openxmlformats.org/officeDocument/2006/relationships/font" Target="fonts/Montserrat-italic.fntdata"/><Relationship Id="rId23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Lora-regular.fntdata"/><Relationship Id="rId25" Type="http://schemas.openxmlformats.org/officeDocument/2006/relationships/font" Target="fonts/Montserrat-boldItalic.fntdata"/><Relationship Id="rId28" Type="http://schemas.openxmlformats.org/officeDocument/2006/relationships/font" Target="fonts/Lora-italic.fntdata"/><Relationship Id="rId27" Type="http://schemas.openxmlformats.org/officeDocument/2006/relationships/font" Target="fonts/Lora-bold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font" Target="fonts/Lora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0" Type="http://customschemas.google.com/relationships/presentationmetadata" Target="metadata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fb4d603b7_0_5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g11fb4d603b7_0_5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76" name="Google Shape;176;g11fb4d603b7_0_53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5" name="Google Shape;1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86" name="Google Shape;186;p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095f094e1_0_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4" name="Google Shape;194;g6095f094e1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95" name="Google Shape;195;g6095f094e1_0_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448bc2a182_0_2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g2448bc2a182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04" name="Google Shape;204;g2448bc2a182_0_2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44ff576992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g244ff57699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13" name="Google Shape;213;g244ff576992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22" name="Google Shape;222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1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448bc2a182_0_1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9" name="Google Shape;109;g2448bc2a182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0" name="Google Shape;110;g2448bc2a182_0_10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448bc2a182_0_1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2448bc2a182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29" name="Google Shape;129;g2448bc2a182_0_1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1fb4d603b7_0_4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g11fb4d603b7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39" name="Google Shape;139;g11fb4d603b7_0_49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fb4d603b7_0_5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7" name="Google Shape;147;g11fb4d603b7_0_5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8" name="Google Shape;148;g11fb4d603b7_0_50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6" name="Google Shape;15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57" name="Google Shape;157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1fb4d603b7_0_5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g11fb4d603b7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67" name="Google Shape;167;g11fb4d603b7_0_522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Relationship Id="rId3" Type="http://schemas.openxmlformats.org/officeDocument/2006/relationships/image" Target="../media/image3.jpg"/><Relationship Id="rId4" Type="http://schemas.openxmlformats.org/officeDocument/2006/relationships/image" Target="../media/image7.jpg"/><Relationship Id="rId5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Relationship Id="rId3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contenido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1037075" y="4694800"/>
            <a:ext cx="31452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93700" lvl="0" marL="4572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800">
                <a:latin typeface="Georgia"/>
                <a:ea typeface="Georgia"/>
                <a:cs typeface="Georgia"/>
                <a:sym typeface="Georgia"/>
              </a:defRPr>
            </a:lvl1pPr>
            <a:lvl2pPr indent="-297180" lvl="1" marL="91440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80"/>
              <a:buFont typeface="Courier New"/>
              <a:buChar char="o"/>
              <a:defRPr sz="1800">
                <a:latin typeface="Georgia"/>
                <a:ea typeface="Georgia"/>
                <a:cs typeface="Georgia"/>
                <a:sym typeface="Georgia"/>
              </a:defRPr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>
                <a:latin typeface="Georgia"/>
                <a:ea typeface="Georgia"/>
                <a:cs typeface="Georgia"/>
                <a:sym typeface="Georgia"/>
              </a:defRPr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>
                <a:latin typeface="Georgia"/>
                <a:ea typeface="Georgia"/>
                <a:cs typeface="Georgia"/>
                <a:sym typeface="Georgia"/>
              </a:defRPr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>
                <a:latin typeface="Georgia"/>
                <a:ea typeface="Georgia"/>
                <a:cs typeface="Georgia"/>
                <a:sym typeface="Georgia"/>
              </a:defRPr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2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" type="body"/>
          </p:nvPr>
        </p:nvSpPr>
        <p:spPr>
          <a:xfrm rot="5400000">
            <a:off x="2423318" y="-137319"/>
            <a:ext cx="42973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o y título vertical" type="vertTitleAndTx">
  <p:cSld name="VERTICAL_TITLE_AND_VERTICAL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/>
          <p:nvPr>
            <p:ph type="title"/>
          </p:nvPr>
        </p:nvSpPr>
        <p:spPr>
          <a:xfrm rot="5400000">
            <a:off x="5052218" y="2491582"/>
            <a:ext cx="5211763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" type="body"/>
          </p:nvPr>
        </p:nvSpPr>
        <p:spPr>
          <a:xfrm rot="5400000">
            <a:off x="861219" y="510382"/>
            <a:ext cx="5211763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showMasterSp="0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733203"/>
            <a:ext cx="9144000" cy="6124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1295400"/>
            <a:ext cx="901373" cy="901373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8627"/>
              </a:srgbClr>
            </a:outerShdw>
          </a:effectLst>
        </p:spPr>
      </p:pic>
      <p:pic>
        <p:nvPicPr>
          <p:cNvPr id="25" name="Google Shape;25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1905000"/>
            <a:ext cx="1240461" cy="1240461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8627"/>
              </a:srgbClr>
            </a:outerShdw>
          </a:effectLst>
        </p:spPr>
      </p:pic>
      <p:pic>
        <p:nvPicPr>
          <p:cNvPr id="26" name="Google Shape;26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05600" y="2209800"/>
            <a:ext cx="1828800" cy="1828800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76200">
              <a:srgbClr val="333333">
                <a:alpha val="48627"/>
              </a:srgbClr>
            </a:outerShdw>
          </a:effectLst>
        </p:spPr>
      </p:pic>
      <p:sp>
        <p:nvSpPr>
          <p:cNvPr id="27" name="Google Shape;27;p14"/>
          <p:cNvSpPr txBox="1"/>
          <p:nvPr>
            <p:ph type="ctrTitle"/>
          </p:nvPr>
        </p:nvSpPr>
        <p:spPr>
          <a:xfrm>
            <a:off x="381000" y="381001"/>
            <a:ext cx="7772400" cy="761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" type="subTitle"/>
          </p:nvPr>
        </p:nvSpPr>
        <p:spPr>
          <a:xfrm>
            <a:off x="439948" y="1219200"/>
            <a:ext cx="5275052" cy="129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" name="Google Shape;29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showMasterSp="0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5"/>
          <p:cNvPicPr preferRelativeResize="0"/>
          <p:nvPr/>
        </p:nvPicPr>
        <p:blipFill rotWithShape="1">
          <a:blip r:embed="rId2">
            <a:alphaModFix/>
          </a:blip>
          <a:srcRect b="-588" l="-92" r="45394" t="50810"/>
          <a:stretch/>
        </p:blipFill>
        <p:spPr>
          <a:xfrm>
            <a:off x="-13647" y="0"/>
            <a:ext cx="9157648" cy="558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066799"/>
            <a:ext cx="1979920" cy="2013807"/>
          </a:xfrm>
          <a:prstGeom prst="ellipse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3529"/>
              </a:srgbClr>
            </a:outerShdw>
          </a:effectLst>
        </p:spPr>
      </p:pic>
      <p:sp>
        <p:nvSpPr>
          <p:cNvPr id="35" name="Google Shape;35;p15"/>
          <p:cNvSpPr txBox="1"/>
          <p:nvPr>
            <p:ph type="title"/>
          </p:nvPr>
        </p:nvSpPr>
        <p:spPr>
          <a:xfrm>
            <a:off x="3768304" y="1905000"/>
            <a:ext cx="5105400" cy="11430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Georgia"/>
              <a:buNone/>
              <a:defRPr b="0" sz="3600" cap="none">
                <a:latin typeface="Georgia"/>
                <a:ea typeface="Georgia"/>
                <a:cs typeface="Georgia"/>
                <a:sym typeface="Georgi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5"/>
          <p:cNvSpPr txBox="1"/>
          <p:nvPr>
            <p:ph idx="1" type="body"/>
          </p:nvPr>
        </p:nvSpPr>
        <p:spPr>
          <a:xfrm>
            <a:off x="3810000" y="3048000"/>
            <a:ext cx="5105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7" name="Google Shape;37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" type="body"/>
          </p:nvPr>
        </p:nvSpPr>
        <p:spPr>
          <a:xfrm>
            <a:off x="457200" y="1828800"/>
            <a:ext cx="4038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2" type="body"/>
          </p:nvPr>
        </p:nvSpPr>
        <p:spPr>
          <a:xfrm>
            <a:off x="4648200" y="1828800"/>
            <a:ext cx="4038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44" name="Google Shape;4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7"/>
          <p:cNvSpPr txBox="1"/>
          <p:nvPr>
            <p:ph type="title"/>
          </p:nvPr>
        </p:nvSpPr>
        <p:spPr>
          <a:xfrm>
            <a:off x="457200" y="914400"/>
            <a:ext cx="8229600" cy="60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0" name="Google Shape;50;p1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1" name="Google Shape;51;p1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2" name="Google Shape;52;p1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2pPr>
            <a:lvl3pPr indent="-3302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indent="-3175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4pPr>
            <a:lvl5pPr indent="-3175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Char char="»"/>
              <a:defRPr sz="14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53" name="Google Shape;53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8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/>
          <p:nvPr>
            <p:ph type="title"/>
          </p:nvPr>
        </p:nvSpPr>
        <p:spPr>
          <a:xfrm>
            <a:off x="457200" y="914400"/>
            <a:ext cx="3008313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" type="body"/>
          </p:nvPr>
        </p:nvSpPr>
        <p:spPr>
          <a:xfrm>
            <a:off x="3575050" y="914400"/>
            <a:ext cx="5111750" cy="5211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8" name="Google Shape;68;p20"/>
          <p:cNvSpPr txBox="1"/>
          <p:nvPr>
            <p:ph idx="2" type="body"/>
          </p:nvPr>
        </p:nvSpPr>
        <p:spPr>
          <a:xfrm>
            <a:off x="457200" y="1752600"/>
            <a:ext cx="3008313" cy="4373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9" name="Google Shape;69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5" name="Google Shape;75;p2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76" name="Google Shape;76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/>
          <p:nvPr>
            <p:ph type="title"/>
          </p:nvPr>
        </p:nvSpPr>
        <p:spPr>
          <a:xfrm>
            <a:off x="457200" y="914400"/>
            <a:ext cx="8229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b="0" i="0" sz="2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" type="body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-330200" lvl="4" marL="22860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3" name="Google Shape;13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/>
        </p:txBody>
      </p:sp>
      <p:sp>
        <p:nvSpPr>
          <p:cNvPr id="14" name="Google Shape;14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5" name="Google Shape;15;p12"/>
          <p:cNvPicPr preferRelativeResize="0"/>
          <p:nvPr/>
        </p:nvPicPr>
        <p:blipFill rotWithShape="1">
          <a:blip r:embed="rId1">
            <a:alphaModFix/>
          </a:blip>
          <a:srcRect b="0" l="-144" r="0" t="0"/>
          <a:stretch/>
        </p:blipFill>
        <p:spPr>
          <a:xfrm>
            <a:off x="-13251" y="0"/>
            <a:ext cx="9157252" cy="66044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www.rosadelsvents.es/ca/cases-de-colonies/la-garbinada" TargetMode="External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"/>
          <p:cNvSpPr txBox="1"/>
          <p:nvPr>
            <p:ph type="title"/>
          </p:nvPr>
        </p:nvSpPr>
        <p:spPr>
          <a:xfrm>
            <a:off x="323525" y="1089925"/>
            <a:ext cx="8568900" cy="111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rPr b="1" lang="es-ES" sz="3500"/>
              <a:t>COLÒNIES 1r ESO</a:t>
            </a:r>
            <a:br>
              <a:rPr b="1" lang="es-ES" sz="3500"/>
            </a:br>
            <a:r>
              <a:rPr b="1" lang="es-ES" sz="3500"/>
              <a:t>5, 6 i 7 de juny de 2023</a:t>
            </a:r>
            <a:br>
              <a:rPr lang="es-ES" sz="3500"/>
            </a:br>
            <a:br>
              <a:rPr lang="es-ES" sz="3500"/>
            </a:br>
            <a:endParaRPr sz="3100"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</a:pPr>
            <a:r>
              <a:t/>
            </a:r>
            <a:endParaRPr/>
          </a:p>
        </p:txBody>
      </p:sp>
      <p:sp>
        <p:nvSpPr>
          <p:cNvPr id="97" name="Google Shape;97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50750" y="2662900"/>
            <a:ext cx="2615300" cy="26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1fb4d603b7_0_531"/>
          <p:cNvSpPr/>
          <p:nvPr/>
        </p:nvSpPr>
        <p:spPr>
          <a:xfrm>
            <a:off x="611560" y="1412776"/>
            <a:ext cx="8064900" cy="4968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9" name="Google Shape;179;g11fb4d603b7_0_531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6</a:t>
            </a:r>
            <a:r>
              <a:rPr b="1" lang="es-ES">
                <a:latin typeface="Lora"/>
                <a:ea typeface="Lora"/>
                <a:cs typeface="Lora"/>
                <a:sym typeface="Lora"/>
              </a:rPr>
              <a:t>. QUÈ CAL PORTAR?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0" name="Google Shape;180;g11fb4d603b7_0_531"/>
          <p:cNvSpPr txBox="1"/>
          <p:nvPr>
            <p:ph idx="1" type="body"/>
          </p:nvPr>
        </p:nvSpPr>
        <p:spPr>
          <a:xfrm>
            <a:off x="755575" y="1714500"/>
            <a:ext cx="7461900" cy="4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99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ra"/>
              <a:buChar char="-"/>
            </a:pPr>
            <a:r>
              <a:rPr lang="es-ES">
                <a:latin typeface="Lora"/>
                <a:ea typeface="Lora"/>
                <a:cs typeface="Lora"/>
                <a:sym typeface="Lora"/>
              </a:rPr>
              <a:t>Tovallola i banyador.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99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ra"/>
              <a:buChar char="-"/>
            </a:pPr>
            <a:r>
              <a:rPr lang="es-ES">
                <a:latin typeface="Lora"/>
                <a:ea typeface="Lora"/>
                <a:cs typeface="Lora"/>
                <a:sym typeface="Lora"/>
              </a:rPr>
              <a:t>Estoig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99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ra"/>
              <a:buChar char="-"/>
            </a:pPr>
            <a:r>
              <a:rPr lang="es-ES">
                <a:latin typeface="Lora"/>
                <a:ea typeface="Lora"/>
                <a:cs typeface="Lora"/>
                <a:sym typeface="Lora"/>
              </a:rPr>
              <a:t>Protecció solar i gorra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99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ra"/>
              <a:buChar char="-"/>
            </a:pPr>
            <a:r>
              <a:rPr lang="es-ES">
                <a:latin typeface="Lora"/>
                <a:ea typeface="Lora"/>
                <a:cs typeface="Lora"/>
                <a:sym typeface="Lora"/>
              </a:rPr>
              <a:t>targeta sanitària.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No s’ha de portar mòbil</a:t>
            </a:r>
            <a:endParaRPr b="1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81" name="Google Shape;181;g11fb4d603b7_0_531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82" name="Google Shape;182;g11fb4d603b7_0_5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02700" y="4674925"/>
            <a:ext cx="10287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/>
          <p:nvPr/>
        </p:nvSpPr>
        <p:spPr>
          <a:xfrm>
            <a:off x="467544" y="1412776"/>
            <a:ext cx="8208912" cy="496855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89" name="Google Shape;189;p5"/>
          <p:cNvSpPr txBox="1"/>
          <p:nvPr>
            <p:ph type="title"/>
          </p:nvPr>
        </p:nvSpPr>
        <p:spPr>
          <a:xfrm>
            <a:off x="467544" y="764704"/>
            <a:ext cx="8229600" cy="570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 sz="3200">
                <a:latin typeface="Lora"/>
                <a:ea typeface="Lora"/>
                <a:cs typeface="Lora"/>
                <a:sym typeface="Lora"/>
              </a:rPr>
              <a:t>7</a:t>
            </a:r>
            <a:r>
              <a:rPr b="1" lang="es-ES" sz="3200">
                <a:latin typeface="Lora"/>
                <a:ea typeface="Lora"/>
                <a:cs typeface="Lora"/>
                <a:sym typeface="Lora"/>
              </a:rPr>
              <a:t>. </a:t>
            </a:r>
            <a:r>
              <a:rPr b="1" lang="es-ES">
                <a:latin typeface="Lora"/>
                <a:ea typeface="Lora"/>
                <a:cs typeface="Lora"/>
                <a:sym typeface="Lora"/>
              </a:rPr>
              <a:t>EL DIA A DIA A LA CASA</a:t>
            </a:r>
            <a:endParaRPr i="1" sz="32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90" name="Google Shape;19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graphicFrame>
        <p:nvGraphicFramePr>
          <p:cNvPr id="191" name="Google Shape;191;p5"/>
          <p:cNvGraphicFramePr/>
          <p:nvPr/>
        </p:nvGraphicFramePr>
        <p:xfrm>
          <a:off x="907600" y="1772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{EE316E2F-3F1C-4153-B8D4-F6BD31EF4636}</a:tableStyleId>
              </a:tblPr>
              <a:tblGrid>
                <a:gridCol w="953950"/>
                <a:gridCol w="1357975"/>
                <a:gridCol w="1560000"/>
                <a:gridCol w="1515100"/>
                <a:gridCol w="1931075"/>
              </a:tblGrid>
              <a:tr h="34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100">
                          <a:solidFill>
                            <a:srgbClr val="FFFFFF"/>
                          </a:solidFill>
                        </a:rPr>
                        <a:t>DIA 1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100">
                          <a:solidFill>
                            <a:srgbClr val="FFFFFF"/>
                          </a:solidFill>
                        </a:rPr>
                        <a:t>DIA 2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100">
                          <a:solidFill>
                            <a:srgbClr val="FFFFFF"/>
                          </a:solidFill>
                        </a:rPr>
                        <a:t>DIA 3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0B5394"/>
                    </a:solidFill>
                  </a:tcPr>
                </a:tc>
              </a:tr>
              <a:tr h="343350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100">
                          <a:solidFill>
                            <a:srgbClr val="FFFFFF"/>
                          </a:solidFill>
                        </a:rPr>
                        <a:t>MATÍ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9:00   a 10:00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Benvinguts!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Esmorzar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hMerge="1"/>
              </a:tr>
              <a:tr h="343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10:00 a 11:30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 vMerge="1"/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Caiac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BTT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</a:tr>
              <a:tr h="343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11:30 a 13:00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vMerge="1"/>
                <a:tc vMerge="1"/>
                <a:tc vMerge="1"/>
              </a:tr>
              <a:tr h="343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13:00 a 14:00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 grid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Dinar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 hMerge="1"/>
                <a:tc hMerge="1"/>
              </a:tr>
              <a:tr h="343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14:00 a 15:00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Temps lliure a càrrec dels monitors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hMerge="1"/>
                <a:tc row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Fins aviat!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</a:tr>
              <a:tr h="343350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100">
                          <a:solidFill>
                            <a:srgbClr val="FFFFFF"/>
                          </a:solidFill>
                        </a:rPr>
                        <a:t>TARDA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15:00 a 16:30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Rais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Primers auxilis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 vMerge="1"/>
              </a:tr>
              <a:tr h="343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16:30 a 17:00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Berenar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hMerge="1"/>
                <a:tc vMerge="1"/>
              </a:tr>
              <a:tr h="343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17:00 a 18:30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Escalada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Tir amb arc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 vMerge="1"/>
              </a:tr>
              <a:tr h="343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18:30 a 20:00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Temps lliure a càrrec dels mestres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hMerge="1"/>
                <a:tc vMerge="1"/>
              </a:tr>
              <a:tr h="3433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20:00 a 21:00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Sopar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CFE2F3"/>
                    </a:solidFill>
                  </a:tcPr>
                </a:tc>
                <a:tc hMerge="1"/>
                <a:tc vMerge="1"/>
              </a:tr>
              <a:tr h="3433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ES" sz="1100">
                          <a:solidFill>
                            <a:srgbClr val="FFFFFF"/>
                          </a:solidFill>
                        </a:rPr>
                        <a:t>NIT</a:t>
                      </a:r>
                      <a:endParaRPr b="1" sz="1100">
                        <a:solidFill>
                          <a:srgbClr val="FFFFFF"/>
                        </a:solidFill>
                      </a:endParaRPr>
                    </a:p>
                  </a:txBody>
                  <a:tcPr marT="63500" marB="63500" marR="63500" marL="63500">
                    <a:solidFill>
                      <a:srgbClr val="0B539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21:00 a 22:30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1100"/>
                        <a:t>Joc de nit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A4C2F4"/>
                    </a:solidFill>
                  </a:tcPr>
                </a:tc>
                <a:tc hMerge="1"/>
                <a:tc vMerge="1"/>
              </a:tr>
            </a:tbl>
          </a:graphicData>
        </a:graphic>
      </p:graphicFrame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095f094e1_0_9"/>
          <p:cNvSpPr/>
          <p:nvPr/>
        </p:nvSpPr>
        <p:spPr>
          <a:xfrm>
            <a:off x="467550" y="1335000"/>
            <a:ext cx="8141700" cy="53271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2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8" name="Google Shape;198;g6095f094e1_0_9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8</a:t>
            </a:r>
            <a:r>
              <a:rPr b="1" lang="es-ES"/>
              <a:t>. TREBALL DE SÍNTESI		</a:t>
            </a:r>
            <a:endParaRPr i="1"/>
          </a:p>
        </p:txBody>
      </p:sp>
      <p:sp>
        <p:nvSpPr>
          <p:cNvPr id="199" name="Google Shape;199;g6095f094e1_0_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00" name="Google Shape;200;g6095f094e1_0_9"/>
          <p:cNvSpPr txBox="1"/>
          <p:nvPr>
            <p:ph idx="1" type="body"/>
          </p:nvPr>
        </p:nvSpPr>
        <p:spPr>
          <a:xfrm>
            <a:off x="951525" y="1628775"/>
            <a:ext cx="7265700" cy="43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-ES" sz="2400"/>
              <a:t>TS: Riu, esport i mar.</a:t>
            </a:r>
            <a:endParaRPr sz="24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s-ES" sz="2400"/>
              <a:t>Durant les colònies</a:t>
            </a:r>
            <a:r>
              <a:rPr lang="es-ES" sz="2400"/>
              <a:t>: 5, 6 i 7 de juny</a:t>
            </a:r>
            <a:endParaRPr sz="2400"/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s-ES" sz="2400"/>
              <a:t>Activitats monitorades.</a:t>
            </a:r>
            <a:endParaRPr sz="2400"/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s-ES" sz="2400"/>
              <a:t>Quadern de contingut i activitats</a:t>
            </a:r>
            <a:endParaRPr sz="24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b="1" lang="es-ES" sz="2400"/>
              <a:t>Al centre</a:t>
            </a:r>
            <a:r>
              <a:rPr lang="es-ES" sz="2400"/>
              <a:t>: </a:t>
            </a:r>
            <a:endParaRPr sz="2400"/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s-ES" sz="2400"/>
              <a:t>Elaboració (8, 9, 12 de juny). De 8 a 14:30</a:t>
            </a:r>
            <a:endParaRPr sz="24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/>
              <a:t>                      8 de juny (10 a 14:30)</a:t>
            </a:r>
            <a:endParaRPr sz="2400"/>
          </a:p>
          <a:p>
            <a:pPr indent="-38100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s-ES" sz="2400"/>
              <a:t>Exposició oral: 13 de juny. Només venen a l’hora que els toca exposar.</a:t>
            </a:r>
            <a:endParaRPr sz="24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400"/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448bc2a182_0_215"/>
          <p:cNvSpPr txBox="1"/>
          <p:nvPr>
            <p:ph type="title"/>
          </p:nvPr>
        </p:nvSpPr>
        <p:spPr>
          <a:xfrm>
            <a:off x="619944" y="1551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highlight>
                  <a:schemeClr val="lt1"/>
                </a:highlight>
              </a:rPr>
              <a:t>9</a:t>
            </a:r>
            <a:r>
              <a:rPr b="1" lang="es-ES">
                <a:highlight>
                  <a:schemeClr val="lt1"/>
                </a:highlight>
              </a:rPr>
              <a:t>. SORTIDA I TORNADA DELS AUTOCARS	</a:t>
            </a:r>
            <a:endParaRPr i="1">
              <a:highlight>
                <a:schemeClr val="lt1"/>
              </a:highlight>
            </a:endParaRPr>
          </a:p>
        </p:txBody>
      </p:sp>
      <p:sp>
        <p:nvSpPr>
          <p:cNvPr id="207" name="Google Shape;207;g2448bc2a182_0_2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08" name="Google Shape;208;g2448bc2a182_0_215"/>
          <p:cNvSpPr/>
          <p:nvPr/>
        </p:nvSpPr>
        <p:spPr>
          <a:xfrm>
            <a:off x="457200" y="803175"/>
            <a:ext cx="8454900" cy="10395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69999" lvl="0" marL="26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1" i="0" lang="es-E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Sortida dia 5. </a:t>
            </a:r>
            <a:r>
              <a:rPr b="0" i="0" lang="es-E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 les </a:t>
            </a:r>
            <a:r>
              <a:rPr b="1" i="0" lang="es-E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8h</a:t>
            </a:r>
            <a:r>
              <a:rPr b="0" i="0" lang="es-E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cruïlla Rbla. Països Catalans / Rbla. sant Jordi (darrere de les instal·lacions de l’Estadi Municipal).</a:t>
            </a:r>
            <a:endParaRPr b="1" i="0" sz="17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269999" lvl="0" marL="269999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-"/>
            </a:pPr>
            <a:r>
              <a:rPr b="1" i="0" lang="es-E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Tornada dia 7. </a:t>
            </a:r>
            <a:r>
              <a:rPr b="0" i="0" lang="es-E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Arribada a Vilanova </a:t>
            </a:r>
            <a:r>
              <a:rPr b="1" i="0" lang="es-E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cap a les 18:</a:t>
            </a:r>
            <a:r>
              <a:rPr b="1" lang="es-E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b="1" i="0" lang="es-E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0</a:t>
            </a:r>
            <a:r>
              <a:rPr b="0" i="0" lang="es-ES" sz="17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davant de l’institut.</a:t>
            </a:r>
            <a:endParaRPr b="0" i="0" sz="33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09" name="Google Shape;209;g2448bc2a182_0_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28163" y="1953875"/>
            <a:ext cx="6640075" cy="478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44ff576992_0_11"/>
          <p:cNvSpPr/>
          <p:nvPr/>
        </p:nvSpPr>
        <p:spPr>
          <a:xfrm>
            <a:off x="611560" y="1412776"/>
            <a:ext cx="8064900" cy="4968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6" name="Google Shape;216;g244ff576992_0_11"/>
          <p:cNvSpPr txBox="1"/>
          <p:nvPr>
            <p:ph type="title"/>
          </p:nvPr>
        </p:nvSpPr>
        <p:spPr>
          <a:xfrm>
            <a:off x="696150" y="764700"/>
            <a:ext cx="7908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10</a:t>
            </a:r>
            <a:r>
              <a:rPr b="1" lang="es-ES">
                <a:latin typeface="Lora"/>
                <a:ea typeface="Lora"/>
                <a:cs typeface="Lora"/>
                <a:sym typeface="Lora"/>
              </a:rPr>
              <a:t>. CONTACTE AMB LES FAMÍLIES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17" name="Google Shape;217;g244ff576992_0_11"/>
          <p:cNvSpPr txBox="1"/>
          <p:nvPr>
            <p:ph idx="1" type="body"/>
          </p:nvPr>
        </p:nvSpPr>
        <p:spPr>
          <a:xfrm>
            <a:off x="836325" y="1876700"/>
            <a:ext cx="7768500" cy="3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69999" lvl="0" marL="269999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Montserrat"/>
              <a:buChar char="-"/>
            </a:pPr>
            <a:r>
              <a:rPr lang="es-ES" sz="3200">
                <a:latin typeface="Montserrat"/>
                <a:ea typeface="Montserrat"/>
                <a:cs typeface="Montserrat"/>
                <a:sym typeface="Montserrat"/>
              </a:rPr>
              <a:t>Disposem dels vostres telèfons de contacte.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  <a:p>
            <a:pPr indent="-269999" lvl="0" marL="269999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3200"/>
              <a:buFont typeface="Montserrat"/>
              <a:buChar char="-"/>
            </a:pPr>
            <a:r>
              <a:rPr lang="es-ES" sz="3200">
                <a:latin typeface="Montserrat"/>
                <a:ea typeface="Montserrat"/>
                <a:cs typeface="Montserrat"/>
                <a:sym typeface="Montserrat"/>
              </a:rPr>
              <a:t>Contactarem amb vosaltres si es dona qualsevol situació extraordinària.</a:t>
            </a:r>
            <a:endParaRPr sz="32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8" name="Google Shape;218;g244ff576992_0_11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6"/>
          <p:cNvSpPr/>
          <p:nvPr/>
        </p:nvSpPr>
        <p:spPr>
          <a:xfrm>
            <a:off x="467544" y="1412776"/>
            <a:ext cx="8208912" cy="496855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25" name="Google Shape;225;p6"/>
          <p:cNvSpPr txBox="1"/>
          <p:nvPr>
            <p:ph type="title"/>
          </p:nvPr>
        </p:nvSpPr>
        <p:spPr>
          <a:xfrm>
            <a:off x="467544" y="764704"/>
            <a:ext cx="8229600" cy="570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11</a:t>
            </a:r>
            <a:r>
              <a:rPr b="1" lang="es-ES"/>
              <a:t>. </a:t>
            </a:r>
            <a:r>
              <a:rPr b="1" lang="es-ES" sz="3100"/>
              <a:t>PRECS I PREGUNTES</a:t>
            </a:r>
            <a:endParaRPr i="1" sz="3100"/>
          </a:p>
        </p:txBody>
      </p:sp>
      <p:sp>
        <p:nvSpPr>
          <p:cNvPr id="226" name="Google Shape;226;p6"/>
          <p:cNvSpPr txBox="1"/>
          <p:nvPr>
            <p:ph idx="1" type="body"/>
          </p:nvPr>
        </p:nvSpPr>
        <p:spPr>
          <a:xfrm>
            <a:off x="712350" y="1621250"/>
            <a:ext cx="7693800" cy="446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-ES" sz="3600">
                <a:latin typeface="Lora"/>
                <a:ea typeface="Lora"/>
                <a:cs typeface="Lora"/>
                <a:sym typeface="Lora"/>
              </a:rPr>
              <a:t>Moltes gràcies</a:t>
            </a:r>
            <a:endParaRPr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-ES" sz="3600">
                <a:latin typeface="Lora"/>
                <a:ea typeface="Lora"/>
                <a:cs typeface="Lora"/>
                <a:sym typeface="Lora"/>
              </a:rPr>
              <a:t>per la vostra atenció!</a:t>
            </a:r>
            <a:endParaRPr sz="3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27" name="Google Shape;227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sp>
        <p:nvSpPr>
          <p:cNvPr id="228" name="Google Shape;228;p6"/>
          <p:cNvSpPr txBox="1"/>
          <p:nvPr>
            <p:ph idx="1" type="body"/>
          </p:nvPr>
        </p:nvSpPr>
        <p:spPr>
          <a:xfrm>
            <a:off x="1037075" y="4694800"/>
            <a:ext cx="31452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</p:txBody>
      </p:sp>
      <p:sp>
        <p:nvSpPr>
          <p:cNvPr id="229" name="Google Shape;229;p6"/>
          <p:cNvSpPr txBox="1"/>
          <p:nvPr>
            <p:ph idx="1" type="body"/>
          </p:nvPr>
        </p:nvSpPr>
        <p:spPr>
          <a:xfrm>
            <a:off x="5228075" y="4694800"/>
            <a:ext cx="2425200" cy="15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40"/>
              <a:buNone/>
            </a:pPr>
            <a:r>
              <a:t/>
            </a:r>
            <a:endParaRPr sz="2800"/>
          </a:p>
        </p:txBody>
      </p:sp>
      <p:pic>
        <p:nvPicPr>
          <p:cNvPr id="230" name="Google Shape;230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76100" y="3666874"/>
            <a:ext cx="3820250" cy="2689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"/>
          <p:cNvSpPr txBox="1"/>
          <p:nvPr>
            <p:ph type="title"/>
          </p:nvPr>
        </p:nvSpPr>
        <p:spPr>
          <a:xfrm>
            <a:off x="457200" y="914400"/>
            <a:ext cx="46482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Georgia"/>
              <a:buNone/>
            </a:pPr>
            <a:r>
              <a:rPr b="1" lang="es-ES">
                <a:solidFill>
                  <a:srgbClr val="FF0000"/>
                </a:solidFill>
                <a:latin typeface="Lora"/>
                <a:ea typeface="Lora"/>
                <a:cs typeface="Lora"/>
                <a:sym typeface="Lora"/>
              </a:rPr>
              <a:t>ÍNDEX</a:t>
            </a:r>
            <a:endParaRPr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5" name="Google Shape;105;p2"/>
          <p:cNvSpPr txBox="1"/>
          <p:nvPr>
            <p:ph idx="1" type="body"/>
          </p:nvPr>
        </p:nvSpPr>
        <p:spPr>
          <a:xfrm>
            <a:off x="282350" y="1556800"/>
            <a:ext cx="8250000" cy="53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4216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ora"/>
              <a:buAutoNum type="arabicPeriod"/>
            </a:pPr>
            <a:r>
              <a:rPr lang="es-ES" sz="2400">
                <a:latin typeface="Lora"/>
                <a:ea typeface="Lora"/>
                <a:cs typeface="Lora"/>
                <a:sym typeface="Lora"/>
              </a:rPr>
              <a:t>PROFESSORAT ACOMPANYANT                             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4216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ora"/>
              <a:buAutoNum type="arabicPeriod"/>
            </a:pPr>
            <a:r>
              <a:rPr lang="es-ES" sz="2400">
                <a:latin typeface="Lora"/>
                <a:ea typeface="Lora"/>
                <a:cs typeface="Lora"/>
                <a:sym typeface="Lora"/>
              </a:rPr>
              <a:t>PRESENTACIÓ DE LA CASA DE COLÒNIES           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4216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ora"/>
              <a:buAutoNum type="arabicPeriod"/>
            </a:pPr>
            <a:r>
              <a:rPr lang="es-ES" sz="2400">
                <a:latin typeface="Lora"/>
                <a:ea typeface="Lora"/>
                <a:cs typeface="Lora"/>
                <a:sym typeface="Lora"/>
              </a:rPr>
              <a:t>EMPLAÇAMENT                                                         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4216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Lora"/>
              <a:buAutoNum type="arabicPeriod"/>
            </a:pPr>
            <a:r>
              <a:rPr lang="es-ES" sz="2400">
                <a:latin typeface="Lora"/>
                <a:ea typeface="Lora"/>
                <a:cs typeface="Lora"/>
                <a:sym typeface="Lora"/>
              </a:rPr>
              <a:t>INSTAL·LACIONS INTERIORS I EXTERIORS          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4216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ora"/>
              <a:buAutoNum type="arabicPeriod"/>
            </a:pPr>
            <a:r>
              <a:rPr lang="es-ES" sz="2400">
                <a:latin typeface="Lora"/>
                <a:ea typeface="Lora"/>
                <a:cs typeface="Lora"/>
                <a:sym typeface="Lora"/>
              </a:rPr>
              <a:t>OBJECTIU DE LES CONVIVÈNCIES		            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4216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ora"/>
              <a:buAutoNum type="arabicPeriod"/>
            </a:pPr>
            <a:r>
              <a:rPr lang="es-ES" sz="2400">
                <a:latin typeface="Lora"/>
                <a:ea typeface="Lora"/>
                <a:cs typeface="Lora"/>
                <a:sym typeface="Lora"/>
              </a:rPr>
              <a:t>QUÈ CAL PORTAR?                                                                                                                                                           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4216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ora"/>
              <a:buAutoNum type="arabicPeriod"/>
            </a:pPr>
            <a:r>
              <a:rPr lang="es-ES" sz="2400">
                <a:latin typeface="Lora"/>
                <a:ea typeface="Lora"/>
                <a:cs typeface="Lora"/>
                <a:sym typeface="Lora"/>
              </a:rPr>
              <a:t>EL DIA A DIA A LA CASA                                                                            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4216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ora"/>
              <a:buAutoNum type="arabicPeriod"/>
            </a:pPr>
            <a:r>
              <a:rPr lang="es-ES" sz="2400">
                <a:latin typeface="Lora"/>
                <a:ea typeface="Lora"/>
                <a:cs typeface="Lora"/>
                <a:sym typeface="Lora"/>
              </a:rPr>
              <a:t>TREBALL DE SÍNTESI                                               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4216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ora"/>
              <a:buAutoNum type="arabicPeriod"/>
            </a:pPr>
            <a:r>
              <a:rPr lang="es-ES" sz="2400">
                <a:latin typeface="Lora"/>
                <a:ea typeface="Lora"/>
                <a:cs typeface="Lora"/>
                <a:sym typeface="Lora"/>
              </a:rPr>
              <a:t>SORTIDA I TORNADA DELS AUTOCARS               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42164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Lora"/>
              <a:buAutoNum type="arabicPeriod"/>
            </a:pPr>
            <a:r>
              <a:rPr lang="es-ES" sz="2400">
                <a:latin typeface="Lora"/>
                <a:ea typeface="Lora"/>
                <a:cs typeface="Lora"/>
                <a:sym typeface="Lora"/>
              </a:rPr>
              <a:t>CONTACTE AMB LES FAMÍLIES                              </a:t>
            </a:r>
            <a:endParaRPr sz="2400">
              <a:latin typeface="Lora"/>
              <a:ea typeface="Lora"/>
              <a:cs typeface="Lora"/>
              <a:sym typeface="Lora"/>
            </a:endParaRPr>
          </a:p>
          <a:p>
            <a:pPr indent="-43243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8333"/>
              <a:buFont typeface="Georgia"/>
              <a:buAutoNum type="arabicPeriod"/>
            </a:pPr>
            <a:r>
              <a:rPr lang="es-ES" sz="2400">
                <a:latin typeface="Lora"/>
                <a:ea typeface="Lora"/>
                <a:cs typeface="Lora"/>
                <a:sym typeface="Lora"/>
              </a:rPr>
              <a:t>PRECS I PREGUNTES	</a:t>
            </a:r>
            <a:r>
              <a:rPr lang="es-ES" sz="2400"/>
              <a:t>	</a:t>
            </a:r>
            <a:r>
              <a:rPr lang="es-ES"/>
              <a:t>				               		      																</a:t>
            </a:r>
            <a:endParaRPr/>
          </a:p>
        </p:txBody>
      </p:sp>
      <p:sp>
        <p:nvSpPr>
          <p:cNvPr id="106" name="Google Shape;106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448bc2a182_0_108"/>
          <p:cNvSpPr/>
          <p:nvPr/>
        </p:nvSpPr>
        <p:spPr>
          <a:xfrm>
            <a:off x="611550" y="1335100"/>
            <a:ext cx="8316000" cy="504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13" name="Google Shape;113;g2448bc2a182_0_108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b="1" lang="es-ES"/>
              <a:t>Professorat acompanyant</a:t>
            </a:r>
            <a:endParaRPr sz="2400"/>
          </a:p>
        </p:txBody>
      </p:sp>
      <p:sp>
        <p:nvSpPr>
          <p:cNvPr id="114" name="Google Shape;114;g2448bc2a182_0_108"/>
          <p:cNvSpPr txBox="1"/>
          <p:nvPr>
            <p:ph idx="1" type="body"/>
          </p:nvPr>
        </p:nvSpPr>
        <p:spPr>
          <a:xfrm>
            <a:off x="699500" y="1869625"/>
            <a:ext cx="8112900" cy="40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7300" lvl="0" marL="3600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30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Cristina Tejerina</a:t>
            </a: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-&gt; CAS, professora 1ESO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7300" lvl="0" marL="3600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8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Judit Ortoll -&gt; CAS, professora 1ESO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7300" lvl="0" marL="3600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8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Josep Ràfols -&gt; CAT, professor 1ESO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7300" lvl="0" marL="3600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8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Desirée </a:t>
            </a: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García</a:t>
            </a: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 -&gt; EF, tutora de 1rE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  <a:p>
            <a:pPr indent="-347300" lvl="0" marL="360000" rtl="0" algn="just">
              <a:lnSpc>
                <a:spcPct val="150000"/>
              </a:lnSpc>
              <a:spcBef>
                <a:spcPts val="900"/>
              </a:spcBef>
              <a:spcAft>
                <a:spcPts val="0"/>
              </a:spcAft>
              <a:buSzPts val="2800"/>
              <a:buFont typeface="Montserrat"/>
              <a:buChar char="-"/>
            </a:pPr>
            <a:r>
              <a:rPr lang="es-ES">
                <a:latin typeface="Montserrat"/>
                <a:ea typeface="Montserrat"/>
                <a:cs typeface="Montserrat"/>
                <a:sym typeface="Montserrat"/>
              </a:rPr>
              <a:t>Nadia Carmona -&gt; BIO, coordinadora 1ESO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g2448bc2a182_0_10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/>
          <p:nvPr/>
        </p:nvSpPr>
        <p:spPr>
          <a:xfrm>
            <a:off x="611550" y="1335100"/>
            <a:ext cx="8316000" cy="504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2" name="Google Shape;122;p3"/>
          <p:cNvSpPr txBox="1"/>
          <p:nvPr>
            <p:ph type="title"/>
          </p:nvPr>
        </p:nvSpPr>
        <p:spPr>
          <a:xfrm>
            <a:off x="467544" y="764704"/>
            <a:ext cx="8229600" cy="570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2</a:t>
            </a:r>
            <a:r>
              <a:rPr b="1" lang="es-ES"/>
              <a:t>. </a:t>
            </a:r>
            <a:r>
              <a:rPr b="1" lang="es-ES" sz="2400"/>
              <a:t>PRESENTACIÓ DE LA CASA DE COLÒNIES</a:t>
            </a:r>
            <a:endParaRPr sz="2400"/>
          </a:p>
        </p:txBody>
      </p:sp>
      <p:sp>
        <p:nvSpPr>
          <p:cNvPr id="123" name="Google Shape;123;p3"/>
          <p:cNvSpPr txBox="1"/>
          <p:nvPr>
            <p:ph idx="1" type="body"/>
          </p:nvPr>
        </p:nvSpPr>
        <p:spPr>
          <a:xfrm>
            <a:off x="832750" y="1641025"/>
            <a:ext cx="7854000" cy="4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-ES" sz="2400"/>
              <a:t>La</a:t>
            </a:r>
            <a:r>
              <a:rPr lang="es-ES"/>
              <a:t> </a:t>
            </a:r>
            <a:r>
              <a:rPr lang="es-ES" sz="2400" u="sng">
                <a:solidFill>
                  <a:srgbClr val="1155CC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casa de colònies La Garbinada</a:t>
            </a:r>
            <a:r>
              <a:rPr lang="es-ES" sz="2600"/>
              <a:t> </a:t>
            </a:r>
            <a:r>
              <a:rPr lang="es-ES" sz="2400"/>
              <a:t>està situada a la costa Brava, a 300 m de la platja en un entorn de camps de cultiu del Baix Empordà.</a:t>
            </a:r>
            <a:endParaRPr sz="600"/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br>
              <a:rPr lang="es-ES" sz="2800"/>
            </a:br>
            <a:endParaRPr sz="2800"/>
          </a:p>
        </p:txBody>
      </p:sp>
      <p:sp>
        <p:nvSpPr>
          <p:cNvPr id="124" name="Google Shape;124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25" name="Google Shape;125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4738" y="3296800"/>
            <a:ext cx="4486275" cy="287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448bc2a182_0_198"/>
          <p:cNvSpPr/>
          <p:nvPr/>
        </p:nvSpPr>
        <p:spPr>
          <a:xfrm>
            <a:off x="611550" y="1335100"/>
            <a:ext cx="8316000" cy="504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32" name="Google Shape;132;g2448bc2a182_0_198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/>
              <a:t>3</a:t>
            </a:r>
            <a:r>
              <a:rPr b="1" lang="es-ES"/>
              <a:t>. </a:t>
            </a:r>
            <a:r>
              <a:rPr b="1" lang="es-ES" sz="2400"/>
              <a:t>EMPLAÇAMENT</a:t>
            </a:r>
            <a:endParaRPr sz="2400"/>
          </a:p>
        </p:txBody>
      </p:sp>
      <p:sp>
        <p:nvSpPr>
          <p:cNvPr id="133" name="Google Shape;133;g2448bc2a182_0_198"/>
          <p:cNvSpPr txBox="1"/>
          <p:nvPr>
            <p:ph idx="1" type="body"/>
          </p:nvPr>
        </p:nvSpPr>
        <p:spPr>
          <a:xfrm>
            <a:off x="832750" y="1641025"/>
            <a:ext cx="7854000" cy="4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4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28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br>
              <a:rPr lang="es-ES" sz="2800"/>
            </a:br>
            <a:endParaRPr sz="2800"/>
          </a:p>
        </p:txBody>
      </p:sp>
      <p:sp>
        <p:nvSpPr>
          <p:cNvPr id="134" name="Google Shape;134;g2448bc2a182_0_19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35" name="Google Shape;135;g2448bc2a182_0_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6350" y="1499675"/>
            <a:ext cx="5577878" cy="471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1fb4d603b7_0_498"/>
          <p:cNvSpPr/>
          <p:nvPr/>
        </p:nvSpPr>
        <p:spPr>
          <a:xfrm>
            <a:off x="611550" y="1335100"/>
            <a:ext cx="8316000" cy="504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42" name="Google Shape;142;g11fb4d603b7_0_498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6110"/>
              <a:buFont typeface="Georgia"/>
              <a:buNone/>
            </a:pPr>
            <a:r>
              <a:rPr b="1" lang="es-ES"/>
              <a:t>4</a:t>
            </a:r>
            <a:r>
              <a:rPr b="1" lang="es-ES"/>
              <a:t>. INSTAL·LACIONS INTERIORS I EXTERIORS</a:t>
            </a:r>
            <a:endParaRPr sz="2400"/>
          </a:p>
        </p:txBody>
      </p:sp>
      <p:sp>
        <p:nvSpPr>
          <p:cNvPr id="143" name="Google Shape;143;g11fb4d603b7_0_498"/>
          <p:cNvSpPr txBox="1"/>
          <p:nvPr>
            <p:ph idx="1" type="body"/>
          </p:nvPr>
        </p:nvSpPr>
        <p:spPr>
          <a:xfrm>
            <a:off x="832750" y="1641025"/>
            <a:ext cx="7854000" cy="4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3500"/>
              <a:t>-</a:t>
            </a:r>
            <a:r>
              <a:rPr lang="es-ES" sz="3600"/>
              <a:t> </a:t>
            </a:r>
            <a:r>
              <a:rPr lang="es-ES" sz="3600">
                <a:latin typeface="Lora"/>
                <a:ea typeface="Lora"/>
                <a:cs typeface="Lora"/>
                <a:sym typeface="Lora"/>
              </a:rPr>
              <a:t>piscina</a:t>
            </a:r>
            <a:endParaRPr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3600">
                <a:latin typeface="Lora"/>
                <a:ea typeface="Lora"/>
                <a:cs typeface="Lora"/>
                <a:sym typeface="Lora"/>
              </a:rPr>
              <a:t>- habitacions de 4 i 6 pax</a:t>
            </a:r>
            <a:endParaRPr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3600">
                <a:latin typeface="Lora"/>
                <a:ea typeface="Lora"/>
                <a:cs typeface="Lora"/>
                <a:sym typeface="Lora"/>
              </a:rPr>
              <a:t>- camps de vòlei / bàsquet / futbol</a:t>
            </a:r>
            <a:endParaRPr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s-ES" sz="3600">
                <a:latin typeface="Lora"/>
                <a:ea typeface="Lora"/>
                <a:cs typeface="Lora"/>
                <a:sym typeface="Lora"/>
              </a:rPr>
              <a:t>- camp de tir amb arc i golf</a:t>
            </a:r>
            <a:endParaRPr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36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9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t/>
            </a: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br>
              <a:rPr lang="es-ES"/>
            </a:br>
            <a:endParaRPr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t/>
            </a:r>
            <a:endParaRPr sz="2800"/>
          </a:p>
        </p:txBody>
      </p:sp>
      <p:sp>
        <p:nvSpPr>
          <p:cNvPr id="144" name="Google Shape;144;g11fb4d603b7_0_49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1fb4d603b7_0_508"/>
          <p:cNvSpPr/>
          <p:nvPr/>
        </p:nvSpPr>
        <p:spPr>
          <a:xfrm>
            <a:off x="611550" y="1335100"/>
            <a:ext cx="8316000" cy="50463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51" name="Google Shape;151;g11fb4d603b7_0_508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0000"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6110"/>
              <a:buFont typeface="Georgia"/>
              <a:buNone/>
            </a:pPr>
            <a:r>
              <a:rPr b="1" lang="es-ES"/>
              <a:t>4</a:t>
            </a:r>
            <a:r>
              <a:rPr b="1" lang="es-ES"/>
              <a:t>. INSTAL·LACIONS INTERIORS I EXTERIORS</a:t>
            </a:r>
            <a:endParaRPr sz="2400"/>
          </a:p>
        </p:txBody>
      </p:sp>
      <p:sp>
        <p:nvSpPr>
          <p:cNvPr id="152" name="Google Shape;152;g11fb4d603b7_0_508"/>
          <p:cNvSpPr txBox="1"/>
          <p:nvPr>
            <p:ph idx="1" type="body"/>
          </p:nvPr>
        </p:nvSpPr>
        <p:spPr>
          <a:xfrm>
            <a:off x="832750" y="1641025"/>
            <a:ext cx="7854000" cy="47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s-ES"/>
              <a:t>-</a:t>
            </a:r>
            <a:r>
              <a:rPr lang="es-ES" sz="3300"/>
              <a:t> </a:t>
            </a:r>
            <a:r>
              <a:rPr lang="es-ES" sz="3300">
                <a:latin typeface="Lora"/>
                <a:ea typeface="Lora"/>
                <a:cs typeface="Lora"/>
                <a:sym typeface="Lora"/>
              </a:rPr>
              <a:t>Jardins exteriors</a:t>
            </a:r>
            <a:endParaRPr sz="33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300">
                <a:latin typeface="Lora"/>
                <a:ea typeface="Lora"/>
                <a:cs typeface="Lora"/>
                <a:sym typeface="Lora"/>
              </a:rPr>
              <a:t>- Menjadors</a:t>
            </a:r>
            <a:endParaRPr sz="33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300">
                <a:latin typeface="Lora"/>
                <a:ea typeface="Lora"/>
                <a:cs typeface="Lora"/>
                <a:sym typeface="Lora"/>
              </a:rPr>
              <a:t>- Sales d’activitats</a:t>
            </a:r>
            <a:endParaRPr sz="33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300">
                <a:latin typeface="Lora"/>
                <a:ea typeface="Lora"/>
                <a:cs typeface="Lora"/>
                <a:sym typeface="Lora"/>
              </a:rPr>
              <a:t>- Pista de Minigolf</a:t>
            </a:r>
            <a:endParaRPr sz="3300"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3300">
                <a:latin typeface="Lora"/>
                <a:ea typeface="Lora"/>
                <a:cs typeface="Lora"/>
                <a:sym typeface="Lora"/>
              </a:rPr>
              <a:t>- Rocòdrom</a:t>
            </a:r>
            <a:endParaRPr sz="33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53" name="Google Shape;153;g11fb4d603b7_0_50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4"/>
          <p:cNvSpPr/>
          <p:nvPr/>
        </p:nvSpPr>
        <p:spPr>
          <a:xfrm>
            <a:off x="611560" y="1412776"/>
            <a:ext cx="8064896" cy="4968552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00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60" name="Google Shape;160;p4"/>
          <p:cNvSpPr txBox="1"/>
          <p:nvPr>
            <p:ph type="title"/>
          </p:nvPr>
        </p:nvSpPr>
        <p:spPr>
          <a:xfrm>
            <a:off x="467544" y="764704"/>
            <a:ext cx="8229600" cy="570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5</a:t>
            </a:r>
            <a:r>
              <a:rPr b="1" lang="es-ES">
                <a:latin typeface="Lora"/>
                <a:ea typeface="Lora"/>
                <a:cs typeface="Lora"/>
                <a:sym typeface="Lora"/>
              </a:rPr>
              <a:t>. </a:t>
            </a:r>
            <a:r>
              <a:rPr b="1" lang="es-ES" sz="2400">
                <a:latin typeface="Lora"/>
                <a:ea typeface="Lora"/>
                <a:cs typeface="Lora"/>
                <a:sym typeface="Lora"/>
              </a:rPr>
              <a:t>OBJECTIU DE LES CONVIVÈNCIES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61" name="Google Shape;161;p4"/>
          <p:cNvSpPr txBox="1"/>
          <p:nvPr>
            <p:ph idx="1" type="body"/>
          </p:nvPr>
        </p:nvSpPr>
        <p:spPr>
          <a:xfrm>
            <a:off x="755575" y="1714500"/>
            <a:ext cx="7461900" cy="4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rPr lang="es-ES" sz="2400"/>
              <a:t>L’objectiu de les colònies és afavorir la cohesió social mitjançant la convivència i el treball en equip.</a:t>
            </a:r>
            <a:endParaRPr sz="2400"/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br>
              <a:rPr lang="es-ES" sz="2800"/>
            </a:br>
            <a:endParaRPr sz="2800"/>
          </a:p>
        </p:txBody>
      </p:sp>
      <p:sp>
        <p:nvSpPr>
          <p:cNvPr id="162" name="Google Shape;162;p4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  <p:pic>
        <p:nvPicPr>
          <p:cNvPr id="163" name="Google Shape;16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86025" y="3083250"/>
            <a:ext cx="2484000" cy="245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1fb4d603b7_0_522"/>
          <p:cNvSpPr/>
          <p:nvPr/>
        </p:nvSpPr>
        <p:spPr>
          <a:xfrm>
            <a:off x="611560" y="1412776"/>
            <a:ext cx="8064900" cy="49686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97B4E4"/>
              </a:gs>
              <a:gs pos="50000">
                <a:srgbClr val="BFCFEC"/>
              </a:gs>
              <a:gs pos="100000">
                <a:srgbClr val="E0E8F4"/>
              </a:gs>
            </a:gsLst>
            <a:lin ang="5400012" scaled="0"/>
          </a:gradFill>
          <a:ln cap="flat" cmpd="sng" w="1905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0" name="Google Shape;170;g11fb4d603b7_0_522"/>
          <p:cNvSpPr txBox="1"/>
          <p:nvPr>
            <p:ph type="title"/>
          </p:nvPr>
        </p:nvSpPr>
        <p:spPr>
          <a:xfrm>
            <a:off x="467544" y="764704"/>
            <a:ext cx="8229600" cy="57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</a:pPr>
            <a:r>
              <a:rPr b="1" lang="es-ES">
                <a:latin typeface="Lora"/>
                <a:ea typeface="Lora"/>
                <a:cs typeface="Lora"/>
                <a:sym typeface="Lora"/>
              </a:rPr>
              <a:t>6</a:t>
            </a:r>
            <a:r>
              <a:rPr b="1" lang="es-ES">
                <a:latin typeface="Lora"/>
                <a:ea typeface="Lora"/>
                <a:cs typeface="Lora"/>
                <a:sym typeface="Lora"/>
              </a:rPr>
              <a:t>. QUÈ CAL PORTAR?</a:t>
            </a:r>
            <a:endParaRPr b="1" sz="24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1" name="Google Shape;171;g11fb4d603b7_0_522"/>
          <p:cNvSpPr txBox="1"/>
          <p:nvPr>
            <p:ph idx="1" type="body"/>
          </p:nvPr>
        </p:nvSpPr>
        <p:spPr>
          <a:xfrm>
            <a:off x="755575" y="1714500"/>
            <a:ext cx="7461900" cy="44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-2699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ra"/>
              <a:buChar char="-"/>
            </a:pPr>
            <a:r>
              <a:rPr lang="es-ES">
                <a:latin typeface="Lora"/>
                <a:ea typeface="Lora"/>
                <a:cs typeface="Lora"/>
                <a:sym typeface="Lora"/>
              </a:rPr>
              <a:t>Esmorzar del primer dia                                              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99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ra"/>
              <a:buChar char="-"/>
            </a:pPr>
            <a:r>
              <a:rPr lang="es-ES">
                <a:latin typeface="Lora"/>
                <a:ea typeface="Lora"/>
                <a:cs typeface="Lora"/>
                <a:sym typeface="Lora"/>
              </a:rPr>
              <a:t>Roba còmoda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99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ra"/>
              <a:buChar char="-"/>
            </a:pPr>
            <a:r>
              <a:rPr lang="es-ES">
                <a:latin typeface="Lora"/>
                <a:ea typeface="Lora"/>
                <a:cs typeface="Lora"/>
                <a:sym typeface="Lora"/>
              </a:rPr>
              <a:t>Impermeable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99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ra"/>
              <a:buChar char="-"/>
            </a:pPr>
            <a:r>
              <a:rPr lang="es-ES">
                <a:latin typeface="Lora"/>
                <a:ea typeface="Lora"/>
                <a:cs typeface="Lora"/>
                <a:sym typeface="Lora"/>
              </a:rPr>
              <a:t>Calçat esportiu o de muntanya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-269999" lvl="0" marL="269999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Font typeface="Lora"/>
              <a:buChar char="-"/>
            </a:pPr>
            <a:r>
              <a:rPr lang="es-ES">
                <a:latin typeface="Lora"/>
                <a:ea typeface="Lora"/>
                <a:cs typeface="Lora"/>
                <a:sym typeface="Lora"/>
              </a:rPr>
              <a:t>Necesser amb productes d’higiene personal.</a:t>
            </a:r>
            <a:endParaRPr>
              <a:latin typeface="Lora"/>
              <a:ea typeface="Lora"/>
              <a:cs typeface="Lora"/>
              <a:sym typeface="Lora"/>
            </a:endParaRPr>
          </a:p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r>
              <a:t/>
            </a:r>
            <a:endParaRPr sz="38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72" name="Google Shape;172;g11fb4d603b7_0_522"/>
          <p:cNvSpPr txBox="1"/>
          <p:nvPr>
            <p:ph idx="12" type="sldNum"/>
          </p:nvPr>
        </p:nvSpPr>
        <p:spPr>
          <a:xfrm>
            <a:off x="6563550" y="63318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s-E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1200">
        <p14:prism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forme de estado del proyecto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2019-01-11T10:33:26Z</dcterms:created>
</cp:coreProperties>
</file>