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FL3cMtfQ4vu/4N1UGD7WFLnME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B02D1AC-4201-48E2-8F36-06C565EAEE1D}">
  <a:tblStyle styleId="{1B02D1AC-4201-48E2-8F36-06C565EAEE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EE7648-0A69-4294-BCDB-ADDF749111C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542EB9-EACB-4621-8844-452C7203D9D4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8E8"/>
          </a:solidFill>
        </a:fill>
      </a:tcStyle>
    </a:wholeTbl>
    <a:band1H>
      <a:tcTxStyle b="off" i="off"/>
      <a:tcStyle>
        <a:tcBdr/>
        <a:fill>
          <a:solidFill>
            <a:srgbClr val="E8CFC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8CFC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49D3220-7BAD-4169-97FC-33ECE5A13FCD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3939A20-C7E8-4BC9-B889-AC53E8236B7B}" styleName="Table_4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customschemas.google.com/relationships/presentationmetadata" Target="meta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2251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72d27db99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172d27db99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730d041afe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730d041afe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730d041afe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730d041afe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1730d041afe_0_4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730d041afe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1730d041afe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730d041afe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1730d041afe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730d041afe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g1730d041afe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730d041afe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1730d041afe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730d041af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1730d041af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72d27db99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72d27db99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7354c04b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17354c04b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730d041afe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1730d041afe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730d041afe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730d041afe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1730d041afe_0_7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-E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730d041afe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1730d041afe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730d041afe_0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1730d041afe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730d041af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1730d041af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730d041afe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730d041afe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730d041afe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1730d041afe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:notes"/>
          <p:cNvSpPr txBox="1"/>
          <p:nvPr/>
        </p:nvSpPr>
        <p:spPr>
          <a:xfrm>
            <a:off x="3816689" y="10237407"/>
            <a:ext cx="2919254" cy="53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p29:notes"/>
          <p:cNvSpPr txBox="1">
            <a:spLocks noGrp="1"/>
          </p:cNvSpPr>
          <p:nvPr>
            <p:ph type="body" idx="1"/>
          </p:nvPr>
        </p:nvSpPr>
        <p:spPr>
          <a:xfrm>
            <a:off x="673701" y="5119681"/>
            <a:ext cx="5389968" cy="48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72d27db99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72d27db991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72d27db991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72d27db99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72d27db99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72d27db991_0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730d041af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730d041af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1730d041afe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730d041afe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1730d041afe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30d041afe_0_6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730d041afe_0_6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730d041afe_0_6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730d041afe_0_6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30d041afe_0_67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1730d041afe_0_67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g1730d041afe_0_6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730d041afe_0_6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730d041afe_0_6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30d041afe_0_6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730d041afe_0_6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730d041afe_0_6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30d041afe_0_6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730d041afe_0_6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1730d041afe_0_6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730d041afe_0_6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730d041afe_0_6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730d041afe_0_68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730d041afe_0_68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g1730d041afe_0_6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730d041afe_0_6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1730d041afe_0_6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730d041afe_0_6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730d041afe_0_6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g1730d041afe_0_69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1" name="Google Shape;121;g1730d041afe_0_6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730d041afe_0_6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730d041afe_0_6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30d041afe_0_7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730d041afe_0_70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g1730d041afe_0_70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8" name="Google Shape;128;g1730d041afe_0_70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g1730d041afe_0_70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0" name="Google Shape;130;g1730d041afe_0_7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730d041afe_0_7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730d041afe_0_7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730d041afe_0_7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730d041afe_0_7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1730d041afe_0_7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g1730d041afe_0_7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730d041afe_0_7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730d041afe_0_7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30d041afe_0_7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730d041afe_0_7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1730d041afe_0_7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g1730d041afe_0_7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730d041afe_0_7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730d041afe_0_7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730d041afe_0_7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730d041afe_0_725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1730d041afe_0_7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730d041afe_0_7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730d041afe_0_7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730d041afe_0_731"/>
          <p:cNvSpPr txBox="1">
            <a:spLocks noGrp="1"/>
          </p:cNvSpPr>
          <p:nvPr>
            <p:ph type="title"/>
          </p:nvPr>
        </p:nvSpPr>
        <p:spPr>
          <a:xfrm rot="5400000">
            <a:off x="4732351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730d041afe_0_731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1730d041afe_0_7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730d041afe_0_7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730d041afe_0_7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30d041afe_0_6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1730d041afe_0_6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730d041afe_0_6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730d041afe_0_6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730d041afe_0_6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agora.xtec.cat/iesjoaquimmir/" TargetMode="External"/><Relationship Id="rId7" Type="http://schemas.openxmlformats.org/officeDocument/2006/relationships/hyperlink" Target="https://agora.xtec.cat/iesjoaquimmir/general/ajuda-amb-lieduc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Qfu52jDoEmE" TargetMode="External"/><Relationship Id="rId5" Type="http://schemas.openxmlformats.org/officeDocument/2006/relationships/hyperlink" Target="https://www.youtube.com/watch?v=FI2hzoF8w50" TargetMode="External"/><Relationship Id="rId4" Type="http://schemas.openxmlformats.org/officeDocument/2006/relationships/hyperlink" Target="https://www.youtube.com/watch?v=uFXXtE8sLR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gora.xtec.cat/iesjoaquimmi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cidenciestic@insjoaquimmir.ca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72d27db991_0_2"/>
          <p:cNvSpPr txBox="1">
            <a:spLocks noGrp="1"/>
          </p:cNvSpPr>
          <p:nvPr>
            <p:ph type="title"/>
          </p:nvPr>
        </p:nvSpPr>
        <p:spPr>
          <a:xfrm>
            <a:off x="457194" y="1067588"/>
            <a:ext cx="82296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590"/>
              <a:buFont typeface="Calibri"/>
              <a:buNone/>
            </a:pPr>
            <a:r>
              <a:rPr lang="ca-ES" sz="3859">
                <a:latin typeface="Montserrat"/>
                <a:ea typeface="Montserrat"/>
                <a:cs typeface="Montserrat"/>
                <a:sym typeface="Montserrat"/>
              </a:rPr>
              <a:t>2n Batxillerat. Reunió de famílies.</a:t>
            </a:r>
            <a:br>
              <a:rPr lang="ca-ES" sz="3859">
                <a:latin typeface="Montserrat"/>
                <a:ea typeface="Montserrat"/>
                <a:cs typeface="Montserrat"/>
                <a:sym typeface="Montserrat"/>
              </a:rPr>
            </a:br>
            <a:r>
              <a:rPr lang="ca-ES" sz="3859">
                <a:latin typeface="Montserrat"/>
                <a:ea typeface="Montserrat"/>
                <a:cs typeface="Montserrat"/>
                <a:sym typeface="Montserrat"/>
              </a:rPr>
              <a:t>Octubre, 2022</a:t>
            </a:r>
            <a:endParaRPr sz="3859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g172d27db991_0_2" descr="C:\Documents and Settings\Antonio\Mis documentos\isabel\logo JM blau .jpg"/>
          <p:cNvPicPr preferRelativeResize="0"/>
          <p:nvPr/>
        </p:nvPicPr>
        <p:blipFill rotWithShape="1">
          <a:blip r:embed="rId3">
            <a:alphaModFix/>
          </a:blip>
          <a:srcRect l="3051" r="3051"/>
          <a:stretch/>
        </p:blipFill>
        <p:spPr>
          <a:xfrm>
            <a:off x="2069333" y="2898054"/>
            <a:ext cx="5026024" cy="316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730d041afe_0_455"/>
          <p:cNvSpPr txBox="1">
            <a:spLocks noGrp="1"/>
          </p:cNvSpPr>
          <p:nvPr>
            <p:ph type="ctrTitle"/>
          </p:nvPr>
        </p:nvSpPr>
        <p:spPr>
          <a:xfrm>
            <a:off x="793955" y="301625"/>
            <a:ext cx="7772400" cy="9963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</a:pPr>
            <a:r>
              <a:rPr lang="ca-ES" sz="2840">
                <a:latin typeface="Montserrat"/>
                <a:ea typeface="Montserrat"/>
                <a:cs typeface="Montserrat"/>
                <a:sym typeface="Montserrat"/>
              </a:rPr>
              <a:t>L’INSTITUT OBERT DE CATALUNYA (</a:t>
            </a:r>
            <a:r>
              <a:rPr lang="ca-ES" sz="2840" b="1">
                <a:latin typeface="Montserrat"/>
                <a:ea typeface="Montserrat"/>
                <a:cs typeface="Montserrat"/>
                <a:sym typeface="Montserrat"/>
              </a:rPr>
              <a:t>IOC</a:t>
            </a:r>
            <a:r>
              <a:rPr lang="ca-ES" sz="284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3559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g1730d041afe_0_455"/>
          <p:cNvSpPr txBox="1">
            <a:spLocks noGrp="1"/>
          </p:cNvSpPr>
          <p:nvPr>
            <p:ph type="subTitle" idx="1"/>
          </p:nvPr>
        </p:nvSpPr>
        <p:spPr>
          <a:xfrm>
            <a:off x="512375" y="1510850"/>
            <a:ext cx="8382000" cy="4939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128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Tota la informació es troba a  </a:t>
            </a:r>
            <a:r>
              <a:rPr lang="ca-ES" sz="1679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https://ioc.xtec.cat/educacio</a:t>
            </a: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1-A l’IOC el curs s’articula en dos períodes quadrimestrals d’avaluació (no en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tres avaluacions trimestrals, com en els centres ordinaris). Per tant, el curs es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divideix en dues parts de durada quadrimestral (que anomenem semestres).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2- A l’IOC es poden fer: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09999" lvl="0" indent="-4286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a) Matèries optatives/específiques que no s’ofereixin al nostre centre.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30000" lvl="0" indent="-269999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b) Matèries optatives/específiques que no es puguin fer al nostre centre per incompatibilitat horària.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09999" lvl="0" indent="-4286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c) Un màxim de dues matèries per alumne i curs.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3- A l’IOC </a:t>
            </a:r>
            <a:r>
              <a:rPr lang="ca-ES" sz="1679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es poden fer: 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554399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 les matèries comunes, ni la matèria comuna d’opció.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</a:pPr>
            <a:endParaRPr sz="158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1730d041afe_0_4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550" y="209550"/>
            <a:ext cx="6646486" cy="655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1730d041afe_0_4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75" y="2876550"/>
            <a:ext cx="207645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 txBox="1">
            <a:spLocks noGrp="1"/>
          </p:cNvSpPr>
          <p:nvPr>
            <p:ph type="ctrTitle"/>
          </p:nvPr>
        </p:nvSpPr>
        <p:spPr>
          <a:xfrm>
            <a:off x="539552" y="116633"/>
            <a:ext cx="7772400" cy="640451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sz="3759">
                <a:latin typeface="Montserrat"/>
                <a:ea typeface="Montserrat"/>
                <a:cs typeface="Montserrat"/>
                <a:sym typeface="Montserrat"/>
              </a:rPr>
              <a:t>Normativa de promoció de curs</a:t>
            </a:r>
            <a:endParaRPr sz="3759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6"/>
          <p:cNvSpPr txBox="1">
            <a:spLocks noGrp="1"/>
          </p:cNvSpPr>
          <p:nvPr>
            <p:ph type="subTitle" idx="1"/>
          </p:nvPr>
        </p:nvSpPr>
        <p:spPr>
          <a:xfrm>
            <a:off x="179512" y="896090"/>
            <a:ext cx="8784976" cy="5845277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72972"/>
              <a:buNone/>
            </a:pPr>
            <a:r>
              <a:rPr lang="ca-ES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Convocatòria </a:t>
            </a:r>
            <a:r>
              <a:rPr lang="ca-ES" sz="2000" b="1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ordinària</a:t>
            </a:r>
            <a:r>
              <a:rPr lang="ca-ES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(fins el 19 de maig- Notes,  el 25 de maig)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532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82076"/>
              <a:buFont typeface="Montserrat"/>
              <a:buChar char="•"/>
            </a:pPr>
            <a:r>
              <a:rPr lang="ca-ES" sz="19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Amb totes les matèries superades, mitjana i graduació.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532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82076"/>
              <a:buFont typeface="Montserrat"/>
              <a:buChar char="•"/>
            </a:pPr>
            <a:r>
              <a:rPr lang="ca-ES" sz="19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Amb 1 matèria suspesa, si és igual o superior a 5 i es compleixen aquestes condicions, gradua:</a:t>
            </a:r>
            <a:endParaRPr sz="1900" b="1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1" indent="-27133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9317"/>
              <a:buFont typeface="Montserrat"/>
              <a:buChar char="⮚"/>
            </a:pPr>
            <a:r>
              <a:rPr lang="ca-ES" sz="19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 no s’hagi produït una inassistència continuada i no justificada de l’alumne o alumna en la matèria. (Les faltes d’assistència es poden justificar no més enllà del darrer dia de classes lectives)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1" indent="-27133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9317"/>
              <a:buFont typeface="Montserrat"/>
              <a:buChar char="⮚"/>
            </a:pPr>
            <a:r>
              <a:rPr lang="ca-ES" sz="19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 l’alumne o alumna s’hagi presentat a les proves i hagi realitzat les activitats necessàries per a la seva avaluació, incloses les de la convocatòria extraordinària. 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1" indent="-271333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9317"/>
              <a:buFont typeface="Montserrat"/>
              <a:buChar char="⮚"/>
            </a:pPr>
            <a:r>
              <a:rPr lang="ca-ES" sz="19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 l’equip docent consideri que l’alumne o </a:t>
            </a:r>
            <a:r>
              <a:rPr lang="ca-ES" sz="1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l'alumna</a:t>
            </a:r>
            <a:r>
              <a:rPr lang="ca-ES" sz="19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ha assolit els objectius i les competències vinculats a aquest títol. 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72972"/>
              <a:buNone/>
            </a:pPr>
            <a:endParaRPr sz="2000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72972"/>
              <a:buNone/>
            </a:pPr>
            <a:r>
              <a:rPr lang="ca-ES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Convocatòria </a:t>
            </a:r>
            <a:r>
              <a:rPr lang="ca-ES" sz="2000" b="1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extraordinària ( exàmens del 15 al 20 de juny. Notes, el 27 de juny)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32642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72972"/>
              <a:buFont typeface="Montserrat"/>
              <a:buChar char="•"/>
            </a:pPr>
            <a:r>
              <a:rPr lang="ca-E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Els criteris de graduació són els mateixos que en l’avaluació ordinària</a:t>
            </a:r>
            <a:endParaRPr sz="2000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72972"/>
              <a:buNone/>
            </a:pPr>
            <a:endParaRPr sz="2000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8108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7"/>
          <p:cNvGraphicFramePr/>
          <p:nvPr/>
        </p:nvGraphicFramePr>
        <p:xfrm>
          <a:off x="737419" y="139699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{81542EB9-EACB-4621-8844-452C7203D9D4}</a:tableStyleId>
              </a:tblPr>
              <a:tblGrid>
                <a:gridCol w="1743150"/>
                <a:gridCol w="3441725"/>
                <a:gridCol w="2592450"/>
              </a:tblGrid>
              <a:tr h="7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TRIMESTRE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ACTIVITATS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</a:tr>
              <a:tr h="1238975">
                <a:tc rowSpan="2">
                  <a:txBody>
                    <a:bodyPr/>
                    <a:lstStyle/>
                    <a:p>
                      <a:pPr marL="8999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9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 TRIMESTRE</a:t>
                      </a:r>
                      <a:endParaRPr sz="13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17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de setembre de 2022 – 2 de desembre  de 2022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Reunions famílies </a:t>
                      </a:r>
                      <a:r>
                        <a:rPr lang="ca-ES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 </a:t>
                      </a:r>
                      <a:r>
                        <a:rPr lang="ca-ES" sz="200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d’octubre de 2022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</a:tr>
              <a:tr h="872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Butlletins notes 1r TRIM:  21 de desembre de 2022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 anchor="ctr"/>
                </a:tc>
              </a:tr>
            </a:tbl>
          </a:graphicData>
        </a:graphic>
      </p:graphicFrame>
      <p:sp>
        <p:nvSpPr>
          <p:cNvPr id="259" name="Google Shape;259;p7"/>
          <p:cNvSpPr txBox="1"/>
          <p:nvPr/>
        </p:nvSpPr>
        <p:spPr>
          <a:xfrm>
            <a:off x="457200" y="274638"/>
            <a:ext cx="8229600" cy="7782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CALENDARI</a:t>
            </a:r>
            <a:endParaRPr sz="4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Google Shape;264;g1730d041afe_0_543"/>
          <p:cNvGraphicFramePr/>
          <p:nvPr/>
        </p:nvGraphicFramePr>
        <p:xfrm>
          <a:off x="249894" y="123892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{81542EB9-EACB-4621-8844-452C7203D9D4}</a:tableStyleId>
              </a:tblPr>
              <a:tblGrid>
                <a:gridCol w="1741925"/>
                <a:gridCol w="3514900"/>
                <a:gridCol w="3453850"/>
              </a:tblGrid>
              <a:tr h="79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TRIMESTRE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ACTIVITATS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7750">
                <a:tc rowSpan="3">
                  <a:txBody>
                    <a:bodyPr/>
                    <a:lstStyle/>
                    <a:p>
                      <a:pPr marL="8999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9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 TRIMESTRE</a:t>
                      </a:r>
                      <a:endParaRPr sz="13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 rowSpan="3">
                  <a:txBody>
                    <a:bodyPr/>
                    <a:lstStyle/>
                    <a:p>
                      <a:pPr marL="89999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de  desembre de 2022 - 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89999" lvl="0" indent="857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 de març de 2023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Lliurament Treball de Recerca: </a:t>
                      </a:r>
                      <a:r>
                        <a:rPr lang="ca-ES" sz="1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r>
                        <a:rPr lang="ca-ES" sz="18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de desembre de 2022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Tribunal Treball de Recerca 2n BAT:  18 de gener de 2023  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40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Exàmens matèries pendents de 1r BAT: 26 gener, 2 i 9 de febrer 2023. </a:t>
                      </a:r>
                      <a:endParaRPr sz="1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Calendari a concretar 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834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Butlletins notes  2n TRIM:  </a:t>
                      </a:r>
                      <a:endParaRPr sz="18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de març de 2023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65" name="Google Shape;265;g1730d041afe_0_543"/>
          <p:cNvSpPr txBox="1"/>
          <p:nvPr/>
        </p:nvSpPr>
        <p:spPr>
          <a:xfrm>
            <a:off x="457200" y="274638"/>
            <a:ext cx="8229600" cy="7782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CALENDARI</a:t>
            </a:r>
            <a:endParaRPr sz="4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Google Shape;270;g1730d041afe_0_548"/>
          <p:cNvGraphicFramePr/>
          <p:nvPr/>
        </p:nvGraphicFramePr>
        <p:xfrm>
          <a:off x="683331" y="123892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{81542EB9-EACB-4621-8844-452C7203D9D4}</a:tableStyleId>
              </a:tblPr>
              <a:tblGrid>
                <a:gridCol w="1763650"/>
                <a:gridCol w="2704700"/>
                <a:gridCol w="3308975"/>
              </a:tblGrid>
              <a:tr h="61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TRIMESTRE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ACTIVITATS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87950">
                <a:tc rowSpan="6">
                  <a:txBody>
                    <a:bodyPr/>
                    <a:lstStyle/>
                    <a:p>
                      <a:pPr marL="8999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9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3r TRIMESTRE</a:t>
                      </a:r>
                      <a:endParaRPr sz="13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 rowSpan="6">
                  <a:txBody>
                    <a:bodyPr/>
                    <a:lstStyle/>
                    <a:p>
                      <a:pPr marL="17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de març-</a:t>
                      </a:r>
                      <a:endParaRPr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17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 de maig de 2023</a:t>
                      </a:r>
                      <a:endParaRPr sz="2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Exàmens convocatòria ordinària 2n BAT: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del 15 al 19 de maig de 2023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311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Lliurament butlletins conv ordinària 2n BAT:  </a:t>
                      </a:r>
                      <a:endParaRPr sz="16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ca-ES" sz="16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ca-ES" sz="16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de maig de 2023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48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a-E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PAU, 7, 8 i 9 de juny 2023. 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19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a-E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Exàmens convocatòria extraordinària: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del 15 al 20 de juny de 2023 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196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Lliurament butlletins conv. extraordinària 2n BAT: 27 de juny de 2023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58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PAU, 5, 6 i 7 de setembre de 2023</a:t>
                      </a:r>
                      <a:endParaRPr sz="1600" i="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71" name="Google Shape;271;g1730d041afe_0_548"/>
          <p:cNvSpPr txBox="1"/>
          <p:nvPr/>
        </p:nvSpPr>
        <p:spPr>
          <a:xfrm>
            <a:off x="457200" y="274638"/>
            <a:ext cx="8229600" cy="7782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CALENDARI</a:t>
            </a:r>
            <a:endParaRPr sz="4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730d041afe_0_6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200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ca-ES" sz="3659">
                <a:latin typeface="Montserrat"/>
                <a:ea typeface="Montserrat"/>
                <a:cs typeface="Montserrat"/>
                <a:sym typeface="Montserrat"/>
              </a:rPr>
              <a:t>FESTIUS</a:t>
            </a:r>
            <a:endParaRPr sz="3659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77" name="Google Shape;277;g1730d041afe_0_645"/>
          <p:cNvGraphicFramePr/>
          <p:nvPr/>
        </p:nvGraphicFramePr>
        <p:xfrm>
          <a:off x="539552" y="119675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{F49D3220-7BAD-4169-97FC-33ECE5A13FCD}</a:tableStyleId>
              </a:tblPr>
              <a:tblGrid>
                <a:gridCol w="2553000"/>
                <a:gridCol w="5655925"/>
              </a:tblGrid>
              <a:tr h="520025">
                <a:tc rowSpan="3">
                  <a:txBody>
                    <a:bodyPr/>
                    <a:lstStyle/>
                    <a:p>
                      <a:pPr marL="17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 TRIMESTRE</a:t>
                      </a:r>
                      <a:endParaRPr sz="16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 d’octubre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</a:tr>
              <a:tr h="52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 d’octubre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</a:tr>
              <a:tr h="52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de novembre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</a:tr>
              <a:tr h="520025">
                <a:tc rowSpan="4">
                  <a:txBody>
                    <a:bodyPr/>
                    <a:lstStyle/>
                    <a:p>
                      <a:pPr marL="0" lvl="0" indent="1799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 TRIMESTRE</a:t>
                      </a:r>
                      <a:endParaRPr sz="16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de desembre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CCC0D9"/>
                    </a:solidFill>
                  </a:tcPr>
                </a:tc>
              </a:tr>
              <a:tr h="52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 i 9 de desembre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CCC0D9"/>
                    </a:solidFill>
                  </a:tcPr>
                </a:tc>
              </a:tr>
              <a:tr h="52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 de gener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CCC0D9"/>
                    </a:solidFill>
                  </a:tcPr>
                </a:tc>
              </a:tr>
              <a:tr h="52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i 21 de febrer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CCC0D9"/>
                    </a:solidFill>
                  </a:tcPr>
                </a:tc>
              </a:tr>
              <a:tr h="520025">
                <a:tc>
                  <a:txBody>
                    <a:bodyPr/>
                    <a:lstStyle/>
                    <a:p>
                      <a:pPr marL="17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3r TRIMESTRE</a:t>
                      </a:r>
                      <a:endParaRPr sz="1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i 2 de maig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B2A0C7"/>
                    </a:solidFill>
                  </a:tcPr>
                </a:tc>
              </a:tr>
              <a:tr h="520025">
                <a:tc rowSpan="2">
                  <a:txBody>
                    <a:bodyPr/>
                    <a:lstStyle/>
                    <a:p>
                      <a:pPr marL="17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VACANCES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NADAL: del 22 de desembre al 8 de gener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5F497A"/>
                    </a:solidFill>
                  </a:tcPr>
                </a:tc>
              </a:tr>
              <a:tr h="52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SETMANA SANTA: de l’1 al 10 d’abril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5F497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826" y="1229700"/>
            <a:ext cx="5019200" cy="531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6"/>
          <p:cNvSpPr txBox="1"/>
          <p:nvPr/>
        </p:nvSpPr>
        <p:spPr>
          <a:xfrm>
            <a:off x="457200" y="274638"/>
            <a:ext cx="8229600" cy="778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7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909"/>
              <a:buFont typeface="Arial"/>
              <a:buNone/>
            </a:pPr>
            <a:r>
              <a:rPr lang="ca-ES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PAU i ELS CCFF DE GRAU SUPERIOR</a:t>
            </a:r>
            <a:endParaRPr sz="4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730d041afe_0_650"/>
          <p:cNvSpPr txBox="1">
            <a:spLocks noGrp="1"/>
          </p:cNvSpPr>
          <p:nvPr>
            <p:ph type="ctrTitle"/>
          </p:nvPr>
        </p:nvSpPr>
        <p:spPr>
          <a:xfrm>
            <a:off x="179512" y="116632"/>
            <a:ext cx="8712900" cy="7920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sz="4100">
                <a:latin typeface="Montserrat"/>
                <a:ea typeface="Montserrat"/>
                <a:cs typeface="Montserrat"/>
                <a:sym typeface="Montserrat"/>
              </a:rPr>
              <a:t>COMUNICACIÓ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g1730d041afe_0_650"/>
          <p:cNvSpPr txBox="1">
            <a:spLocks noGrp="1"/>
          </p:cNvSpPr>
          <p:nvPr>
            <p:ph type="subTitle" idx="1"/>
          </p:nvPr>
        </p:nvSpPr>
        <p:spPr>
          <a:xfrm>
            <a:off x="179500" y="1052725"/>
            <a:ext cx="8712900" cy="568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-E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iEduca</a:t>
            </a:r>
            <a:r>
              <a:rPr lang="ca-ES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a-ES" sz="14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https://agora.xtec.cat/iesjoaquimmir/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88900" algn="just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Aplicació de comunicació </a:t>
            </a:r>
            <a:r>
              <a:rPr lang="ca-ES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centre-famílies-centre</a:t>
            </a: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per fer un seguiment del vostre fill/a (assistència, incidències...)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88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comunicacions es reben a l’adreça electrònica facilitada en el moment de la matrícula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88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ens podeu escriure des del vostre correu. Per a comunicar-vos amb el tutor, heu d’entrar a l’aplicació TokApp instal.lada al mòbil o des de la pàgina web del centre amb l’usuari i contrasenya.  </a:t>
            </a:r>
            <a:r>
              <a:rPr lang="ca-ES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Teniu assignats els contactes del vostre tutor i Directora.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88900" algn="l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✔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 instal·lar l'aplicació mòbil d'iEduca: </a:t>
            </a:r>
            <a:r>
              <a:rPr lang="ca-ES" sz="14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https://www.youtube.com/watch?v=uFXXtE8sLR8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88900" algn="l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✔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 veure les notes amb un perfil de familiar: </a:t>
            </a:r>
            <a:r>
              <a:rPr lang="ca-ES" sz="14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https://www.youtube.com/watch?v=FI2hzoF8w50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88900" algn="l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✔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 recuperar la Clau per entrar a iEduca: </a:t>
            </a:r>
            <a:r>
              <a:rPr lang="ca-ES" sz="14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https://www.youtube.com/watch?v=Qfu52jDoEmE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88900" algn="l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✔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Tot, a la notícia de la web del centre: </a:t>
            </a:r>
            <a:r>
              <a:rPr lang="ca-ES" sz="14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https://agora.xtec.cat/iesjoaquimmir/general/ajuda-amb-lieduca/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88900" algn="l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✔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Correu d’incidències: </a:t>
            </a:r>
            <a:r>
              <a:rPr lang="ca-ES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mirieduca@insjoaquimmir.cat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None/>
            </a:pPr>
            <a:r>
              <a:rPr lang="ca-ES" sz="1800">
                <a:solidFill>
                  <a:schemeClr val="dk1"/>
                </a:solidFill>
              </a:rPr>
              <a:t>Correu corporatiu </a:t>
            </a:r>
            <a:r>
              <a:rPr lang="ca-ES" sz="1800" b="1">
                <a:solidFill>
                  <a:schemeClr val="dk1"/>
                </a:solidFill>
              </a:rPr>
              <a:t>insjoaquimmir.cat</a:t>
            </a:r>
            <a:r>
              <a:rPr lang="ca-ES" sz="1800">
                <a:solidFill>
                  <a:schemeClr val="dk1"/>
                </a:solidFill>
              </a:rPr>
              <a:t>: professorat-alumnat-professorat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0" name="Google Shape;290;g1730d041afe_0_650" descr="C:\Users\46633149M\Desktop\índe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12554" y="183742"/>
            <a:ext cx="1656184" cy="1368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730d041afe_0_656"/>
          <p:cNvSpPr txBox="1">
            <a:spLocks noGrp="1"/>
          </p:cNvSpPr>
          <p:nvPr>
            <p:ph type="ctrTitle"/>
          </p:nvPr>
        </p:nvSpPr>
        <p:spPr>
          <a:xfrm>
            <a:off x="755576" y="188641"/>
            <a:ext cx="7772400" cy="7920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sz="4100">
                <a:latin typeface="Montserrat"/>
                <a:ea typeface="Montserrat"/>
                <a:cs typeface="Montserrat"/>
                <a:sym typeface="Montserrat"/>
              </a:rPr>
              <a:t>COMUNICACIÓ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g1730d041afe_0_656"/>
          <p:cNvSpPr txBox="1">
            <a:spLocks noGrp="1"/>
          </p:cNvSpPr>
          <p:nvPr>
            <p:ph type="subTitle" idx="1"/>
          </p:nvPr>
        </p:nvSpPr>
        <p:spPr>
          <a:xfrm>
            <a:off x="341575" y="1700800"/>
            <a:ext cx="8190900" cy="496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-17272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ca-E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TPV Escola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just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Eina per a fer els pagaments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just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14423"/>
              <a:buFont typeface="Noto Sans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Correu d’incidències: </a:t>
            </a:r>
            <a:r>
              <a:rPr lang="ca-ES" sz="2447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secretaria@insjoaquimmir.cat</a:t>
            </a:r>
            <a:endParaRPr sz="244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172720" algn="just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a-E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L’agenda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Seguiment de tasques, dates d’exàmens, etc.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Comunicacions família / professors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Sol·licitud d’entrevistes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Justificacions de faltes o retards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Autoritzacions per sortir del Centre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ca-ES" sz="2499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Web del centre</a:t>
            </a: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ca-ES" sz="222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a-ES" sz="2223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https://agora.xtec.cat/iesjoaquimmir/</a:t>
            </a:r>
            <a:endParaRPr sz="4023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7" name="Google Shape;297;g1730d041afe_0_656" descr="TPVEscola - Aplicaciones en Google Pl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1315" y="1133128"/>
            <a:ext cx="1512168" cy="129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72d27db991_0_82"/>
          <p:cNvSpPr txBox="1">
            <a:spLocks noGrp="1"/>
          </p:cNvSpPr>
          <p:nvPr>
            <p:ph type="ctrTitle"/>
          </p:nvPr>
        </p:nvSpPr>
        <p:spPr>
          <a:xfrm>
            <a:off x="539552" y="260649"/>
            <a:ext cx="7772400" cy="100800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sz="3800">
                <a:latin typeface="Montserrat"/>
                <a:ea typeface="Montserrat"/>
                <a:cs typeface="Montserrat"/>
                <a:sym typeface="Montserrat"/>
              </a:rPr>
              <a:t>NORMATIVA DEL CENTRE 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g172d27db991_0_82"/>
          <p:cNvSpPr txBox="1">
            <a:spLocks noGrp="1"/>
          </p:cNvSpPr>
          <p:nvPr>
            <p:ph type="subTitle" idx="1"/>
          </p:nvPr>
        </p:nvSpPr>
        <p:spPr>
          <a:xfrm>
            <a:off x="251520" y="1556792"/>
            <a:ext cx="8640900" cy="48966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303893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6"/>
              <a:buFont typeface="Montserrat"/>
              <a:buChar char="•"/>
            </a:pPr>
            <a:r>
              <a:rPr lang="ca-ES" sz="166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 tal de millorar la seguretat dels qui convivim al centre, TOT l’alumnat rebrà un carnet d’estudiant que serà el mitjà d’identificació a l’hora d’accedir i/o sortir del centre.</a:t>
            </a:r>
            <a:endParaRPr sz="1660"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0" indent="-303893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6"/>
              <a:buFont typeface="Montserrat"/>
              <a:buChar char="•"/>
            </a:pPr>
            <a:r>
              <a:rPr lang="ca-ES" sz="166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Qualsevol docent, conserge o persona acreditada a l’entrada pot demanar que l’alumnat s’acrediti com a alumnat del centre per a poder accedir o sortir.</a:t>
            </a:r>
            <a:endParaRPr sz="1660"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0" indent="-303893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6"/>
              <a:buFont typeface="Montserrat"/>
              <a:buChar char="•"/>
            </a:pPr>
            <a:r>
              <a:rPr lang="ca-ES" sz="166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cas de pèrdua o oblit, l’alumnat s’haurà d’esperar a que la persona que controla l’accés confirmi que és alumne del centre i farà les gestions que corresponguin per facilitar-n’hi un altre.</a:t>
            </a:r>
            <a:endParaRPr sz="166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</a:pPr>
            <a:endParaRPr sz="166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7354c04bde_0_0"/>
          <p:cNvSpPr txBox="1">
            <a:spLocks noGrp="1"/>
          </p:cNvSpPr>
          <p:nvPr>
            <p:ph type="ctrTitle"/>
          </p:nvPr>
        </p:nvSpPr>
        <p:spPr>
          <a:xfrm>
            <a:off x="611560" y="188640"/>
            <a:ext cx="7772400" cy="1069800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>
                <a:latin typeface="Montserrat"/>
                <a:ea typeface="Montserrat"/>
                <a:cs typeface="Montserrat"/>
                <a:sym typeface="Montserrat"/>
              </a:rPr>
              <a:t>EL GRUP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g17354c04bde_0_0"/>
          <p:cNvSpPr txBox="1">
            <a:spLocks noGrp="1"/>
          </p:cNvSpPr>
          <p:nvPr>
            <p:ph type="subTitle" idx="1"/>
          </p:nvPr>
        </p:nvSpPr>
        <p:spPr>
          <a:xfrm>
            <a:off x="611560" y="1337187"/>
            <a:ext cx="7772400" cy="53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555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ca-ES" sz="375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Primeres impressions</a:t>
            </a:r>
            <a:endParaRPr sz="375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555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ca-ES" sz="375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Agrupaments segons opcions de matèries</a:t>
            </a:r>
            <a:endParaRPr sz="375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555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ca-ES" sz="375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Grups heterogenis.</a:t>
            </a:r>
            <a:endParaRPr sz="3759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555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ca-ES" sz="375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Atenció a la diversitat</a:t>
            </a:r>
            <a:endParaRPr sz="3759"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51196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■"/>
            </a:pPr>
            <a:r>
              <a:rPr lang="ca-ES" sz="3300" i="0" u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Plans de Suport Individualitzats (P.I.s)</a:t>
            </a:r>
            <a:r>
              <a:rPr lang="ca-ES" sz="33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: Disposen de P.I. tots els alumnes - amb informe de Necessitats Educatives Especials (NEE) o </a:t>
            </a:r>
            <a:endParaRPr sz="3300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ca-ES" sz="3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ca-ES" sz="33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amb informe de Necessitats de Suport Específic (NESE). </a:t>
            </a:r>
            <a:endParaRPr sz="3300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ca-ES" sz="3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ca-ES" sz="33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També els que simultaniegen els estudis de Ba</a:t>
            </a:r>
            <a:r>
              <a:rPr lang="ca-ES" sz="3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txillerat</a:t>
            </a:r>
            <a:r>
              <a:rPr lang="ca-ES" sz="33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amb estudis de música / dansa o amb dedicació significativa a l’esport.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730d041afe_0_742"/>
          <p:cNvSpPr txBox="1">
            <a:spLocks noGrp="1"/>
          </p:cNvSpPr>
          <p:nvPr>
            <p:ph type="ctrTitle"/>
          </p:nvPr>
        </p:nvSpPr>
        <p:spPr>
          <a:xfrm>
            <a:off x="683568" y="188641"/>
            <a:ext cx="7772400" cy="9360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sz="4100">
                <a:latin typeface="Montserrat"/>
                <a:ea typeface="Montserrat"/>
                <a:cs typeface="Montserrat"/>
                <a:sym typeface="Montserrat"/>
              </a:rPr>
              <a:t>LA TUTORIA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g1730d041afe_0_742"/>
          <p:cNvSpPr txBox="1">
            <a:spLocks noGrp="1"/>
          </p:cNvSpPr>
          <p:nvPr>
            <p:ph type="subTitle" idx="1"/>
          </p:nvPr>
        </p:nvSpPr>
        <p:spPr>
          <a:xfrm>
            <a:off x="683575" y="1628800"/>
            <a:ext cx="7962000" cy="4546500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4732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Font typeface="Montserrat"/>
              <a:buChar char="•"/>
            </a:pPr>
            <a:r>
              <a:rPr lang="ca-ES" sz="2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Orientació acadèmica, personal i professional de l’alumnat del seu grup.</a:t>
            </a:r>
            <a:endParaRPr sz="232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147320" algn="just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20"/>
              <a:buFont typeface="Montserrat"/>
              <a:buChar char="•"/>
            </a:pPr>
            <a:r>
              <a:rPr lang="ca-ES" sz="2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Seguiment del treball i del comportament de l’alumnat del seu grup.</a:t>
            </a:r>
            <a:endParaRPr sz="232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147320" algn="just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20"/>
              <a:buFont typeface="Montserrat"/>
              <a:buChar char="•"/>
            </a:pPr>
            <a:r>
              <a:rPr lang="ca-ES" sz="2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Control d’assistència i puntualitat (Justificació de faltes dijous a l’hora de tutoria)</a:t>
            </a:r>
            <a:endParaRPr sz="232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147320" algn="just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20"/>
              <a:buFont typeface="Montserrat"/>
              <a:buChar char="•"/>
            </a:pPr>
            <a:r>
              <a:rPr lang="ca-ES" sz="2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dinamització del seu grup.</a:t>
            </a:r>
            <a:endParaRPr sz="232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147320" algn="just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20"/>
              <a:buFont typeface="Montserrat"/>
              <a:buChar char="•"/>
            </a:pPr>
            <a:r>
              <a:rPr lang="ca-ES" sz="2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Dur a terme </a:t>
            </a:r>
            <a:r>
              <a:rPr lang="ca-ES" sz="232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entrevistes</a:t>
            </a:r>
            <a:r>
              <a:rPr lang="ca-ES" sz="2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amb les famílies, amb altres professors i individualment amb els seus alumnes quan calgui.</a:t>
            </a:r>
            <a:r>
              <a:rPr lang="ca-ES" sz="232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2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730d041afe_0_747"/>
          <p:cNvSpPr txBox="1"/>
          <p:nvPr/>
        </p:nvSpPr>
        <p:spPr>
          <a:xfrm>
            <a:off x="1267575" y="455025"/>
            <a:ext cx="7207500" cy="572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ca-ES" sz="25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Hores d’atenció a famílies i contacte</a:t>
            </a:r>
            <a:endParaRPr/>
          </a:p>
        </p:txBody>
      </p:sp>
      <p:graphicFrame>
        <p:nvGraphicFramePr>
          <p:cNvPr id="316" name="Google Shape;316;g1730d041afe_0_747"/>
          <p:cNvGraphicFramePr/>
          <p:nvPr/>
        </p:nvGraphicFramePr>
        <p:xfrm>
          <a:off x="2173675" y="15317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{E3939A20-C7E8-4BC9-B889-AC53E8236B7B}</a:tableStyleId>
              </a:tblPr>
              <a:tblGrid>
                <a:gridCol w="571500"/>
                <a:gridCol w="1838325"/>
                <a:gridCol w="2600325"/>
              </a:tblGrid>
              <a:tr h="288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Grup</a:t>
                      </a:r>
                      <a:endParaRPr sz="1200" b="1" i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Tutor/a</a:t>
                      </a:r>
                      <a:endParaRPr sz="1200" b="1" i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Entrevistes amb famílies</a:t>
                      </a:r>
                      <a:endParaRPr sz="1200" b="1" i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 L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Guillermo Montosa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Dilluns, de 12.30-13.30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Dimarts, de 10.00-11.00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64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 M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Javier Camino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Dijous, de 12.30-13.30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Divendres, de 10.00 a 11.00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</a:tr>
              <a:tr h="64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 N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Clara Bonnín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Dimarts, de 12.30 a 13.30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Dimecres, 11.30 a 12.30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</a:tr>
              <a:tr h="64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 L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Sergio Pueyo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Dimarts, 11.30 a 12.30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Dimecres, 12.30 a 13.30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</a:tr>
              <a:tr h="64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 M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Xavier Ayllón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Dimarts, de 10.00 a 11.00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Divendres, de 10.00 a 11.00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</a:tr>
              <a:tr h="64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 N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Montse Font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Dimecres 12:30 a 13:30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Divendres, de 9.00 a 10.00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730d041afe_0_828"/>
          <p:cNvSpPr txBox="1">
            <a:spLocks noGrp="1"/>
          </p:cNvSpPr>
          <p:nvPr>
            <p:ph type="ctrTitle"/>
          </p:nvPr>
        </p:nvSpPr>
        <p:spPr>
          <a:xfrm>
            <a:off x="179512" y="332657"/>
            <a:ext cx="8856900" cy="792000"/>
          </a:xfrm>
          <a:prstGeom prst="rect">
            <a:avLst/>
          </a:prstGeom>
          <a:solidFill>
            <a:srgbClr val="DAFE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ca-ES" sz="3060">
                <a:latin typeface="Montserrat"/>
                <a:ea typeface="Montserrat"/>
                <a:cs typeface="Montserrat"/>
                <a:sym typeface="Montserrat"/>
              </a:rPr>
              <a:t>SORTIDES, VIATGES, TALLERS, XERRADES</a:t>
            </a:r>
            <a:endParaRPr sz="306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g1730d041afe_0_828"/>
          <p:cNvSpPr txBox="1">
            <a:spLocks noGrp="1"/>
          </p:cNvSpPr>
          <p:nvPr>
            <p:ph type="subTitle" idx="1"/>
          </p:nvPr>
        </p:nvSpPr>
        <p:spPr>
          <a:xfrm>
            <a:off x="431500" y="1262450"/>
            <a:ext cx="8352900" cy="52884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Potenciem les sortides pedagògiques i preferiblement d’un dia.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Està previst tot un seguit d'activitats com: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Montserrat"/>
              <a:buChar char="●"/>
            </a:pPr>
            <a:r>
              <a:rPr lang="ca-ES" sz="2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Visita/Xerrades d'orientació universitària i CFGS.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Montserrat"/>
              <a:buChar char="●"/>
            </a:pPr>
            <a:r>
              <a:rPr lang="ca-ES" sz="2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Visita Campus UAB (1r batxillerat)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Montserrat"/>
              <a:buChar char="●"/>
            </a:pPr>
            <a:r>
              <a:rPr lang="ca-ES" sz="2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Tallers de "Com i on buscar feina", “I després del batxillerat?” altres activitats i/o sortides organitzades pels diferents departaments (Proves Cangur, teatre...)</a:t>
            </a:r>
            <a:endParaRPr sz="22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Montserrat"/>
              <a:buChar char="●"/>
            </a:pPr>
            <a:r>
              <a:rPr lang="ca-ES" sz="2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Visita exalumnes del centre.</a:t>
            </a:r>
            <a:endParaRPr sz="22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ca-E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*No es contemplen viatges de fi de curs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730d041afe_0_833"/>
          <p:cNvSpPr txBox="1">
            <a:spLocks noGrp="1"/>
          </p:cNvSpPr>
          <p:nvPr>
            <p:ph type="ctrTitle"/>
          </p:nvPr>
        </p:nvSpPr>
        <p:spPr>
          <a:xfrm>
            <a:off x="755576" y="116633"/>
            <a:ext cx="7772400" cy="64800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ca-ES" sz="3859">
                <a:latin typeface="Montserrat"/>
                <a:ea typeface="Montserrat"/>
                <a:cs typeface="Montserrat"/>
                <a:sym typeface="Montserrat"/>
              </a:rPr>
              <a:t>SERVEIS</a:t>
            </a:r>
            <a:endParaRPr sz="3859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g1730d041afe_0_833"/>
          <p:cNvSpPr txBox="1">
            <a:spLocks noGrp="1"/>
          </p:cNvSpPr>
          <p:nvPr>
            <p:ph type="subTitle" idx="1"/>
          </p:nvPr>
        </p:nvSpPr>
        <p:spPr>
          <a:xfrm>
            <a:off x="467544" y="1229031"/>
            <a:ext cx="8208900" cy="514230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6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2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Servei de lloguer d’armariets.</a:t>
            </a:r>
            <a:r>
              <a:rPr lang="ca-ES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Si encara no l’heu demanat i us interessa, contacteu amb la consergeria. 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635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2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Servei de biblioteca. </a:t>
            </a:r>
            <a:r>
              <a:rPr lang="ca-ES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Oberta en hores de classe com a espai d’estudi per als alumnes que convaliden alguna matèria, i oberta a tothom a l’hora de l’esbarjo.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6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•"/>
            </a:pPr>
            <a:r>
              <a:rPr lang="ca-ES" sz="2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Ordinadors préstec Dept. d’Educació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Correu d’incidències: </a:t>
            </a:r>
            <a:r>
              <a:rPr lang="ca-ES" sz="23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incidenciestic@insjoaquimmir.cat</a:t>
            </a:r>
            <a:r>
              <a:rPr lang="ca-ES" sz="2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el missatge ha d’incloure: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Núm. de registre SACE (imprès a la tapa de l’ordinador)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Nom i cognoms de l’alumne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Incidència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ca-ES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730d041afe_0_838"/>
          <p:cNvSpPr txBox="1">
            <a:spLocks noGrp="1"/>
          </p:cNvSpPr>
          <p:nvPr>
            <p:ph type="ctrTitle"/>
          </p:nvPr>
        </p:nvSpPr>
        <p:spPr>
          <a:xfrm>
            <a:off x="548148" y="262296"/>
            <a:ext cx="7772400" cy="91770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4100">
                <a:latin typeface="Montserrat"/>
                <a:ea typeface="Montserrat"/>
                <a:cs typeface="Montserrat"/>
                <a:sym typeface="Montserrat"/>
              </a:rPr>
              <a:t>SERVEIS ll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g1730d041afe_0_838"/>
          <p:cNvSpPr txBox="1">
            <a:spLocks noGrp="1"/>
          </p:cNvSpPr>
          <p:nvPr>
            <p:ph type="subTitle" idx="1"/>
          </p:nvPr>
        </p:nvSpPr>
        <p:spPr>
          <a:xfrm>
            <a:off x="334297" y="1297857"/>
            <a:ext cx="8573700" cy="545700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814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Montserrat"/>
              <a:buChar char="●"/>
            </a:pPr>
            <a:r>
              <a:rPr lang="ca-ES" sz="2040" b="1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Esmorzars saludables</a:t>
            </a:r>
            <a:r>
              <a:rPr lang="ca-ES" sz="204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04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19138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26"/>
              <a:buFont typeface="Montserrat"/>
              <a:buChar char="⮚"/>
            </a:pPr>
            <a:r>
              <a:rPr lang="ca-ES" sz="204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Repartim fruita cada dia a l’hora de l’esbarjo.</a:t>
            </a:r>
            <a:endParaRPr sz="204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19138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26"/>
              <a:buFont typeface="Montserrat"/>
              <a:buChar char="⮚"/>
            </a:pPr>
            <a:r>
              <a:rPr lang="ca-ES" sz="204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 altra banda, demanem la vostra implicació a l’hora d’esmorzar: no només en termes de salut (què mengem) sinó també fomentant la reducció de residus (embolcalls i envasos reutilitzables) que a més milloren la netedat dels patis.</a:t>
            </a:r>
            <a:endParaRPr sz="2040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4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14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Montserrat"/>
              <a:buChar char="●"/>
            </a:pPr>
            <a:r>
              <a:rPr lang="ca-ES" sz="204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Web del centre</a:t>
            </a:r>
            <a:endParaRPr sz="204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ctr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890"/>
              <a:buNone/>
            </a:pPr>
            <a:endParaRPr sz="204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730d041afe_0_843"/>
          <p:cNvSpPr txBox="1">
            <a:spLocks noGrp="1"/>
          </p:cNvSpPr>
          <p:nvPr>
            <p:ph type="title"/>
          </p:nvPr>
        </p:nvSpPr>
        <p:spPr>
          <a:xfrm>
            <a:off x="457200" y="1837968"/>
            <a:ext cx="8229600" cy="11430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4100">
                <a:latin typeface="Montserrat"/>
                <a:ea typeface="Montserrat"/>
                <a:cs typeface="Montserrat"/>
                <a:sym typeface="Montserrat"/>
              </a:rPr>
              <a:t>Precs i preguntes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730d041afe_0_847"/>
          <p:cNvSpPr txBox="1">
            <a:spLocks noGrp="1"/>
          </p:cNvSpPr>
          <p:nvPr>
            <p:ph type="title"/>
          </p:nvPr>
        </p:nvSpPr>
        <p:spPr>
          <a:xfrm>
            <a:off x="457200" y="1083369"/>
            <a:ext cx="8229600" cy="399450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66425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ca-ES" sz="3859">
                <a:latin typeface="Montserrat"/>
                <a:ea typeface="Montserrat"/>
                <a:cs typeface="Montserrat"/>
                <a:sym typeface="Montserrat"/>
              </a:rPr>
              <a:t>   Gràcies per la seva atenció</a:t>
            </a:r>
            <a:endParaRPr sz="3859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859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 b="1">
                <a:latin typeface="Montserrat"/>
                <a:ea typeface="Montserrat"/>
                <a:cs typeface="Montserrat"/>
                <a:sym typeface="Montserrat"/>
              </a:rPr>
              <a:t>				</a:t>
            </a:r>
            <a:r>
              <a:rPr lang="ca-ES" sz="1200">
                <a:latin typeface="Montserrat"/>
                <a:ea typeface="Montserrat"/>
                <a:cs typeface="Montserrat"/>
                <a:sym typeface="Montserrat"/>
              </a:rPr>
              <a:t>				    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700">
                <a:latin typeface="Montserrat"/>
                <a:ea typeface="Montserrat"/>
                <a:cs typeface="Montserrat"/>
                <a:sym typeface="Montserrat"/>
              </a:rPr>
              <a:t>Vilanova i la Geltrú, 26 d’octubre de 2022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700" b="1">
                <a:latin typeface="Montserrat"/>
                <a:ea typeface="Montserrat"/>
                <a:cs typeface="Montserrat"/>
                <a:sym typeface="Montserrat"/>
              </a:rPr>
              <a:t>Equip de coordinació i tutoria de</a:t>
            </a:r>
            <a:endParaRPr sz="17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700" b="1">
                <a:latin typeface="Montserrat"/>
                <a:ea typeface="Montserrat"/>
                <a:cs typeface="Montserrat"/>
                <a:sym typeface="Montserrat"/>
              </a:rPr>
              <a:t>2n de Batxillerat  </a:t>
            </a:r>
            <a:r>
              <a:rPr lang="ca-ES" sz="1200" b="1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3859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5" name="Google Shape;345;g1730d041afe_0_847" descr="C:\Documents and Settings\Antonio\Mis documentos\isabel\logo JM blau .jpg"/>
          <p:cNvPicPr preferRelativeResize="0"/>
          <p:nvPr/>
        </p:nvPicPr>
        <p:blipFill rotWithShape="1">
          <a:blip r:embed="rId3">
            <a:alphaModFix/>
          </a:blip>
          <a:srcRect l="3051" r="3051"/>
          <a:stretch/>
        </p:blipFill>
        <p:spPr>
          <a:xfrm>
            <a:off x="3264635" y="5212852"/>
            <a:ext cx="2614724" cy="164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l="20108" t="15086" r="21075" b="1192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749525" y="2"/>
            <a:ext cx="7954200" cy="13203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a-ES" b="1"/>
              <a:t> </a:t>
            </a:r>
            <a:r>
              <a:rPr lang="ca-ES" sz="4100">
                <a:latin typeface="Montserrat"/>
                <a:ea typeface="Montserrat"/>
                <a:cs typeface="Montserrat"/>
                <a:sym typeface="Montserrat"/>
              </a:rPr>
              <a:t>Batxillerat: Distribució horària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175" y="1338500"/>
            <a:ext cx="4863150" cy="53760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28"/>
          <p:cNvGrpSpPr/>
          <p:nvPr/>
        </p:nvGrpSpPr>
        <p:grpSpPr>
          <a:xfrm>
            <a:off x="137623" y="1283702"/>
            <a:ext cx="2272268" cy="1320375"/>
            <a:chOff x="-90986" y="1119799"/>
            <a:chExt cx="3155490" cy="1833600"/>
          </a:xfrm>
        </p:grpSpPr>
        <p:sp>
          <p:nvSpPr>
            <p:cNvPr id="183" name="Google Shape;183;p28"/>
            <p:cNvSpPr/>
            <p:nvPr/>
          </p:nvSpPr>
          <p:spPr>
            <a:xfrm rot="-704899">
              <a:off x="79278" y="1477200"/>
              <a:ext cx="2914351" cy="999980"/>
            </a:xfrm>
            <a:prstGeom prst="roundRect">
              <a:avLst>
                <a:gd name="adj" fmla="val 42589"/>
              </a:avLst>
            </a:prstGeom>
            <a:solidFill>
              <a:srgbClr val="E0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 txBox="1"/>
            <p:nvPr/>
          </p:nvSpPr>
          <p:spPr>
            <a:xfrm rot="-704867">
              <a:off x="6161" y="1406080"/>
              <a:ext cx="2941004" cy="1261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2400" b="1">
                  <a:latin typeface="Montserrat"/>
                  <a:ea typeface="Montserrat"/>
                  <a:cs typeface="Montserrat"/>
                  <a:sym typeface="Montserrat"/>
                </a:rPr>
                <a:t>ÚLTIMA </a:t>
              </a:r>
              <a:r>
                <a:rPr lang="ca-ES" sz="2300" b="1">
                  <a:latin typeface="Montserrat"/>
                  <a:ea typeface="Montserrat"/>
                  <a:cs typeface="Montserrat"/>
                  <a:sym typeface="Montserrat"/>
                </a:rPr>
                <a:t>PROMOCIÓ</a:t>
              </a:r>
              <a:endParaRPr sz="23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/>
          <p:nvPr/>
        </p:nvSpPr>
        <p:spPr>
          <a:xfrm>
            <a:off x="478046" y="850568"/>
            <a:ext cx="2271714" cy="5156864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6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6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6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6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ca-ES" sz="26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Modalitats i matèries obligades</a:t>
            </a:r>
            <a:endParaRPr sz="26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5181038" y="3513451"/>
            <a:ext cx="4421925" cy="3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2" name="Google Shape;192;p29"/>
          <p:cNvGraphicFramePr/>
          <p:nvPr/>
        </p:nvGraphicFramePr>
        <p:xfrm>
          <a:off x="2871019" y="1386349"/>
          <a:ext cx="6037000" cy="4178725"/>
        </p:xfrm>
        <a:graphic>
          <a:graphicData uri="http://schemas.openxmlformats.org/drawingml/2006/table">
            <a:tbl>
              <a:tblPr>
                <a:solidFill>
                  <a:schemeClr val="lt1"/>
                </a:solidFill>
                <a:tableStyleId>{1B02D1AC-4201-48E2-8F36-06C565EAEE1D}</a:tableStyleId>
              </a:tblPr>
              <a:tblGrid>
                <a:gridCol w="1770100"/>
                <a:gridCol w="2308025"/>
                <a:gridCol w="1958875"/>
              </a:tblGrid>
              <a:tr h="798450"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0" u="none" strike="noStrike" cap="none">
                          <a:solidFill>
                            <a:schemeClr val="lt1"/>
                          </a:solidFill>
                        </a:rPr>
                        <a:t>MODALITAT</a:t>
                      </a:r>
                      <a:endParaRPr sz="1800" b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0" u="none" strike="noStrike" cap="none">
                          <a:solidFill>
                            <a:schemeClr val="lt1"/>
                          </a:solidFill>
                        </a:rPr>
                        <a:t>MATÈRIES OBLIGADES DE MODALITAT </a:t>
                      </a:r>
                      <a:endParaRPr sz="1800" b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5600">
                <a:tc>
                  <a:txBody>
                    <a:bodyPr/>
                    <a:lstStyle/>
                    <a:p>
                      <a:pPr marL="0" marR="113029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>
                          <a:solidFill>
                            <a:schemeClr val="dk1"/>
                          </a:solidFill>
                        </a:rPr>
                        <a:t>1r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>
                          <a:solidFill>
                            <a:schemeClr val="dk1"/>
                          </a:solidFill>
                        </a:rPr>
                        <a:t>2n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3175"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Ciències i Tecnologia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Matemàtiques 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Matemàtiques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</a:tr>
              <a:tr h="1060750"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Humanitats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Llat</a:t>
                      </a:r>
                      <a:r>
                        <a:rPr lang="ca-ES" sz="1800">
                          <a:solidFill>
                            <a:schemeClr val="dk1"/>
                          </a:solidFill>
                        </a:rPr>
                        <a:t>í</a:t>
                      </a: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 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Llat</a:t>
                      </a:r>
                      <a:r>
                        <a:rPr lang="ca-ES" sz="1800">
                          <a:solidFill>
                            <a:schemeClr val="dk1"/>
                          </a:solidFill>
                        </a:rPr>
                        <a:t>í</a:t>
                      </a: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60750"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Ciències socials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MACS 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MACS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</a:tr>
            </a:tbl>
          </a:graphicData>
        </a:graphic>
      </p:graphicFrame>
      <p:grpSp>
        <p:nvGrpSpPr>
          <p:cNvPr id="193" name="Google Shape;193;p29"/>
          <p:cNvGrpSpPr/>
          <p:nvPr/>
        </p:nvGrpSpPr>
        <p:grpSpPr>
          <a:xfrm>
            <a:off x="442423" y="1131302"/>
            <a:ext cx="2272268" cy="1320375"/>
            <a:chOff x="-90986" y="1119799"/>
            <a:chExt cx="3155490" cy="1833600"/>
          </a:xfrm>
        </p:grpSpPr>
        <p:sp>
          <p:nvSpPr>
            <p:cNvPr id="194" name="Google Shape;194;p29"/>
            <p:cNvSpPr/>
            <p:nvPr/>
          </p:nvSpPr>
          <p:spPr>
            <a:xfrm rot="-704899">
              <a:off x="79278" y="1477200"/>
              <a:ext cx="2914351" cy="999980"/>
            </a:xfrm>
            <a:prstGeom prst="roundRect">
              <a:avLst>
                <a:gd name="adj" fmla="val 42589"/>
              </a:avLst>
            </a:prstGeom>
            <a:solidFill>
              <a:srgbClr val="E0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 txBox="1"/>
            <p:nvPr/>
          </p:nvSpPr>
          <p:spPr>
            <a:xfrm rot="-704867">
              <a:off x="6161" y="1406080"/>
              <a:ext cx="2941004" cy="1261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2400" b="1">
                  <a:latin typeface="Montserrat"/>
                  <a:ea typeface="Montserrat"/>
                  <a:cs typeface="Montserrat"/>
                  <a:sym typeface="Montserrat"/>
                </a:rPr>
                <a:t>ÚLTIMA </a:t>
              </a:r>
              <a:r>
                <a:rPr lang="ca-ES" sz="2300" b="1">
                  <a:latin typeface="Montserrat"/>
                  <a:ea typeface="Montserrat"/>
                  <a:cs typeface="Montserrat"/>
                  <a:sym typeface="Montserrat"/>
                </a:rPr>
                <a:t>PROMOCIÓ</a:t>
              </a:r>
              <a:endParaRPr sz="23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72d27db991_0_171"/>
          <p:cNvSpPr txBox="1"/>
          <p:nvPr/>
        </p:nvSpPr>
        <p:spPr>
          <a:xfrm>
            <a:off x="102350" y="204700"/>
            <a:ext cx="91440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700" b="1">
                <a:solidFill>
                  <a:srgbClr val="4F81BD"/>
                </a:solidFill>
                <a:latin typeface="Montserrat"/>
                <a:ea typeface="Montserrat"/>
                <a:cs typeface="Montserrat"/>
                <a:sym typeface="Montserrat"/>
              </a:rPr>
              <a:t>Batxillerat (2021-2023)</a:t>
            </a:r>
            <a:endParaRPr sz="4700" b="1">
              <a:solidFill>
                <a:srgbClr val="4F81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4700" b="1">
                <a:solidFill>
                  <a:srgbClr val="4F81BD"/>
                </a:solidFill>
                <a:latin typeface="Montserrat"/>
                <a:ea typeface="Montserrat"/>
                <a:cs typeface="Montserrat"/>
                <a:sym typeface="Montserrat"/>
              </a:rPr>
              <a:t>Ciències i Tecnologia</a:t>
            </a:r>
            <a:endParaRPr sz="4700" b="1">
              <a:solidFill>
                <a:srgbClr val="4F81B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g172d27db991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75" y="2311275"/>
            <a:ext cx="8486775" cy="3790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g172d27db991_0_171"/>
          <p:cNvGrpSpPr/>
          <p:nvPr/>
        </p:nvGrpSpPr>
        <p:grpSpPr>
          <a:xfrm>
            <a:off x="-2" y="1626602"/>
            <a:ext cx="2272268" cy="1320375"/>
            <a:chOff x="-90986" y="1119799"/>
            <a:chExt cx="3155490" cy="1833600"/>
          </a:xfrm>
        </p:grpSpPr>
        <p:sp>
          <p:nvSpPr>
            <p:cNvPr id="204" name="Google Shape;204;g172d27db991_0_171"/>
            <p:cNvSpPr/>
            <p:nvPr/>
          </p:nvSpPr>
          <p:spPr>
            <a:xfrm rot="-704899">
              <a:off x="79278" y="1477200"/>
              <a:ext cx="2914351" cy="999980"/>
            </a:xfrm>
            <a:prstGeom prst="roundRect">
              <a:avLst>
                <a:gd name="adj" fmla="val 42589"/>
              </a:avLst>
            </a:prstGeom>
            <a:solidFill>
              <a:srgbClr val="E0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g172d27db991_0_171"/>
            <p:cNvSpPr txBox="1"/>
            <p:nvPr/>
          </p:nvSpPr>
          <p:spPr>
            <a:xfrm rot="-704867">
              <a:off x="6161" y="1406080"/>
              <a:ext cx="2941004" cy="1261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2400" b="1">
                  <a:latin typeface="Montserrat"/>
                  <a:ea typeface="Montserrat"/>
                  <a:cs typeface="Montserrat"/>
                  <a:sym typeface="Montserrat"/>
                </a:rPr>
                <a:t>ÚLTIMA </a:t>
              </a:r>
              <a:r>
                <a:rPr lang="ca-ES" sz="2300" b="1">
                  <a:latin typeface="Montserrat"/>
                  <a:ea typeface="Montserrat"/>
                  <a:cs typeface="Montserrat"/>
                  <a:sym typeface="Montserrat"/>
                </a:rPr>
                <a:t>PROMOCIÓ</a:t>
              </a:r>
              <a:endParaRPr sz="23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172d27db991_0_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-43200"/>
            <a:ext cx="8839200" cy="17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72d27db991_0_176"/>
          <p:cNvPicPr preferRelativeResize="0"/>
          <p:nvPr/>
        </p:nvPicPr>
        <p:blipFill rotWithShape="1">
          <a:blip r:embed="rId4">
            <a:alphaModFix/>
          </a:blip>
          <a:srcRect l="1569" r="-1569"/>
          <a:stretch/>
        </p:blipFill>
        <p:spPr>
          <a:xfrm>
            <a:off x="395763" y="1970757"/>
            <a:ext cx="8352466" cy="46768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g172d27db991_0_176"/>
          <p:cNvGrpSpPr/>
          <p:nvPr/>
        </p:nvGrpSpPr>
        <p:grpSpPr>
          <a:xfrm>
            <a:off x="137623" y="1283702"/>
            <a:ext cx="2272268" cy="1320375"/>
            <a:chOff x="-90986" y="1119799"/>
            <a:chExt cx="3155490" cy="1833600"/>
          </a:xfrm>
        </p:grpSpPr>
        <p:sp>
          <p:nvSpPr>
            <p:cNvPr id="214" name="Google Shape;214;g172d27db991_0_176"/>
            <p:cNvSpPr/>
            <p:nvPr/>
          </p:nvSpPr>
          <p:spPr>
            <a:xfrm rot="-704899">
              <a:off x="79278" y="1477200"/>
              <a:ext cx="2914351" cy="999980"/>
            </a:xfrm>
            <a:prstGeom prst="roundRect">
              <a:avLst>
                <a:gd name="adj" fmla="val 42589"/>
              </a:avLst>
            </a:prstGeom>
            <a:solidFill>
              <a:srgbClr val="E0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g172d27db991_0_176"/>
            <p:cNvSpPr txBox="1"/>
            <p:nvPr/>
          </p:nvSpPr>
          <p:spPr>
            <a:xfrm rot="-704867">
              <a:off x="6161" y="1406080"/>
              <a:ext cx="2941004" cy="1261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2400" b="1">
                  <a:latin typeface="Montserrat"/>
                  <a:ea typeface="Montserrat"/>
                  <a:cs typeface="Montserrat"/>
                  <a:sym typeface="Montserrat"/>
                </a:rPr>
                <a:t>ÚLTIMA </a:t>
              </a:r>
              <a:r>
                <a:rPr lang="ca-ES" sz="2300" b="1">
                  <a:latin typeface="Montserrat"/>
                  <a:ea typeface="Montserrat"/>
                  <a:cs typeface="Montserrat"/>
                  <a:sym typeface="Montserrat"/>
                </a:rPr>
                <a:t>PROMOCIÓ</a:t>
              </a:r>
              <a:endParaRPr sz="23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730d041afe_0_44"/>
          <p:cNvSpPr txBox="1"/>
          <p:nvPr/>
        </p:nvSpPr>
        <p:spPr>
          <a:xfrm>
            <a:off x="-152725" y="75025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 b="1">
                <a:solidFill>
                  <a:srgbClr val="6593D9"/>
                </a:solidFill>
              </a:rPr>
              <a:t>Matèries Específiques</a:t>
            </a:r>
            <a:endParaRPr sz="3600" b="1">
              <a:solidFill>
                <a:srgbClr val="6593D9"/>
              </a:solidFill>
            </a:endParaRPr>
          </a:p>
        </p:txBody>
      </p:sp>
      <p:sp>
        <p:nvSpPr>
          <p:cNvPr id="222" name="Google Shape;222;g1730d041afe_0_44"/>
          <p:cNvSpPr txBox="1"/>
          <p:nvPr/>
        </p:nvSpPr>
        <p:spPr>
          <a:xfrm>
            <a:off x="2921200" y="813925"/>
            <a:ext cx="5636100" cy="20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●"/>
            </a:pPr>
            <a:r>
              <a:rPr lang="ca-E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Poden ser de 2 o 4 hores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Montserrat"/>
              <a:buChar char="●"/>
            </a:pPr>
            <a:r>
              <a:rPr lang="ca-E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S’oferiran en funció de la demanda de   l’alumnat</a:t>
            </a:r>
            <a:r>
              <a:rPr lang="ca-ES" sz="3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g1730d041afe_0_44"/>
          <p:cNvPicPr preferRelativeResize="0"/>
          <p:nvPr/>
        </p:nvPicPr>
        <p:blipFill rotWithShape="1">
          <a:blip r:embed="rId3">
            <a:alphaModFix/>
          </a:blip>
          <a:srcRect b="32827"/>
          <a:stretch/>
        </p:blipFill>
        <p:spPr>
          <a:xfrm>
            <a:off x="561850" y="2769050"/>
            <a:ext cx="8343900" cy="1618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g1730d041afe_0_44"/>
          <p:cNvGrpSpPr/>
          <p:nvPr/>
        </p:nvGrpSpPr>
        <p:grpSpPr>
          <a:xfrm>
            <a:off x="137623" y="1283702"/>
            <a:ext cx="2272268" cy="1320375"/>
            <a:chOff x="-90986" y="1119799"/>
            <a:chExt cx="3155490" cy="1833600"/>
          </a:xfrm>
        </p:grpSpPr>
        <p:sp>
          <p:nvSpPr>
            <p:cNvPr id="225" name="Google Shape;225;g1730d041afe_0_44"/>
            <p:cNvSpPr/>
            <p:nvPr/>
          </p:nvSpPr>
          <p:spPr>
            <a:xfrm rot="-704899">
              <a:off x="79278" y="1477200"/>
              <a:ext cx="2914351" cy="999980"/>
            </a:xfrm>
            <a:prstGeom prst="roundRect">
              <a:avLst>
                <a:gd name="adj" fmla="val 42589"/>
              </a:avLst>
            </a:prstGeom>
            <a:solidFill>
              <a:srgbClr val="E0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g1730d041afe_0_44"/>
            <p:cNvSpPr txBox="1"/>
            <p:nvPr/>
          </p:nvSpPr>
          <p:spPr>
            <a:xfrm rot="-704867">
              <a:off x="6161" y="1406080"/>
              <a:ext cx="2941004" cy="1261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2400" b="1">
                  <a:latin typeface="Montserrat"/>
                  <a:ea typeface="Montserrat"/>
                  <a:cs typeface="Montserrat"/>
                  <a:sym typeface="Montserrat"/>
                </a:rPr>
                <a:t>ÚLTIMA </a:t>
              </a:r>
              <a:r>
                <a:rPr lang="ca-ES" sz="2300" b="1">
                  <a:latin typeface="Montserrat"/>
                  <a:ea typeface="Montserrat"/>
                  <a:cs typeface="Montserrat"/>
                  <a:sym typeface="Montserrat"/>
                </a:rPr>
                <a:t>PROMOCIÓ</a:t>
              </a:r>
              <a:endParaRPr sz="23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aphicFrame>
        <p:nvGraphicFramePr>
          <p:cNvPr id="227" name="Google Shape;227;g1730d041afe_0_44"/>
          <p:cNvGraphicFramePr/>
          <p:nvPr/>
        </p:nvGraphicFramePr>
        <p:xfrm>
          <a:off x="1114300" y="4948317"/>
          <a:ext cx="7239000" cy="1046425"/>
        </p:xfrm>
        <a:graphic>
          <a:graphicData uri="http://schemas.openxmlformats.org/drawingml/2006/table">
            <a:tbl>
              <a:tblPr>
                <a:noFill/>
                <a:tableStyleId>{C2EE7648-0A69-4294-BCDB-ADDF749111C8}</a:tableStyleId>
              </a:tblPr>
              <a:tblGrid>
                <a:gridCol w="7239000"/>
              </a:tblGrid>
              <a:tr h="1046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a-E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*Informen de la possibilitat de canvis en docents de matèries degut a l’increment de professorat a partir de l’1 de gener 2023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solidFill>
                      <a:srgbClr val="B7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730d041afe_0_288"/>
          <p:cNvSpPr txBox="1">
            <a:spLocks noGrp="1"/>
          </p:cNvSpPr>
          <p:nvPr>
            <p:ph type="ctrTitle"/>
          </p:nvPr>
        </p:nvSpPr>
        <p:spPr>
          <a:xfrm>
            <a:off x="827400" y="576926"/>
            <a:ext cx="7772400" cy="11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3900">
                <a:latin typeface="Montserrat"/>
                <a:ea typeface="Montserrat"/>
                <a:cs typeface="Montserrat"/>
                <a:sym typeface="Montserrat"/>
              </a:rPr>
              <a:t>EL TREBALL DE RECERCA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g1730d041afe_0_288"/>
          <p:cNvSpPr txBox="1">
            <a:spLocks noGrp="1"/>
          </p:cNvSpPr>
          <p:nvPr>
            <p:ph type="subTitle" idx="1"/>
          </p:nvPr>
        </p:nvSpPr>
        <p:spPr>
          <a:xfrm>
            <a:off x="685800" y="1974825"/>
            <a:ext cx="8055600" cy="2672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999" marR="231581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35"/>
              <a:buNone/>
            </a:pPr>
            <a:endParaRPr sz="174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9999" marR="231581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ca-E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Durant el mes d'abril-maig-juny de 1r de BAT van escollir un Treball  a seleccionar  segons els interessos i orientació de l’alumnat segueixi. L’han d’enllestir a 2n. </a:t>
            </a:r>
            <a:r>
              <a:rPr lang="ca-E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a-E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9999" marR="231581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(A l’estiu de 1r de batxillerat poden fer la major part del treball).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9999" marR="231581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ca-E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Compta com una assignatura de 2n de bat. Hi ha 9 matèries i el TREC. Val un 10%</a:t>
            </a:r>
            <a:endParaRPr sz="2113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g1730d041afe_0_288"/>
          <p:cNvSpPr txBox="1">
            <a:spLocks noGrp="1"/>
          </p:cNvSpPr>
          <p:nvPr>
            <p:ph type="subTitle" idx="1"/>
          </p:nvPr>
        </p:nvSpPr>
        <p:spPr>
          <a:xfrm>
            <a:off x="685800" y="4848425"/>
            <a:ext cx="7914000" cy="1752600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318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a-E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Lliurament: 18 de desembre, 2022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a-ES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Exposició oral: 18 de gener de 2023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Presentación en pantalla (4:3)</PresentationFormat>
  <Paragraphs>230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Times New Roman</vt:lpstr>
      <vt:lpstr>Noto Sans</vt:lpstr>
      <vt:lpstr>Calibri</vt:lpstr>
      <vt:lpstr>Montserrat</vt:lpstr>
      <vt:lpstr>Tema de Office</vt:lpstr>
      <vt:lpstr>Tema de Office</vt:lpstr>
      <vt:lpstr>2n Batxillerat. Reunió de famílies. Octubre, 2022</vt:lpstr>
      <vt:lpstr>NORMATIVA DEL CENTRE </vt:lpstr>
      <vt:lpstr>Presentación de PowerPoint</vt:lpstr>
      <vt:lpstr> Batxillerat: Distribució horària</vt:lpstr>
      <vt:lpstr>Presentación de PowerPoint</vt:lpstr>
      <vt:lpstr>Presentación de PowerPoint</vt:lpstr>
      <vt:lpstr>Presentación de PowerPoint</vt:lpstr>
      <vt:lpstr>Presentación de PowerPoint</vt:lpstr>
      <vt:lpstr>EL TREBALL DE RECERCA</vt:lpstr>
      <vt:lpstr>L’INSTITUT OBERT DE CATALUNYA (IOC)</vt:lpstr>
      <vt:lpstr>Presentación de PowerPoint</vt:lpstr>
      <vt:lpstr>Normativa de promoció de curs</vt:lpstr>
      <vt:lpstr>Presentación de PowerPoint</vt:lpstr>
      <vt:lpstr>Presentación de PowerPoint</vt:lpstr>
      <vt:lpstr>Presentación de PowerPoint</vt:lpstr>
      <vt:lpstr>FESTIUS</vt:lpstr>
      <vt:lpstr>Presentación de PowerPoint</vt:lpstr>
      <vt:lpstr>COMUNICACIÓ</vt:lpstr>
      <vt:lpstr>COMUNICACIÓ</vt:lpstr>
      <vt:lpstr>EL GRUP</vt:lpstr>
      <vt:lpstr>LA TUTORIA</vt:lpstr>
      <vt:lpstr>Presentación de PowerPoint</vt:lpstr>
      <vt:lpstr>SORTIDES, VIATGES, TALLERS, XERRADES</vt:lpstr>
      <vt:lpstr>SERVEIS</vt:lpstr>
      <vt:lpstr>SERVEIS ll</vt:lpstr>
      <vt:lpstr>Precs i preguntes</vt:lpstr>
      <vt:lpstr>   Gràcies per la seva atenció                Vilanova i la Geltrú, 26 d’octubre de 2022 Equip de coordinació i tutoria de 2n de Batxillerat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 Batxillerat. Reunió de famílies. Octubre, 2022</dc:title>
  <dc:creator>ifort</dc:creator>
  <cp:lastModifiedBy>Junta</cp:lastModifiedBy>
  <cp:revision>1</cp:revision>
  <dcterms:created xsi:type="dcterms:W3CDTF">2022-10-08T21:01:16Z</dcterms:created>
  <dcterms:modified xsi:type="dcterms:W3CDTF">2022-10-27T15:30:53Z</dcterms:modified>
</cp:coreProperties>
</file>