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X6La41n/GHnqlNFbj5eNr1fRq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CB010B08-1465-4839-8B93-3D238D28025E}">
  <a:tblStyle styleId="{CB010B08-1465-4839-8B93-3D238D2802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191C64-4809-4556-9305-12AE21CEAFA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02795A-4C76-43D7-AABD-CB545E43625F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F1F5"/>
          </a:solidFill>
        </a:fill>
      </a:tcStyle>
    </a:wholeTbl>
    <a:band1H>
      <a:tcTxStyle b="off" i="off"/>
      <a:tcStyle>
        <a:tcBdr/>
        <a:fill>
          <a:solidFill>
            <a:srgbClr val="CEE2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EE2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0240CFA-1AAF-42C1-8E4D-854EE92AF2BB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075CB02-0AEE-41D5-AE74-EAEEB21576F6}" styleName="Table_4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143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51303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72402813d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72402813d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172402813dd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-E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734cb963f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1734cb963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734cb963f8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1734cb963f8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72b6c87e5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72b6c87e5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72b6c87e56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a-E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72695b928c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g172695b928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8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:notes"/>
          <p:cNvSpPr txBox="1"/>
          <p:nvPr/>
        </p:nvSpPr>
        <p:spPr>
          <a:xfrm>
            <a:off x="3816689" y="10237407"/>
            <a:ext cx="2919254" cy="53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7975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29:notes"/>
          <p:cNvSpPr txBox="1">
            <a:spLocks noGrp="1"/>
          </p:cNvSpPr>
          <p:nvPr>
            <p:ph type="body" idx="1"/>
          </p:nvPr>
        </p:nvSpPr>
        <p:spPr>
          <a:xfrm>
            <a:off x="673701" y="5119681"/>
            <a:ext cx="5389968" cy="48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:notes"/>
          <p:cNvSpPr txBox="1"/>
          <p:nvPr/>
        </p:nvSpPr>
        <p:spPr>
          <a:xfrm>
            <a:off x="3816689" y="10237407"/>
            <a:ext cx="2919254" cy="53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7975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30:notes"/>
          <p:cNvSpPr txBox="1">
            <a:spLocks noGrp="1"/>
          </p:cNvSpPr>
          <p:nvPr>
            <p:ph type="body" idx="1"/>
          </p:nvPr>
        </p:nvSpPr>
        <p:spPr>
          <a:xfrm>
            <a:off x="673701" y="5119681"/>
            <a:ext cx="5389968" cy="48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1:notes"/>
          <p:cNvSpPr txBox="1"/>
          <p:nvPr/>
        </p:nvSpPr>
        <p:spPr>
          <a:xfrm>
            <a:off x="3816689" y="10237407"/>
            <a:ext cx="2919254" cy="53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7975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31:notes"/>
          <p:cNvSpPr txBox="1">
            <a:spLocks noGrp="1"/>
          </p:cNvSpPr>
          <p:nvPr>
            <p:ph type="body" idx="1"/>
          </p:nvPr>
        </p:nvSpPr>
        <p:spPr>
          <a:xfrm>
            <a:off x="673701" y="5119681"/>
            <a:ext cx="5389968" cy="48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:notes"/>
          <p:cNvSpPr txBox="1"/>
          <p:nvPr/>
        </p:nvSpPr>
        <p:spPr>
          <a:xfrm>
            <a:off x="3816689" y="10237407"/>
            <a:ext cx="2919254" cy="538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ca-ES" sz="13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3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808038"/>
            <a:ext cx="5387975" cy="40417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p32:notes"/>
          <p:cNvSpPr txBox="1">
            <a:spLocks noGrp="1"/>
          </p:cNvSpPr>
          <p:nvPr>
            <p:ph type="body" idx="1"/>
          </p:nvPr>
        </p:nvSpPr>
        <p:spPr>
          <a:xfrm>
            <a:off x="673701" y="5119681"/>
            <a:ext cx="5389968" cy="48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400" tIns="47875" rIns="95400" bIns="478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agora.xtec.cat/iesjoaquimmir/" TargetMode="External"/><Relationship Id="rId7" Type="http://schemas.openxmlformats.org/officeDocument/2006/relationships/hyperlink" Target="https://agora.xtec.cat/iesjoaquimmir/general/ajuda-amb-lieduc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fu52jDoEmE" TargetMode="External"/><Relationship Id="rId5" Type="http://schemas.openxmlformats.org/officeDocument/2006/relationships/hyperlink" Target="https://www.youtube.com/watch?v=FI2hzoF8w50" TargetMode="External"/><Relationship Id="rId4" Type="http://schemas.openxmlformats.org/officeDocument/2006/relationships/hyperlink" Target="https://www.youtube.com/watch?v=uFXXtE8sLR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gora.xtec.cat/iesjoaquimmir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incidenciestic@insjoaquimmir.ca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457194" y="1067588"/>
            <a:ext cx="8229600" cy="1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ca-ES" sz="3859">
                <a:latin typeface="Montserrat"/>
                <a:ea typeface="Montserrat"/>
                <a:cs typeface="Montserrat"/>
                <a:sym typeface="Montserrat"/>
              </a:rPr>
              <a:t>1r Batxillerat. Reunió de famílies.</a:t>
            </a:r>
            <a:br>
              <a:rPr lang="ca-ES" sz="3859">
                <a:latin typeface="Montserrat"/>
                <a:ea typeface="Montserrat"/>
                <a:cs typeface="Montserrat"/>
                <a:sym typeface="Montserrat"/>
              </a:rPr>
            </a:br>
            <a:r>
              <a:rPr lang="ca-ES" sz="3859">
                <a:latin typeface="Montserrat"/>
                <a:ea typeface="Montserrat"/>
                <a:cs typeface="Montserrat"/>
                <a:sym typeface="Montserrat"/>
              </a:rPr>
              <a:t>Octubre, 2022</a:t>
            </a:r>
            <a:endParaRPr sz="3859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" descr="C:\Documents and Settings\Antonio\Mis documentos\isabel\logo JM blau .jpg"/>
          <p:cNvPicPr preferRelativeResize="0"/>
          <p:nvPr/>
        </p:nvPicPr>
        <p:blipFill rotWithShape="1">
          <a:blip r:embed="rId3">
            <a:alphaModFix/>
          </a:blip>
          <a:srcRect l="3050" r="3050"/>
          <a:stretch/>
        </p:blipFill>
        <p:spPr>
          <a:xfrm>
            <a:off x="2069333" y="2898054"/>
            <a:ext cx="5026024" cy="316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>
            <a:spLocks noGrp="1"/>
          </p:cNvSpPr>
          <p:nvPr>
            <p:ph type="ctrTitle"/>
          </p:nvPr>
        </p:nvSpPr>
        <p:spPr>
          <a:xfrm>
            <a:off x="685800" y="576926"/>
            <a:ext cx="7772400" cy="11967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3900">
                <a:latin typeface="Montserrat"/>
                <a:ea typeface="Montserrat"/>
                <a:cs typeface="Montserrat"/>
                <a:sym typeface="Montserrat"/>
              </a:rPr>
              <a:t>EL TREBALL DE RECERCA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34"/>
          <p:cNvSpPr txBox="1">
            <a:spLocks noGrp="1"/>
          </p:cNvSpPr>
          <p:nvPr>
            <p:ph type="subTitle" idx="1"/>
          </p:nvPr>
        </p:nvSpPr>
        <p:spPr>
          <a:xfrm>
            <a:off x="685800" y="2322825"/>
            <a:ext cx="7772400" cy="3275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9999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35"/>
              <a:buNone/>
            </a:pPr>
            <a:endParaRPr sz="174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35"/>
              <a:buNone/>
            </a:pPr>
            <a:r>
              <a:rPr lang="ca-ES" sz="1745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Alumnes de 1r de BAT: com a novetat d’aquest curs, gràcies a què el nou currículum ho permet, s’ha ofertat una optativa trimestral per rebre formació sobre com elaborar el TR. Tots els alumnes cursaran aquesta optativa durant un dels trimestres.</a:t>
            </a:r>
            <a:endParaRPr sz="174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69875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35"/>
              <a:buNone/>
            </a:pPr>
            <a:endParaRPr sz="1745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ca-ES" sz="160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Compta com una assignatura de 2n de bat. Hi ha 9 matèries i el TREC. </a:t>
            </a:r>
            <a:endParaRPr sz="1603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ca-ES" sz="160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Val un 10% de la nota de batxillerat.</a:t>
            </a:r>
            <a:endParaRPr sz="2113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5"/>
          <p:cNvSpPr txBox="1">
            <a:spLocks noGrp="1"/>
          </p:cNvSpPr>
          <p:nvPr>
            <p:ph type="ctrTitle"/>
          </p:nvPr>
        </p:nvSpPr>
        <p:spPr>
          <a:xfrm>
            <a:off x="793955" y="301625"/>
            <a:ext cx="7772400" cy="996233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None/>
            </a:pPr>
            <a:r>
              <a:rPr lang="ca-ES" sz="2840">
                <a:latin typeface="Montserrat"/>
                <a:ea typeface="Montserrat"/>
                <a:cs typeface="Montserrat"/>
                <a:sym typeface="Montserrat"/>
              </a:rPr>
              <a:t>L’INSTITUT OBERT DE CATALUNYA (</a:t>
            </a:r>
            <a:r>
              <a:rPr lang="ca-ES" sz="2840" b="1">
                <a:latin typeface="Montserrat"/>
                <a:ea typeface="Montserrat"/>
                <a:cs typeface="Montserrat"/>
                <a:sym typeface="Montserrat"/>
              </a:rPr>
              <a:t>IOC</a:t>
            </a:r>
            <a:r>
              <a:rPr lang="ca-ES" sz="2840"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3559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35"/>
          <p:cNvSpPr txBox="1">
            <a:spLocks noGrp="1"/>
          </p:cNvSpPr>
          <p:nvPr>
            <p:ph type="subTitle" idx="1"/>
          </p:nvPr>
        </p:nvSpPr>
        <p:spPr>
          <a:xfrm>
            <a:off x="512375" y="1510850"/>
            <a:ext cx="8382000" cy="4939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128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Tota la informació es troba a  </a:t>
            </a:r>
            <a:r>
              <a:rPr lang="ca-ES" sz="1679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https://ioc.xtec.cat/educacio</a:t>
            </a: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1-A l’IOC el curs s’articula en dos períodes quadrimestrals d’avaluació (no en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tres avaluacions trimestrals, com en els centres ordinaris). Per tant, el curs es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divideix en dues parts de durada quadrimestral (que anomenem semestres).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None/>
            </a:pP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2- A l’IOC es poden fer: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09999" lvl="0" indent="-4286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a) Matèries optatives/específiques que no s’ofereixin al nostre centre.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30000" lvl="0" indent="-269999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b) Matèries optatives/específiques que no es puguin fer al nostre centre per incompatibilitat horària.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09999" lvl="0" indent="-428625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c) Un màxim de dues matèries per alumne i curs.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3- A l’IOC </a:t>
            </a:r>
            <a:r>
              <a:rPr lang="ca-ES" sz="1679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es poden fer: 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-554399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ca-ES" sz="167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ni les matèries comunes, ni la matèria comuna d’opció.</a:t>
            </a:r>
            <a:endParaRPr sz="167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280"/>
              <a:buNone/>
            </a:pPr>
            <a:endParaRPr sz="158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72402813dd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6550" y="209550"/>
            <a:ext cx="6646486" cy="655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172402813dd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75" y="2876550"/>
            <a:ext cx="2076450" cy="70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>
            <a:spLocks noGrp="1"/>
          </p:cNvSpPr>
          <p:nvPr>
            <p:ph type="ctrTitle"/>
          </p:nvPr>
        </p:nvSpPr>
        <p:spPr>
          <a:xfrm>
            <a:off x="539552" y="116633"/>
            <a:ext cx="7772400" cy="792088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ca-ES" sz="2860">
                <a:latin typeface="Montserrat"/>
                <a:ea typeface="Montserrat"/>
                <a:cs typeface="Montserrat"/>
                <a:sym typeface="Montserrat"/>
              </a:rPr>
              <a:t>NORMATIVA DE PROMOCIÓ DE CURS</a:t>
            </a:r>
            <a:endParaRPr sz="286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6"/>
          <p:cNvSpPr txBox="1">
            <a:spLocks noGrp="1"/>
          </p:cNvSpPr>
          <p:nvPr>
            <p:ph type="subTitle" idx="1"/>
          </p:nvPr>
        </p:nvSpPr>
        <p:spPr>
          <a:xfrm>
            <a:off x="179512" y="1052736"/>
            <a:ext cx="8784976" cy="5472608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11150" lvl="0" indent="-27051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Font typeface="Montserrat"/>
              <a:buChar char="•"/>
            </a:pPr>
            <a:r>
              <a:rPr lang="ca-ES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Convocatòria </a:t>
            </a:r>
            <a:r>
              <a:rPr lang="ca-ES" sz="2000" b="1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ordinària</a:t>
            </a:r>
            <a:r>
              <a:rPr lang="ca-ES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(fins el 9 de juny- notes,  el 13 de juny)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sz="2000" b="1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ca-ES" sz="20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 pas de curs ve determinat a la sessió d’avaluació ordinària en base a tenir totes les matèries superades i als criteris establerts pels departaments pel que fa a  competències, maduresa, objectius d’etapa, perspectiva de continuïtat formativa,...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sz="2000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sz="2000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68300" lvl="0" indent="-32766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Font typeface="Montserrat"/>
              <a:buChar char="•"/>
            </a:pPr>
            <a:r>
              <a:rPr lang="ca-ES" sz="20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Convocatòria </a:t>
            </a:r>
            <a:r>
              <a:rPr lang="ca-ES" sz="2000" b="1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extraordinària ( notes, el 27 de juny)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sz="2000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ca-ES" sz="20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L’alumnat que no ha superat alguna matèria ha de recuperar-la a la convocatòria extraordinària del 15 al 20 de juny de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sz="2000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54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ca-ES" sz="20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Els alumnes i les alumnes promocionaran de primer a segon de Batxillerat quan hagin aprovat les assignatures cursades o tinguin una avaluació </a:t>
            </a:r>
            <a:r>
              <a:rPr lang="ca-ES" sz="2000" b="1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negativa en dues</a:t>
            </a:r>
            <a:r>
              <a:rPr lang="ca-ES" sz="20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matèries com a màxim. 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sz="4100">
                <a:latin typeface="Montserrat"/>
                <a:ea typeface="Montserrat"/>
                <a:cs typeface="Montserrat"/>
                <a:sym typeface="Montserrat"/>
              </a:rPr>
              <a:t>CALENDARI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2" name="Google Shape;172;p7"/>
          <p:cNvGraphicFramePr/>
          <p:nvPr/>
        </p:nvGraphicFramePr>
        <p:xfrm>
          <a:off x="611560" y="112474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{3C02795A-4C76-43D7-AABD-CB545E43625F}</a:tableStyleId>
              </a:tblPr>
              <a:tblGrid>
                <a:gridCol w="1603925"/>
                <a:gridCol w="3300400"/>
                <a:gridCol w="3088550"/>
              </a:tblGrid>
              <a:tr h="69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TRIMESTRES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DATES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LLIURAMENT QUALIFICACIONS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</a:tr>
              <a:tr h="99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</a:t>
                      </a:r>
                      <a:endParaRPr sz="1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 de setembre - 2 de desembre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0" marR="0" lvl="0" indent="25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Char char="•"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Pre-avaluació: 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4572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 octubre (iEduca)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254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Montserrat"/>
                        <a:buChar char="•"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 de desembre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/>
                </a:tc>
              </a:tr>
              <a:tr h="60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</a:t>
                      </a:r>
                      <a:endParaRPr sz="1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 de  desembre - 17 de març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 de març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/>
                </a:tc>
              </a:tr>
              <a:tr h="1029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3r</a:t>
                      </a:r>
                      <a:endParaRPr sz="1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45725" marB="45725" anchor="ctr"/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de  març - 9 de  juny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 de juny: Butlletins     convocatòria ordinària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0000" marR="91450" marT="45725" marB="45725" anchor="ctr"/>
                </a:tc>
              </a:tr>
            </a:tbl>
          </a:graphicData>
        </a:graphic>
      </p:graphicFrame>
      <p:graphicFrame>
        <p:nvGraphicFramePr>
          <p:cNvPr id="173" name="Google Shape;173;p7"/>
          <p:cNvGraphicFramePr/>
          <p:nvPr/>
        </p:nvGraphicFramePr>
        <p:xfrm>
          <a:off x="611560" y="45359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{3C02795A-4C76-43D7-AABD-CB545E43625F}</a:tableStyleId>
              </a:tblPr>
              <a:tblGrid>
                <a:gridCol w="1440150"/>
                <a:gridCol w="6552725"/>
              </a:tblGrid>
              <a:tr h="41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JUNY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b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45725" marB="45725" anchor="ctr">
                    <a:solidFill>
                      <a:srgbClr val="B6DDE7"/>
                    </a:solidFill>
                  </a:tcPr>
                </a:tc>
              </a:tr>
              <a:tr h="63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Del 15 al 20 de juny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</a:t>
                      </a:r>
                      <a:r>
                        <a:rPr lang="ca-ES" sz="1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Exàmens convocatòria extraordinària</a:t>
                      </a:r>
                      <a:endParaRPr sz="1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45725" marB="45725" anchor="ctr"/>
                </a:tc>
              </a:tr>
              <a:tr h="41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 de juny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Butlletins convocatòria extraordinària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45725" marB="45725"/>
                </a:tc>
              </a:tr>
              <a:tr h="417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*No hi ha convocat</a:t>
                      </a:r>
                      <a:r>
                        <a:rPr lang="ca-ES" sz="18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ò</a:t>
                      </a: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ria de matèries suspeses al setembre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68575" marR="68575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  <a:solidFill>
            <a:srgbClr val="E5DF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ca-ES" sz="3659">
                <a:latin typeface="Montserrat"/>
                <a:ea typeface="Montserrat"/>
                <a:cs typeface="Montserrat"/>
                <a:sym typeface="Montserrat"/>
              </a:rPr>
              <a:t>FESTIUS</a:t>
            </a:r>
            <a:endParaRPr sz="3659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9" name="Google Shape;179;p8"/>
          <p:cNvGraphicFramePr/>
          <p:nvPr/>
        </p:nvGraphicFramePr>
        <p:xfrm>
          <a:off x="539552" y="119675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{30240CFA-1AAF-42C1-8E4D-854EE92AF2BB}</a:tableStyleId>
              </a:tblPr>
              <a:tblGrid>
                <a:gridCol w="2553000"/>
                <a:gridCol w="5655925"/>
              </a:tblGrid>
              <a:tr h="520025">
                <a:tc rowSpan="3">
                  <a:txBody>
                    <a:bodyPr/>
                    <a:lstStyle/>
                    <a:p>
                      <a:pPr marL="17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 TRIMESTRE</a:t>
                      </a:r>
                      <a:endParaRPr sz="16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b="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 d’octubre</a:t>
                      </a:r>
                      <a:endParaRPr sz="2000" b="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E5DFEC"/>
                    </a:solidFill>
                  </a:tcPr>
                </a:tc>
              </a:tr>
              <a:tr h="52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31 d’octubre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E5DFEC"/>
                    </a:solidFill>
                  </a:tcPr>
                </a:tc>
              </a:tr>
              <a:tr h="52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de novembre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E5DFEC"/>
                    </a:solidFill>
                  </a:tcPr>
                </a:tc>
              </a:tr>
              <a:tr h="520025">
                <a:tc rowSpan="4">
                  <a:txBody>
                    <a:bodyPr/>
                    <a:lstStyle/>
                    <a:p>
                      <a:pPr marL="0" lvl="0" indent="179999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 TRIMESTRE</a:t>
                      </a:r>
                      <a:endParaRPr sz="1600" b="1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 de desembre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CCC0D9"/>
                    </a:solidFill>
                  </a:tcPr>
                </a:tc>
              </a:tr>
              <a:tr h="52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 i 9 de desembre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CCC0D9"/>
                    </a:solidFill>
                  </a:tcPr>
                </a:tc>
              </a:tr>
              <a:tr h="52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 de gener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CCC0D9"/>
                    </a:solidFill>
                  </a:tcPr>
                </a:tc>
              </a:tr>
              <a:tr h="52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i 21 de febrer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CCC0D9"/>
                    </a:solidFill>
                  </a:tcPr>
                </a:tc>
              </a:tr>
              <a:tr h="520025">
                <a:tc>
                  <a:txBody>
                    <a:bodyPr/>
                    <a:lstStyle/>
                    <a:p>
                      <a:pPr marL="17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3r TRIMESTRE</a:t>
                      </a:r>
                      <a:endParaRPr sz="1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B2A0C7"/>
                    </a:solidFill>
                  </a:tcPr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 i 2 de maig</a:t>
                      </a:r>
                      <a:endParaRPr sz="20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B2A0C7"/>
                    </a:solidFill>
                  </a:tcPr>
                </a:tc>
              </a:tr>
              <a:tr h="520025">
                <a:tc rowSpan="2">
                  <a:txBody>
                    <a:bodyPr/>
                    <a:lstStyle/>
                    <a:p>
                      <a:pPr marL="17999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600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VACANCES</a:t>
                      </a:r>
                      <a:endParaRPr sz="1600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89999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NADAL: del 22 de desembre al 8 de gener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5F497A"/>
                    </a:solidFill>
                  </a:tcPr>
                </a:tc>
              </a:tr>
              <a:tr h="5200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0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SETMANA SANTA: de l’1 al 10 d’abril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50" marR="91450" marT="45725" marB="45725" anchor="ctr">
                    <a:solidFill>
                      <a:srgbClr val="5F497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734cb963f8_0_0"/>
          <p:cNvSpPr txBox="1">
            <a:spLocks noGrp="1"/>
          </p:cNvSpPr>
          <p:nvPr>
            <p:ph type="ctrTitle"/>
          </p:nvPr>
        </p:nvSpPr>
        <p:spPr>
          <a:xfrm>
            <a:off x="179512" y="116632"/>
            <a:ext cx="8712900" cy="7920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sz="4100">
                <a:latin typeface="Montserrat"/>
                <a:ea typeface="Montserrat"/>
                <a:cs typeface="Montserrat"/>
                <a:sym typeface="Montserrat"/>
              </a:rPr>
              <a:t>COMUNICACIÓ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g1734cb963f8_0_0"/>
          <p:cNvSpPr txBox="1">
            <a:spLocks noGrp="1"/>
          </p:cNvSpPr>
          <p:nvPr>
            <p:ph type="subTitle" idx="1"/>
          </p:nvPr>
        </p:nvSpPr>
        <p:spPr>
          <a:xfrm>
            <a:off x="179500" y="1052725"/>
            <a:ext cx="8712900" cy="568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ca-ES"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iEduca</a:t>
            </a:r>
            <a:r>
              <a:rPr lang="ca-ES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a-ES" sz="14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https://agora.xtec.cat/iesjoaquimmir/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88900" algn="just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Aplicació de comunicació </a:t>
            </a:r>
            <a:r>
              <a:rPr lang="ca-ES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centre-famílies-centre</a:t>
            </a: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per fer un seguiment del vostre fill/a (assistència, incidències...)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88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 comunicacions es reben a l’adreça electrònica facilitada en el moment de la matrícula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88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ens podeu escriure des del vostre correu. Per a comunicar-vos amb el tutor, heu d’entrar a l’aplicació TokApp instal.lada al mòbil o des de la pàgina web del centre amb l’usuari i contrasenya.  </a:t>
            </a:r>
            <a:r>
              <a:rPr lang="ca-ES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Teniu assignats els contactes del vostre tutor i Directora.</a:t>
            </a:r>
            <a:endParaRPr sz="1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88900" algn="l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✔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 instal·lar l'aplicació mòbil d'iEduca: </a:t>
            </a:r>
            <a:r>
              <a:rPr lang="ca-ES" sz="14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https://www.youtube.com/watch?v=uFXXtE8sLR8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88900" algn="l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✔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 veure les notes amb un perfil de familiar: </a:t>
            </a:r>
            <a:r>
              <a:rPr lang="ca-ES" sz="14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https://www.youtube.com/watch?v=FI2hzoF8w50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88900" algn="l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✔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 recuperar la Clau per entrar a iEduca: </a:t>
            </a:r>
            <a:r>
              <a:rPr lang="ca-ES" sz="14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https://www.youtube.com/watch?v=Qfu52jDoEmE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88900" algn="l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✔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Tot, a la notícia de la web del centre: </a:t>
            </a:r>
            <a:r>
              <a:rPr lang="ca-ES" sz="1400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https://agora.xtec.cat/iesjoaquimmir/general/ajuda-amb-lieduca/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88900" algn="l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"/>
              <a:buChar char="✔"/>
            </a:pP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Correu d’incidències: </a:t>
            </a:r>
            <a:r>
              <a:rPr lang="ca-ES" sz="1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mirieduca@insjoaquimmir.cat</a:t>
            </a: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392"/>
              </a:spcBef>
              <a:spcAft>
                <a:spcPts val="0"/>
              </a:spcAft>
              <a:buNone/>
            </a:pPr>
            <a:r>
              <a:rPr lang="ca-ES" sz="1800">
                <a:solidFill>
                  <a:schemeClr val="dk1"/>
                </a:solidFill>
              </a:rPr>
              <a:t>Correu corporatiu </a:t>
            </a:r>
            <a:r>
              <a:rPr lang="ca-ES" sz="1800" b="1">
                <a:solidFill>
                  <a:schemeClr val="dk1"/>
                </a:solidFill>
              </a:rPr>
              <a:t>insjoaquimmir.cat</a:t>
            </a:r>
            <a:r>
              <a:rPr lang="ca-ES" sz="1800">
                <a:solidFill>
                  <a:schemeClr val="dk1"/>
                </a:solidFill>
              </a:rPr>
              <a:t>: professorat-alumnat-professorat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6" name="Google Shape;186;g1734cb963f8_0_0" descr="C:\Users\46633149M\Desktop\índex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12554" y="183742"/>
            <a:ext cx="1656184" cy="1368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34cb963f8_0_81"/>
          <p:cNvSpPr txBox="1">
            <a:spLocks noGrp="1"/>
          </p:cNvSpPr>
          <p:nvPr>
            <p:ph type="ctrTitle"/>
          </p:nvPr>
        </p:nvSpPr>
        <p:spPr>
          <a:xfrm>
            <a:off x="755576" y="188641"/>
            <a:ext cx="7772400" cy="7920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sz="4100">
                <a:latin typeface="Montserrat"/>
                <a:ea typeface="Montserrat"/>
                <a:cs typeface="Montserrat"/>
                <a:sym typeface="Montserrat"/>
              </a:rPr>
              <a:t>COMUNICACIÓ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g1734cb963f8_0_81"/>
          <p:cNvSpPr txBox="1">
            <a:spLocks noGrp="1"/>
          </p:cNvSpPr>
          <p:nvPr>
            <p:ph type="subTitle" idx="1"/>
          </p:nvPr>
        </p:nvSpPr>
        <p:spPr>
          <a:xfrm>
            <a:off x="341575" y="1700800"/>
            <a:ext cx="8190900" cy="496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-17272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ca-E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TPV Escola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1130" algn="just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✔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Eina per a fer els pagaments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1130" algn="just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14423"/>
              <a:buFont typeface="Noto Sans"/>
              <a:buChar char="✔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Correu d’incidències: </a:t>
            </a:r>
            <a:r>
              <a:rPr lang="ca-ES" sz="2447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secretaria@insjoaquimmir.cat</a:t>
            </a:r>
            <a:endParaRPr sz="2447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172720" algn="just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•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a-ES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L’agenda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113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✔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Seguiment de tasques, dates d’exàmens, etc.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113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✔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Comunicacions família / professors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113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✔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Sol·licitud d’entrevistes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113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✔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Justificacions de faltes o retards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-151130" algn="l" rtl="0">
              <a:lnSpc>
                <a:spcPct val="10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✔"/>
            </a:pPr>
            <a:r>
              <a:rPr lang="ca-E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Autoritzacions per sortir del Centre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544"/>
              </a:spcBef>
              <a:spcAft>
                <a:spcPts val="0"/>
              </a:spcAft>
              <a:buNone/>
            </a:pPr>
            <a:r>
              <a:rPr lang="ca-ES" sz="2499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Web del centre</a:t>
            </a:r>
            <a:r>
              <a:rPr lang="ca-ES"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ca-ES" sz="2223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ca-ES" sz="2223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https://agora.xtec.cat/iesjoaquimmir/</a:t>
            </a:r>
            <a:endParaRPr sz="4023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3" name="Google Shape;193;g1734cb963f8_0_81" descr="TPVEscola - Aplicaciones en Google Pl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1315" y="1133128"/>
            <a:ext cx="1512168" cy="1296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"/>
          <p:cNvSpPr txBox="1">
            <a:spLocks noGrp="1"/>
          </p:cNvSpPr>
          <p:nvPr>
            <p:ph type="ctrTitle"/>
          </p:nvPr>
        </p:nvSpPr>
        <p:spPr>
          <a:xfrm>
            <a:off x="611560" y="188640"/>
            <a:ext cx="7772400" cy="1069889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>
                <a:latin typeface="Montserrat"/>
                <a:ea typeface="Montserrat"/>
                <a:cs typeface="Montserrat"/>
                <a:sym typeface="Montserrat"/>
              </a:rPr>
              <a:t>EL GRUP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9" name="Google Shape;199;p36"/>
          <p:cNvSpPr txBox="1">
            <a:spLocks noGrp="1"/>
          </p:cNvSpPr>
          <p:nvPr>
            <p:ph type="subTitle" idx="1"/>
          </p:nvPr>
        </p:nvSpPr>
        <p:spPr>
          <a:xfrm>
            <a:off x="611560" y="1337187"/>
            <a:ext cx="7772399" cy="5332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555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ca-ES" sz="375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Primeres impressions</a:t>
            </a:r>
            <a:endParaRPr sz="375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555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ca-ES" sz="375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Agrupaments segons opcions de matèries</a:t>
            </a:r>
            <a:endParaRPr sz="3759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555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ca-ES" sz="375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Grups heterogenis.</a:t>
            </a:r>
            <a:endParaRPr sz="3759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5556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Montserrat"/>
              <a:buChar char="○"/>
            </a:pPr>
            <a:r>
              <a:rPr lang="ca-ES" sz="3759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Atenció a la diversitat</a:t>
            </a:r>
            <a:endParaRPr sz="3759"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2" indent="-51196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Montserrat"/>
              <a:buChar char="■"/>
            </a:pPr>
            <a:r>
              <a:rPr lang="ca-ES" sz="3300" i="0" u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Plans de Suport Individualitzats (P.I.s)</a:t>
            </a:r>
            <a:r>
              <a:rPr lang="ca-ES" sz="33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: Disposen de P.I. tots els alumnes - amb informe de Necessitats Educatives Especials (NEE) o </a:t>
            </a:r>
            <a:endParaRPr sz="3300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ca-ES" sz="3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ca-ES" sz="33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amb informe de Necessitats de Suport Específic (NESE). </a:t>
            </a:r>
            <a:endParaRPr sz="3300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ca-ES" sz="3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ca-ES" sz="33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També els que simultaniegen els estudis de Ba</a:t>
            </a:r>
            <a:r>
              <a:rPr lang="ca-ES" sz="3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txillerat</a:t>
            </a:r>
            <a:r>
              <a:rPr lang="ca-ES" sz="330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amb estudis de música / dansa o amb dedicació significativa a l’esport.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None/>
            </a:pPr>
            <a:endParaRPr sz="3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>
            <a:spLocks noGrp="1"/>
          </p:cNvSpPr>
          <p:nvPr>
            <p:ph type="ctrTitle"/>
          </p:nvPr>
        </p:nvSpPr>
        <p:spPr>
          <a:xfrm>
            <a:off x="683568" y="188641"/>
            <a:ext cx="7772400" cy="936104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sz="4100">
                <a:latin typeface="Montserrat"/>
                <a:ea typeface="Montserrat"/>
                <a:cs typeface="Montserrat"/>
                <a:sym typeface="Montserrat"/>
              </a:rPr>
              <a:t>LA TUTORIA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12"/>
          <p:cNvSpPr txBox="1">
            <a:spLocks noGrp="1"/>
          </p:cNvSpPr>
          <p:nvPr>
            <p:ph type="subTitle" idx="1"/>
          </p:nvPr>
        </p:nvSpPr>
        <p:spPr>
          <a:xfrm>
            <a:off x="683575" y="1628800"/>
            <a:ext cx="7962000" cy="4546500"/>
          </a:xfrm>
          <a:prstGeom prst="rect">
            <a:avLst/>
          </a:prstGeom>
          <a:solidFill>
            <a:srgbClr val="DAEEF3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4732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20"/>
              <a:buFont typeface="Montserrat"/>
              <a:buChar char="•"/>
            </a:pPr>
            <a:r>
              <a:rPr lang="ca-ES" sz="2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Orientació acadèmica, personal i professional de l’alumnat del seu grup.</a:t>
            </a:r>
            <a:endParaRPr sz="232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147320" algn="just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20"/>
              <a:buFont typeface="Montserrat"/>
              <a:buChar char="•"/>
            </a:pPr>
            <a:r>
              <a:rPr lang="ca-ES" sz="2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Seguiment del treball i del comportament de l’alumnat del seu grup.</a:t>
            </a:r>
            <a:endParaRPr sz="232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147320" algn="just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20"/>
              <a:buFont typeface="Montserrat"/>
              <a:buChar char="•"/>
            </a:pPr>
            <a:r>
              <a:rPr lang="ca-ES" sz="2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Control d’assistència i puntualitat (Justificació de faltes dijous a l’hora de tutoria)</a:t>
            </a:r>
            <a:endParaRPr sz="232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147320" algn="just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20"/>
              <a:buFont typeface="Montserrat"/>
              <a:buChar char="•"/>
            </a:pPr>
            <a:r>
              <a:rPr lang="ca-ES" sz="2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 dinamització del seu grup.</a:t>
            </a:r>
            <a:endParaRPr sz="232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-147320" algn="just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320"/>
              <a:buFont typeface="Montserrat"/>
              <a:buChar char="•"/>
            </a:pPr>
            <a:r>
              <a:rPr lang="ca-ES" sz="2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Dur a terme </a:t>
            </a:r>
            <a:r>
              <a:rPr lang="ca-ES" sz="232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entrevistes</a:t>
            </a:r>
            <a:r>
              <a:rPr lang="ca-ES" sz="23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amb les famílies, amb altres professors i individualment amb els seus alumnes quan calgui.</a:t>
            </a:r>
            <a:r>
              <a:rPr lang="ca-ES" sz="232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2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539552" y="260649"/>
            <a:ext cx="7772400" cy="1008112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a-ES" sz="3800">
                <a:latin typeface="Montserrat"/>
                <a:ea typeface="Montserrat"/>
                <a:cs typeface="Montserrat"/>
                <a:sym typeface="Montserrat"/>
              </a:rPr>
              <a:t>NORMATIVA DEL CENTRE 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251520" y="1556792"/>
            <a:ext cx="8640960" cy="4896544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303893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86"/>
              <a:buFont typeface="Montserrat"/>
              <a:buChar char="•"/>
            </a:pPr>
            <a:r>
              <a:rPr lang="ca-ES" sz="166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Per tal de millorar la seguretat dels qui convivim al centre, TOT l’alumnat rebrà un carnet d’estudiant que serà el mitjà d’identificació a l’hora d’accedir i/o sortir del centre.</a:t>
            </a:r>
            <a:endParaRPr sz="1660"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0" indent="-303893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86"/>
              <a:buFont typeface="Montserrat"/>
              <a:buChar char="•"/>
            </a:pPr>
            <a:r>
              <a:rPr lang="ca-ES" sz="166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Qualsevol docent, conserge o persona acreditada a l’entrada pot demanar que l’alumnat s’acrediti com a alumnat del centre per a poder accedir o sortir.</a:t>
            </a:r>
            <a:endParaRPr sz="1660">
              <a:latin typeface="Montserrat"/>
              <a:ea typeface="Montserrat"/>
              <a:cs typeface="Montserrat"/>
              <a:sym typeface="Montserrat"/>
            </a:endParaRPr>
          </a:p>
          <a:p>
            <a:pPr marL="571500" lvl="0" indent="-303893" algn="just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786"/>
              <a:buFont typeface="Montserrat"/>
              <a:buChar char="•"/>
            </a:pPr>
            <a:r>
              <a:rPr lang="ca-ES" sz="166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cas de pèrdua o oblit, l’alumnat s’haurà d’esperar a que la persona que controla l’accés confirmi que és alumne del centre i farà les gestions que corresponguin per facilitar-n’hi un altre.</a:t>
            </a:r>
            <a:endParaRPr sz="166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888888"/>
              </a:buClr>
              <a:buSzPts val="1760"/>
              <a:buNone/>
            </a:pPr>
            <a:endParaRPr sz="166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72b6c87e56_1_0"/>
          <p:cNvSpPr txBox="1"/>
          <p:nvPr/>
        </p:nvSpPr>
        <p:spPr>
          <a:xfrm>
            <a:off x="1267575" y="455025"/>
            <a:ext cx="7207500" cy="572700"/>
          </a:xfrm>
          <a:prstGeom prst="rect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just" rtl="0">
              <a:lnSpc>
                <a:spcPct val="115000"/>
              </a:lnSpc>
              <a:spcBef>
                <a:spcPts val="496"/>
              </a:spcBef>
              <a:spcAft>
                <a:spcPts val="0"/>
              </a:spcAft>
              <a:buNone/>
            </a:pPr>
            <a:r>
              <a:rPr lang="ca-ES" sz="252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Hores d’atenció a famílies i contacte</a:t>
            </a:r>
            <a:endParaRPr/>
          </a:p>
        </p:txBody>
      </p:sp>
      <p:graphicFrame>
        <p:nvGraphicFramePr>
          <p:cNvPr id="212" name="Google Shape;212;g172b6c87e56_1_0"/>
          <p:cNvGraphicFramePr/>
          <p:nvPr/>
        </p:nvGraphicFramePr>
        <p:xfrm>
          <a:off x="2173675" y="15317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{0075CB02-0AEE-41D5-AE74-EAEEB21576F6}</a:tableStyleId>
              </a:tblPr>
              <a:tblGrid>
                <a:gridCol w="571500"/>
                <a:gridCol w="1838325"/>
                <a:gridCol w="2600325"/>
              </a:tblGrid>
              <a:tr h="288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Grup</a:t>
                      </a:r>
                      <a:endParaRPr sz="1200" b="1" i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Tutor/a</a:t>
                      </a:r>
                      <a:endParaRPr sz="1200" b="1" i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 i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Entrevistes amb famílies</a:t>
                      </a:r>
                      <a:endParaRPr sz="1200" b="1" i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4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 L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Guillermo Montosa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Dilluns, de 12.30-13.30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Dimarts, de 10.00-11.00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64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 M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Javier Camino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Dijous, de 12.30-13.30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Divendres, de 10.00 a 11.00 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</a:tr>
              <a:tr h="64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 N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Clara Bonnín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Dimarts, de 12.30 a 13.30 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Dimecres, 11.30 a 12.30 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</a:tr>
              <a:tr h="64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 L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Sergio Pueyo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Dimarts, 11.30 a 12.30 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Dimecres, 12.30 a 13.30 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</a:tr>
              <a:tr h="64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 M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Xavier Ayllón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Dimarts, de 10.00 a 11.00 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Divendres, de 10.00 a 11.00 h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</a:tr>
              <a:tr h="6405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 N</a:t>
                      </a:r>
                      <a:endParaRPr sz="1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Montse Font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Dimecres 12:30 a 13:30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Divendres, de 9.00 a 10.00</a:t>
                      </a:r>
                      <a:endParaRPr sz="1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73025" marR="73025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"/>
          <p:cNvSpPr txBox="1">
            <a:spLocks noGrp="1"/>
          </p:cNvSpPr>
          <p:nvPr>
            <p:ph type="ctrTitle"/>
          </p:nvPr>
        </p:nvSpPr>
        <p:spPr>
          <a:xfrm>
            <a:off x="179512" y="332657"/>
            <a:ext cx="8856984" cy="792088"/>
          </a:xfrm>
          <a:prstGeom prst="rect">
            <a:avLst/>
          </a:prstGeom>
          <a:solidFill>
            <a:srgbClr val="DAFEA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ca-ES" sz="3060">
                <a:latin typeface="Montserrat"/>
                <a:ea typeface="Montserrat"/>
                <a:cs typeface="Montserrat"/>
                <a:sym typeface="Montserrat"/>
              </a:rPr>
              <a:t>SORTIDES, VIATGES, TALLERS, XERRADES</a:t>
            </a:r>
            <a:endParaRPr sz="306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467550" y="1405750"/>
            <a:ext cx="8352900" cy="48873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Potenciem les sortides pedagògiques i preferiblement d’un dia.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2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Està previst tot un seguit d'activitats com: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Montserrat"/>
              <a:buChar char="●"/>
            </a:pPr>
            <a:r>
              <a:rPr lang="ca-ES" sz="2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Visita/Xerrades d'orientació universitària.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Montserrat"/>
              <a:buChar char="●"/>
            </a:pPr>
            <a:r>
              <a:rPr lang="ca-ES" sz="2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Visita Campus UAB (1r batxillerat)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83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Montserrat"/>
              <a:buChar char="●"/>
            </a:pPr>
            <a:r>
              <a:rPr lang="ca-ES" sz="2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Tallers de "Com i on buscar feina", “I després del batxillerat?” altres activitats i/o sortides organitzades pels diferents departaments (Proves Cangur, teatre...)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ca-ES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*No es contemplen viatges de fi de curs</a:t>
            </a:r>
            <a:endParaRPr sz="2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ctrTitle"/>
          </p:nvPr>
        </p:nvSpPr>
        <p:spPr>
          <a:xfrm>
            <a:off x="755576" y="116633"/>
            <a:ext cx="7772400" cy="648071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ca-ES" sz="3859">
                <a:latin typeface="Montserrat"/>
                <a:ea typeface="Montserrat"/>
                <a:cs typeface="Montserrat"/>
                <a:sym typeface="Montserrat"/>
              </a:rPr>
              <a:t>SERVEIS</a:t>
            </a:r>
            <a:endParaRPr sz="3859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37"/>
          <p:cNvSpPr txBox="1">
            <a:spLocks noGrp="1"/>
          </p:cNvSpPr>
          <p:nvPr>
            <p:ph type="subTitle" idx="1"/>
          </p:nvPr>
        </p:nvSpPr>
        <p:spPr>
          <a:xfrm>
            <a:off x="467544" y="1229031"/>
            <a:ext cx="8208912" cy="5142271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63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2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Servei de lloguer d’armariets.</a:t>
            </a:r>
            <a:r>
              <a:rPr lang="ca-ES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Si encara no l’heu demanat i us interessa, contacteu amb la consergeria. 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635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</a:pPr>
            <a:r>
              <a:rPr lang="ca-ES" sz="2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Servei de biblioteca. </a:t>
            </a:r>
            <a:r>
              <a:rPr lang="ca-ES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Oberta en hores de classe com a espai d’estudi per als alumnes que convaliden alguna matèria, i oberta a tothom a l’hora de l’esbarjo.</a:t>
            </a:r>
            <a:endParaRPr sz="3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63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•"/>
            </a:pPr>
            <a:r>
              <a:rPr lang="ca-ES" sz="2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Ordinadors préstec Dept. d’Educació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Correu d’incidències: </a:t>
            </a:r>
            <a:r>
              <a:rPr lang="ca-ES" sz="2300" b="1" u="sng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incidenciestic@insjoaquimmir.cat</a:t>
            </a:r>
            <a:r>
              <a:rPr lang="ca-ES" sz="23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3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→ el missatge ha d’incloure: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Núm. de registre SACE (imprès a la tapa de l’ordinador)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Nom i cognoms de l’alumne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Curs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Incidència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ca-ES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</a:pP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>
            <a:spLocks noGrp="1"/>
          </p:cNvSpPr>
          <p:nvPr>
            <p:ph type="ctrTitle"/>
          </p:nvPr>
        </p:nvSpPr>
        <p:spPr>
          <a:xfrm>
            <a:off x="548148" y="262296"/>
            <a:ext cx="7772400" cy="917575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4100">
                <a:latin typeface="Montserrat"/>
                <a:ea typeface="Montserrat"/>
                <a:cs typeface="Montserrat"/>
                <a:sym typeface="Montserrat"/>
              </a:rPr>
              <a:t>SERVEIS ll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38"/>
          <p:cNvSpPr txBox="1">
            <a:spLocks noGrp="1"/>
          </p:cNvSpPr>
          <p:nvPr>
            <p:ph type="subTitle" idx="1"/>
          </p:nvPr>
        </p:nvSpPr>
        <p:spPr>
          <a:xfrm>
            <a:off x="334300" y="2272850"/>
            <a:ext cx="8573700" cy="374430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5814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40"/>
              <a:buFont typeface="Montserrat"/>
              <a:buChar char="●"/>
            </a:pPr>
            <a:r>
              <a:rPr lang="ca-ES" sz="2040" b="1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Esmorzars saludables</a:t>
            </a:r>
            <a:r>
              <a:rPr lang="ca-ES" sz="204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sz="2040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19138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26"/>
              <a:buFont typeface="Montserrat"/>
              <a:buChar char="⮚"/>
            </a:pPr>
            <a:r>
              <a:rPr lang="ca-ES" sz="204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Repartim fruita cada dia a l’hora de l’esbarjo.</a:t>
            </a:r>
            <a:endParaRPr sz="2040">
              <a:latin typeface="Montserrat"/>
              <a:ea typeface="Montserrat"/>
              <a:cs typeface="Montserrat"/>
              <a:sym typeface="Montserrat"/>
            </a:endParaRPr>
          </a:p>
          <a:p>
            <a:pPr marL="342900" lvl="0" indent="-319138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26"/>
              <a:buFont typeface="Montserrat"/>
              <a:buChar char="⮚"/>
            </a:pPr>
            <a:r>
              <a:rPr lang="ca-ES" sz="2040" i="0" u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Per altra banda, demanem la vostra implicació a l’hora d’esmorzar: no només en termes de salut (què mengem) sinó també fomentant la reducció de residus (embolcalls i envasos reutilitzables) que a més milloren la netedat dels patis.</a:t>
            </a:r>
            <a:endParaRPr sz="2040" i="0" u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4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14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Montserrat"/>
              <a:buChar char="●"/>
            </a:pPr>
            <a:r>
              <a:rPr lang="ca-ES" sz="204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Web del centre</a:t>
            </a:r>
            <a:endParaRPr sz="204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>
            <a:spLocks noGrp="1"/>
          </p:cNvSpPr>
          <p:nvPr>
            <p:ph type="title"/>
          </p:nvPr>
        </p:nvSpPr>
        <p:spPr>
          <a:xfrm>
            <a:off x="457200" y="1837968"/>
            <a:ext cx="8229600" cy="11430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a-ES" sz="4100">
                <a:latin typeface="Montserrat"/>
                <a:ea typeface="Montserrat"/>
                <a:cs typeface="Montserrat"/>
                <a:sym typeface="Montserrat"/>
              </a:rPr>
              <a:t>Precs i preguntes</a:t>
            </a:r>
            <a:endParaRPr sz="4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72695b928c_1_5"/>
          <p:cNvSpPr txBox="1">
            <a:spLocks noGrp="1"/>
          </p:cNvSpPr>
          <p:nvPr>
            <p:ph type="title"/>
          </p:nvPr>
        </p:nvSpPr>
        <p:spPr>
          <a:xfrm>
            <a:off x="457200" y="1083369"/>
            <a:ext cx="8229600" cy="3994500"/>
          </a:xfrm>
          <a:prstGeom prst="rect">
            <a:avLst/>
          </a:prstGeom>
          <a:solidFill>
            <a:srgbClr val="A8D08C"/>
          </a:solidFill>
          <a:ln>
            <a:noFill/>
          </a:ln>
        </p:spPr>
        <p:txBody>
          <a:bodyPr spcFirstLastPara="1" wrap="square" lIns="91425" tIns="45700" rIns="664250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ca-ES" sz="3859">
                <a:latin typeface="Montserrat"/>
                <a:ea typeface="Montserrat"/>
                <a:cs typeface="Montserrat"/>
                <a:sym typeface="Montserrat"/>
              </a:rPr>
              <a:t>   Gràcies per la seva atenció</a:t>
            </a:r>
            <a:endParaRPr sz="3859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endParaRPr sz="3859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200" b="1">
                <a:latin typeface="Montserrat"/>
                <a:ea typeface="Montserrat"/>
                <a:cs typeface="Montserrat"/>
                <a:sym typeface="Montserrat"/>
              </a:rPr>
              <a:t>				</a:t>
            </a:r>
            <a:r>
              <a:rPr lang="ca-ES" sz="1200">
                <a:latin typeface="Montserrat"/>
                <a:ea typeface="Montserrat"/>
                <a:cs typeface="Montserrat"/>
                <a:sym typeface="Montserrat"/>
              </a:rPr>
              <a:t>				     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700">
                <a:latin typeface="Montserrat"/>
                <a:ea typeface="Montserrat"/>
                <a:cs typeface="Montserrat"/>
                <a:sym typeface="Montserrat"/>
              </a:rPr>
              <a:t>Vilanova i la Geltrú, 25 d’octubre de 2022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700" b="1">
                <a:latin typeface="Montserrat"/>
                <a:ea typeface="Montserrat"/>
                <a:cs typeface="Montserrat"/>
                <a:sym typeface="Montserrat"/>
              </a:rPr>
              <a:t>Equip de coordinació i tutoria de</a:t>
            </a:r>
            <a:endParaRPr sz="17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-ES" sz="1700" b="1">
                <a:latin typeface="Montserrat"/>
                <a:ea typeface="Montserrat"/>
                <a:cs typeface="Montserrat"/>
                <a:sym typeface="Montserrat"/>
              </a:rPr>
              <a:t>1r de Batxillerat  </a:t>
            </a:r>
            <a:r>
              <a:rPr lang="ca-ES" sz="1200" b="1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3859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1" name="Google Shape;241;g172695b928c_1_5" descr="C:\Documents and Settings\Antonio\Mis documentos\isabel\logo JM blau .jpg"/>
          <p:cNvPicPr preferRelativeResize="0"/>
          <p:nvPr/>
        </p:nvPicPr>
        <p:blipFill rotWithShape="1">
          <a:blip r:embed="rId3">
            <a:alphaModFix/>
          </a:blip>
          <a:srcRect l="3051" r="3051"/>
          <a:stretch/>
        </p:blipFill>
        <p:spPr>
          <a:xfrm>
            <a:off x="3264635" y="5212852"/>
            <a:ext cx="2614724" cy="1645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7"/>
          <p:cNvPicPr preferRelativeResize="0"/>
          <p:nvPr/>
        </p:nvPicPr>
        <p:blipFill rotWithShape="1">
          <a:blip r:embed="rId3">
            <a:alphaModFix/>
          </a:blip>
          <a:srcRect l="20108" t="15086" r="21075" b="1192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442450" y="196650"/>
            <a:ext cx="8101500" cy="8358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960"/>
              <a:buNone/>
            </a:pPr>
            <a:r>
              <a:rPr lang="ca-ES" sz="3259" b="1">
                <a:latin typeface="Montserrat"/>
                <a:ea typeface="Montserrat"/>
                <a:cs typeface="Montserrat"/>
                <a:sym typeface="Montserrat"/>
              </a:rPr>
              <a:t>         Batxillerat: Distribució horària  </a:t>
            </a:r>
            <a:endParaRPr sz="3259" b="1"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06" name="Google Shape;106;p28"/>
          <p:cNvGraphicFramePr/>
          <p:nvPr/>
        </p:nvGraphicFramePr>
        <p:xfrm>
          <a:off x="619433" y="1268361"/>
          <a:ext cx="7629800" cy="5392925"/>
        </p:xfrm>
        <a:graphic>
          <a:graphicData uri="http://schemas.openxmlformats.org/drawingml/2006/table">
            <a:tbl>
              <a:tblPr>
                <a:noFill/>
                <a:tableStyleId>{CB010B08-1465-4839-8B93-3D238D28025E}</a:tableStyleId>
              </a:tblPr>
              <a:tblGrid>
                <a:gridCol w="1705700"/>
                <a:gridCol w="4343150"/>
                <a:gridCol w="790475"/>
                <a:gridCol w="790475"/>
              </a:tblGrid>
              <a:tr h="275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Nº d'hores setmanals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</a:t>
                      </a:r>
                      <a:endParaRPr sz="1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</a:t>
                      </a:r>
                      <a:endParaRPr sz="1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</a:tr>
              <a:tr h="301050">
                <a:tc row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</a:t>
                      </a:r>
                      <a:endParaRPr sz="1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COMUNA</a:t>
                      </a:r>
                      <a:endParaRPr sz="1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TUTORIA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</a:tr>
              <a:tr h="301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L. CATALANA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</a:tr>
              <a:tr h="301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L. CASTELLANA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</a:tr>
              <a:tr h="301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FILOSOFIA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</a:tr>
              <a:tr h="301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Hª de la FILOSOFIA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</a:tr>
              <a:tr h="301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HISTÒRIA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</a:tr>
              <a:tr h="301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EDUCACIÓ FÍSICA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</a:tr>
              <a:tr h="301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TREBALL DE RECERCA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(*)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</a:tr>
              <a:tr h="301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ANGLÈS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</a:tr>
              <a:tr h="301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Matèria Modalitat Obligada 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C4E0B2"/>
                    </a:solidFill>
                  </a:tcPr>
                </a:tc>
              </a:tr>
              <a:tr h="30105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</a:t>
                      </a:r>
                      <a:endParaRPr sz="1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Matèria de Modalitat 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</a:tr>
              <a:tr h="301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Matèria de Modalitat 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</a:tr>
              <a:tr h="301050"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OPT</a:t>
                      </a:r>
                      <a:endParaRPr sz="18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54813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Optativa Anual (Franja 1)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</a:tr>
              <a:tr h="301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Optativa Anual (Franja 2)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/>
                </a:tc>
              </a:tr>
              <a:tr h="301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Optativa Trimestral (Franja 3)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ctr">
                    <a:solidFill>
                      <a:srgbClr val="D8E2F3"/>
                    </a:solidFill>
                  </a:tcPr>
                </a:tc>
              </a:tr>
              <a:tr h="301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Optativa trimestral ODS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b"/>
                </a:tc>
              </a:tr>
              <a:tr h="3010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b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b">
                    <a:solidFill>
                      <a:srgbClr val="D8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1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54600" marR="54600" marT="0" marB="0" anchor="b">
                    <a:solidFill>
                      <a:srgbClr val="D8E2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/>
          <p:nvPr/>
        </p:nvSpPr>
        <p:spPr>
          <a:xfrm>
            <a:off x="478046" y="850568"/>
            <a:ext cx="2271714" cy="5156864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25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425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425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425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425" b="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9999" marR="0" lvl="0" indent="0" algn="l" rt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ca-ES" sz="2425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Modalitats i matèries obligades</a:t>
            </a:r>
            <a:endParaRPr sz="2425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29"/>
          <p:cNvSpPr txBox="1"/>
          <p:nvPr/>
        </p:nvSpPr>
        <p:spPr>
          <a:xfrm>
            <a:off x="5181038" y="3513451"/>
            <a:ext cx="4421925" cy="3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4" name="Google Shape;114;p29"/>
          <p:cNvGraphicFramePr/>
          <p:nvPr/>
        </p:nvGraphicFramePr>
        <p:xfrm>
          <a:off x="2871019" y="1386349"/>
          <a:ext cx="6037000" cy="4178725"/>
        </p:xfrm>
        <a:graphic>
          <a:graphicData uri="http://schemas.openxmlformats.org/drawingml/2006/table">
            <a:tbl>
              <a:tblPr>
                <a:solidFill>
                  <a:schemeClr val="lt1"/>
                </a:solidFill>
                <a:tableStyleId>{CB010B08-1465-4839-8B93-3D238D28025E}</a:tableStyleId>
              </a:tblPr>
              <a:tblGrid>
                <a:gridCol w="1770100"/>
                <a:gridCol w="2308025"/>
                <a:gridCol w="1958875"/>
              </a:tblGrid>
              <a:tr h="798450"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MODALITAT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MATÈRIES OBLIGADES DE MODALITAT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350" marR="66050" marT="78725" marB="78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85600">
                <a:tc>
                  <a:txBody>
                    <a:bodyPr/>
                    <a:lstStyle/>
                    <a:p>
                      <a:pPr marL="0" marR="113029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350" marR="66050" marT="78725" marB="78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350" marR="66050" marT="78725" marB="78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350" marR="66050" marT="78725" marB="787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73175"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Ciències i Tecnologia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Matemàtiques 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Matemàtiques II o MACS II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</a:tr>
              <a:tr h="1060750"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Humanitats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Llengua i Cultura Llatines 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Llengua i Cultura Llatines II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1060750"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Ciències socials</a:t>
                      </a:r>
                      <a:endParaRPr sz="1800" b="1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MACS I o Matemàtiques 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3029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MACS II o Matemàtiques II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2350" marR="66050" marT="78725" marB="7872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DEA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/>
          <p:nvPr/>
        </p:nvSpPr>
        <p:spPr>
          <a:xfrm>
            <a:off x="551223" y="850568"/>
            <a:ext cx="2294514" cy="5156864"/>
          </a:xfrm>
          <a:prstGeom prst="rect">
            <a:avLst/>
          </a:prstGeom>
          <a:solidFill>
            <a:srgbClr val="D99593"/>
          </a:solidFill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25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1725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1725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1725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1725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marR="0" lvl="0" indent="0" algn="l" rt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ca-ES" sz="2325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Matèries de la Modalitat de Ciències i Tecnologia</a:t>
            </a:r>
            <a:endParaRPr sz="2325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1" name="Google Shape;121;p30"/>
          <p:cNvGraphicFramePr/>
          <p:nvPr/>
        </p:nvGraphicFramePr>
        <p:xfrm>
          <a:off x="3116826" y="1042220"/>
          <a:ext cx="5751875" cy="4591625"/>
        </p:xfrm>
        <a:graphic>
          <a:graphicData uri="http://schemas.openxmlformats.org/drawingml/2006/table">
            <a:tbl>
              <a:tblPr>
                <a:noFill/>
                <a:tableStyleId>{CB010B08-1465-4839-8B93-3D238D28025E}</a:tableStyleId>
              </a:tblPr>
              <a:tblGrid>
                <a:gridCol w="4312350"/>
                <a:gridCol w="687300"/>
                <a:gridCol w="752225"/>
              </a:tblGrid>
              <a:tr h="968950"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Modalitat de Ciències i Tecnologia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   </a:t>
                      </a:r>
                      <a:r>
                        <a:rPr lang="ca-ES" sz="18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</a:t>
                      </a:r>
                      <a:r>
                        <a:rPr lang="ca-ES" sz="18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ca-ES" sz="18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</a:t>
                      </a:r>
                      <a:r>
                        <a:rPr lang="ca-ES" sz="18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8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</a:tr>
              <a:tr h="618675"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Biologia I i II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</a:tr>
              <a:tr h="618675"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Dibuix Tècnic I i II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8675"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Física I i II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</a:tr>
              <a:tr h="529300"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Geologia i Ciències Ambientals I i II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18675"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Química I i II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</a:tr>
              <a:tr h="618675">
                <a:tc>
                  <a:txBody>
                    <a:bodyPr/>
                    <a:lstStyle/>
                    <a:p>
                      <a:pPr marL="89999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Tecnologia i Enginyeria I i II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800" u="none" strike="noStrike" cap="none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95075" marT="38025" marB="12675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/>
          <p:nvPr/>
        </p:nvSpPr>
        <p:spPr>
          <a:xfrm>
            <a:off x="421522" y="857411"/>
            <a:ext cx="2275438" cy="5143178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68550" tIns="34275" rIns="68550" bIns="34275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marR="0" lvl="0" indent="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ca-ES" sz="2225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Matèries de la Modalitat d’Humanitats </a:t>
            </a:r>
            <a:endParaRPr sz="2225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marR="0" lvl="0" indent="0" algn="l" rtl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ca-ES" sz="2225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 Ciències Socials </a:t>
            </a:r>
            <a:endParaRPr sz="2225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28" name="Google Shape;128;p31"/>
          <p:cNvGraphicFramePr/>
          <p:nvPr/>
        </p:nvGraphicFramePr>
        <p:xfrm>
          <a:off x="2880852" y="1071715"/>
          <a:ext cx="5841600" cy="4184575"/>
        </p:xfrm>
        <a:graphic>
          <a:graphicData uri="http://schemas.openxmlformats.org/drawingml/2006/table">
            <a:tbl>
              <a:tblPr>
                <a:noFill/>
                <a:tableStyleId>{CB010B08-1465-4839-8B93-3D238D28025E}</a:tableStyleId>
              </a:tblPr>
              <a:tblGrid>
                <a:gridCol w="4663450"/>
                <a:gridCol w="597350"/>
                <a:gridCol w="580800"/>
              </a:tblGrid>
              <a:tr h="6081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Modalitat d'Humanitats i Ciències Socials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 </a:t>
                      </a:r>
                      <a:endParaRPr sz="1700" b="1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b="1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</a:t>
                      </a:r>
                      <a:r>
                        <a:rPr lang="ca-ES" sz="1700" u="none" strike="noStrike" cap="non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700" u="none" strike="noStrike" cap="non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76923C"/>
                    </a:solidFill>
                  </a:tcPr>
                </a:tc>
              </a:tr>
              <a:tr h="3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Economia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</a:tr>
              <a:tr h="3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Llengua i Cultura Gregues I i II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</a:tr>
              <a:tr h="3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Història Món Contemporani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</a:tr>
              <a:tr h="345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Llengua i Cultura Llatines I i II (*)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</a:tr>
              <a:tr h="3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Literatura Castellana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</a:tr>
              <a:tr h="3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Literatura Catalana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</a:tr>
              <a:tr h="3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Literatura Universal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</a:tr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Matemàtiques aplicades a les CS I i II (*)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</a:tr>
              <a:tr h="360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Empresa i Disseny de Models de Negoci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</a:tr>
              <a:tr h="3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Geografia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/>
                </a:tc>
              </a:tr>
              <a:tr h="322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Història de l'Art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7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03125" marR="103125" marT="0" marB="0" anchor="b">
                    <a:solidFill>
                      <a:srgbClr val="DBDBD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2"/>
          <p:cNvSpPr txBox="1"/>
          <p:nvPr/>
        </p:nvSpPr>
        <p:spPr>
          <a:xfrm>
            <a:off x="290425" y="718950"/>
            <a:ext cx="1911600" cy="52170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spcFirstLastPara="1" wrap="square" lIns="68550" tIns="34275" rIns="68550" bIns="34275" anchor="b" anchorCtr="0">
            <a:normAutofit/>
          </a:bodyPr>
          <a:lstStyle/>
          <a:p>
            <a:pPr marL="89999" lvl="0" indent="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ca-ES" sz="2225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1r CURS:</a:t>
            </a:r>
            <a:endParaRPr sz="2225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lvl="0" indent="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None/>
            </a:pPr>
            <a:r>
              <a:rPr lang="ca-ES" sz="2225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Matèries optatives, comunes a totes les modalitats</a:t>
            </a:r>
            <a:endParaRPr sz="2225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89999" lvl="0" indent="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225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25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sz="2541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5" name="Google Shape;135;p32"/>
          <p:cNvGraphicFramePr/>
          <p:nvPr/>
        </p:nvGraphicFramePr>
        <p:xfrm>
          <a:off x="2251587" y="353959"/>
          <a:ext cx="6727050" cy="5582090"/>
        </p:xfrm>
        <a:graphic>
          <a:graphicData uri="http://schemas.openxmlformats.org/drawingml/2006/table">
            <a:tbl>
              <a:tblPr>
                <a:noFill/>
                <a:tableStyleId>{CB010B08-1465-4839-8B93-3D238D28025E}</a:tableStyleId>
              </a:tblPr>
              <a:tblGrid>
                <a:gridCol w="131375"/>
                <a:gridCol w="1136900"/>
                <a:gridCol w="4929625"/>
                <a:gridCol w="529150"/>
              </a:tblGrid>
              <a:tr h="365000">
                <a:tc rowSpan="1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lnB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5037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3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FRANJA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ANUAL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0" marT="0" marB="0" anchor="ctr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360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Biomedicina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b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31250" marT="0" marB="0" anchor="ctr">
                    <a:solidFill>
                      <a:srgbClr val="E1EFD8"/>
                    </a:solidFill>
                  </a:tcPr>
                </a:tc>
              </a:tr>
              <a:tr h="2986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Funcionament de l’empresa 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1296650" marT="0" marB="0" anchor="b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E1EFD8"/>
                    </a:solidFill>
                  </a:tcPr>
                </a:tc>
              </a:tr>
              <a:tr h="393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Psicologia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b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E1EFD8"/>
                    </a:solidFill>
                  </a:tcPr>
                </a:tc>
              </a:tr>
              <a:tr h="3388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Programació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b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E1EFD8"/>
                    </a:solidFill>
                  </a:tcPr>
                </a:tc>
              </a:tr>
              <a:tr h="3689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FRANJA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600" b="1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ANUAL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360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Química</a:t>
                      </a: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I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C4E0B2"/>
                    </a:solidFill>
                  </a:tcPr>
                </a:tc>
              </a:tr>
              <a:tr h="3689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Dibuix Tècnic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b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C4E0B2"/>
                    </a:solidFill>
                  </a:tcPr>
                </a:tc>
              </a:tr>
              <a:tr h="3689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3600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Matemàtica Aplicada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b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C4E0B2"/>
                    </a:solidFill>
                  </a:tcPr>
                </a:tc>
              </a:tr>
              <a:tr h="3689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Problemàtica Social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b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C4E0B2"/>
                    </a:solidFill>
                  </a:tcPr>
                </a:tc>
              </a:tr>
              <a:tr h="3308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Certificació EOI (Anglès)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b">
                    <a:solidFill>
                      <a:srgbClr val="C4E0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C4E0B2"/>
                    </a:solidFill>
                  </a:tcPr>
                </a:tc>
              </a:tr>
              <a:tr h="414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FRANJA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ca-ES" sz="1200" b="1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TRIMESTRAL</a:t>
                      </a:r>
                      <a:endParaRPr sz="12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360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Informàtica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F7CAAC"/>
                    </a:solidFill>
                  </a:tcPr>
                </a:tc>
              </a:tr>
              <a:tr h="16255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Robòtica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b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F7CAAC"/>
                    </a:solidFill>
                  </a:tcPr>
                </a:tc>
              </a:tr>
              <a:tr h="5834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Formació i Orientació Personal i Professional (FOPP)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b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3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F7CAAC"/>
                    </a:solidFill>
                  </a:tcPr>
                </a:tc>
              </a:tr>
              <a:tr h="3843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Ciutadania, Política i Dret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F7CAAC"/>
                    </a:solidFill>
                  </a:tcPr>
                </a:tc>
              </a:tr>
              <a:tr h="359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ca-ES" sz="7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 </a:t>
                      </a:r>
                      <a:endParaRPr sz="8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Treball de Recerca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a-ES" sz="1600" u="none" strike="noStrike" cap="non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60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31250" marR="31250" marT="0" marB="0" anchor="ctr">
                    <a:solidFill>
                      <a:srgbClr val="F7CAA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p33"/>
          <p:cNvGraphicFramePr/>
          <p:nvPr/>
        </p:nvGraphicFramePr>
        <p:xfrm>
          <a:off x="635805" y="3657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{CB010B08-1465-4839-8B93-3D238D28025E}</a:tableStyleId>
              </a:tblPr>
              <a:tblGrid>
                <a:gridCol w="5374925"/>
                <a:gridCol w="926325"/>
                <a:gridCol w="862225"/>
                <a:gridCol w="859650"/>
              </a:tblGrid>
              <a:tr h="1136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 CURS: </a:t>
                      </a:r>
                      <a:r>
                        <a:rPr lang="ca-ES" sz="2225" b="1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Matèries optatives, comunes a totes les modalitats</a:t>
                      </a:r>
                      <a:endParaRPr sz="22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1r T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2n T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b="1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3r T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9DB"/>
                    </a:solidFill>
                  </a:tcPr>
                </a:tc>
              </a:tr>
              <a:tr h="63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Població i  Prosperitat 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Entorn Sostenible 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4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Pau, Justícia i Corresponsabilitat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896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Altres Opcions a determinar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87600" marR="87600" marT="1877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ca-ES" sz="2200" i="0" u="none" strike="noStrike" cap="non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2200" i="0" u="none" strike="noStrike" cap="non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180200" marR="180200" marT="90100" marB="901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1" name="Google Shape;141;p33"/>
          <p:cNvGraphicFramePr/>
          <p:nvPr/>
        </p:nvGraphicFramePr>
        <p:xfrm>
          <a:off x="886800" y="4972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{6E191C64-4809-4556-9305-12AE21CEAFA9}</a:tableStyleId>
              </a:tblPr>
              <a:tblGrid>
                <a:gridCol w="7239000"/>
              </a:tblGrid>
              <a:tr h="770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a-ES" sz="16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*Informen de la possibilitat de canvis en docents de matèries degut a l’increment de professorat a partir de l’1 de gener 2023</a:t>
                      </a:r>
                      <a:endParaRPr sz="16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solidFill>
                      <a:srgbClr val="B7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1441</Words>
  <Application>Microsoft Office PowerPoint</Application>
  <PresentationFormat>Presentación en pantalla (4:3)</PresentationFormat>
  <Paragraphs>395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Calibri</vt:lpstr>
      <vt:lpstr>Montserrat</vt:lpstr>
      <vt:lpstr>Noto Sans</vt:lpstr>
      <vt:lpstr>Tema de Office</vt:lpstr>
      <vt:lpstr>1r Batxillerat. Reunió de famílies. Octubre, 2022</vt:lpstr>
      <vt:lpstr>NORMATIVA DEL CENTRE </vt:lpstr>
      <vt:lpstr>Presentación de PowerPoint</vt:lpstr>
      <vt:lpstr>         Batxillerat: Distribució horària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TREBALL DE RECERCA</vt:lpstr>
      <vt:lpstr>L’INSTITUT OBERT DE CATALUNYA (IOC)</vt:lpstr>
      <vt:lpstr>Presentación de PowerPoint</vt:lpstr>
      <vt:lpstr>NORMATIVA DE PROMOCIÓ DE CURS</vt:lpstr>
      <vt:lpstr>CALENDARI</vt:lpstr>
      <vt:lpstr>FESTIUS</vt:lpstr>
      <vt:lpstr>COMUNICACIÓ</vt:lpstr>
      <vt:lpstr>COMUNICACIÓ</vt:lpstr>
      <vt:lpstr>EL GRUP</vt:lpstr>
      <vt:lpstr>LA TUTORIA</vt:lpstr>
      <vt:lpstr>Presentación de PowerPoint</vt:lpstr>
      <vt:lpstr>SORTIDES, VIATGES, TALLERS, XERRADES</vt:lpstr>
      <vt:lpstr>SERVEIS</vt:lpstr>
      <vt:lpstr>SERVEIS ll</vt:lpstr>
      <vt:lpstr>Precs i preguntes</vt:lpstr>
      <vt:lpstr>   Gràcies per la seva atenció                Vilanova i la Geltrú, 25 d’octubre de 2022 Equip de coordinació i tutoria de 1r de Batxillerat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1r Batxillerat. Reunió de famílies. Octubre, 2022</dc:title>
  <dc:creator>ifort</dc:creator>
  <cp:lastModifiedBy>Junta</cp:lastModifiedBy>
  <cp:revision>1</cp:revision>
  <dcterms:created xsi:type="dcterms:W3CDTF">2022-10-08T21:01:16Z</dcterms:created>
  <dcterms:modified xsi:type="dcterms:W3CDTF">2022-10-27T15:28:57Z</dcterms:modified>
</cp:coreProperties>
</file>