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61" r:id="rId13"/>
    <p:sldId id="271" r:id="rId14"/>
    <p:sldId id="291" r:id="rId15"/>
    <p:sldId id="293" r:id="rId16"/>
    <p:sldId id="292" r:id="rId17"/>
    <p:sldId id="283" r:id="rId18"/>
    <p:sldId id="284" r:id="rId19"/>
    <p:sldId id="285" r:id="rId20"/>
    <p:sldId id="258" r:id="rId21"/>
    <p:sldId id="290" r:id="rId22"/>
  </p:sldIdLst>
  <p:sldSz cx="9144000" cy="6858000" type="screen4x3"/>
  <p:notesSz cx="6797675" cy="9928225"/>
  <p:embeddedFontLst>
    <p:embeddedFont>
      <p:font typeface="Arial Black" panose="020B0A04020102020204" pitchFamily="34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gRdFw0A6zhc3l29p1EhH9f+O4h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8FEEBD-5ABB-40FF-9427-AFC607834BC9}">
  <a:tblStyle styleId="{228FEEBD-5ABB-40FF-9427-AFC607834BC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37A125F-8AC9-44A9-BE09-941EF6DE21FB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eCell>
    <a:sw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BEBC812-897C-41D5-B359-B5B70F056BE3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9332"/>
            <a:ext cx="6047640" cy="481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9024"/>
            <a:ext cx="3280680" cy="53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9024"/>
            <a:ext cx="3280680" cy="53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a-E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‹Nº›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94124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/>
        </p:nvSpPr>
        <p:spPr>
          <a:xfrm>
            <a:off x="3850560" y="9430268"/>
            <a:ext cx="2945160" cy="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1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79680" y="4716034"/>
            <a:ext cx="5437800" cy="446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756000" y="5079332"/>
            <a:ext cx="6047640" cy="481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756000" y="5079332"/>
            <a:ext cx="6047640" cy="481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/>
        </p:nvSpPr>
        <p:spPr>
          <a:xfrm>
            <a:off x="3850560" y="9430268"/>
            <a:ext cx="2945160" cy="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12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79680" y="4716034"/>
            <a:ext cx="5437800" cy="446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/>
          <p:nvPr/>
        </p:nvSpPr>
        <p:spPr>
          <a:xfrm>
            <a:off x="3850560" y="9430268"/>
            <a:ext cx="2945160" cy="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13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79680" y="4716034"/>
            <a:ext cx="5437800" cy="446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4342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79453" y="4715711"/>
            <a:ext cx="5438775" cy="4466511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2260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:notes"/>
          <p:cNvSpPr txBox="1">
            <a:spLocks noGrp="1"/>
          </p:cNvSpPr>
          <p:nvPr>
            <p:ph type="body" idx="1"/>
          </p:nvPr>
        </p:nvSpPr>
        <p:spPr>
          <a:xfrm>
            <a:off x="679453" y="4715711"/>
            <a:ext cx="5438775" cy="4466511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389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:notes"/>
          <p:cNvSpPr txBox="1">
            <a:spLocks noGrp="1"/>
          </p:cNvSpPr>
          <p:nvPr>
            <p:ph type="body" idx="1"/>
          </p:nvPr>
        </p:nvSpPr>
        <p:spPr>
          <a:xfrm>
            <a:off x="756000" y="5079332"/>
            <a:ext cx="6047640" cy="481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:notes"/>
          <p:cNvSpPr txBox="1">
            <a:spLocks noGrp="1"/>
          </p:cNvSpPr>
          <p:nvPr>
            <p:ph type="body" idx="1"/>
          </p:nvPr>
        </p:nvSpPr>
        <p:spPr>
          <a:xfrm>
            <a:off x="756000" y="5079332"/>
            <a:ext cx="6047640" cy="481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:notes"/>
          <p:cNvSpPr txBox="1">
            <a:spLocks noGrp="1"/>
          </p:cNvSpPr>
          <p:nvPr>
            <p:ph type="body" idx="1"/>
          </p:nvPr>
        </p:nvSpPr>
        <p:spPr>
          <a:xfrm>
            <a:off x="756000" y="5079332"/>
            <a:ext cx="6047640" cy="481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756000" y="5079332"/>
            <a:ext cx="6047640" cy="481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756000" y="5079332"/>
            <a:ext cx="6047640" cy="481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:notes"/>
          <p:cNvSpPr txBox="1"/>
          <p:nvPr/>
        </p:nvSpPr>
        <p:spPr>
          <a:xfrm>
            <a:off x="3850560" y="9430268"/>
            <a:ext cx="2945160" cy="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21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6" name="Google Shape;396;p35:notes"/>
          <p:cNvSpPr txBox="1">
            <a:spLocks noGrp="1"/>
          </p:cNvSpPr>
          <p:nvPr>
            <p:ph type="body" idx="1"/>
          </p:nvPr>
        </p:nvSpPr>
        <p:spPr>
          <a:xfrm>
            <a:off x="679680" y="4716034"/>
            <a:ext cx="5437800" cy="446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/>
        </p:nvSpPr>
        <p:spPr>
          <a:xfrm>
            <a:off x="3850560" y="9430268"/>
            <a:ext cx="2945160" cy="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3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79680" y="4716034"/>
            <a:ext cx="5437800" cy="446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/>
        </p:nvSpPr>
        <p:spPr>
          <a:xfrm>
            <a:off x="3850560" y="9430268"/>
            <a:ext cx="2945160" cy="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4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79680" y="4716034"/>
            <a:ext cx="5437800" cy="446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/>
        </p:nvSpPr>
        <p:spPr>
          <a:xfrm>
            <a:off x="3850560" y="9430268"/>
            <a:ext cx="2945160" cy="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5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79680" y="4716034"/>
            <a:ext cx="5437800" cy="446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/>
        </p:nvSpPr>
        <p:spPr>
          <a:xfrm>
            <a:off x="3850560" y="9430268"/>
            <a:ext cx="2945160" cy="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6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79680" y="4716034"/>
            <a:ext cx="5437800" cy="446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2:notes"/>
          <p:cNvSpPr txBox="1"/>
          <p:nvPr/>
        </p:nvSpPr>
        <p:spPr>
          <a:xfrm>
            <a:off x="3850560" y="9430268"/>
            <a:ext cx="2945160" cy="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7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62:notes"/>
          <p:cNvSpPr txBox="1">
            <a:spLocks noGrp="1"/>
          </p:cNvSpPr>
          <p:nvPr>
            <p:ph type="body" idx="1"/>
          </p:nvPr>
        </p:nvSpPr>
        <p:spPr>
          <a:xfrm>
            <a:off x="679680" y="4716034"/>
            <a:ext cx="5437800" cy="446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/>
        </p:nvSpPr>
        <p:spPr>
          <a:xfrm>
            <a:off x="3850560" y="9430268"/>
            <a:ext cx="2945160" cy="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8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14:notes"/>
          <p:cNvSpPr txBox="1">
            <a:spLocks noGrp="1"/>
          </p:cNvSpPr>
          <p:nvPr>
            <p:ph type="body" idx="1"/>
          </p:nvPr>
        </p:nvSpPr>
        <p:spPr>
          <a:xfrm>
            <a:off x="679680" y="4716034"/>
            <a:ext cx="5437800" cy="446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3:notes"/>
          <p:cNvSpPr txBox="1"/>
          <p:nvPr/>
        </p:nvSpPr>
        <p:spPr>
          <a:xfrm>
            <a:off x="3850560" y="9430268"/>
            <a:ext cx="2945160" cy="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9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63:notes"/>
          <p:cNvSpPr txBox="1">
            <a:spLocks noGrp="1"/>
          </p:cNvSpPr>
          <p:nvPr>
            <p:ph type="body" idx="1"/>
          </p:nvPr>
        </p:nvSpPr>
        <p:spPr>
          <a:xfrm>
            <a:off x="679680" y="4716034"/>
            <a:ext cx="5437800" cy="446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1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0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1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1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1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5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agora.xtec.cat/iesjoaquimmi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/>
          <p:nvPr/>
        </p:nvSpPr>
        <p:spPr>
          <a:xfrm>
            <a:off x="611640" y="1811044"/>
            <a:ext cx="7772040" cy="2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a-ES" sz="6000" b="1" i="0" u="none" strike="noStrike" cap="none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rPr>
              <a:t>EL BATXILLERAT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a-ES" sz="6000" b="1" i="0" u="none" strike="noStrike" cap="none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rPr>
              <a:t>A L’INSTITUT </a:t>
            </a:r>
            <a:br>
              <a:rPr lang="ca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a-ES" sz="6000" b="1" i="0" u="none" strike="noStrike" cap="none">
                <a:solidFill>
                  <a:srgbClr val="376092"/>
                </a:solidFill>
                <a:latin typeface="Arial Black"/>
                <a:ea typeface="Arial Black"/>
                <a:cs typeface="Arial Black"/>
                <a:sym typeface="Arial Black"/>
              </a:rPr>
              <a:t>JOAQUIM MIR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760320" y="4725144"/>
            <a:ext cx="7623360" cy="17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4960" marR="0" lvl="0" indent="-264599" algn="l" rtl="0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a-ES" sz="40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	Vilanova i</a:t>
            </a:r>
            <a:r>
              <a:rPr lang="ca-ES" sz="40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40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la Geltrú, </a:t>
            </a:r>
            <a:r>
              <a:rPr lang="ca-ES" sz="4000" b="1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juliol</a:t>
            </a:r>
            <a:r>
              <a:rPr lang="ca-ES" sz="40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4000" b="1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ca-ES" sz="40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37" y="149553"/>
            <a:ext cx="2520000" cy="177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3600" b="1" i="0" u="none" strike="noStrike" cap="none" dirty="0">
                <a:solidFill>
                  <a:srgbClr val="558ED5"/>
                </a:solidFill>
                <a:latin typeface="Arial"/>
                <a:ea typeface="Arial"/>
                <a:cs typeface="Arial"/>
                <a:sym typeface="Arial"/>
              </a:rPr>
              <a:t>   Simultaneïtat d’estudis de batxillerat amb estudis de llengües</a:t>
            </a:r>
            <a:endParaRPr sz="36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755640" y="1772640"/>
            <a:ext cx="7930800" cy="435312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 panose="020B0604020202020204" pitchFamily="34" charset="0"/>
              <a:buChar char="•"/>
            </a:pPr>
            <a:r>
              <a:rPr lang="ca-ES" sz="2800" b="1" dirty="0">
                <a:latin typeface="Calibri"/>
                <a:ea typeface="Calibri"/>
                <a:cs typeface="Calibri"/>
                <a:sym typeface="Calibri"/>
              </a:rPr>
              <a:t>PREPARACIÓ </a:t>
            </a:r>
            <a:r>
              <a:rPr lang="ca-E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D’ANGLÈS EOI</a:t>
            </a:r>
            <a:r>
              <a:rPr lang="ca-ES" sz="2800" dirty="0">
                <a:latin typeface="Calibri"/>
                <a:ea typeface="Calibri"/>
                <a:cs typeface="Calibri"/>
                <a:sym typeface="Calibri"/>
              </a:rPr>
              <a:t> (MATÈRIA OPTATIVA)</a:t>
            </a:r>
            <a:r>
              <a:rPr lang="ca-E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Ampliació d’anglès i preparació específica. Suport del procés de preinscripció i matriculació a les proves B1 i B2. </a:t>
            </a:r>
          </a:p>
          <a:p>
            <a:pPr marR="0" lvl="0" algn="just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3459"/>
            </a:pPr>
            <a:endParaRPr lang="ca-ES" sz="2700" dirty="0">
              <a:latin typeface="Calibri"/>
              <a:ea typeface="Calibri"/>
              <a:cs typeface="Calibri"/>
              <a:sym typeface="Calibri"/>
            </a:endParaRPr>
          </a:p>
          <a:p>
            <a:pPr marL="343080" indent="-343080" algn="just">
              <a:spcBef>
                <a:spcPts val="641"/>
              </a:spcBef>
              <a:buSzPts val="3459"/>
              <a:buFont typeface="Arial"/>
              <a:buChar char="•"/>
            </a:pPr>
            <a:r>
              <a:rPr lang="es-ES" sz="2800" b="1" dirty="0">
                <a:latin typeface="Calibri"/>
                <a:ea typeface="Calibri"/>
                <a:cs typeface="Calibri"/>
                <a:sym typeface="Calibri"/>
              </a:rPr>
              <a:t>DELF</a:t>
            </a:r>
            <a:r>
              <a:rPr lang="es-ES" sz="2800" dirty="0">
                <a:latin typeface="Calibri"/>
                <a:ea typeface="Calibri"/>
                <a:cs typeface="Calibri"/>
                <a:sym typeface="Calibri"/>
              </a:rPr>
              <a:t>: Preparació específica amb el suport de la professora de francès. Suport del procés de preinscripció i matriculació a les proves A2, B1 i B2. Classes presencials una tarda.</a:t>
            </a:r>
          </a:p>
          <a:p>
            <a:pPr marL="343080" marR="0" lvl="0" indent="-343080" algn="just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3459"/>
              <a:buFont typeface="Arial"/>
              <a:buChar char="•"/>
            </a:pPr>
            <a:endParaRPr sz="27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82" y="151160"/>
            <a:ext cx="1154160" cy="81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/>
          <p:nvPr/>
        </p:nvSpPr>
        <p:spPr>
          <a:xfrm>
            <a:off x="2108575" y="387100"/>
            <a:ext cx="5005500" cy="1728300"/>
          </a:xfrm>
          <a:prstGeom prst="rect">
            <a:avLst/>
          </a:prstGeom>
          <a:solidFill>
            <a:srgbClr val="C6D8F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a-E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 Joaquim Mir – Centre de Referència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a-E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 Conservatori Mestre Montserrat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4572000" y="4531320"/>
            <a:ext cx="3245760" cy="913320"/>
          </a:xfrm>
          <a:prstGeom prst="roundRect">
            <a:avLst>
              <a:gd name="adj" fmla="val 16667"/>
            </a:avLst>
          </a:prstGeom>
          <a:solidFill>
            <a:srgbClr val="E2EB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Activitats conjuntes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 - Conservatori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4572000" y="5661360"/>
            <a:ext cx="3245760" cy="935640"/>
          </a:xfrm>
          <a:prstGeom prst="roundRect">
            <a:avLst>
              <a:gd name="adj" fmla="val 16667"/>
            </a:avLst>
          </a:prstGeom>
          <a:solidFill>
            <a:srgbClr val="E2EB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Espais compartits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 - Conservatori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4572000" y="2564904"/>
            <a:ext cx="2592288" cy="1728192"/>
          </a:xfrm>
          <a:prstGeom prst="roundRect">
            <a:avLst>
              <a:gd name="adj" fmla="val 16667"/>
            </a:avLst>
          </a:prstGeom>
          <a:solidFill>
            <a:srgbClr val="E2EBF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Coordinació ESO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batxillerat amb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estudis musicals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1223640" y="3110760"/>
            <a:ext cx="1944000" cy="508320"/>
          </a:xfrm>
          <a:prstGeom prst="roundRect">
            <a:avLst>
              <a:gd name="adj" fmla="val 16667"/>
            </a:avLst>
          </a:prstGeom>
          <a:solidFill>
            <a:srgbClr val="C6D8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ca-E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Actuacions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 l="11053" t="21289" r="48881" b="24974"/>
          <a:stretch/>
        </p:blipFill>
        <p:spPr>
          <a:xfrm>
            <a:off x="7071480" y="387000"/>
            <a:ext cx="1792440" cy="158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80" y="546663"/>
            <a:ext cx="1792440" cy="12643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13"/>
          <p:cNvCxnSpPr/>
          <p:nvPr/>
        </p:nvCxnSpPr>
        <p:spPr>
          <a:xfrm>
            <a:off x="2195640" y="3619080"/>
            <a:ext cx="0" cy="2509920"/>
          </a:xfrm>
          <a:prstGeom prst="straightConnector1">
            <a:avLst/>
          </a:prstGeom>
          <a:noFill/>
          <a:ln w="38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1" name="Google Shape;231;p13"/>
          <p:cNvSpPr/>
          <p:nvPr/>
        </p:nvSpPr>
        <p:spPr>
          <a:xfrm rot="10800000" flipH="1">
            <a:off x="2195640" y="6054120"/>
            <a:ext cx="2340720" cy="35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4F81BD"/>
          </a:solidFill>
          <a:ln w="381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232" name="Google Shape;232;p13"/>
          <p:cNvSpPr/>
          <p:nvPr/>
        </p:nvSpPr>
        <p:spPr>
          <a:xfrm rot="10800000" flipH="1">
            <a:off x="2199240" y="4948920"/>
            <a:ext cx="2340720" cy="35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4F81BD"/>
          </a:solidFill>
          <a:ln w="381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233" name="Google Shape;233;p13"/>
          <p:cNvSpPr/>
          <p:nvPr/>
        </p:nvSpPr>
        <p:spPr>
          <a:xfrm rot="10800000" flipH="1">
            <a:off x="2195640" y="3834920"/>
            <a:ext cx="2340720" cy="35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4F81BD"/>
          </a:solidFill>
          <a:ln w="3815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/>
          <p:nvPr/>
        </p:nvSpPr>
        <p:spPr>
          <a:xfrm>
            <a:off x="328680" y="476640"/>
            <a:ext cx="8491320" cy="64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3600" b="1" i="0" u="none" strike="noStrike" cap="none">
                <a:solidFill>
                  <a:srgbClr val="6593D9"/>
                </a:solidFill>
                <a:latin typeface="Arial"/>
                <a:ea typeface="Arial"/>
                <a:cs typeface="Arial"/>
                <a:sym typeface="Arial"/>
              </a:rPr>
              <a:t>El nostre horari lectiu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80" y="266760"/>
            <a:ext cx="1154160" cy="81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02272"/>
            <a:ext cx="8686800" cy="53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160" y="1473120"/>
            <a:ext cx="7797960" cy="3619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"/>
          <p:cNvSpPr txBox="1"/>
          <p:nvPr/>
        </p:nvSpPr>
        <p:spPr>
          <a:xfrm>
            <a:off x="1089503" y="206102"/>
            <a:ext cx="8025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4200" b="1" dirty="0">
                <a:solidFill>
                  <a:srgbClr val="6593D9"/>
                </a:solidFill>
                <a:ea typeface="Times New Roman"/>
              </a:rPr>
              <a:t>Normativa de l’alumnat que es matricula al batxillerat</a:t>
            </a:r>
            <a:endParaRPr sz="4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0" y="2206868"/>
            <a:ext cx="9144000" cy="4101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11360" marR="0" lvl="0" indent="-4425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ca-ES" sz="2800" dirty="0"/>
              <a:t>Prevenció de l’absentisme: Valoració positiva en la qualificació final per no tenir faltes d’assistència</a:t>
            </a:r>
            <a:r>
              <a:rPr lang="ca-ES" sz="3100" dirty="0"/>
              <a:t>.</a:t>
            </a:r>
          </a:p>
          <a:p>
            <a:pPr marL="268790"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endParaRPr lang="ca-ES" sz="3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1360" marR="0" lvl="0" indent="-4425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ca-ES" sz="2800" dirty="0"/>
              <a:t>Comportament:  Respecte de les Normes Bàsiques de Convivència.</a:t>
            </a:r>
          </a:p>
          <a:p>
            <a:pPr marL="711360" marR="0" lvl="0" indent="-4425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endParaRPr lang="ca-ES" sz="2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711360" marR="0" lvl="0" indent="-4425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ca-ES" sz="2800" dirty="0"/>
              <a:t>Ús dels mòbils/patinets.</a:t>
            </a:r>
          </a:p>
          <a:p>
            <a:pPr marL="711360" marR="0" lvl="0" indent="-4425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endParaRPr lang="ca-ES" sz="2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711360" marR="0" lvl="0" indent="-4425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r>
              <a:rPr lang="ca-ES" sz="2800" b="0" i="0" u="none" strike="noStrike" cap="none" dirty="0">
                <a:solidFill>
                  <a:srgbClr val="000000"/>
                </a:solidFill>
                <a:sym typeface="Arial"/>
              </a:rPr>
              <a:t>Contacte famílies-centre: Via tutor/a, a través de l’agenda, d’iEduca i del correu corporatiu de centre. </a:t>
            </a:r>
          </a:p>
          <a:p>
            <a:pPr marL="711360" marR="0" lvl="0" indent="-4425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endParaRPr lang="ca-ES" sz="3100" dirty="0"/>
          </a:p>
          <a:p>
            <a:pPr marL="711360" marR="0" lvl="0" indent="-4425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endParaRPr sz="3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1360" marR="0" lvl="0" indent="-442570" algn="l" rtl="0">
              <a:lnSpc>
                <a:spcPct val="8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Char char="•"/>
            </a:pPr>
            <a:endParaRPr lang="es-ES" sz="3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70" y="142380"/>
            <a:ext cx="1154160" cy="81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5"/>
          <p:cNvSpPr txBox="1"/>
          <p:nvPr/>
        </p:nvSpPr>
        <p:spPr>
          <a:xfrm>
            <a:off x="1327638" y="776784"/>
            <a:ext cx="6651441" cy="1408047"/>
          </a:xfrm>
          <a:prstGeom prst="rect">
            <a:avLst/>
          </a:prstGeom>
          <a:gradFill>
            <a:gsLst>
              <a:gs pos="0">
                <a:srgbClr val="99FFFF"/>
              </a:gs>
              <a:gs pos="50000">
                <a:srgbClr val="C0FFFF"/>
              </a:gs>
              <a:gs pos="100000">
                <a:srgbClr val="E0FEFF"/>
              </a:gs>
            </a:gsLst>
            <a:path path="circle">
              <a:fillToRect l="100000" t="100000"/>
            </a:path>
            <a:tileRect r="-100000" b="-100000"/>
          </a:gra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RÈGIM DISCIPLINARI ALUMNAT DE BATXILLERAT</a:t>
            </a:r>
            <a:endParaRPr sz="1800" dirty="0"/>
          </a:p>
          <a:p>
            <a:pPr algn="ctr">
              <a:buClr>
                <a:srgbClr val="000000"/>
              </a:buClr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per a propiciar un ambient de convivència,  respectar els drets de l’alumnat a que no sigui pertorbada l’activitat normal de les classes i millorar el rendiment acadèmic.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200" dirty="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15" descr="C:\Users\junta.INTRACENTRE\AppData\Local\Microsoft\Windows\Temporary Internet Files\Content.IE5\AAHOJ9S7\attention-160818_960_720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6692" y="3682998"/>
            <a:ext cx="864096" cy="736447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5"/>
          <p:cNvSpPr/>
          <p:nvPr/>
        </p:nvSpPr>
        <p:spPr>
          <a:xfrm>
            <a:off x="1925706" y="2672916"/>
            <a:ext cx="5076564" cy="807883"/>
          </a:xfrm>
          <a:prstGeom prst="rect">
            <a:avLst/>
          </a:prstGeom>
          <a:solidFill>
            <a:srgbClr val="D3FCFD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s-ES" sz="1600" b="1" dirty="0">
                <a:latin typeface="Calibri"/>
                <a:ea typeface="Calibri"/>
                <a:cs typeface="Calibri"/>
                <a:sym typeface="Calibri"/>
              </a:rPr>
              <a:t>PARTICULARITATS DEL BATXILLERAT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214313" indent="-214313">
              <a:buSzPts val="1800"/>
              <a:buFont typeface="Noto Sans Symbols"/>
              <a:buChar char="▪"/>
            </a:pPr>
            <a:r>
              <a:rPr lang="es-ES" sz="1600" dirty="0">
                <a:latin typeface="Calibri"/>
                <a:ea typeface="Calibri"/>
                <a:cs typeface="Calibri"/>
                <a:sym typeface="Calibri"/>
              </a:rPr>
              <a:t>ESTUDIS DE CARÀCTER POSTOBLIGATORI</a:t>
            </a:r>
            <a:endParaRPr sz="1600" dirty="0"/>
          </a:p>
          <a:p>
            <a:pPr marL="214313" indent="-214313">
              <a:buSzPts val="1800"/>
              <a:buFont typeface="Noto Sans Symbols"/>
              <a:buChar char="▪"/>
            </a:pPr>
            <a:r>
              <a:rPr lang="es-ES" sz="1600" dirty="0">
                <a:latin typeface="Calibri"/>
                <a:ea typeface="Calibri"/>
                <a:cs typeface="Calibri"/>
                <a:sym typeface="Calibri"/>
              </a:rPr>
              <a:t>PODEN INCLOURE ALUMNAT MAJOR D’EDAT</a:t>
            </a:r>
            <a:endParaRPr sz="1600" dirty="0"/>
          </a:p>
        </p:txBody>
      </p:sp>
      <p:sp>
        <p:nvSpPr>
          <p:cNvPr id="376" name="Google Shape;376;p15"/>
          <p:cNvSpPr/>
          <p:nvPr/>
        </p:nvSpPr>
        <p:spPr>
          <a:xfrm>
            <a:off x="1365171" y="4328226"/>
            <a:ext cx="2580483" cy="1792768"/>
          </a:xfrm>
          <a:prstGeom prst="rect">
            <a:avLst/>
          </a:prstGeom>
          <a:solidFill>
            <a:srgbClr val="D3FCFD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s-E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Quan un/a alumne/a incorri en tres incidències disciplinàries (depenent de  la gravetat) s’aplicarà una suspensió d’assistència al centre d’un període d’entre tres i deu dies lectius  </a:t>
            </a:r>
            <a:endParaRPr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5"/>
          <p:cNvSpPr/>
          <p:nvPr/>
        </p:nvSpPr>
        <p:spPr>
          <a:xfrm>
            <a:off x="5098094" y="4278982"/>
            <a:ext cx="3219188" cy="1842012"/>
          </a:xfrm>
          <a:prstGeom prst="rect">
            <a:avLst/>
          </a:prstGeom>
          <a:solidFill>
            <a:srgbClr val="D3FCFD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comissió reiterada de conductes contràries a les Normes de </a:t>
            </a:r>
            <a:r>
              <a:rPr lang="es-ES" sz="1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Convivència</a:t>
            </a:r>
            <a:r>
              <a:rPr lang="es-E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caràcter no greu, concretament l’acumulació de tres conductes sancionables, és considerada una conducta greument perjudicial per a la convivència al centre. </a:t>
            </a:r>
            <a:endParaRPr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5"/>
          <p:cNvSpPr/>
          <p:nvPr/>
        </p:nvSpPr>
        <p:spPr>
          <a:xfrm>
            <a:off x="2655413" y="3682998"/>
            <a:ext cx="270031" cy="399982"/>
          </a:xfrm>
          <a:prstGeom prst="downArrow">
            <a:avLst>
              <a:gd name="adj1" fmla="val 44818"/>
              <a:gd name="adj2" fmla="val 55648"/>
            </a:avLst>
          </a:prstGeom>
          <a:solidFill>
            <a:srgbClr val="B31FE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5"/>
          <p:cNvSpPr/>
          <p:nvPr/>
        </p:nvSpPr>
        <p:spPr>
          <a:xfrm rot="-5400000">
            <a:off x="4350265" y="4590128"/>
            <a:ext cx="362213" cy="702077"/>
          </a:xfrm>
          <a:prstGeom prst="downArrow">
            <a:avLst>
              <a:gd name="adj1" fmla="val 44818"/>
              <a:gd name="adj2" fmla="val 55648"/>
            </a:avLst>
          </a:prstGeom>
          <a:solidFill>
            <a:srgbClr val="B31FE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15" descr="C:\Users\mmoya\Pictures\Saved Pictures\logo-JM-blau_mini-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146" y="184638"/>
            <a:ext cx="848437" cy="592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2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4" descr="Canvi d'adreça al portal iEduca | INS Vallbona d'Ano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0312" y="2901624"/>
            <a:ext cx="2125896" cy="90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4" descr="Agiliza la gestión educativa de tu centro con iEduc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32" y="4091478"/>
            <a:ext cx="3305696" cy="201626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48" name="Google Shape;248;p14"/>
          <p:cNvSpPr/>
          <p:nvPr/>
        </p:nvSpPr>
        <p:spPr>
          <a:xfrm>
            <a:off x="169000" y="61382"/>
            <a:ext cx="554932" cy="39217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Google Shape;238;p13">
            <a:extLst>
              <a:ext uri="{FF2B5EF4-FFF2-40B4-BE49-F238E27FC236}">
                <a16:creationId xmlns:a16="http://schemas.microsoft.com/office/drawing/2014/main" id="{C2421A8D-306A-E65E-A57C-F212BDBA339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08078" y="2799924"/>
            <a:ext cx="1942629" cy="8610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732D53A6-D3A6-3B6B-5848-4B060BCA6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20848"/>
              </p:ext>
            </p:extLst>
          </p:nvPr>
        </p:nvGraphicFramePr>
        <p:xfrm>
          <a:off x="543182" y="563672"/>
          <a:ext cx="8161562" cy="789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1562">
                  <a:extLst>
                    <a:ext uri="{9D8B030D-6E8A-4147-A177-3AD203B41FA5}">
                      <a16:colId xmlns:a16="http://schemas.microsoft.com/office/drawing/2014/main" val="1013860134"/>
                    </a:ext>
                  </a:extLst>
                </a:gridCol>
              </a:tblGrid>
              <a:tr h="789139">
                <a:tc>
                  <a:txBody>
                    <a:bodyPr/>
                    <a:lstStyle/>
                    <a:p>
                      <a:pPr algn="ctr"/>
                      <a:r>
                        <a:rPr lang="es-ES" sz="2100" dirty="0">
                          <a:solidFill>
                            <a:schemeClr val="tx1"/>
                          </a:solidFill>
                        </a:rPr>
                        <a:t>APLICACIONS A LES QUALS US DONAREM ACCÉS AL SETEMBRE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09738"/>
                  </a:ext>
                </a:extLst>
              </a:tr>
            </a:tbl>
          </a:graphicData>
        </a:graphic>
      </p:graphicFrame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85F9517E-6321-7DD5-FBE8-6D34D2DF2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681779"/>
              </p:ext>
            </p:extLst>
          </p:nvPr>
        </p:nvGraphicFramePr>
        <p:xfrm>
          <a:off x="543182" y="1628384"/>
          <a:ext cx="4082470" cy="1039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470">
                  <a:extLst>
                    <a:ext uri="{9D8B030D-6E8A-4147-A177-3AD203B41FA5}">
                      <a16:colId xmlns:a16="http://schemas.microsoft.com/office/drawing/2014/main" val="1495670984"/>
                    </a:ext>
                  </a:extLst>
                </a:gridCol>
              </a:tblGrid>
              <a:tr h="1039660">
                <a:tc>
                  <a:txBody>
                    <a:bodyPr/>
                    <a:lstStyle/>
                    <a:p>
                      <a:r>
                        <a:rPr lang="es-ES" sz="2100" dirty="0">
                          <a:solidFill>
                            <a:schemeClr val="tx1"/>
                          </a:solidFill>
                        </a:rPr>
                        <a:t>PER FER EL SEGUIMENT D’INCIDÈNCIES I REBRE CORREUS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064772"/>
                  </a:ext>
                </a:extLst>
              </a:tr>
            </a:tbl>
          </a:graphicData>
        </a:graphic>
      </p:graphicFrame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5364DC1-B06C-B364-1F52-829989D40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654102"/>
              </p:ext>
            </p:extLst>
          </p:nvPr>
        </p:nvGraphicFramePr>
        <p:xfrm>
          <a:off x="5477847" y="1691014"/>
          <a:ext cx="3367574" cy="588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574">
                  <a:extLst>
                    <a:ext uri="{9D8B030D-6E8A-4147-A177-3AD203B41FA5}">
                      <a16:colId xmlns:a16="http://schemas.microsoft.com/office/drawing/2014/main" val="577785209"/>
                    </a:ext>
                  </a:extLst>
                </a:gridCol>
              </a:tblGrid>
              <a:tr h="588723">
                <a:tc>
                  <a:txBody>
                    <a:bodyPr/>
                    <a:lstStyle/>
                    <a:p>
                      <a:r>
                        <a:rPr lang="es-ES" sz="2100" dirty="0">
                          <a:solidFill>
                            <a:schemeClr val="tx1"/>
                          </a:solidFill>
                        </a:rPr>
                        <a:t>PER FER PAGAMENTS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336029"/>
                  </a:ext>
                </a:extLst>
              </a:tr>
            </a:tbl>
          </a:graphicData>
        </a:graphic>
      </p:graphicFrame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r>
              <a:rPr lang="ca-ES" dirty="0"/>
              <a:t>                                                          </a:t>
            </a:r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r>
              <a:rPr lang="ca-ES" dirty="0"/>
              <a:t>                                                     </a:t>
            </a:r>
            <a:r>
              <a:rPr lang="ca-ES" dirty="0">
                <a:hlinkClick r:id="rId7"/>
              </a:rPr>
              <a:t>https://agora.xtec.cat/iesjoaquimmir/</a:t>
            </a:r>
            <a:endParaRPr lang="ca-ES" dirty="0"/>
          </a:p>
          <a:p>
            <a:endParaRPr lang="ca-ES" dirty="0"/>
          </a:p>
        </p:txBody>
      </p:sp>
      <p:sp>
        <p:nvSpPr>
          <p:cNvPr id="12" name="Google Shape;245;p14"/>
          <p:cNvSpPr txBox="1"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45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buClr>
                <a:schemeClr val="dk1"/>
              </a:buClr>
              <a:buSzPct val="100000"/>
            </a:pPr>
            <a:br>
              <a:rPr lang="ca-ES" sz="1950" u="sng" dirty="0">
                <a:solidFill>
                  <a:schemeClr val="hlink"/>
                </a:solidFill>
              </a:rPr>
            </a:br>
            <a:br>
              <a:rPr lang="ca-ES" sz="1950" u="sng" dirty="0">
                <a:solidFill>
                  <a:schemeClr val="hlink"/>
                </a:solidFill>
              </a:rPr>
            </a:br>
            <a:br>
              <a:rPr lang="ca-ES" dirty="0"/>
            </a:br>
            <a:r>
              <a:rPr lang="ca-E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06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5" y="800756"/>
            <a:ext cx="8624253" cy="540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331" y="108255"/>
            <a:ext cx="558403" cy="492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65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8"/>
          <p:cNvSpPr/>
          <p:nvPr/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8"/>
          <p:cNvSpPr/>
          <p:nvPr/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8"/>
          <p:cNvSpPr/>
          <p:nvPr/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8"/>
          <p:cNvSpPr/>
          <p:nvPr/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10980"/>
                </a:srgbClr>
              </a:gs>
              <a:gs pos="100000">
                <a:srgbClr val="4F81BD">
                  <a:alpha val="10980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8"/>
          <p:cNvSpPr/>
          <p:nvPr/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0">
                <a:srgbClr val="4F81BD">
                  <a:alpha val="0"/>
                </a:srgbClr>
              </a:gs>
              <a:gs pos="39000">
                <a:srgbClr val="4F81BD">
                  <a:alpha val="0"/>
                </a:srgbClr>
              </a:gs>
              <a:gs pos="100000">
                <a:srgbClr val="93B3D7">
                  <a:alpha val="14901"/>
                </a:srgbClr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8"/>
          <p:cNvSpPr/>
          <p:nvPr/>
        </p:nvSpPr>
        <p:spPr>
          <a:xfrm>
            <a:off x="826920" y="1848966"/>
            <a:ext cx="3172575" cy="250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Viatges, sortides</a:t>
            </a:r>
            <a:endParaRPr sz="35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35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 projectes d’intercanvi </a:t>
            </a:r>
            <a:endParaRPr sz="3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8"/>
          <p:cNvSpPr/>
          <p:nvPr/>
        </p:nvSpPr>
        <p:spPr>
          <a:xfrm>
            <a:off x="4175954" y="649480"/>
            <a:ext cx="4348250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56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4"/>
              <a:buFont typeface="Arial"/>
              <a:buChar char="•"/>
            </a:pPr>
            <a:r>
              <a:rPr lang="ca-E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Viatge a Londres / Dublin.</a:t>
            </a:r>
            <a:endParaRPr dirty="0"/>
          </a:p>
          <a:p>
            <a:pPr marL="457200" marR="0" lvl="0" indent="-44195" algn="l" rtl="0">
              <a:lnSpc>
                <a:spcPct val="90000"/>
              </a:lnSpc>
              <a:spcBef>
                <a:spcPts val="249"/>
              </a:spcBef>
              <a:spcAft>
                <a:spcPts val="0"/>
              </a:spcAft>
              <a:buClr>
                <a:srgbClr val="000000"/>
              </a:buClr>
              <a:buSzPts val="2904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560" marR="0" lvl="0" indent="-228600" algn="l" rtl="0">
              <a:lnSpc>
                <a:spcPct val="90000"/>
              </a:lnSpc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2904"/>
              <a:buFont typeface="Arial"/>
              <a:buChar char="•"/>
            </a:pPr>
            <a:r>
              <a:rPr lang="ca-E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Viatge a França: Reims (intercanvi) i a La Provença (Nimes, Arlès, Orange, Avinyó, etc.)</a:t>
            </a:r>
            <a:endParaRPr dirty="0"/>
          </a:p>
          <a:p>
            <a:pPr marL="361" marR="0" lvl="0" indent="184043" algn="l" rtl="0">
              <a:lnSpc>
                <a:spcPct val="90000"/>
              </a:lnSpc>
              <a:spcBef>
                <a:spcPts val="249"/>
              </a:spcBef>
              <a:spcAft>
                <a:spcPts val="0"/>
              </a:spcAft>
              <a:buClr>
                <a:srgbClr val="000000"/>
              </a:buClr>
              <a:buSzPts val="2904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560" marR="0" lvl="0" indent="-228600" algn="l" rtl="0">
              <a:lnSpc>
                <a:spcPct val="90000"/>
              </a:lnSpc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2904"/>
              <a:buFont typeface="Arial"/>
              <a:buChar char="•"/>
            </a:pPr>
            <a:r>
              <a:rPr lang="ca-E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Viatge a Berlin/França projecte Büchenwald.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4195" algn="l" rtl="0">
              <a:lnSpc>
                <a:spcPct val="90000"/>
              </a:lnSpc>
              <a:spcBef>
                <a:spcPts val="249"/>
              </a:spcBef>
              <a:spcAft>
                <a:spcPts val="0"/>
              </a:spcAft>
              <a:buClr>
                <a:srgbClr val="000000"/>
              </a:buClr>
              <a:buSzPts val="2904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560" marR="0" lvl="0" indent="-228600" algn="l" rtl="0">
              <a:lnSpc>
                <a:spcPct val="90000"/>
              </a:lnSpc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2904"/>
              <a:buFont typeface="Arial"/>
              <a:buChar char="•"/>
            </a:pPr>
            <a:r>
              <a:rPr lang="ca-E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Sortides dels diferents Departaments.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840" y="281040"/>
            <a:ext cx="1154160" cy="81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9" descr="C:\Users\profe.INSTITUT\Desktop\IMG_20190409_1452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977" y="1517686"/>
            <a:ext cx="3984120" cy="4392000"/>
          </a:xfrm>
          <a:prstGeom prst="rect">
            <a:avLst/>
          </a:prstGeom>
          <a:gradFill>
            <a:gsLst>
              <a:gs pos="0">
                <a:srgbClr val="38B6D8"/>
              </a:gs>
              <a:gs pos="100000">
                <a:srgbClr val="91EC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pic>
      <p:pic>
        <p:nvPicPr>
          <p:cNvPr id="344" name="Google Shape;344;p29" descr="C:\Users\profe.INSTITUT\Desktop\IMG_20190409_0950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8023" y="1517686"/>
            <a:ext cx="4248000" cy="4392000"/>
          </a:xfrm>
          <a:prstGeom prst="rect">
            <a:avLst/>
          </a:prstGeom>
          <a:gradFill>
            <a:gsLst>
              <a:gs pos="0">
                <a:srgbClr val="38B6D8"/>
              </a:gs>
              <a:gs pos="100000">
                <a:srgbClr val="91EC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pic>
      <p:sp>
        <p:nvSpPr>
          <p:cNvPr id="345" name="Google Shape;345;p29"/>
          <p:cNvSpPr/>
          <p:nvPr/>
        </p:nvSpPr>
        <p:spPr>
          <a:xfrm>
            <a:off x="2698812" y="5282214"/>
            <a:ext cx="4885476" cy="62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29"/>
          <p:cNvPicPr preferRelativeResize="0"/>
          <p:nvPr/>
        </p:nvPicPr>
        <p:blipFill rotWithShape="1">
          <a:blip r:embed="rId5">
            <a:alphaModFix/>
          </a:blip>
          <a:srcRect r="-10668" b="-21832"/>
          <a:stretch/>
        </p:blipFill>
        <p:spPr>
          <a:xfrm>
            <a:off x="54456" y="0"/>
            <a:ext cx="1686888" cy="119609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9"/>
          <p:cNvSpPr txBox="1"/>
          <p:nvPr/>
        </p:nvSpPr>
        <p:spPr>
          <a:xfrm>
            <a:off x="2317072" y="598048"/>
            <a:ext cx="53709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36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Viatge  Provença, Arlès</a:t>
            </a:r>
            <a:endParaRPr sz="3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0" descr="D:\nova\llatí 1r\fotos excursió\20171220_09374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640" y="1145592"/>
            <a:ext cx="8640720" cy="5616360"/>
          </a:xfrm>
          <a:prstGeom prst="rect">
            <a:avLst/>
          </a:prstGeom>
          <a:gradFill>
            <a:gsLst>
              <a:gs pos="0">
                <a:srgbClr val="38B6D8"/>
              </a:gs>
              <a:gs pos="100000">
                <a:srgbClr val="91EC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pic>
      <p:sp>
        <p:nvSpPr>
          <p:cNvPr id="353" name="Google Shape;353;p30"/>
          <p:cNvSpPr/>
          <p:nvPr/>
        </p:nvSpPr>
        <p:spPr>
          <a:xfrm>
            <a:off x="2876088" y="5877360"/>
            <a:ext cx="448788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30"/>
          <p:cNvPicPr preferRelativeResize="0"/>
          <p:nvPr/>
        </p:nvPicPr>
        <p:blipFill rotWithShape="1">
          <a:blip r:embed="rId4">
            <a:alphaModFix/>
          </a:blip>
          <a:srcRect r="-10668" b="-21832"/>
          <a:stretch/>
        </p:blipFill>
        <p:spPr>
          <a:xfrm>
            <a:off x="107787" y="96048"/>
            <a:ext cx="1499072" cy="987028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0"/>
          <p:cNvSpPr txBox="1"/>
          <p:nvPr/>
        </p:nvSpPr>
        <p:spPr>
          <a:xfrm>
            <a:off x="2290439" y="281785"/>
            <a:ext cx="53798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a-ES"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Excursió Barcelona romana</a:t>
            </a:r>
            <a:endParaRPr sz="32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/>
        </p:nvSpPr>
        <p:spPr>
          <a:xfrm>
            <a:off x="827640" y="1101213"/>
            <a:ext cx="7772040" cy="564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56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a-E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Té una durada de dos cursos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560" marR="0" lvl="0" indent="-457200" algn="just" rtl="0">
              <a:lnSpc>
                <a:spcPct val="100000"/>
              </a:lnSpc>
              <a:spcBef>
                <a:spcPts val="116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a-E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 desenvolupa en modalitats diferents i s'organitza en matèries comunes, matèries de modalitat i matèries optatives.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560" marR="0" lvl="0" indent="-457200" algn="just" rtl="0">
              <a:lnSpc>
                <a:spcPct val="100000"/>
              </a:lnSpc>
              <a:spcBef>
                <a:spcPts val="116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a-E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 cada opció li correspon una matèria obligada de modalitat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560" marR="0" lvl="0" indent="-457200" algn="just" rtl="0">
              <a:lnSpc>
                <a:spcPct val="100000"/>
              </a:lnSpc>
              <a:spcBef>
                <a:spcPts val="116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a-E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S’avalua numèricament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560" marR="0" lvl="0" indent="-457200" algn="just" rtl="0">
              <a:lnSpc>
                <a:spcPct val="100000"/>
              </a:lnSpc>
              <a:spcBef>
                <a:spcPts val="116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ca-E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 realitza el Treball de Recerca</a:t>
            </a:r>
            <a:endParaRPr sz="28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577080" y="545029"/>
            <a:ext cx="8491200" cy="94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6593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6593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6593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3600" b="1" i="0" u="none" strike="noStrike" cap="none">
                <a:solidFill>
                  <a:srgbClr val="6593D9"/>
                </a:solidFill>
                <a:latin typeface="Arial"/>
                <a:ea typeface="Arial"/>
                <a:cs typeface="Arial"/>
                <a:sym typeface="Arial"/>
              </a:rPr>
              <a:t>   Característiques del Batxillerat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2540"/>
            <a:ext cx="1154160" cy="81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7760" y="5069560"/>
            <a:ext cx="3234960" cy="1760040"/>
          </a:xfrm>
          <a:prstGeom prst="rect">
            <a:avLst/>
          </a:prstGeom>
          <a:gradFill>
            <a:gsLst>
              <a:gs pos="0">
                <a:srgbClr val="38B6D8"/>
              </a:gs>
              <a:gs pos="100000">
                <a:srgbClr val="91EC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2720" y="3024041"/>
            <a:ext cx="3623760" cy="2836440"/>
          </a:xfrm>
          <a:prstGeom prst="rect">
            <a:avLst/>
          </a:prstGeom>
          <a:gradFill>
            <a:gsLst>
              <a:gs pos="0">
                <a:srgbClr val="38B6D8"/>
              </a:gs>
              <a:gs pos="100000">
                <a:srgbClr val="91EC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pic>
      <p:sp>
        <p:nvSpPr>
          <p:cNvPr id="83" name="Google Shape;83;p2"/>
          <p:cNvSpPr/>
          <p:nvPr/>
        </p:nvSpPr>
        <p:spPr>
          <a:xfrm>
            <a:off x="249240" y="1431616"/>
            <a:ext cx="4465440" cy="350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0000" bIns="45000" anchor="t" anchorCtr="0">
            <a:noAutofit/>
          </a:bodyPr>
          <a:lstStyle/>
          <a:p>
            <a:pPr marL="264960" marR="0" lvl="0" indent="-264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80"/>
              <a:buFont typeface="Noto Sans Symbols"/>
              <a:buChar char="✓"/>
            </a:pPr>
            <a:r>
              <a:rPr lang="ca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Aules electrificades i informatitzades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4960" marR="0" lvl="0" indent="-264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80"/>
              <a:buFont typeface="Noto Sans Symbols"/>
              <a:buChar char="✓"/>
            </a:pPr>
            <a:r>
              <a:rPr lang="ca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laboratoris de Ciències Experimentals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4960" marR="0" lvl="0" indent="-264599" algn="l" rtl="0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FF0000"/>
              </a:buClr>
              <a:buSzPts val="2080"/>
              <a:buFont typeface="Noto Sans Symbols"/>
              <a:buChar char="✓"/>
            </a:pPr>
            <a:r>
              <a:rPr lang="ca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aules de Tecnologia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4960" marR="0" lvl="0" indent="-264599" algn="l" rtl="0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FF0000"/>
              </a:buClr>
              <a:buSzPts val="2080"/>
              <a:buFont typeface="Noto Sans Symbols"/>
              <a:buChar char="✓"/>
            </a:pPr>
            <a:r>
              <a:rPr lang="ca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aula de Dibuix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4960" marR="0" lvl="0" indent="-264599" algn="l" rtl="0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FF0000"/>
              </a:buClr>
              <a:buSzPts val="2080"/>
              <a:buFont typeface="Noto Sans Symbols"/>
              <a:buChar char="✓"/>
            </a:pPr>
            <a:r>
              <a:rPr lang="ca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aula de Música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4960" marR="0" lvl="0" indent="-264599" algn="l" rtl="0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FF0000"/>
              </a:buClr>
              <a:buSzPts val="2080"/>
              <a:buFont typeface="Noto Sans Symbols"/>
              <a:buChar char="✓"/>
            </a:pPr>
            <a:r>
              <a:rPr lang="ca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Gimnàs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4960" marR="0" lvl="0" indent="-264599" algn="l" rtl="0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FF0000"/>
              </a:buClr>
              <a:buSzPts val="2080"/>
              <a:buFont typeface="Noto Sans Symbols"/>
              <a:buChar char="✓"/>
            </a:pPr>
            <a:r>
              <a:rPr lang="ca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pistes poliesportives</a:t>
            </a:r>
            <a:endParaRPr dirty="0"/>
          </a:p>
          <a:p>
            <a:pPr marL="264960" marR="0" lvl="0" indent="-264599" algn="l" rtl="0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FF0000"/>
              </a:buClr>
              <a:buSzPts val="2340"/>
              <a:buFont typeface="Noto Sans Symbols"/>
              <a:buChar char="✓"/>
            </a:pPr>
            <a:r>
              <a:rPr lang="ca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Servei de Biblioteca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2160" marR="0" lvl="0" indent="-264599" algn="l" rtl="0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ca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(de 10 a 14 h i de 16 a 20 h)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4960" marR="0" lvl="0" indent="-264599" algn="l" rtl="0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FF0000"/>
              </a:buClr>
              <a:buSzPts val="2340"/>
              <a:buFont typeface="Noto Sans Symbols"/>
              <a:buChar char="✓"/>
            </a:pPr>
            <a:r>
              <a:rPr lang="ca-E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Servei d’impressió de treballs acadèmics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4960" marR="0" lvl="0" indent="-132519" algn="l" rtl="0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FF0000"/>
              </a:buClr>
              <a:buSzPts val="2080"/>
              <a:buFont typeface="Noto Sans Symbols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4960" marR="0" lvl="0" indent="-132519" algn="l" rtl="0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FF0000"/>
              </a:buClr>
              <a:buSzPts val="2080"/>
              <a:buFont typeface="Noto Sans Symbols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1384916" y="151160"/>
            <a:ext cx="7066626" cy="1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ca-ES" sz="3600" b="1" i="0" u="none" strike="noStrike" cap="none">
                <a:solidFill>
                  <a:srgbClr val="6593D9"/>
                </a:solidFill>
                <a:latin typeface="Arial"/>
                <a:ea typeface="Arial"/>
                <a:cs typeface="Arial"/>
                <a:sym typeface="Arial"/>
              </a:rPr>
              <a:t>Carta de serveis dels estudis postobligatoris al Joaquim Mir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182" y="151160"/>
            <a:ext cx="1154160" cy="81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5"/>
          <p:cNvSpPr/>
          <p:nvPr/>
        </p:nvSpPr>
        <p:spPr>
          <a:xfrm>
            <a:off x="613945" y="908720"/>
            <a:ext cx="777204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35"/>
          <p:cNvSpPr/>
          <p:nvPr/>
        </p:nvSpPr>
        <p:spPr>
          <a:xfrm>
            <a:off x="1121664" y="4309871"/>
            <a:ext cx="7583424" cy="17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64960" marR="0" lvl="0" indent="-264599" algn="ctr" rtl="0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a-ES" sz="40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Moltes gràcies per la vostra atenció.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4960" marR="0" lvl="0" indent="-264599" algn="ctr" rtl="0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a-ES" sz="40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Vilanova i la Geltrú, </a:t>
            </a:r>
            <a:r>
              <a:rPr lang="ca-ES" sz="4000" b="1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juliol</a:t>
            </a:r>
            <a:r>
              <a:rPr lang="ca-ES" sz="4000" b="1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2022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4416" y="1069511"/>
            <a:ext cx="5364480" cy="307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/>
          <p:nvPr/>
        </p:nvSpPr>
        <p:spPr>
          <a:xfrm>
            <a:off x="-2284" y="0"/>
            <a:ext cx="9143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/>
          <p:nvPr/>
        </p:nvSpPr>
        <p:spPr>
          <a:xfrm>
            <a:off x="1456292" y="135712"/>
            <a:ext cx="7294417" cy="89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a-ES" sz="3500" b="1" i="0" u="none" strike="noStrike" cap="non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El Batxillerat: distribució horària </a:t>
            </a:r>
            <a:endParaRPr sz="3500" b="0" i="0" u="none" strike="noStrike" cap="none">
              <a:solidFill>
                <a:srgbClr val="538C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7"/>
          <p:cNvGrpSpPr/>
          <p:nvPr/>
        </p:nvGrpSpPr>
        <p:grpSpPr>
          <a:xfrm rot="-5400000" flipH="1">
            <a:off x="-446669" y="442099"/>
            <a:ext cx="2514948" cy="1630750"/>
            <a:chOff x="-305" y="-4155"/>
            <a:chExt cx="2514948" cy="2174333"/>
          </a:xfrm>
        </p:grpSpPr>
        <p:sp>
          <p:nvSpPr>
            <p:cNvPr id="119" name="Google Shape;119;p7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F79646">
                    <a:alpha val="9803"/>
                  </a:srgbClr>
                </a:gs>
                <a:gs pos="85000">
                  <a:srgbClr val="4F81BD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F79646">
                    <a:alpha val="9803"/>
                  </a:srgbClr>
                </a:gs>
                <a:gs pos="85000">
                  <a:srgbClr val="4F81BD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F79646">
                    <a:alpha val="9803"/>
                  </a:srgbClr>
                </a:gs>
                <a:gs pos="85000">
                  <a:srgbClr val="4F81BD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F79646">
                    <a:alpha val="9803"/>
                  </a:srgbClr>
                </a:gs>
                <a:gs pos="85000">
                  <a:srgbClr val="4F81BD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7"/>
          <p:cNvGrpSpPr/>
          <p:nvPr/>
        </p:nvGrpSpPr>
        <p:grpSpPr>
          <a:xfrm rot="10800000">
            <a:off x="6847914" y="4560734"/>
            <a:ext cx="2296085" cy="2297265"/>
            <a:chOff x="-305" y="-1"/>
            <a:chExt cx="3832880" cy="2876136"/>
          </a:xfrm>
        </p:grpSpPr>
        <p:sp>
          <p:nvSpPr>
            <p:cNvPr id="124" name="Google Shape;124;p7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F79646">
                    <a:alpha val="9803"/>
                  </a:srgbClr>
                </a:gs>
                <a:gs pos="85000">
                  <a:srgbClr val="4F81BD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F79646">
                    <a:alpha val="9803"/>
                  </a:srgbClr>
                </a:gs>
                <a:gs pos="85000">
                  <a:srgbClr val="4F81BD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F79646">
                    <a:alpha val="9803"/>
                  </a:srgbClr>
                </a:gs>
                <a:gs pos="85000">
                  <a:srgbClr val="4F81BD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F79646">
                    <a:alpha val="9803"/>
                  </a:srgbClr>
                </a:gs>
                <a:gs pos="85000">
                  <a:srgbClr val="4F81BD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7"/>
          <p:cNvSpPr/>
          <p:nvPr/>
        </p:nvSpPr>
        <p:spPr>
          <a:xfrm>
            <a:off x="6527880" y="3938847"/>
            <a:ext cx="2616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a-ES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01" y="29657"/>
            <a:ext cx="1154160" cy="813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751D8415-D186-AF97-D86C-7C089DE65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59802"/>
              </p:ext>
            </p:extLst>
          </p:nvPr>
        </p:nvGraphicFramePr>
        <p:xfrm>
          <a:off x="1520499" y="1032388"/>
          <a:ext cx="6167209" cy="5567236"/>
        </p:xfrm>
        <a:graphic>
          <a:graphicData uri="http://schemas.openxmlformats.org/drawingml/2006/table">
            <a:tbl>
              <a:tblPr firstRow="1" bandRow="1"/>
              <a:tblGrid>
                <a:gridCol w="1378714">
                  <a:extLst>
                    <a:ext uri="{9D8B030D-6E8A-4147-A177-3AD203B41FA5}">
                      <a16:colId xmlns:a16="http://schemas.microsoft.com/office/drawing/2014/main" val="423393472"/>
                    </a:ext>
                  </a:extLst>
                </a:gridCol>
                <a:gridCol w="3510585">
                  <a:extLst>
                    <a:ext uri="{9D8B030D-6E8A-4147-A177-3AD203B41FA5}">
                      <a16:colId xmlns:a16="http://schemas.microsoft.com/office/drawing/2014/main" val="2417699182"/>
                    </a:ext>
                  </a:extLst>
                </a:gridCol>
                <a:gridCol w="638955">
                  <a:extLst>
                    <a:ext uri="{9D8B030D-6E8A-4147-A177-3AD203B41FA5}">
                      <a16:colId xmlns:a16="http://schemas.microsoft.com/office/drawing/2014/main" val="2170121299"/>
                    </a:ext>
                  </a:extLst>
                </a:gridCol>
                <a:gridCol w="638955">
                  <a:extLst>
                    <a:ext uri="{9D8B030D-6E8A-4147-A177-3AD203B41FA5}">
                      <a16:colId xmlns:a16="http://schemas.microsoft.com/office/drawing/2014/main" val="4003000695"/>
                    </a:ext>
                  </a:extLst>
                </a:gridCol>
              </a:tblGrid>
              <a:tr h="258807">
                <a:tc>
                  <a:txBody>
                    <a:bodyPr/>
                    <a:lstStyle/>
                    <a:p>
                      <a:r>
                        <a:rPr lang="ca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Nº d'hores setmanals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>
                          <a:effectLst/>
                        </a:rPr>
                        <a:t>1r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>
                          <a:effectLst/>
                        </a:rPr>
                        <a:t>2n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extLst>
                  <a:ext uri="{0D108BD9-81ED-4DB2-BD59-A6C34878D82A}">
                    <a16:rowId xmlns:a16="http://schemas.microsoft.com/office/drawing/2014/main" val="799105539"/>
                  </a:ext>
                </a:extLst>
              </a:tr>
              <a:tr h="311348">
                <a:tc rowSpan="10"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PART</a:t>
                      </a:r>
                      <a:endParaRPr lang="es-ES" sz="1800" dirty="0">
                        <a:effectLst/>
                      </a:endParaRPr>
                    </a:p>
                    <a:p>
                      <a:pPr algn="ctr"/>
                      <a:r>
                        <a:rPr lang="ca-ES" sz="1800" dirty="0">
                          <a:effectLst/>
                        </a:rPr>
                        <a:t> COMUNA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aseline="0" dirty="0">
                          <a:solidFill>
                            <a:schemeClr val="tx1"/>
                          </a:solidFill>
                          <a:effectLst/>
                        </a:rPr>
                        <a:t>TUTORIA</a:t>
                      </a:r>
                      <a:endParaRPr lang="es-ES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aseline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aseline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512034"/>
                  </a:ext>
                </a:extLst>
              </a:tr>
              <a:tr h="3113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L. CATALANA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>
                          <a:effectLst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>
                          <a:effectLst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extLst>
                  <a:ext uri="{0D108BD9-81ED-4DB2-BD59-A6C34878D82A}">
                    <a16:rowId xmlns:a16="http://schemas.microsoft.com/office/drawing/2014/main" val="196322572"/>
                  </a:ext>
                </a:extLst>
              </a:tr>
              <a:tr h="3113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L. CASTELLANA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186531"/>
                  </a:ext>
                </a:extLst>
              </a:tr>
              <a:tr h="3113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FILOSOFIA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>
                          <a:effectLst/>
                        </a:rPr>
                        <a:t>2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>
                          <a:effectLst/>
                        </a:rPr>
                        <a:t>-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extLst>
                  <a:ext uri="{0D108BD9-81ED-4DB2-BD59-A6C34878D82A}">
                    <a16:rowId xmlns:a16="http://schemas.microsoft.com/office/drawing/2014/main" val="2842945946"/>
                  </a:ext>
                </a:extLst>
              </a:tr>
              <a:tr h="3113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Hª de la FILOSOFIA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-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634613"/>
                  </a:ext>
                </a:extLst>
              </a:tr>
              <a:tr h="3113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HISTÒRIA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-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>
                          <a:effectLst/>
                        </a:rPr>
                        <a:t>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extLst>
                  <a:ext uri="{0D108BD9-81ED-4DB2-BD59-A6C34878D82A}">
                    <a16:rowId xmlns:a16="http://schemas.microsoft.com/office/drawing/2014/main" val="2701190701"/>
                  </a:ext>
                </a:extLst>
              </a:tr>
              <a:tr h="3113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EDUCACIÓ FÍSICA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2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-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362968"/>
                  </a:ext>
                </a:extLst>
              </a:tr>
              <a:tr h="3113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TREBALL DE RECERCA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-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>
                          <a:effectLst/>
                        </a:rPr>
                        <a:t>(*)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extLst>
                  <a:ext uri="{0D108BD9-81ED-4DB2-BD59-A6C34878D82A}">
                    <a16:rowId xmlns:a16="http://schemas.microsoft.com/office/drawing/2014/main" val="2969668305"/>
                  </a:ext>
                </a:extLst>
              </a:tr>
              <a:tr h="3113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ANGLÈS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235507"/>
                  </a:ext>
                </a:extLst>
              </a:tr>
              <a:tr h="3113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Matèria Modalitat Obligada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4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384663"/>
                  </a:ext>
                </a:extLst>
              </a:tr>
              <a:tr h="311348">
                <a:tc rowSpan="2"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MOD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Matèria de Modalitat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4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182270"/>
                  </a:ext>
                </a:extLst>
              </a:tr>
              <a:tr h="3113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Matèria de Modalitat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>
                          <a:effectLst/>
                        </a:rPr>
                        <a:t>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>
                          <a:effectLst/>
                        </a:rPr>
                        <a:t>4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extLst>
                  <a:ext uri="{0D108BD9-81ED-4DB2-BD59-A6C34878D82A}">
                    <a16:rowId xmlns:a16="http://schemas.microsoft.com/office/drawing/2014/main" val="2017689058"/>
                  </a:ext>
                </a:extLst>
              </a:tr>
              <a:tr h="311348">
                <a:tc rowSpan="5"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OPT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Optativa Anual (Franja 1)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646495"/>
                  </a:ext>
                </a:extLst>
              </a:tr>
              <a:tr h="3113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Optativa Anual (Franja 2)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>
                          <a:effectLst/>
                        </a:rPr>
                        <a:t>3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/>
                </a:tc>
                <a:extLst>
                  <a:ext uri="{0D108BD9-81ED-4DB2-BD59-A6C34878D82A}">
                    <a16:rowId xmlns:a16="http://schemas.microsoft.com/office/drawing/2014/main" val="2179255453"/>
                  </a:ext>
                </a:extLst>
              </a:tr>
              <a:tr h="3113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Optativa Trimestral (Franja 3)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292913"/>
                  </a:ext>
                </a:extLst>
              </a:tr>
              <a:tr h="3113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>
                          <a:effectLst/>
                        </a:rPr>
                        <a:t>Optativa trimestral ODS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4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b"/>
                </a:tc>
                <a:extLst>
                  <a:ext uri="{0D108BD9-81ED-4DB2-BD59-A6C34878D82A}">
                    <a16:rowId xmlns:a16="http://schemas.microsoft.com/office/drawing/2014/main" val="1777925473"/>
                  </a:ext>
                </a:extLst>
              </a:tr>
              <a:tr h="3113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Total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30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dirty="0">
                          <a:effectLst/>
                        </a:rPr>
                        <a:t>30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97" marR="72797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5469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8"/>
          <p:cNvSpPr/>
          <p:nvPr/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 rot="-54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rgbClr val="4F81BD">
                  <a:alpha val="49803"/>
                </a:srgbClr>
              </a:gs>
              <a:gs pos="100000">
                <a:srgbClr val="24406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/>
          <p:nvPr/>
        </p:nvSpPr>
        <p:spPr>
          <a:xfrm rot="-54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8823"/>
                </a:srgbClr>
              </a:gs>
              <a:gs pos="69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8"/>
          <p:cNvSpPr/>
          <p:nvPr/>
        </p:nvSpPr>
        <p:spPr>
          <a:xfrm rot="6097846">
            <a:off x="-1161554" y="1712395"/>
            <a:ext cx="4808302" cy="306650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93B3D7">
                  <a:alpha val="0"/>
                </a:srgbClr>
              </a:gs>
              <a:gs pos="39000">
                <a:srgbClr val="93B3D7">
                  <a:alpha val="0"/>
                </a:srgbClr>
              </a:gs>
              <a:gs pos="100000">
                <a:srgbClr val="366092">
                  <a:alpha val="25882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8"/>
          <p:cNvSpPr/>
          <p:nvPr/>
        </p:nvSpPr>
        <p:spPr>
          <a:xfrm>
            <a:off x="1" y="0"/>
            <a:ext cx="3027348" cy="6875818"/>
          </a:xfrm>
          <a:prstGeom prst="rect">
            <a:avLst/>
          </a:prstGeom>
          <a:solidFill>
            <a:srgbClr val="92CCD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3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Modalitats i matèries obligades</a:t>
            </a:r>
            <a:endParaRPr sz="3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5384050" y="3541600"/>
            <a:ext cx="589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8" descr="Un dibujo de una cara feliz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01" y="29657"/>
            <a:ext cx="1154160" cy="813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4" name="Google Shape;144;p8"/>
          <p:cNvGraphicFramePr/>
          <p:nvPr>
            <p:extLst>
              <p:ext uri="{D42A27DB-BD31-4B8C-83A1-F6EECF244321}">
                <p14:modId xmlns:p14="http://schemas.microsoft.com/office/powerpoint/2010/main" val="2349724310"/>
              </p:ext>
            </p:extLst>
          </p:nvPr>
        </p:nvGraphicFramePr>
        <p:xfrm>
          <a:off x="3028951" y="1457609"/>
          <a:ext cx="6115050" cy="3962575"/>
        </p:xfrm>
        <a:graphic>
          <a:graphicData uri="http://schemas.openxmlformats.org/drawingml/2006/table">
            <a:tbl>
              <a:tblPr firstRow="1" bandRow="1">
                <a:solidFill>
                  <a:schemeClr val="lt1"/>
                </a:solidFill>
                <a:tableStyleId>{228FEEBD-5ABB-40FF-9427-AFC607834BC9}</a:tableStyleId>
              </a:tblPr>
              <a:tblGrid>
                <a:gridCol w="170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5425">
                <a:tc gridSpan="3"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u="none" strike="noStrike" cap="none">
                          <a:solidFill>
                            <a:schemeClr val="lt1"/>
                          </a:solidFill>
                        </a:rPr>
                        <a:t>MATÈRIES OBLIGADES MODALITAT </a:t>
                      </a:r>
                      <a:endParaRPr sz="1800" b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6450" marR="88050" marT="104950" marB="10495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75">
                <a:tc>
                  <a:txBody>
                    <a:bodyPr/>
                    <a:lstStyle/>
                    <a:p>
                      <a:pPr marL="0" marR="113029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6450" marR="88050" marT="104950" marB="10495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1r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6450" marR="88050" marT="104950" marB="10495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2n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6450" marR="88050" marT="104950" marB="104950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625"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1" u="none" strike="noStrike" cap="none" dirty="0">
                          <a:solidFill>
                            <a:schemeClr val="dk1"/>
                          </a:solidFill>
                        </a:rPr>
                        <a:t>Ciències i tecnologia</a:t>
                      </a:r>
                      <a:endParaRPr sz="1800" b="1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6450" marR="88050" marT="104950" marB="10495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Matemàtiques 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6450" marR="88050" marT="104950" marB="10495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Matemàtiques II o MACS II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6450" marR="88050" marT="104950" marB="10495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375"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1" u="none" strike="noStrike" cap="none" dirty="0">
                          <a:solidFill>
                            <a:schemeClr val="dk1"/>
                          </a:solidFill>
                        </a:rPr>
                        <a:t>Humanitats</a:t>
                      </a:r>
                      <a:endParaRPr sz="1800" b="1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6450" marR="88050" marT="104950" marB="10495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Llengua i Cultura Llatines 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6450" marR="88050" marT="104950" marB="10495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Llengua i Cultura Llatines II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6450" marR="88050" marT="104950" marB="10495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375"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1" u="none" strike="noStrike" cap="none" dirty="0">
                          <a:solidFill>
                            <a:schemeClr val="dk1"/>
                          </a:solidFill>
                        </a:rPr>
                        <a:t>Ciències socials</a:t>
                      </a:r>
                      <a:endParaRPr sz="1800" b="1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6450" marR="88050" marT="104950" marB="10495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</a:rPr>
                        <a:t>MACS I o Matemàtiques 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6450" marR="88050" marT="104950" marB="10495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u="none" strike="noStrike" cap="none" dirty="0">
                          <a:solidFill>
                            <a:schemeClr val="dk1"/>
                          </a:solidFill>
                        </a:rPr>
                        <a:t>MACS II o Matemàtiques II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6450" marR="88050" marT="104950" marB="10495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/>
          <p:nvPr/>
        </p:nvSpPr>
        <p:spPr>
          <a:xfrm rot="-54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rgbClr val="4F81BD">
                  <a:alpha val="49803"/>
                </a:srgbClr>
              </a:gs>
              <a:gs pos="100000">
                <a:srgbClr val="24406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 rot="-54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8823"/>
                </a:srgbClr>
              </a:gs>
              <a:gs pos="69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 rot="6097846">
            <a:off x="-1161554" y="1712395"/>
            <a:ext cx="4808302" cy="306650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93B3D7">
                  <a:alpha val="0"/>
                </a:srgbClr>
              </a:gs>
              <a:gs pos="39000">
                <a:srgbClr val="93B3D7">
                  <a:alpha val="0"/>
                </a:srgbClr>
              </a:gs>
              <a:gs pos="100000">
                <a:srgbClr val="366092">
                  <a:alpha val="25882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-30400" y="0"/>
            <a:ext cx="3059352" cy="6875818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3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Modalitat de Ciències i Tecnologia</a:t>
            </a:r>
            <a:endParaRPr sz="3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9" descr="Un dibujo de una cara feliz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322" y="150209"/>
            <a:ext cx="1154160" cy="813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" name="Google Shape;157;p9"/>
          <p:cNvGraphicFramePr/>
          <p:nvPr/>
        </p:nvGraphicFramePr>
        <p:xfrm>
          <a:off x="3065099" y="752773"/>
          <a:ext cx="5850200" cy="4655625"/>
        </p:xfrm>
        <a:graphic>
          <a:graphicData uri="http://schemas.openxmlformats.org/drawingml/2006/table">
            <a:tbl>
              <a:tblPr firstRow="1" bandRow="1">
                <a:noFill/>
                <a:tableStyleId>{228FEEBD-5ABB-40FF-9427-AFC607834BC9}</a:tableStyleId>
              </a:tblPr>
              <a:tblGrid>
                <a:gridCol w="474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lt1"/>
                          </a:solidFill>
                        </a:rPr>
                        <a:t>Modalitat de Ciències i Tecnologia</a:t>
                      </a:r>
                      <a:endParaRPr sz="23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lt1"/>
                          </a:solidFill>
                        </a:rPr>
                        <a:t>1r </a:t>
                      </a:r>
                      <a:endParaRPr sz="23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lt1"/>
                          </a:solidFill>
                        </a:rPr>
                        <a:t>2n </a:t>
                      </a:r>
                      <a:endParaRPr sz="23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Biologia I i II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Dibuix Tècnic I i II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Física I i II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Geologia i Ciències Ambientals I i II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Química I i II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Tecnologia i Enginyeria I i II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30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  <a:endParaRPr sz="23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126750" marT="50700" marB="16900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-54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rgbClr val="4F81BD">
                  <a:alpha val="49803"/>
                </a:srgbClr>
              </a:gs>
              <a:gs pos="100000">
                <a:srgbClr val="24406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-54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8823"/>
                </a:srgbClr>
              </a:gs>
              <a:gs pos="69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6097846">
            <a:off x="-1161554" y="1712395"/>
            <a:ext cx="4808302" cy="306650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93B3D7">
                  <a:alpha val="0"/>
                </a:srgbClr>
              </a:gs>
              <a:gs pos="39000">
                <a:srgbClr val="93B3D7">
                  <a:alpha val="0"/>
                </a:srgbClr>
              </a:gs>
              <a:gs pos="100000">
                <a:srgbClr val="366092">
                  <a:alpha val="25882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>
            <a:off x="-4965" y="-1"/>
            <a:ext cx="3033917" cy="6857571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a-E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Modalitat d’Humanitats </a:t>
            </a: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Ciències Socials </a:t>
            </a: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322" y="224966"/>
            <a:ext cx="1154160" cy="813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0" name="Google Shape;170;p10"/>
          <p:cNvGraphicFramePr/>
          <p:nvPr/>
        </p:nvGraphicFramePr>
        <p:xfrm>
          <a:off x="3376821" y="727428"/>
          <a:ext cx="5419325" cy="5124800"/>
        </p:xfrm>
        <a:graphic>
          <a:graphicData uri="http://schemas.openxmlformats.org/drawingml/2006/table">
            <a:tbl>
              <a:tblPr firstRow="1" bandRow="1">
                <a:noFill/>
                <a:tableStyleId>{C37A125F-8AC9-44A9-BE09-941EF6DE21FB}</a:tableStyleId>
              </a:tblPr>
              <a:tblGrid>
                <a:gridCol w="39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Modalitat d'Humanitats i Ciències Socials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1r 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2n 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Economia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3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 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Llengua i Cultura Gregues I i II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3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4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Història Món Contemporani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3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 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Llengua i Cultura Llatines I i II 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3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4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Literatura Castellana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 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4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Literatura Catalana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 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4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Literatura Universal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3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 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Matemàtiques aplicades a les CS I i II 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3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4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Empresa i Disseny de Models de Negoci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 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4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Geografia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 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4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Història de l'Art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 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u="none" strike="noStrike" cap="none"/>
                        <a:t>4</a:t>
                      </a:r>
                      <a:endParaRPr sz="2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500" marR="137500" marT="0" marB="0" anchor="b"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2"/>
          <p:cNvSpPr/>
          <p:nvPr/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2"/>
          <p:cNvSpPr/>
          <p:nvPr/>
        </p:nvSpPr>
        <p:spPr>
          <a:xfrm rot="-54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rgbClr val="4F81BD">
                  <a:alpha val="49803"/>
                </a:srgbClr>
              </a:gs>
              <a:gs pos="100000">
                <a:srgbClr val="24406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2"/>
          <p:cNvSpPr/>
          <p:nvPr/>
        </p:nvSpPr>
        <p:spPr>
          <a:xfrm rot="-54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8823"/>
                </a:srgbClr>
              </a:gs>
              <a:gs pos="69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62"/>
          <p:cNvSpPr/>
          <p:nvPr/>
        </p:nvSpPr>
        <p:spPr>
          <a:xfrm rot="6097846">
            <a:off x="-1161554" y="1712395"/>
            <a:ext cx="4808302" cy="306650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93B3D7">
                  <a:alpha val="0"/>
                </a:srgbClr>
              </a:gs>
              <a:gs pos="39000">
                <a:srgbClr val="93B3D7">
                  <a:alpha val="0"/>
                </a:srgbClr>
              </a:gs>
              <a:gs pos="100000">
                <a:srgbClr val="366092">
                  <a:alpha val="25882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2"/>
          <p:cNvSpPr/>
          <p:nvPr/>
        </p:nvSpPr>
        <p:spPr>
          <a:xfrm>
            <a:off x="-4965" y="-1"/>
            <a:ext cx="3033917" cy="6857571"/>
          </a:xfrm>
          <a:prstGeom prst="rect">
            <a:avLst/>
          </a:prstGeom>
          <a:solidFill>
            <a:srgbClr val="E36C09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a-E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1r CURS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Matèries optatives comunes a totes les modalitats</a:t>
            </a: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322" y="224966"/>
            <a:ext cx="1154160" cy="813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9DEAFB3-A467-84CF-8F09-E69D584C3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407726"/>
              </p:ext>
            </p:extLst>
          </p:nvPr>
        </p:nvGraphicFramePr>
        <p:xfrm>
          <a:off x="3028952" y="78658"/>
          <a:ext cx="6115047" cy="6695768"/>
        </p:xfrm>
        <a:graphic>
          <a:graphicData uri="http://schemas.openxmlformats.org/drawingml/2006/table">
            <a:tbl>
              <a:tblPr firstRow="1" firstCol="1" bandRow="1"/>
              <a:tblGrid>
                <a:gridCol w="120920">
                  <a:extLst>
                    <a:ext uri="{9D8B030D-6E8A-4147-A177-3AD203B41FA5}">
                      <a16:colId xmlns:a16="http://schemas.microsoft.com/office/drawing/2014/main" val="3998491471"/>
                    </a:ext>
                  </a:extLst>
                </a:gridCol>
                <a:gridCol w="1053178">
                  <a:extLst>
                    <a:ext uri="{9D8B030D-6E8A-4147-A177-3AD203B41FA5}">
                      <a16:colId xmlns:a16="http://schemas.microsoft.com/office/drawing/2014/main" val="3499627723"/>
                    </a:ext>
                  </a:extLst>
                </a:gridCol>
                <a:gridCol w="4566617">
                  <a:extLst>
                    <a:ext uri="{9D8B030D-6E8A-4147-A177-3AD203B41FA5}">
                      <a16:colId xmlns:a16="http://schemas.microsoft.com/office/drawing/2014/main" val="2720480066"/>
                    </a:ext>
                  </a:extLst>
                </a:gridCol>
                <a:gridCol w="374332">
                  <a:extLst>
                    <a:ext uri="{9D8B030D-6E8A-4147-A177-3AD203B41FA5}">
                      <a16:colId xmlns:a16="http://schemas.microsoft.com/office/drawing/2014/main" val="802351371"/>
                    </a:ext>
                  </a:extLst>
                </a:gridCol>
              </a:tblGrid>
              <a:tr h="320650">
                <a:tc rowSpan="18">
                  <a:txBody>
                    <a:bodyPr/>
                    <a:lstStyle/>
                    <a:p>
                      <a:pPr algn="ctr"/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vert="vert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effectLst/>
                        </a:rPr>
                        <a:t>1r CURS</a:t>
                      </a:r>
                      <a:endParaRPr lang="es-E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05920"/>
                  </a:ext>
                </a:extLst>
              </a:tr>
              <a:tr h="3460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FRANJA</a:t>
                      </a:r>
                    </a:p>
                    <a:p>
                      <a:pPr algn="ctr"/>
                      <a:r>
                        <a:rPr lang="es-E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/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ANUAL</a:t>
                      </a:r>
                    </a:p>
                  </a:txBody>
                  <a:tcPr marL="41665" marR="4166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dirty="0">
                          <a:effectLst/>
                        </a:rPr>
                        <a:t>Biomedicina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 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109011"/>
                  </a:ext>
                </a:extLst>
              </a:tr>
              <a:tr h="3460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dirty="0">
                          <a:effectLst/>
                        </a:rPr>
                        <a:t>Funcionament de l’Empresa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 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690858"/>
                  </a:ext>
                </a:extLst>
              </a:tr>
              <a:tr h="3460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>
                          <a:effectLst/>
                        </a:rPr>
                        <a:t>Psicologia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 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10907"/>
                  </a:ext>
                </a:extLst>
              </a:tr>
              <a:tr h="3460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i="1" dirty="0">
                          <a:effectLst/>
                        </a:rPr>
                        <a:t>Segona Llengua Estrangera (Francès)</a:t>
                      </a:r>
                      <a:endParaRPr lang="es-E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 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48391"/>
                  </a:ext>
                </a:extLst>
              </a:tr>
              <a:tr h="3460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Programació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 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753543"/>
                  </a:ext>
                </a:extLst>
              </a:tr>
              <a:tr h="4050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i="1" dirty="0">
                          <a:effectLst/>
                        </a:rPr>
                        <a:t>Reptes Científics Actuals:</a:t>
                      </a:r>
                      <a:r>
                        <a:rPr lang="ca-ES" sz="1800" i="1" baseline="0" dirty="0">
                          <a:effectLst/>
                        </a:rPr>
                        <a:t>FiQ</a:t>
                      </a:r>
                      <a:endParaRPr lang="es-E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 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23282"/>
                  </a:ext>
                </a:extLst>
              </a:tr>
              <a:tr h="3206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s-E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FRANJA</a:t>
                      </a:r>
                    </a:p>
                    <a:p>
                      <a:pPr algn="ctr"/>
                      <a:r>
                        <a:rPr lang="es-E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endParaRPr lang="es-E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ANUAL</a:t>
                      </a:r>
                    </a:p>
                  </a:txBody>
                  <a:tcPr marL="41665" marR="4166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Química I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851828"/>
                  </a:ext>
                </a:extLst>
              </a:tr>
              <a:tr h="3206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Dibuix</a:t>
                      </a:r>
                      <a:r>
                        <a:rPr lang="ca-ES" sz="18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Tècnic I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275336"/>
                  </a:ext>
                </a:extLst>
              </a:tr>
              <a:tr h="3206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i="1" dirty="0">
                          <a:effectLst/>
                        </a:rPr>
                        <a:t>Matemàtica Aplicada</a:t>
                      </a:r>
                      <a:endParaRPr lang="es-ES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34278"/>
                  </a:ext>
                </a:extLst>
              </a:tr>
              <a:tr h="3206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Creació Literària</a:t>
                      </a:r>
                      <a:endParaRPr lang="es-ES" sz="180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082134"/>
                  </a:ext>
                </a:extLst>
              </a:tr>
              <a:tr h="3206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Problemàtiques Socials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526025"/>
                  </a:ext>
                </a:extLst>
              </a:tr>
              <a:tr h="3206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baseline="0" dirty="0">
                          <a:effectLst/>
                          <a:latin typeface="+mn-lt"/>
                          <a:ea typeface="+mn-ea"/>
                        </a:rPr>
                        <a:t>Preparació EOI (Anglès)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85658"/>
                  </a:ext>
                </a:extLst>
              </a:tr>
              <a:tr h="3436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dirty="0">
                          <a:effectLst/>
                        </a:rPr>
                        <a:t>Estada a l’Empresa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>
                          <a:effectLst/>
                        </a:rPr>
                        <a:t> 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22745"/>
                  </a:ext>
                </a:extLst>
              </a:tr>
              <a:tr h="3641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FRANJA</a:t>
                      </a:r>
                    </a:p>
                    <a:p>
                      <a:pPr algn="ctr"/>
                      <a:r>
                        <a:rPr lang="es-E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es-ES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TRIMESTRAL</a:t>
                      </a:r>
                    </a:p>
                    <a:p>
                      <a:pPr algn="ctr"/>
                      <a:r>
                        <a:rPr lang="es-ES" sz="1000" dirty="0">
                          <a:effectLst/>
                        </a:rPr>
                        <a:t> 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dirty="0">
                          <a:effectLst/>
                          <a:latin typeface="+mn-lt"/>
                          <a:ea typeface="+mn-ea"/>
                        </a:rPr>
                        <a:t>Informàtica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 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349297"/>
                  </a:ext>
                </a:extLst>
              </a:tr>
              <a:tr h="3603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Robòtica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 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37733"/>
                  </a:ext>
                </a:extLst>
              </a:tr>
              <a:tr h="5556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600" dirty="0">
                          <a:effectLst/>
                        </a:rPr>
                        <a:t>Formació i Orientació Personal i Professional (FOPP)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 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12242"/>
                  </a:ext>
                </a:extLst>
              </a:tr>
              <a:tr h="3794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dirty="0">
                          <a:effectLst/>
                        </a:rPr>
                        <a:t>Ciutadania, Política i Dret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36060"/>
                  </a:ext>
                </a:extLst>
              </a:tr>
              <a:tr h="312551">
                <a:tc>
                  <a:txBody>
                    <a:bodyPr/>
                    <a:lstStyle/>
                    <a:p>
                      <a:pPr algn="l"/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a-ES" sz="1800" dirty="0">
                          <a:effectLst/>
                        </a:rPr>
                        <a:t>Treball de Recerca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3</a:t>
                      </a:r>
                      <a:endParaRPr lang="es-ES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65" marR="416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9704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4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4"/>
          <p:cNvSpPr/>
          <p:nvPr/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366092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4"/>
          <p:cNvSpPr/>
          <p:nvPr/>
        </p:nvSpPr>
        <p:spPr>
          <a:xfrm rot="5400000" flipH="1">
            <a:off x="-1914815" y="1924947"/>
            <a:ext cx="6857999" cy="30283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F81BD">
                  <a:alpha val="45882"/>
                </a:srgbClr>
              </a:gs>
              <a:gs pos="100000">
                <a:srgbClr val="4F81BD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4"/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4F81BD">
                  <a:alpha val="28627"/>
                </a:srgbClr>
              </a:gs>
              <a:gs pos="2000">
                <a:srgbClr val="4F81BD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4"/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F81BD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4"/>
          <p:cNvSpPr/>
          <p:nvPr/>
        </p:nvSpPr>
        <p:spPr>
          <a:xfrm rot="5400000" flipH="1">
            <a:off x="-2381088" y="2370939"/>
            <a:ext cx="6858003" cy="209584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93B3D7">
                  <a:alpha val="10980"/>
                </a:srgbClr>
              </a:gs>
              <a:gs pos="100000">
                <a:srgbClr val="93B3D7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-59661" y="1040231"/>
            <a:ext cx="2986367" cy="274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3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INCIDÈNCIES EN LA TRIA D’OPTATIVES</a:t>
            </a:r>
            <a:endParaRPr sz="3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4"/>
          <p:cNvSpPr txBox="1"/>
          <p:nvPr/>
        </p:nvSpPr>
        <p:spPr>
          <a:xfrm>
            <a:off x="3028375" y="-10142"/>
            <a:ext cx="5765583" cy="68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107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660" marR="0" lvl="0" indent="-228599" algn="just" rtl="0">
              <a:lnSpc>
                <a:spcPct val="11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3276"/>
              <a:buFont typeface="Arial"/>
              <a:buChar char="•"/>
            </a:pPr>
            <a:r>
              <a:rPr lang="ca-E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a poder impartir les matèries de modalitat cal un mínim d’alumnes.</a:t>
            </a:r>
            <a:endParaRPr dirty="0"/>
          </a:p>
          <a:p>
            <a:pPr marL="482760" marR="0" lvl="0" indent="-20574" algn="just" rtl="0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3276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660" marR="0" lvl="0" indent="-228599" algn="just" rtl="0">
              <a:lnSpc>
                <a:spcPct val="11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3276"/>
              <a:buFont typeface="Arial"/>
              <a:buChar char="•"/>
            </a:pPr>
            <a:r>
              <a:rPr lang="ca-E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alumnes poden cursar de forma telemàtica a l’IOC alguna matèria de modalitat (però cal fer un mínim d’assignatures de la modalitat  triada). Hi ha un professor referent.</a:t>
            </a:r>
          </a:p>
          <a:p>
            <a:pPr marL="597061" marR="0" lvl="0" algn="just" rtl="0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3276"/>
            </a:pPr>
            <a:endParaRPr lang="ca-E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5660" marR="0" lvl="0" indent="-228599" algn="just" rtl="0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3276"/>
              <a:buFont typeface="Arial"/>
              <a:buChar char="•"/>
            </a:pPr>
            <a:r>
              <a:rPr lang="ca-ES" sz="2800" dirty="0">
                <a:solidFill>
                  <a:schemeClr val="dk1"/>
                </a:solidFill>
              </a:rPr>
              <a:t>La possibilitat de cursar l’Estada a l’Empresa es comunicarà a l’inici de curs.</a:t>
            </a:r>
            <a:endParaRPr dirty="0"/>
          </a:p>
          <a:p>
            <a:pPr marL="0" marR="0" lvl="0" indent="177800" algn="just" rtl="0">
              <a:lnSpc>
                <a:spcPct val="9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079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363" y="376493"/>
            <a:ext cx="1154160" cy="81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3"/>
          <p:cNvSpPr/>
          <p:nvPr/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3"/>
          <p:cNvSpPr/>
          <p:nvPr/>
        </p:nvSpPr>
        <p:spPr>
          <a:xfrm rot="-54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rgbClr val="4F81BD">
                  <a:alpha val="49803"/>
                </a:srgbClr>
              </a:gs>
              <a:gs pos="100000">
                <a:srgbClr val="244061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3"/>
          <p:cNvSpPr/>
          <p:nvPr/>
        </p:nvSpPr>
        <p:spPr>
          <a:xfrm rot="-54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8823"/>
                </a:srgbClr>
              </a:gs>
              <a:gs pos="69000">
                <a:srgbClr val="4F81BD">
                  <a:alpha val="0"/>
                </a:srgbClr>
              </a:gs>
              <a:gs pos="100000">
                <a:srgbClr val="4F81BD">
                  <a:alpha val="0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63"/>
          <p:cNvSpPr/>
          <p:nvPr/>
        </p:nvSpPr>
        <p:spPr>
          <a:xfrm rot="6097846">
            <a:off x="-1161554" y="1712395"/>
            <a:ext cx="4808302" cy="3066500"/>
          </a:xfrm>
          <a:custGeom>
            <a:avLst/>
            <a:gdLst/>
            <a:ahLst/>
            <a:cxnLst/>
            <a:rect l="l" t="t" r="r" b="b"/>
            <a:pathLst>
              <a:path w="4808302" h="4088666" extrusionOk="0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93B3D7">
                  <a:alpha val="0"/>
                </a:srgbClr>
              </a:gs>
              <a:gs pos="39000">
                <a:srgbClr val="93B3D7">
                  <a:alpha val="0"/>
                </a:srgbClr>
              </a:gs>
              <a:gs pos="100000">
                <a:srgbClr val="366092">
                  <a:alpha val="25882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3"/>
          <p:cNvSpPr/>
          <p:nvPr/>
        </p:nvSpPr>
        <p:spPr>
          <a:xfrm>
            <a:off x="-4964" y="-1"/>
            <a:ext cx="3033916" cy="6857571"/>
          </a:xfrm>
          <a:prstGeom prst="rect">
            <a:avLst/>
          </a:prstGeom>
          <a:solidFill>
            <a:srgbClr val="93895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a-E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2n CURS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a-E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Matèries optatives comunes a totes les modalitats</a:t>
            </a: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322" y="224966"/>
            <a:ext cx="1154160" cy="813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" name="Google Shape;196;p63"/>
          <p:cNvGraphicFramePr/>
          <p:nvPr/>
        </p:nvGraphicFramePr>
        <p:xfrm>
          <a:off x="3087231" y="1968690"/>
          <a:ext cx="6029625" cy="2352250"/>
        </p:xfrm>
        <a:graphic>
          <a:graphicData uri="http://schemas.openxmlformats.org/drawingml/2006/table">
            <a:tbl>
              <a:tblPr>
                <a:noFill/>
                <a:tableStyleId>{DBEBC812-897C-41D5-B359-B5B70F056BE3}</a:tableStyleId>
              </a:tblPr>
              <a:tblGrid>
                <a:gridCol w="4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0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2n CURS </a:t>
                      </a:r>
                      <a:endParaRPr/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28B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MATÈRIES OPTATIVES COMUNES A TOTES LES MODALITATS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1r T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2n T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2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3r T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Població i  Prosperitat (ODS) 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Entorn Sostenible (ODS)  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9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Pau, Justícia i Corresponsabilitat (ODS)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Altres Opcions a determinar</a:t>
                      </a:r>
                      <a:endParaRPr/>
                    </a:p>
                  </a:txBody>
                  <a:tcPr marL="7625" marR="91450" marT="7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1020</Words>
  <Application>Microsoft Office PowerPoint</Application>
  <PresentationFormat>Presentación en pantalla (4:3)</PresentationFormat>
  <Paragraphs>342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Noto Sans Symbols</vt:lpstr>
      <vt:lpstr>Verdana</vt:lpstr>
      <vt:lpstr>Arial</vt:lpstr>
      <vt:lpstr>Calibri</vt:lpstr>
      <vt:lpstr>Arial Black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Junta</dc:creator>
  <cp:lastModifiedBy>ins jmir</cp:lastModifiedBy>
  <cp:revision>38</cp:revision>
  <dcterms:modified xsi:type="dcterms:W3CDTF">2022-07-11T19:15:35Z</dcterms:modified>
</cp:coreProperties>
</file>