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61" r:id="rId4"/>
    <p:sldId id="258" r:id="rId5"/>
    <p:sldId id="259" r:id="rId6"/>
    <p:sldId id="263" r:id="rId7"/>
    <p:sldId id="265" r:id="rId8"/>
    <p:sldId id="269" r:id="rId9"/>
    <p:sldId id="262" r:id="rId10"/>
    <p:sldId id="268" r:id="rId11"/>
    <p:sldId id="271" r:id="rId12"/>
    <p:sldId id="272" r:id="rId13"/>
    <p:sldId id="266" r:id="rId14"/>
    <p:sldId id="267" r:id="rId15"/>
    <p:sldId id="276" r:id="rId16"/>
    <p:sldId id="280" r:id="rId17"/>
    <p:sldId id="277" r:id="rId18"/>
    <p:sldId id="27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5556-8395-47D4-AD65-032C7611E1C1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6E654-D2BE-4D36-A9E5-1F7FB82C32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45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1363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4:notes"/>
          <p:cNvSpPr txBox="1">
            <a:spLocks noGrp="1"/>
          </p:cNvSpPr>
          <p:nvPr>
            <p:ph type="body" idx="1"/>
          </p:nvPr>
        </p:nvSpPr>
        <p:spPr>
          <a:xfrm>
            <a:off x="679451" y="4715711"/>
            <a:ext cx="5438775" cy="446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4:notes"/>
          <p:cNvSpPr txBox="1">
            <a:spLocks noGrp="1"/>
          </p:cNvSpPr>
          <p:nvPr>
            <p:ph type="sldNum" idx="12"/>
          </p:nvPr>
        </p:nvSpPr>
        <p:spPr>
          <a:xfrm>
            <a:off x="3849690" y="9428242"/>
            <a:ext cx="2946400" cy="49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1363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15:notes"/>
          <p:cNvSpPr txBox="1">
            <a:spLocks noGrp="1"/>
          </p:cNvSpPr>
          <p:nvPr>
            <p:ph type="body" idx="1"/>
          </p:nvPr>
        </p:nvSpPr>
        <p:spPr>
          <a:xfrm>
            <a:off x="679451" y="4715711"/>
            <a:ext cx="5438775" cy="446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5:notes"/>
          <p:cNvSpPr txBox="1">
            <a:spLocks noGrp="1"/>
          </p:cNvSpPr>
          <p:nvPr>
            <p:ph type="sldNum" idx="12"/>
          </p:nvPr>
        </p:nvSpPr>
        <p:spPr>
          <a:xfrm>
            <a:off x="3849690" y="9428242"/>
            <a:ext cx="2946400" cy="49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483" y="4343220"/>
            <a:ext cx="5487041" cy="411370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8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 txBox="1">
            <a:spLocks noGrp="1"/>
          </p:cNvSpPr>
          <p:nvPr>
            <p:ph type="sldNum" idx="12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sldNum" idx="12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17</a:t>
            </a:fld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 txBox="1">
            <a:spLocks noGrp="1"/>
          </p:cNvSpPr>
          <p:nvPr>
            <p:ph type="sldNum" idx="12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16135ede2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1363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16135ede2c_0_110:notes"/>
          <p:cNvSpPr txBox="1">
            <a:spLocks noGrp="1"/>
          </p:cNvSpPr>
          <p:nvPr>
            <p:ph type="body" idx="1"/>
          </p:nvPr>
        </p:nvSpPr>
        <p:spPr>
          <a:xfrm>
            <a:off x="679451" y="4715711"/>
            <a:ext cx="5438700" cy="4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116135ede2c_0_110:notes"/>
          <p:cNvSpPr txBox="1">
            <a:spLocks noGrp="1"/>
          </p:cNvSpPr>
          <p:nvPr>
            <p:ph type="sldNum" idx="12"/>
          </p:nvPr>
        </p:nvSpPr>
        <p:spPr>
          <a:xfrm>
            <a:off x="3849690" y="942824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1363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13:notes"/>
          <p:cNvSpPr txBox="1">
            <a:spLocks noGrp="1"/>
          </p:cNvSpPr>
          <p:nvPr>
            <p:ph type="body" idx="1"/>
          </p:nvPr>
        </p:nvSpPr>
        <p:spPr>
          <a:xfrm>
            <a:off x="679451" y="4715711"/>
            <a:ext cx="5438775" cy="446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3:notes"/>
          <p:cNvSpPr txBox="1">
            <a:spLocks noGrp="1"/>
          </p:cNvSpPr>
          <p:nvPr>
            <p:ph type="sldNum" idx="12"/>
          </p:nvPr>
        </p:nvSpPr>
        <p:spPr>
          <a:xfrm>
            <a:off x="3849690" y="9428242"/>
            <a:ext cx="2946400" cy="49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37084-C96C-19F9-69CF-1EDAA567E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FE5EAA-24A6-45E8-79C7-83E3B6642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AF6084-6A11-D384-D06F-A278BF04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CB289F-964E-16B2-126D-459D05AF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DA629-9F22-9694-EF50-C37F409E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98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F5A02-90B7-3E06-102B-F2B5F4C4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189E8-66A9-79AB-A035-C6D527601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BF503-E6C4-46BB-EF82-56BF0293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8014A-C7DB-895B-8E1E-5FB2079B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E9B45-91CE-519B-693B-F835942F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74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D58CA3-E857-AF89-4317-295840335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324450-3151-C33E-5193-8811F7D1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07D3E-C4A5-779E-5F31-4136C24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D8F315-C1ED-1328-4E90-649563BA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259FB-F89F-7534-899B-BE7F915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74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subTitle" idx="1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31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7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2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2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64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body" idx="2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79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4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621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5"/>
          <p:cNvSpPr txBox="1">
            <a:spLocks noGrp="1"/>
          </p:cNvSpPr>
          <p:nvPr>
            <p:ph type="subTitle" idx="1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05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6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body" idx="2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3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65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body" idx="3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64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42CC9-8494-6129-E223-CF094672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9A16D-FB75-F412-F324-070D0C01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42A3E-25D1-FC0E-D7DB-4E8A9F8D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5518F-17D2-65FB-E158-7B7F8142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2003E-EF79-0F0A-5D9C-AFBA39BB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69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18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9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body" idx="2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190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body" idx="2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body" idx="3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0"/>
          <p:cNvSpPr txBox="1">
            <a:spLocks noGrp="1"/>
          </p:cNvSpPr>
          <p:nvPr>
            <p:ph type="body" idx="4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48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1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body" idx="2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body" idx="3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4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5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body" idx="6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1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BF053-FA33-B98F-2AAE-FEB735F9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F9969B-C0C6-4AEB-CD53-90790D7D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5A1B09-EEC0-DB51-B9DE-E3C591E8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76751-640F-9572-A09D-39241035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FB156-3430-5070-2634-2F1EA90C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4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30991-7792-80AE-CD07-A6FCC94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D8FB4E-62EA-0418-02D0-8E28D2039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198722-F1F0-31FB-2A48-6CB78341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A57E4A-782B-E0BF-8109-771C75F2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29FC2E-661A-3A1F-9AAB-53BE08A3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9C753-C8AE-8697-98CC-0EC452DC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6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6EC86-E987-BC5A-01C5-D3793355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E3784-F335-A5E7-EBF2-203A307A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53C1B-E309-F40F-4793-3E8EE5D8E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0937DE-0161-09EB-B83D-1AC33A7AC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3F85DD-748D-578B-5382-2E2E62E0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8D0A4F-059F-FCE8-A303-9D95B269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D9F965-5760-A9D4-AB97-3DE78E8B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9EA5D8-ACF6-2FFA-62F8-99242D2B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33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C5324-BE68-A7E7-B00B-BC448B8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3C2ECD-F086-2DAB-6E51-7873727B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7228D7-1EAB-7B00-08FA-DE5E5498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7B28F1-0E3F-3E53-49C5-AB68CDA0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21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3DC03D-366D-4D8C-6CA6-8CE16572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338AA1-F326-9BE1-AA98-81FAABB8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2BDC49-93CA-9AC1-F4D9-DDD680BF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74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15547-56E5-7A8C-876F-04186E0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8D944-19D8-7376-1456-2E3B03C58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E60E17-2D09-7AE5-E43F-FDA143220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187AE-1A2D-3CC8-6E7D-4AF05994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B90A3B-F61D-36CE-A858-6C71F94B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0B18D4-73AF-E2DF-39B6-78DBBACE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55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28F55-B972-6939-634F-79A880C1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1FB870-996C-1256-C029-F42D0A119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022226-E889-D09A-952F-8A2EEEC9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6AFF26-307D-B6E9-BC54-5C5BEAD2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DF53A8-7753-F2EC-5998-16C09006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E7D8FE-7212-F85A-A352-5579DB7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67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6866F9-B56E-9384-9294-42E78413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10478C-EE1E-D643-7330-CB568F29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10C7A-F434-D84B-6232-912F65B9E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B77F-3ED1-4FE8-8369-C2A3E0DC4490}" type="datetimeFigureOut">
              <a:rPr lang="es-ES" smtClean="0"/>
              <a:t>08/07/2022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60106-2284-3B68-E58C-C390EE4F0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DD4FE-D18B-9AB3-060D-442E7DD1E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741F-C5D3-4F36-8FB1-BCFA91F3C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13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ca-ES" kern="0"/>
              <a:pPr/>
              <a:t>‹Nº›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32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xtec.cat/iesjoaquimmir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/>
          <p:cNvGraphicFramePr/>
          <p:nvPr/>
        </p:nvGraphicFramePr>
        <p:xfrm>
          <a:off x="1524000" y="-9939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44000" imgH="6858000" progId="">
                  <p:embed/>
                </p:oleObj>
              </mc:Choice>
              <mc:Fallback>
                <p:oleObj r:id="rId3" imgW="9144000" imgH="6858000" progId="">
                  <p:embed/>
                  <p:pic>
                    <p:nvPicPr>
                      <p:cNvPr id="89" name="Google Shape;89;p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524000" y="-9939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Google Shape;90;p1"/>
          <p:cNvSpPr txBox="1"/>
          <p:nvPr/>
        </p:nvSpPr>
        <p:spPr>
          <a:xfrm>
            <a:off x="2423592" y="4797153"/>
            <a:ext cx="74888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631504" y="3861048"/>
            <a:ext cx="87849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a-ES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Reunió </a:t>
            </a:r>
            <a:r>
              <a:rPr lang="ca-ES" sz="6000" dirty="0">
                <a:solidFill>
                  <a:schemeClr val="lt1"/>
                </a:solidFill>
              </a:rPr>
              <a:t>nous alumnes</a:t>
            </a:r>
            <a:r>
              <a:rPr lang="ca-ES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ESO</a:t>
            </a:r>
            <a:endParaRPr dirty="0"/>
          </a:p>
          <a:p>
            <a:pPr algn="ctr"/>
            <a:r>
              <a:rPr lang="ca-ES" sz="6000" dirty="0">
                <a:solidFill>
                  <a:schemeClr val="lt1"/>
                </a:solidFill>
              </a:rPr>
              <a:t>6</a:t>
            </a:r>
            <a:r>
              <a:rPr lang="ca-ES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juliol de 2022</a:t>
            </a:r>
            <a:endParaRPr sz="6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 descr="C:\Documents and Settings\Antonio\Escritorio\logo JM blau 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1893" y="244304"/>
            <a:ext cx="6072230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"/>
          <p:cNvSpPr/>
          <p:nvPr/>
        </p:nvSpPr>
        <p:spPr>
          <a:xfrm>
            <a:off x="192506" y="1114254"/>
            <a:ext cx="3172200" cy="2724196"/>
          </a:xfrm>
          <a:prstGeom prst="roundRect">
            <a:avLst>
              <a:gd name="adj" fmla="val 16667"/>
            </a:avLst>
          </a:prstGeom>
          <a:solidFill>
            <a:srgbClr val="DDF0C8"/>
          </a:solidFill>
          <a:ln w="9525" cap="flat" cmpd="sng">
            <a:solidFill>
              <a:srgbClr val="FFE2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Jornades al centre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Carnaval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 de la Dona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Certamen de Sant Jordi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Premis de l’Excel·lència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400"/>
            </a:pP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14"/>
          <p:cNvSpPr/>
          <p:nvPr/>
        </p:nvSpPr>
        <p:spPr>
          <a:xfrm>
            <a:off x="8091469" y="592938"/>
            <a:ext cx="3319800" cy="2065009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 Solidari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Recapte d’aliments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Cursa solidària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Parelles lingüístiques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Agents energètics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L’hora violeta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459;p14"/>
          <p:cNvSpPr/>
          <p:nvPr/>
        </p:nvSpPr>
        <p:spPr>
          <a:xfrm>
            <a:off x="192506" y="4043722"/>
            <a:ext cx="3562082" cy="2814277"/>
          </a:xfrm>
          <a:prstGeom prst="roundRect">
            <a:avLst>
              <a:gd name="adj" fmla="val 16667"/>
            </a:avLst>
          </a:prstGeom>
          <a:solidFill>
            <a:srgbClr val="99FF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Activitats a Vilanova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Menjallibres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Guarniment de carrers per Carnaval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Mostra d’objectes reciclats </a:t>
            </a:r>
            <a:endParaRPr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Volem la platja neta...</a:t>
            </a:r>
            <a:endParaRPr dirty="0"/>
          </a:p>
          <a:p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4077800" y="1137943"/>
            <a:ext cx="2829600" cy="487500"/>
          </a:xfrm>
          <a:prstGeom prst="roundRect">
            <a:avLst>
              <a:gd name="adj" fmla="val 16667"/>
            </a:avLst>
          </a:prstGeom>
          <a:solidFill>
            <a:srgbClr val="ADAD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Proves Cangur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091468" y="3020680"/>
            <a:ext cx="3823723" cy="350141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Excursions</a:t>
            </a:r>
            <a:endParaRPr sz="2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Gimcana cohesió a Sitges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 de la Música, 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 Matemàtiques,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 Nacional de la Tècnica i la Tecnologia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Cosmocaixa, 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Observació d’ocells de Vilanova i la Geltrú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4100532" y="4157112"/>
            <a:ext cx="3247200" cy="14289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Exposicions</a:t>
            </a:r>
            <a:endParaRPr dirty="0"/>
          </a:p>
          <a:p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treballs dels alumnes,</a:t>
            </a:r>
            <a:endParaRPr dirty="0"/>
          </a:p>
          <a:p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Itinerants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4053861" y="2175111"/>
            <a:ext cx="3172200" cy="1234200"/>
          </a:xfrm>
          <a:prstGeom prst="roundRect">
            <a:avLst>
              <a:gd name="adj" fmla="val 16667"/>
            </a:avLst>
          </a:prstGeom>
          <a:solidFill>
            <a:srgbClr val="C1FF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200" b="1" dirty="0">
                <a:solidFill>
                  <a:schemeClr val="dk1"/>
                </a:solidFill>
              </a:rPr>
              <a:t>Actuacions</a:t>
            </a:r>
            <a:r>
              <a:rPr lang="ca-E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r>
              <a:rPr lang="ca-E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musicals </a:t>
            </a: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endParaRPr dirty="0"/>
          </a:p>
          <a:p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i a la ciutat</a:t>
            </a:r>
            <a:endParaRPr dirty="0"/>
          </a:p>
        </p:txBody>
      </p:sp>
      <p:pic>
        <p:nvPicPr>
          <p:cNvPr id="464" name="Google Shape;464;p14" descr="logo JM blau_redui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092" y="52490"/>
            <a:ext cx="1097695" cy="78463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4"/>
          <p:cNvSpPr/>
          <p:nvPr/>
        </p:nvSpPr>
        <p:spPr>
          <a:xfrm>
            <a:off x="2855167" y="42875"/>
            <a:ext cx="5365102" cy="545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ca-E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ACTIVITATS</a:t>
            </a:r>
            <a:endParaRPr/>
          </a:p>
          <a:p>
            <a:pPr algn="ctr">
              <a:buClr>
                <a:schemeClr val="lt1"/>
              </a:buClr>
              <a:buSzPts val="2400"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/>
          <p:nvPr/>
        </p:nvSpPr>
        <p:spPr>
          <a:xfrm>
            <a:off x="4887884" y="4643981"/>
            <a:ext cx="4530436" cy="2139203"/>
          </a:xfrm>
          <a:prstGeom prst="roundRect">
            <a:avLst>
              <a:gd name="adj" fmla="val 16088"/>
            </a:avLst>
          </a:prstGeom>
          <a:solidFill>
            <a:srgbClr val="FFB6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ESTADES TEMÀTIQUES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L’esquiada a la Masella (1r, 2n,3r ESO)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Reims/Nimes (2a llengua Estrangera)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Anglaterra (4t,1r BAT)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Berlín/Ruta de l’exili (4t, 1r BAT)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15" descr="IMG-20190612-WA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4520" y="260185"/>
            <a:ext cx="3149451" cy="17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5"/>
          <p:cNvPicPr preferRelativeResize="0"/>
          <p:nvPr/>
        </p:nvPicPr>
        <p:blipFill rotWithShape="1">
          <a:blip r:embed="rId4">
            <a:alphaModFix/>
          </a:blip>
          <a:srcRect t="25013" r="4594" b="16099"/>
          <a:stretch/>
        </p:blipFill>
        <p:spPr>
          <a:xfrm>
            <a:off x="5208830" y="2208177"/>
            <a:ext cx="6615400" cy="22989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6" name="Google Shape;476;p15" descr="https://agora.xtec.cat/iesjoaquimmir/wp-content/uploads/usu530/2022/01/IMG_20220119_1702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1809" y="4683582"/>
            <a:ext cx="2583551" cy="18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15"/>
          <p:cNvSpPr/>
          <p:nvPr/>
        </p:nvSpPr>
        <p:spPr>
          <a:xfrm>
            <a:off x="498602" y="142951"/>
            <a:ext cx="4156525" cy="55263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COLÒNIES</a:t>
            </a:r>
            <a:endParaRPr sz="2400" b="1" dirty="0"/>
          </a:p>
          <a:p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Estades de treball de síntesi per a 1r, 2n i 3r d’ESO (natura i entorn, esports i aventura, lingüístiques).</a:t>
            </a:r>
            <a:endParaRPr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Estades del Projecte de recerca de 4t d’ESO</a:t>
            </a:r>
            <a:endParaRPr sz="2800" dirty="0"/>
          </a:p>
        </p:txBody>
      </p:sp>
      <p:pic>
        <p:nvPicPr>
          <p:cNvPr id="7" name="Google Shape;464;p14" descr="logo JM blau_redui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787" y="142951"/>
            <a:ext cx="548847" cy="449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2539884" y="906802"/>
            <a:ext cx="6552728" cy="595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2"/>
              </a:buClr>
              <a:buSzPts val="2400"/>
              <a:buFont typeface="Arial"/>
              <a:buChar char="•"/>
            </a:pPr>
            <a:r>
              <a:rPr lang="ca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Adquisició de llibres i material escolar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8525" indent="-555625">
              <a:spcBef>
                <a:spcPts val="64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Llibreria habitual</a:t>
            </a:r>
            <a:endParaRPr dirty="0"/>
          </a:p>
          <a:p>
            <a:pPr marL="898525" indent="-555625">
              <a:spcBef>
                <a:spcPts val="64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IDDINK (estalvi 55%)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90512">
              <a:spcBef>
                <a:spcPts val="220"/>
              </a:spcBef>
              <a:buClr>
                <a:schemeClr val="dk2"/>
              </a:buClr>
              <a:buSzPts val="825"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8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ca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centre facilita:</a:t>
            </a:r>
            <a:endParaRPr dirty="0"/>
          </a:p>
          <a:p>
            <a:pPr marL="898525" indent="-533400">
              <a:spcBef>
                <a:spcPts val="60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Ordinador portàtil</a:t>
            </a:r>
          </a:p>
          <a:p>
            <a:pPr marL="898525" indent="-533400">
              <a:spcBef>
                <a:spcPts val="60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Carpeta/Llibreta </a:t>
            </a:r>
            <a:endParaRPr dirty="0"/>
          </a:p>
          <a:p>
            <a:pPr marL="898525" indent="-533400">
              <a:spcBef>
                <a:spcPts val="60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endParaRPr dirty="0"/>
          </a:p>
          <a:p>
            <a:pPr marL="898525" indent="-533400">
              <a:spcBef>
                <a:spcPts val="60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 fotocòpies</a:t>
            </a:r>
          </a:p>
          <a:p>
            <a:pPr marL="898525" indent="-533400">
              <a:spcBef>
                <a:spcPts val="60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</a:rPr>
              <a:t>Ús</a:t>
            </a:r>
            <a:r>
              <a:rPr lang="ca-E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d’armariets</a:t>
            </a:r>
            <a:endParaRPr lang="ca-ES" sz="3200" dirty="0"/>
          </a:p>
          <a:p>
            <a:pPr marL="898525" indent="-533400">
              <a:spcBef>
                <a:spcPts val="600"/>
              </a:spcBef>
              <a:buClr>
                <a:schemeClr val="dk2"/>
              </a:buClr>
              <a:buSzPts val="2400"/>
              <a:buFont typeface="Noto Sans Symbols"/>
              <a:buChar char="✔"/>
            </a:pPr>
            <a:endParaRPr dirty="0"/>
          </a:p>
          <a:p>
            <a:pPr marL="898525" indent="-381000">
              <a:spcBef>
                <a:spcPts val="640"/>
              </a:spcBef>
              <a:buClr>
                <a:schemeClr val="dk2"/>
              </a:buClr>
              <a:buSzPts val="2400"/>
            </a:pPr>
            <a:endParaRPr sz="32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4403" y="4453104"/>
            <a:ext cx="1876296" cy="1066547"/>
          </a:xfrm>
          <a:prstGeom prst="rect">
            <a:avLst/>
          </a:prstGeom>
          <a:solidFill>
            <a:srgbClr val="87BAFF"/>
          </a:solidFill>
          <a:ln>
            <a:noFill/>
          </a:ln>
        </p:spPr>
      </p:pic>
      <p:pic>
        <p:nvPicPr>
          <p:cNvPr id="223" name="Google Shape;223;p11" descr="Resultat d'imatges de iddin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36" y="1409892"/>
            <a:ext cx="1996479" cy="10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42" y="1409892"/>
            <a:ext cx="1883139" cy="26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>
            <a:spLocks noGrp="1"/>
          </p:cNvSpPr>
          <p:nvPr>
            <p:ph type="title"/>
          </p:nvPr>
        </p:nvSpPr>
        <p:spPr>
          <a:xfrm>
            <a:off x="1847528" y="274638"/>
            <a:ext cx="8363272" cy="511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ca-ES" sz="3600" dirty="0">
                <a:latin typeface="Arial"/>
                <a:ea typeface="Arial"/>
                <a:cs typeface="Arial"/>
                <a:sym typeface="Arial"/>
              </a:rPr>
              <a:t>QUÈ NECESSITEM?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575" y="99354"/>
            <a:ext cx="1322992" cy="90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5;p15">
            <a:extLst>
              <a:ext uri="{FF2B5EF4-FFF2-40B4-BE49-F238E27FC236}">
                <a16:creationId xmlns:a16="http://schemas.microsoft.com/office/drawing/2014/main" id="{347E6F09-29C0-37AF-71E6-626025A2ED0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99" y="4701840"/>
            <a:ext cx="2291716" cy="215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6;p15">
            <a:extLst>
              <a:ext uri="{FF2B5EF4-FFF2-40B4-BE49-F238E27FC236}">
                <a16:creationId xmlns:a16="http://schemas.microsoft.com/office/drawing/2014/main" id="{04C5F6D8-BBC5-08A1-AB5E-7F0E22A7513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4173" y="4748547"/>
            <a:ext cx="2168418" cy="183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23" y="2161810"/>
            <a:ext cx="1087456" cy="14766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695" y="320909"/>
            <a:ext cx="7037449" cy="621618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246332" y="147944"/>
            <a:ext cx="1582468" cy="11116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5473521" y="4971304"/>
            <a:ext cx="6585373" cy="643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br>
              <a:rPr lang="ca-ES" sz="2600" u="sng" dirty="0">
                <a:solidFill>
                  <a:schemeClr val="hlink"/>
                </a:solidFill>
                <a:hlinkClick r:id="rId3"/>
              </a:rPr>
            </a:br>
            <a:r>
              <a:rPr lang="ca-ES" sz="2600" u="sng" dirty="0">
                <a:solidFill>
                  <a:schemeClr val="hlink"/>
                </a:solidFill>
                <a:hlinkClick r:id="rId3"/>
              </a:rPr>
              <a:t>https://agora.xtec.cat/iesjoaquimmir/</a:t>
            </a:r>
            <a:br>
              <a:rPr lang="ca-ES" dirty="0"/>
            </a:br>
            <a:endParaRPr dirty="0"/>
          </a:p>
        </p:txBody>
      </p:sp>
      <p:pic>
        <p:nvPicPr>
          <p:cNvPr id="246" name="Google Shape;246;p14" descr="Canvi d'adreça al portal iEduca | INS Vallbona d'Ano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3246" y="2182125"/>
            <a:ext cx="2834528" cy="120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 descr="Agiliza la gestión educativa de tu centro con iEdu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242" y="3627130"/>
            <a:ext cx="4407595" cy="268834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48" name="Google Shape;248;p14"/>
          <p:cNvSpPr/>
          <p:nvPr/>
        </p:nvSpPr>
        <p:spPr>
          <a:xfrm>
            <a:off x="383384" y="185136"/>
            <a:ext cx="739909" cy="52290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238;p13">
            <a:extLst>
              <a:ext uri="{FF2B5EF4-FFF2-40B4-BE49-F238E27FC236}">
                <a16:creationId xmlns:a16="http://schemas.microsoft.com/office/drawing/2014/main" id="{C2421A8D-306A-E65E-A57C-F212BDBA339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4720" y="2243594"/>
            <a:ext cx="2590172" cy="11480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32D53A6-D3A6-3B6B-5848-4B060BCA6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04173"/>
              </p:ext>
            </p:extLst>
          </p:nvPr>
        </p:nvGraphicFramePr>
        <p:xfrm>
          <a:off x="1371600" y="66696"/>
          <a:ext cx="102076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690">
                  <a:extLst>
                    <a:ext uri="{9D8B030D-6E8A-4147-A177-3AD203B41FA5}">
                      <a16:colId xmlns:a16="http://schemas.microsoft.com/office/drawing/2014/main" val="101386013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APLICACIONS A LES QUALS US DONAREM ACCÉS AL SETEMBRE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09738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5F9517E-6321-7DD5-FBE8-6D34D2DF2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16267"/>
              </p:ext>
            </p:extLst>
          </p:nvPr>
        </p:nvGraphicFramePr>
        <p:xfrm>
          <a:off x="219352" y="977277"/>
          <a:ext cx="594818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8183">
                  <a:extLst>
                    <a:ext uri="{9D8B030D-6E8A-4147-A177-3AD203B41FA5}">
                      <a16:colId xmlns:a16="http://schemas.microsoft.com/office/drawing/2014/main" val="1495670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PER FER EL SEGUIMENT D’INCIDÈNCIES I REBRE CORREUS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064772"/>
                  </a:ext>
                </a:extLst>
              </a:tr>
            </a:tbl>
          </a:graphicData>
        </a:graphic>
      </p:graphicFrame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5364DC1-B06C-B364-1F52-829989D40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77003"/>
              </p:ext>
            </p:extLst>
          </p:nvPr>
        </p:nvGraphicFramePr>
        <p:xfrm>
          <a:off x="7007582" y="1192678"/>
          <a:ext cx="44900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098">
                  <a:extLst>
                    <a:ext uri="{9D8B030D-6E8A-4147-A177-3AD203B41FA5}">
                      <a16:colId xmlns:a16="http://schemas.microsoft.com/office/drawing/2014/main" val="577785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PER FER PAGAMENTS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36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800756"/>
            <a:ext cx="11050073" cy="540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777" y="108258"/>
            <a:ext cx="744537" cy="492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2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16"/>
          <p:cNvGraphicFramePr/>
          <p:nvPr>
            <p:extLst>
              <p:ext uri="{D42A27DB-BD31-4B8C-83A1-F6EECF244321}">
                <p14:modId xmlns:p14="http://schemas.microsoft.com/office/powerpoint/2010/main" val="2219606402"/>
              </p:ext>
            </p:extLst>
          </p:nvPr>
        </p:nvGraphicFramePr>
        <p:xfrm>
          <a:off x="1847528" y="1268760"/>
          <a:ext cx="8496950" cy="38952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3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109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 DE SETEMBRE</a:t>
                      </a:r>
                      <a:endParaRPr lang="ca-ES" sz="2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Es</a:t>
                      </a:r>
                      <a:r>
                        <a:rPr lang="ca-ES" sz="2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 concretarà l’horari a la pàgina web del centre.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Acollida per part de la direcció i dels tutors.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CC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Primera tutoria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PATI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34343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Tria</a:t>
                      </a:r>
                      <a:r>
                        <a:rPr lang="ca-ES" sz="2400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a-E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 les optatives i altres informacions de centre.</a:t>
                      </a:r>
                      <a:endParaRPr sz="2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7" name="Google Shape;267;p16"/>
          <p:cNvSpPr txBox="1"/>
          <p:nvPr/>
        </p:nvSpPr>
        <p:spPr>
          <a:xfrm>
            <a:off x="2166910" y="357167"/>
            <a:ext cx="7817522" cy="461665"/>
          </a:xfrm>
          <a:prstGeom prst="rect">
            <a:avLst/>
          </a:prstGeom>
          <a:solidFill>
            <a:srgbClr val="FFCC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a-E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 DE CURS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6126" y="6334126"/>
            <a:ext cx="744537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20"/>
          <p:cNvGraphicFramePr/>
          <p:nvPr>
            <p:extLst>
              <p:ext uri="{D42A27DB-BD31-4B8C-83A1-F6EECF244321}">
                <p14:modId xmlns:p14="http://schemas.microsoft.com/office/powerpoint/2010/main" val="1787053134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44000" imgH="6858000" progId="">
                  <p:embed/>
                </p:oleObj>
              </mc:Choice>
              <mc:Fallback>
                <p:oleObj r:id="rId3" imgW="9144000" imgH="6858000" progId="">
                  <p:embed/>
                  <p:pic>
                    <p:nvPicPr>
                      <p:cNvPr id="298" name="Google Shape;298;p2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Google Shape;299;p20"/>
          <p:cNvSpPr/>
          <p:nvPr/>
        </p:nvSpPr>
        <p:spPr>
          <a:xfrm rot="20954733">
            <a:off x="1194311" y="3743364"/>
            <a:ext cx="10867934" cy="24136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dirty="0">
                <a:ln w="18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 Narrow"/>
              </a:rPr>
              <a:t>GRÀCIES PER LA VOSTRA ATENCI</a:t>
            </a:r>
            <a:r>
              <a:rPr lang="es-ES" dirty="0" err="1">
                <a:ln w="18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 Narrow"/>
              </a:rPr>
              <a:t>Ó</a:t>
            </a:r>
            <a:r>
              <a:rPr lang="es-ES" dirty="0">
                <a:ln w="18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 Narrow"/>
              </a:rPr>
              <a:t> </a:t>
            </a:r>
          </a:p>
          <a:p>
            <a:pPr lvl="0" algn="ctr"/>
            <a:r>
              <a:rPr lang="es-ES" dirty="0">
                <a:ln w="18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 Narrow"/>
              </a:rPr>
              <a:t>I BONES VACANCES!!!</a:t>
            </a:r>
            <a:endParaRPr dirty="0">
              <a:ln w="18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latin typeface="Arial Narrow"/>
            </a:endParaRPr>
          </a:p>
        </p:txBody>
      </p:sp>
      <p:pic>
        <p:nvPicPr>
          <p:cNvPr id="300" name="Google Shape;30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9696" y="291829"/>
            <a:ext cx="5472608" cy="3258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2"/>
          <p:cNvGraphicFramePr/>
          <p:nvPr>
            <p:extLst>
              <p:ext uri="{D42A27DB-BD31-4B8C-83A1-F6EECF244321}">
                <p14:modId xmlns:p14="http://schemas.microsoft.com/office/powerpoint/2010/main" val="3133539837"/>
              </p:ext>
            </p:extLst>
          </p:nvPr>
        </p:nvGraphicFramePr>
        <p:xfrm>
          <a:off x="3714751" y="280988"/>
          <a:ext cx="4448348" cy="6444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4543544" imgH="7124790" progId="Excel.Sheet.12">
                  <p:embed/>
                </p:oleObj>
              </mc:Choice>
              <mc:Fallback>
                <p:oleObj name="Hoja de cálculo" r:id="rId3" imgW="4543544" imgH="7124790" progId="Excel.Sheet.12">
                  <p:embed/>
                  <p:pic>
                    <p:nvPicPr>
                      <p:cNvPr id="99" name="Google Shape;99;p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714751" y="280988"/>
                        <a:ext cx="4448348" cy="6444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oogle Shape;257;p2" descr="logo JM blau_reduit.jpg">
            <a:extLst>
              <a:ext uri="{FF2B5EF4-FFF2-40B4-BE49-F238E27FC236}">
                <a16:creationId xmlns:a16="http://schemas.microsoft.com/office/drawing/2014/main" id="{F52D0B08-4B81-8DFB-8F5B-D25D5A799C2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8881" y="108299"/>
            <a:ext cx="1519188" cy="107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2221934506"/>
              </p:ext>
            </p:extLst>
          </p:nvPr>
        </p:nvGraphicFramePr>
        <p:xfrm>
          <a:off x="3084021" y="182562"/>
          <a:ext cx="6068292" cy="322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5391316" imgH="2848039" progId="Excel.Sheet.12">
                  <p:embed/>
                </p:oleObj>
              </mc:Choice>
              <mc:Fallback>
                <p:oleObj name="Hoja de cálculo" r:id="rId3" imgW="5391316" imgH="2848039" progId="Excel.Sheet.12">
                  <p:embed/>
                  <p:pic>
                    <p:nvPicPr>
                      <p:cNvPr id="105" name="Google Shape;105;p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084021" y="182562"/>
                        <a:ext cx="6068292" cy="3225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2495600" y="3645024"/>
            <a:ext cx="7429552" cy="2928958"/>
          </a:xfrm>
          <a:prstGeom prst="rect">
            <a:avLst/>
          </a:prstGeom>
          <a:solidFill>
            <a:srgbClr val="FFCC66"/>
          </a:solidFill>
          <a:ln w="571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 fontScale="70000" lnSpcReduction="20000"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endParaRPr lang="ca-ES" sz="2600" b="1" dirty="0">
              <a:solidFill>
                <a:schemeClr val="dk1"/>
              </a:solidFill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a-ES" sz="2600" b="1" dirty="0">
                <a:solidFill>
                  <a:schemeClr val="dk1"/>
                </a:solidFill>
              </a:rPr>
              <a:t>A LA FRANJA D’ OPTATIVES</a:t>
            </a:r>
            <a:r>
              <a:rPr lang="ca-ES" sz="2600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342900" indent="-342900" algn="l">
              <a:spcBef>
                <a:spcPts val="364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ca-ES" sz="2600" b="1" dirty="0">
                <a:solidFill>
                  <a:schemeClr val="dk1"/>
                </a:solidFill>
              </a:rPr>
              <a:t>FRANCÈS 2a LLENGUA ESTRANGERA</a:t>
            </a:r>
            <a:r>
              <a:rPr lang="ca-ES" sz="2600" dirty="0">
                <a:solidFill>
                  <a:schemeClr val="dk1"/>
                </a:solidFill>
              </a:rPr>
              <a:t>.   És per tot el curs, es tria en el moment de la matrícula. Es pot cursar només a 1r però si es fa a 2n, s’ha de continuar tota l’etapa.</a:t>
            </a:r>
            <a:endParaRPr dirty="0"/>
          </a:p>
          <a:p>
            <a:pPr algn="l">
              <a:spcBef>
                <a:spcPts val="336"/>
              </a:spcBef>
              <a:buClr>
                <a:srgbClr val="888888"/>
              </a:buClr>
              <a:buSzPct val="100000"/>
            </a:pPr>
            <a:endParaRPr dirty="0">
              <a:solidFill>
                <a:schemeClr val="dk1"/>
              </a:solidFill>
            </a:endParaRPr>
          </a:p>
          <a:p>
            <a:pPr algn="l">
              <a:spcBef>
                <a:spcPts val="336"/>
              </a:spcBef>
              <a:buClr>
                <a:schemeClr val="dk1"/>
              </a:buClr>
              <a:buSzPct val="100000"/>
            </a:pPr>
            <a:r>
              <a:rPr lang="ca-ES" b="1" dirty="0">
                <a:solidFill>
                  <a:schemeClr val="dk1"/>
                </a:solidFill>
              </a:rPr>
              <a:t>OPTATIVES TRIMESTRALS</a:t>
            </a:r>
            <a:r>
              <a:rPr lang="ca-ES" dirty="0">
                <a:solidFill>
                  <a:schemeClr val="dk1"/>
                </a:solidFill>
              </a:rPr>
              <a:t>: Es triaran a principis de setembre a través d’un formulari.</a:t>
            </a:r>
            <a:endParaRPr dirty="0"/>
          </a:p>
          <a:p>
            <a:pPr marL="342900" indent="-342900" algn="l">
              <a:spcBef>
                <a:spcPts val="336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ca-ES" dirty="0">
                <a:solidFill>
                  <a:schemeClr val="dk1"/>
                </a:solidFill>
              </a:rPr>
              <a:t>CULTURA DE LES RELIGIONS </a:t>
            </a:r>
            <a:endParaRPr dirty="0"/>
          </a:p>
          <a:p>
            <a:pPr marL="342900" indent="-342900" algn="l">
              <a:spcBef>
                <a:spcPts val="336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ca-ES" dirty="0">
                <a:solidFill>
                  <a:schemeClr val="dk1"/>
                </a:solidFill>
              </a:rPr>
              <a:t>INFORMÀTICA</a:t>
            </a:r>
            <a:endParaRPr dirty="0">
              <a:solidFill>
                <a:schemeClr val="dk1"/>
              </a:solidFill>
            </a:endParaRPr>
          </a:p>
          <a:p>
            <a:pPr marL="342900" indent="-342900" algn="l">
              <a:spcBef>
                <a:spcPts val="336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ca-ES" dirty="0">
                <a:solidFill>
                  <a:schemeClr val="dk1"/>
                </a:solidFill>
              </a:rPr>
              <a:t>EDUCACIÓ FÍSICA</a:t>
            </a:r>
            <a:endParaRPr dirty="0"/>
          </a:p>
          <a:p>
            <a:pPr marL="342900" indent="-342900" algn="l">
              <a:spcBef>
                <a:spcPts val="336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ca-ES" dirty="0">
                <a:solidFill>
                  <a:schemeClr val="dk1"/>
                </a:solidFill>
              </a:rPr>
              <a:t>CASTELLÀ</a:t>
            </a:r>
            <a:endParaRPr dirty="0"/>
          </a:p>
          <a:p>
            <a:pPr marL="342900" indent="-342900" algn="l">
              <a:spcBef>
                <a:spcPts val="336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ca-ES" dirty="0">
                <a:solidFill>
                  <a:schemeClr val="dk1"/>
                </a:solidFill>
              </a:rPr>
              <a:t>GESTIÓ DE LES EMOCIONS</a:t>
            </a:r>
            <a:endParaRPr dirty="0"/>
          </a:p>
          <a:p>
            <a:pPr marL="342900" indent="-236220" algn="l">
              <a:spcBef>
                <a:spcPts val="336"/>
              </a:spcBef>
              <a:buClr>
                <a:srgbClr val="888888"/>
              </a:buClr>
              <a:buSzPct val="100000"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Google Shape;257;p2" descr="logo JM blau_reduit.jpg">
            <a:extLst>
              <a:ext uri="{FF2B5EF4-FFF2-40B4-BE49-F238E27FC236}">
                <a16:creationId xmlns:a16="http://schemas.microsoft.com/office/drawing/2014/main" id="{0CF25CF7-C003-56C3-86C1-2DC6FA2AFB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4" y="70976"/>
            <a:ext cx="1519188" cy="107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subTitle" idx="1"/>
          </p:nvPr>
        </p:nvSpPr>
        <p:spPr>
          <a:xfrm>
            <a:off x="1847528" y="1700808"/>
            <a:ext cx="8424936" cy="4896544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 grups autoritzats</a:t>
            </a:r>
            <a:endParaRPr sz="3200" dirty="0"/>
          </a:p>
          <a:p>
            <a:pPr marL="457200" indent="-45720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Agrupaments en 5  grups per reduir ràtios</a:t>
            </a:r>
            <a:endParaRPr sz="3200" dirty="0"/>
          </a:p>
          <a:p>
            <a:pPr algn="l">
              <a:spcBef>
                <a:spcPts val="480"/>
              </a:spcBef>
              <a:buClr>
                <a:srgbClr val="888888"/>
              </a:buClr>
              <a:buSzPts val="2400"/>
            </a:pPr>
            <a:endParaRPr sz="3200" dirty="0">
              <a:solidFill>
                <a:schemeClr val="dk1"/>
              </a:solidFill>
            </a:endParaRPr>
          </a:p>
          <a:p>
            <a:pPr marL="457200" indent="-304800" algn="l">
              <a:spcBef>
                <a:spcPts val="480"/>
              </a:spcBef>
              <a:buClr>
                <a:srgbClr val="888888"/>
              </a:buClr>
              <a:buSzPts val="2400"/>
            </a:pPr>
            <a:endParaRPr sz="3200" dirty="0">
              <a:solidFill>
                <a:schemeClr val="dk1"/>
              </a:solidFill>
            </a:endParaRPr>
          </a:p>
          <a:p>
            <a:pPr marL="457200" indent="-45720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Grups de 24/25 alumnes aprox.</a:t>
            </a:r>
            <a:endParaRPr sz="3200" dirty="0"/>
          </a:p>
          <a:p>
            <a:pPr marL="457200" indent="-45720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Criteris d’agrupaments: </a:t>
            </a:r>
            <a:endParaRPr sz="3200" dirty="0"/>
          </a:p>
          <a:p>
            <a:pPr marL="1257300" lvl="2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Factible atenció a la diversitat. </a:t>
            </a:r>
          </a:p>
          <a:p>
            <a:pPr marL="1257300" lvl="2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Organització inclusiva a les optatives</a:t>
            </a:r>
            <a:endParaRPr sz="3200" dirty="0">
              <a:solidFill>
                <a:schemeClr val="dk1"/>
              </a:solidFill>
            </a:endParaRPr>
          </a:p>
          <a:p>
            <a:pPr marL="1257300" lvl="2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Conservatori Municipal de Música.</a:t>
            </a:r>
            <a:endParaRPr sz="3200"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ctrTitle"/>
          </p:nvPr>
        </p:nvSpPr>
        <p:spPr>
          <a:xfrm>
            <a:off x="2166910" y="357168"/>
            <a:ext cx="7772400" cy="9115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5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ca-E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AGRUPAMENTS 1r ESO</a:t>
            </a:r>
            <a:endParaRPr sz="3600" dirty="0">
              <a:solidFill>
                <a:schemeClr val="dk1"/>
              </a:solidFill>
            </a:endParaRPr>
          </a:p>
        </p:txBody>
      </p:sp>
      <p:graphicFrame>
        <p:nvGraphicFramePr>
          <p:cNvPr id="114" name="Google Shape;114;p4"/>
          <p:cNvGraphicFramePr/>
          <p:nvPr>
            <p:extLst>
              <p:ext uri="{D42A27DB-BD31-4B8C-83A1-F6EECF244321}">
                <p14:modId xmlns:p14="http://schemas.microsoft.com/office/powerpoint/2010/main" val="1538100363"/>
              </p:ext>
            </p:extLst>
          </p:nvPr>
        </p:nvGraphicFramePr>
        <p:xfrm>
          <a:off x="3275517" y="3140962"/>
          <a:ext cx="4680500" cy="576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96" y="336351"/>
            <a:ext cx="1464906" cy="91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26;p12">
            <a:extLst>
              <a:ext uri="{FF2B5EF4-FFF2-40B4-BE49-F238E27FC236}">
                <a16:creationId xmlns:a16="http://schemas.microsoft.com/office/drawing/2014/main" id="{D631DAE9-219D-2CD1-E19C-95C9AA006C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054" t="21284" r="48878" b="24970"/>
          <a:stretch/>
        </p:blipFill>
        <p:spPr>
          <a:xfrm>
            <a:off x="126762" y="5510335"/>
            <a:ext cx="1464906" cy="126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8"/>
          <p:cNvGrpSpPr/>
          <p:nvPr/>
        </p:nvGrpSpPr>
        <p:grpSpPr>
          <a:xfrm>
            <a:off x="6698" y="20650"/>
            <a:ext cx="12172121" cy="5957504"/>
            <a:chOff x="432045" y="-164927"/>
            <a:chExt cx="8640960" cy="5617461"/>
          </a:xfrm>
        </p:grpSpPr>
        <p:sp>
          <p:nvSpPr>
            <p:cNvPr id="181" name="Google Shape;181;p8"/>
            <p:cNvSpPr/>
            <p:nvPr/>
          </p:nvSpPr>
          <p:spPr>
            <a:xfrm>
              <a:off x="432045" y="-164927"/>
              <a:ext cx="8640960" cy="53590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394" y="15000"/>
                  </a:quadBezTo>
                  <a:lnTo>
                    <a:pt x="100346" y="0"/>
                  </a:lnTo>
                  <a:lnTo>
                    <a:pt x="120000" y="24000"/>
                  </a:lnTo>
                  <a:lnTo>
                    <a:pt x="104539" y="60000"/>
                  </a:lnTo>
                  <a:lnTo>
                    <a:pt x="103491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1097401" y="3779429"/>
              <a:ext cx="224664" cy="224664"/>
            </a:xfrm>
            <a:prstGeom prst="ellipse">
              <a:avLst/>
            </a:prstGeom>
            <a:solidFill>
              <a:srgbClr val="FF378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4374" y="4085422"/>
              <a:ext cx="3344063" cy="1173451"/>
            </a:xfrm>
            <a:prstGeom prst="rect">
              <a:avLst/>
            </a:prstGeom>
            <a:noFill/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080502" y="2311546"/>
              <a:ext cx="406125" cy="406125"/>
            </a:xfrm>
            <a:prstGeom prst="ellipse">
              <a:avLst/>
            </a:prstGeom>
            <a:solidFill>
              <a:srgbClr val="FF378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024336" y="2514608"/>
              <a:ext cx="2592288" cy="2937926"/>
            </a:xfrm>
            <a:prstGeom prst="rect">
              <a:avLst/>
            </a:prstGeom>
            <a:noFill/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120681" y="1204754"/>
              <a:ext cx="705672" cy="705672"/>
            </a:xfrm>
            <a:prstGeom prst="ellipse">
              <a:avLst/>
            </a:prstGeom>
            <a:solidFill>
              <a:srgbClr val="FF378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5285381" y="1996839"/>
              <a:ext cx="2995544" cy="3157974"/>
            </a:xfrm>
            <a:prstGeom prst="rect">
              <a:avLst/>
            </a:prstGeom>
            <a:noFill/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1" name="Google Shape;191;p8"/>
          <p:cNvSpPr txBox="1"/>
          <p:nvPr/>
        </p:nvSpPr>
        <p:spPr>
          <a:xfrm>
            <a:off x="47475" y="20650"/>
            <a:ext cx="7115446" cy="1200288"/>
          </a:xfrm>
          <a:prstGeom prst="rect">
            <a:avLst/>
          </a:prstGeom>
          <a:solidFill>
            <a:srgbClr val="B8CEFE"/>
          </a:solidFill>
          <a:ln w="9525" cap="flat" cmpd="sng">
            <a:solidFill>
              <a:srgbClr val="005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a-E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PROCÉS D’ADAPTACIÓ I ACOMPANYAMENT</a:t>
            </a: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198" y="6025985"/>
            <a:ext cx="1221621" cy="83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14;p11">
            <a:extLst>
              <a:ext uri="{FF2B5EF4-FFF2-40B4-BE49-F238E27FC236}">
                <a16:creationId xmlns:a16="http://schemas.microsoft.com/office/drawing/2014/main" id="{76CF81D4-F262-1EB7-65AD-822A4D38A40A}"/>
              </a:ext>
            </a:extLst>
          </p:cNvPr>
          <p:cNvSpPr/>
          <p:nvPr/>
        </p:nvSpPr>
        <p:spPr>
          <a:xfrm>
            <a:off x="4114533" y="3119027"/>
            <a:ext cx="3359287" cy="2807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Tutoria (PAT)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Desenvolupament personal</a:t>
            </a:r>
            <a:endParaRPr dirty="0"/>
          </a:p>
          <a:p>
            <a:pPr marL="800100" lvl="1" indent="-342900"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Convivència i participació</a:t>
            </a:r>
            <a:endParaRPr dirty="0"/>
          </a:p>
          <a:p>
            <a:pPr marL="800100" lvl="1" indent="-342900"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Orientació acadèmica</a:t>
            </a:r>
            <a:endParaRPr dirty="0"/>
          </a:p>
          <a:p>
            <a:pPr marL="815975" lvl="2"/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professional</a:t>
            </a:r>
            <a:endParaRPr dirty="0"/>
          </a:p>
          <a:p>
            <a:pPr>
              <a:buClr>
                <a:schemeClr val="lt1"/>
              </a:buClr>
              <a:buSzPts val="2000"/>
            </a:pP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417;p11">
            <a:extLst>
              <a:ext uri="{FF2B5EF4-FFF2-40B4-BE49-F238E27FC236}">
                <a16:creationId xmlns:a16="http://schemas.microsoft.com/office/drawing/2014/main" id="{B6BF6D74-E5B1-D891-E62A-EA95DFB481CB}"/>
              </a:ext>
            </a:extLst>
          </p:cNvPr>
          <p:cNvSpPr txBox="1"/>
          <p:nvPr/>
        </p:nvSpPr>
        <p:spPr>
          <a:xfrm>
            <a:off x="4360347" y="2399386"/>
            <a:ext cx="25202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a-ES" sz="2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ALUMNAT</a:t>
            </a:r>
            <a:endParaRPr dirty="0"/>
          </a:p>
        </p:txBody>
      </p:sp>
      <p:sp>
        <p:nvSpPr>
          <p:cNvPr id="17" name="Google Shape;415;p11">
            <a:extLst>
              <a:ext uri="{FF2B5EF4-FFF2-40B4-BE49-F238E27FC236}">
                <a16:creationId xmlns:a16="http://schemas.microsoft.com/office/drawing/2014/main" id="{5F5A5AF5-01B6-3502-D7B2-093B0A33B01E}"/>
              </a:ext>
            </a:extLst>
          </p:cNvPr>
          <p:cNvSpPr/>
          <p:nvPr/>
        </p:nvSpPr>
        <p:spPr>
          <a:xfrm>
            <a:off x="1128948" y="4420270"/>
            <a:ext cx="3024336" cy="19158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 primària-secundària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</a:t>
            </a:r>
            <a:endParaRPr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Reunions de nivell</a:t>
            </a:r>
            <a:endParaRPr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Juntes d’avaluació</a:t>
            </a:r>
            <a:endParaRPr dirty="0"/>
          </a:p>
          <a:p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418;p11">
            <a:extLst>
              <a:ext uri="{FF2B5EF4-FFF2-40B4-BE49-F238E27FC236}">
                <a16:creationId xmlns:a16="http://schemas.microsoft.com/office/drawing/2014/main" id="{FA04206F-F9F8-C3FC-9E3A-9B3D9BD6AEF2}"/>
              </a:ext>
            </a:extLst>
          </p:cNvPr>
          <p:cNvSpPr txBox="1"/>
          <p:nvPr/>
        </p:nvSpPr>
        <p:spPr>
          <a:xfrm>
            <a:off x="184875" y="3735745"/>
            <a:ext cx="28602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a-ES" sz="2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PROFESSORAT</a:t>
            </a:r>
            <a:endParaRPr dirty="0"/>
          </a:p>
        </p:txBody>
      </p:sp>
      <p:sp>
        <p:nvSpPr>
          <p:cNvPr id="19" name="Google Shape;416;p11">
            <a:extLst>
              <a:ext uri="{FF2B5EF4-FFF2-40B4-BE49-F238E27FC236}">
                <a16:creationId xmlns:a16="http://schemas.microsoft.com/office/drawing/2014/main" id="{1AB60029-A5C9-E9CB-A53A-008D27468062}"/>
              </a:ext>
            </a:extLst>
          </p:cNvPr>
          <p:cNvSpPr/>
          <p:nvPr/>
        </p:nvSpPr>
        <p:spPr>
          <a:xfrm>
            <a:off x="7616442" y="2233593"/>
            <a:ext cx="3024336" cy="4250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Reunions generals: </a:t>
            </a:r>
            <a:endParaRPr sz="1600" dirty="0"/>
          </a:p>
          <a:p>
            <a:pPr marL="800100" lvl="1" indent="-342900"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juliol</a:t>
            </a:r>
            <a:endParaRPr sz="1600" dirty="0"/>
          </a:p>
          <a:p>
            <a:pPr marL="800100" lvl="1" indent="-342900"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octubre</a:t>
            </a:r>
            <a:endParaRPr sz="16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Resultats Preavaluació (octubre)</a:t>
            </a:r>
            <a:endParaRPr lang="ca-ES" sz="16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Seguiment assistència i incidències amb el programa de gestió iEduca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per comunicar incidències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Telèfon</a:t>
            </a:r>
            <a:endParaRPr sz="16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 sz="16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a-E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Butlletins qualificacions trimestrals</a:t>
            </a:r>
            <a:endParaRPr sz="1600" dirty="0"/>
          </a:p>
          <a:p>
            <a:pPr>
              <a:buClr>
                <a:schemeClr val="lt1"/>
              </a:buClr>
              <a:buSzPts val="2000"/>
            </a:pP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419;p11">
            <a:extLst>
              <a:ext uri="{FF2B5EF4-FFF2-40B4-BE49-F238E27FC236}">
                <a16:creationId xmlns:a16="http://schemas.microsoft.com/office/drawing/2014/main" id="{FC285798-01AF-07C7-513E-A62D38BDE19B}"/>
              </a:ext>
            </a:extLst>
          </p:cNvPr>
          <p:cNvSpPr/>
          <p:nvPr/>
        </p:nvSpPr>
        <p:spPr>
          <a:xfrm>
            <a:off x="8950695" y="1694108"/>
            <a:ext cx="2520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ca-ES" sz="2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FAMÍLIES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116135ede2c_0_110" descr="logo JM blau_redui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2" y="226828"/>
            <a:ext cx="151918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116135ede2c_0_110"/>
          <p:cNvSpPr txBox="1"/>
          <p:nvPr/>
        </p:nvSpPr>
        <p:spPr>
          <a:xfrm>
            <a:off x="3175316" y="226828"/>
            <a:ext cx="6643800" cy="87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ca-E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CONVIVÈNCIA AL CENTRE: 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ca-ES" sz="2800" b="1" dirty="0"/>
              <a:t>La cultura social positiva</a:t>
            </a:r>
            <a:br>
              <a:rPr lang="ca-E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g116135ede2c_0_110"/>
          <p:cNvSpPr/>
          <p:nvPr/>
        </p:nvSpPr>
        <p:spPr>
          <a:xfrm>
            <a:off x="2050046" y="1298398"/>
            <a:ext cx="9137358" cy="5167716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2000"/>
              <a:buFont typeface="Arial"/>
              <a:buChar char="-"/>
            </a:pPr>
            <a:r>
              <a:rPr lang="ca-ES" sz="2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Invertim en bones conductes definint expectatives.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15900">
              <a:buClr>
                <a:srgbClr val="000000"/>
              </a:buClr>
              <a:buSzPts val="2000"/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Clr>
                <a:srgbClr val="000000"/>
              </a:buClr>
              <a:buSzPts val="2000"/>
              <a:buFont typeface="Arial"/>
              <a:buChar char="-"/>
            </a:pPr>
            <a:r>
              <a:rPr lang="ca-ES" sz="2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Establim un entorn positiu: l’alumnat identifica l’adult com a activament preocupat pel seu èxit.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15900">
              <a:buClr>
                <a:srgbClr val="000000"/>
              </a:buClr>
              <a:buSzPts val="2000"/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Clr>
                <a:srgbClr val="000000"/>
              </a:buClr>
              <a:buSzPts val="2000"/>
              <a:buFont typeface="Arial"/>
              <a:buChar char="-"/>
            </a:pPr>
            <a:r>
              <a:rPr lang="ca-ES" sz="2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Establim un entorn previsible definint i ensenyant rutines i les conseqüències de fer bé o no les coses.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15900">
              <a:buClr>
                <a:srgbClr val="000000"/>
              </a:buClr>
              <a:buSzPts val="2000"/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Clr>
                <a:srgbClr val="000000"/>
              </a:buClr>
              <a:buSzPts val="2000"/>
              <a:buFont typeface="Arial"/>
              <a:buChar char="-"/>
            </a:pP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Fomentem </a:t>
            </a:r>
            <a:r>
              <a:rPr lang="ca-ES" sz="2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el diàleg, la reflexió personal,  la mediació i les mesures reparadores per  fer una gestió positiva del conflicte, mitjançant l’Equip de Convivència i Disciplina format per 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diferents docents. </a:t>
            </a:r>
            <a:r>
              <a:rPr lang="ca-ES" sz="2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24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5" name="Google Shape;405;g116135ede2c_0_110"/>
          <p:cNvSpPr/>
          <p:nvPr/>
        </p:nvSpPr>
        <p:spPr>
          <a:xfrm>
            <a:off x="4284154" y="1988840"/>
            <a:ext cx="58578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38100" rIns="50800" bIns="3810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16135ede2c_0_110"/>
          <p:cNvSpPr/>
          <p:nvPr/>
        </p:nvSpPr>
        <p:spPr>
          <a:xfrm>
            <a:off x="4381488" y="4359058"/>
            <a:ext cx="55818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50" tIns="36175" rIns="48250" bIns="36175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2351584" y="179352"/>
            <a:ext cx="9144000" cy="461665"/>
          </a:xfrm>
          <a:prstGeom prst="rect">
            <a:avLst/>
          </a:prstGeom>
          <a:solidFill>
            <a:srgbClr val="C3DCFF"/>
          </a:solidFill>
          <a:ln w="9525" cap="flat" cmpd="sng">
            <a:solidFill>
              <a:srgbClr val="005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a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ACTITUDS CONTRÀRIES A LES NORMES DE CONVIVÈNCIA</a:t>
            </a: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2885671" y="848655"/>
            <a:ext cx="7128791" cy="1142639"/>
            <a:chOff x="309033" y="59185"/>
            <a:chExt cx="3368548" cy="1142639"/>
          </a:xfrm>
        </p:grpSpPr>
        <p:sp>
          <p:nvSpPr>
            <p:cNvPr id="137" name="Google Shape;137;p6"/>
            <p:cNvSpPr/>
            <p:nvPr/>
          </p:nvSpPr>
          <p:spPr>
            <a:xfrm>
              <a:off x="309033" y="59185"/>
              <a:ext cx="3368548" cy="1142639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42500" y="92652"/>
              <a:ext cx="3301614" cy="107570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ca-ES" sz="23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COMUNICACIÓ INCIDÈNCIES a través del programa iEduca </a:t>
              </a:r>
              <a:r>
                <a:rPr lang="ca-ES" sz="23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email</a:t>
              </a:r>
              <a:endParaRPr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6"/>
          <p:cNvGrpSpPr/>
          <p:nvPr/>
        </p:nvGrpSpPr>
        <p:grpSpPr>
          <a:xfrm>
            <a:off x="3137925" y="2679599"/>
            <a:ext cx="6378751" cy="1205347"/>
            <a:chOff x="4893200" y="0"/>
            <a:chExt cx="2069526" cy="1241716"/>
          </a:xfrm>
        </p:grpSpPr>
        <p:sp>
          <p:nvSpPr>
            <p:cNvPr id="141" name="Google Shape;141;p6"/>
            <p:cNvSpPr/>
            <p:nvPr/>
          </p:nvSpPr>
          <p:spPr>
            <a:xfrm>
              <a:off x="4893200" y="0"/>
              <a:ext cx="2069526" cy="1241716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4929569" y="36369"/>
              <a:ext cx="1996788" cy="116897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ca-E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ACUMULACIÓ D’INCIDÈNCIES I /O INCIDÈNCIES GREUS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6"/>
          <p:cNvGrpSpPr/>
          <p:nvPr/>
        </p:nvGrpSpPr>
        <p:grpSpPr>
          <a:xfrm>
            <a:off x="2885672" y="4664331"/>
            <a:ext cx="2664296" cy="1457203"/>
            <a:chOff x="6039242" y="2205109"/>
            <a:chExt cx="2069526" cy="1241716"/>
          </a:xfrm>
        </p:grpSpPr>
        <p:sp>
          <p:nvSpPr>
            <p:cNvPr id="144" name="Google Shape;144;p6"/>
            <p:cNvSpPr/>
            <p:nvPr/>
          </p:nvSpPr>
          <p:spPr>
            <a:xfrm>
              <a:off x="6039242" y="2205109"/>
              <a:ext cx="2069526" cy="124171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6075611" y="2241478"/>
              <a:ext cx="1996788" cy="116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ca-E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Tarda d’estudi de 16h a 18h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6"/>
          <p:cNvGrpSpPr/>
          <p:nvPr/>
        </p:nvGrpSpPr>
        <p:grpSpPr>
          <a:xfrm>
            <a:off x="7722225" y="4723647"/>
            <a:ext cx="3028772" cy="1511929"/>
            <a:chOff x="3325107" y="2038984"/>
            <a:chExt cx="2087995" cy="1441219"/>
          </a:xfrm>
        </p:grpSpPr>
        <p:sp>
          <p:nvSpPr>
            <p:cNvPr id="147" name="Google Shape;147;p6"/>
            <p:cNvSpPr/>
            <p:nvPr/>
          </p:nvSpPr>
          <p:spPr>
            <a:xfrm>
              <a:off x="3343576" y="2038984"/>
              <a:ext cx="2069526" cy="1295445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325107" y="2038984"/>
              <a:ext cx="1996788" cy="144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ca-ES" sz="23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Suspensió d’assistència al centre</a:t>
              </a:r>
              <a:endParaRPr sz="2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6"/>
          <p:cNvSpPr/>
          <p:nvPr/>
        </p:nvSpPr>
        <p:spPr>
          <a:xfrm>
            <a:off x="6132116" y="2086951"/>
            <a:ext cx="390369" cy="5572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2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6"/>
          <p:cNvCxnSpPr/>
          <p:nvPr/>
        </p:nvCxnSpPr>
        <p:spPr>
          <a:xfrm flipH="1">
            <a:off x="4071408" y="3849642"/>
            <a:ext cx="1368152" cy="792088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1" name="Google Shape;151;p6"/>
          <p:cNvCxnSpPr/>
          <p:nvPr/>
        </p:nvCxnSpPr>
        <p:spPr>
          <a:xfrm>
            <a:off x="7619194" y="3872243"/>
            <a:ext cx="1080120" cy="792088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52" name="Google Shape;152;p6" descr="C:\Users\junta.INTRACENTRE\AppData\Local\Microsoft\Windows\Temporary Internet Files\Content.IE5\AAHOJ9S7\attention-160818_960_72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1720" y="3886817"/>
            <a:ext cx="1041918" cy="78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01;g116135ede2c_0_110" descr="logo JM blau_reduit.jpg">
            <a:extLst>
              <a:ext uri="{FF2B5EF4-FFF2-40B4-BE49-F238E27FC236}">
                <a16:creationId xmlns:a16="http://schemas.microsoft.com/office/drawing/2014/main" id="{3E7B5A8D-AE04-DF28-B942-BB82291575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060" y="179352"/>
            <a:ext cx="1052010" cy="70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1524000" y="0"/>
            <a:ext cx="9144000" cy="830956"/>
          </a:xfrm>
          <a:prstGeom prst="rect">
            <a:avLst/>
          </a:prstGeom>
          <a:solidFill>
            <a:srgbClr val="B8CEFE"/>
          </a:solidFill>
          <a:ln w="9525" cap="flat" cmpd="sng">
            <a:solidFill>
              <a:srgbClr val="005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a-E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FOMENTAR LES RELACIONS SOCIALS, ELIMINEM ELS MÒBILS !!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575" y="5655320"/>
            <a:ext cx="1101822" cy="110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0557" y="5908384"/>
            <a:ext cx="848758" cy="848758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1" name="Google Shape;161;p7" descr="Vista lateral del patín icono gratis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7" descr="http://image.flaticon.com/icons/svg/26/26980.svg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7" descr="http://image.flaticon.com/icons/svg/26/26980.svg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7" descr="http://image.flaticon.com/icons/svg/26/26980.svg"/>
          <p:cNvSpPr/>
          <p:nvPr/>
        </p:nvSpPr>
        <p:spPr>
          <a:xfrm>
            <a:off x="2289175" y="4651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7" descr="https://image.freepik.com/iconos-gratis/patin-persona-salto_318-2936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1745" y="5896812"/>
            <a:ext cx="871903" cy="871903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7"/>
          <p:cNvSpPr txBox="1"/>
          <p:nvPr/>
        </p:nvSpPr>
        <p:spPr>
          <a:xfrm>
            <a:off x="4799582" y="5568386"/>
            <a:ext cx="5788328" cy="1200329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a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BICICLETES I PATINETS SEMPRE LLIGATS I FORA DE L’EDIFICI PRINCIPAL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6099" y="1117701"/>
            <a:ext cx="2669519" cy="208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82666" y="3356992"/>
            <a:ext cx="522216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1279" y="1305876"/>
            <a:ext cx="3358036" cy="333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44275" y="1222436"/>
            <a:ext cx="3096343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7464152" y="2472455"/>
            <a:ext cx="847384" cy="10064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24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2" name="Google Shape;172;p7"/>
          <p:cNvCxnSpPr/>
          <p:nvPr/>
        </p:nvCxnSpPr>
        <p:spPr>
          <a:xfrm>
            <a:off x="1679577" y="5445224"/>
            <a:ext cx="8880919" cy="0"/>
          </a:xfrm>
          <a:prstGeom prst="straightConnector1">
            <a:avLst/>
          </a:prstGeom>
          <a:noFill/>
          <a:ln w="9525" cap="flat" cmpd="sng">
            <a:solidFill>
              <a:srgbClr val="FD318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4" name="Google Shape;174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43374" y="6307670"/>
            <a:ext cx="744537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3"/>
          <p:cNvSpPr txBox="1"/>
          <p:nvPr/>
        </p:nvSpPr>
        <p:spPr>
          <a:xfrm>
            <a:off x="1057900" y="1421676"/>
            <a:ext cx="9004041" cy="414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457200" indent="-444500">
              <a:spcBef>
                <a:spcPts val="250"/>
              </a:spcBef>
              <a:buClr>
                <a:srgbClr val="009998"/>
              </a:buClr>
              <a:buSzPts val="2920"/>
              <a:buFont typeface="Noto Sans Symbols"/>
              <a:buChar char="✔"/>
            </a:pPr>
            <a:r>
              <a:rPr lang="ca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Consell de Delegats. Projecte Antena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44500">
              <a:spcBef>
                <a:spcPts val="250"/>
              </a:spcBef>
              <a:buClr>
                <a:srgbClr val="009998"/>
              </a:buClr>
              <a:buSzPts val="2920"/>
              <a:buFont typeface="Noto Sans Symbols"/>
              <a:buChar char="✔"/>
            </a:pPr>
            <a:r>
              <a:rPr lang="ca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Ecodelegats - Agenda 21</a:t>
            </a:r>
            <a:endParaRPr sz="2400" dirty="0"/>
          </a:p>
          <a:p>
            <a:pPr marL="457200" indent="-444500">
              <a:spcBef>
                <a:spcPts val="250"/>
              </a:spcBef>
              <a:buClr>
                <a:srgbClr val="009998"/>
              </a:buClr>
              <a:buSzPts val="2920"/>
              <a:buFont typeface="Noto Sans Symbols"/>
              <a:buChar char="✔"/>
            </a:pPr>
            <a:r>
              <a:rPr lang="ca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Mediació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44500">
              <a:spcBef>
                <a:spcPts val="250"/>
              </a:spcBef>
              <a:buClr>
                <a:srgbClr val="009998"/>
              </a:buClr>
              <a:buSzPts val="2920"/>
              <a:buFont typeface="Noto Sans Symbols"/>
              <a:buChar char="✔"/>
            </a:pPr>
            <a:r>
              <a:rPr lang="ca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Salut i escola. Esmorzars saludables.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44500">
              <a:spcBef>
                <a:spcPts val="250"/>
              </a:spcBef>
              <a:buClr>
                <a:srgbClr val="009998"/>
              </a:buClr>
              <a:buSzPts val="2920"/>
              <a:buFont typeface="Noto Sans Symbols"/>
              <a:buChar char="✔"/>
            </a:pPr>
            <a:r>
              <a:rPr lang="ca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Viu la biblioteca</a:t>
            </a:r>
            <a:endParaRPr sz="2400" dirty="0"/>
          </a:p>
          <a:p>
            <a:pPr marL="457200" indent="-444500">
              <a:spcBef>
                <a:spcPts val="250"/>
              </a:spcBef>
              <a:buClr>
                <a:srgbClr val="009998"/>
              </a:buClr>
              <a:buSzPts val="2920"/>
              <a:buFont typeface="Noto Sans Symbols"/>
              <a:buChar char="✔"/>
            </a:pPr>
            <a:r>
              <a:rPr lang="ca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Jocs de taula</a:t>
            </a:r>
            <a:endParaRPr sz="2400" dirty="0"/>
          </a:p>
          <a:p>
            <a:pPr marL="457200" indent="-444500">
              <a:spcBef>
                <a:spcPts val="250"/>
              </a:spcBef>
              <a:buClr>
                <a:srgbClr val="009998"/>
              </a:buClr>
              <a:buSzPts val="2920"/>
              <a:buFont typeface="Noto Sans Symbols"/>
              <a:buChar char="✔"/>
            </a:pPr>
            <a:r>
              <a:rPr lang="ca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Dinamització de patis</a:t>
            </a:r>
            <a:endParaRPr sz="2400" dirty="0"/>
          </a:p>
          <a:p>
            <a:pPr marL="457200" indent="-259080">
              <a:spcBef>
                <a:spcPts val="250"/>
              </a:spcBef>
              <a:buClr>
                <a:srgbClr val="009998"/>
              </a:buClr>
              <a:buSzPts val="312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50"/>
              </a:spcBef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5016" y="216185"/>
            <a:ext cx="2380739" cy="142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3" descr="logo JM blau_redui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" y="52898"/>
            <a:ext cx="151918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3"/>
          <p:cNvSpPr/>
          <p:nvPr/>
        </p:nvSpPr>
        <p:spPr>
          <a:xfrm>
            <a:off x="1987420" y="240869"/>
            <a:ext cx="6251511" cy="5040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a-E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PROJECTES DEL CENTRE</a:t>
            </a:r>
            <a:endParaRPr dirty="0"/>
          </a:p>
          <a:p>
            <a:pPr>
              <a:buClr>
                <a:schemeClr val="lt1"/>
              </a:buClr>
              <a:buSzPts val="2400"/>
            </a:pP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0" name="Google Shape;450;p13" descr="C:\Users\mcarrillo\Desktop\descarg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6443390" y="4217445"/>
            <a:ext cx="2016223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3;p10">
            <a:extLst>
              <a:ext uri="{FF2B5EF4-FFF2-40B4-BE49-F238E27FC236}">
                <a16:creationId xmlns:a16="http://schemas.microsoft.com/office/drawing/2014/main" id="{79AA91C5-EE60-51C2-B4C3-4DF46A3B9B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4325" y="2175770"/>
            <a:ext cx="2505603" cy="157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2;p10">
            <a:extLst>
              <a:ext uri="{FF2B5EF4-FFF2-40B4-BE49-F238E27FC236}">
                <a16:creationId xmlns:a16="http://schemas.microsoft.com/office/drawing/2014/main" id="{6715E31C-69DF-FB1C-411D-AF10A5A3D4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5629" y="4441371"/>
            <a:ext cx="1760269" cy="173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639</Words>
  <Application>Microsoft Office PowerPoint</Application>
  <PresentationFormat>Panorámica</PresentationFormat>
  <Paragraphs>150</Paragraphs>
  <Slides>17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Noto Sans Symbols</vt:lpstr>
      <vt:lpstr>Times New Roman</vt:lpstr>
      <vt:lpstr>Wingdings</vt:lpstr>
      <vt:lpstr>Tema de Office</vt:lpstr>
      <vt:lpstr>Office Theme</vt:lpstr>
      <vt:lpstr>Hoja de cálculo</vt:lpstr>
      <vt:lpstr>Presentación de PowerPoint</vt:lpstr>
      <vt:lpstr>Presentación de PowerPoint</vt:lpstr>
      <vt:lpstr>Presentación de PowerPoint</vt:lpstr>
      <vt:lpstr>AGRUPAMENTS 1r 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QUÈ NECESSITEM?</vt:lpstr>
      <vt:lpstr>Presentación de PowerPoint</vt:lpstr>
      <vt:lpstr> https://agora.xtec.cat/iesjoaquimmir/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ins jmir</dc:creator>
  <cp:lastModifiedBy>ins jmir</cp:lastModifiedBy>
  <cp:revision>23</cp:revision>
  <dcterms:created xsi:type="dcterms:W3CDTF">2022-07-02T20:26:04Z</dcterms:created>
  <dcterms:modified xsi:type="dcterms:W3CDTF">2022-07-08T21:05:25Z</dcterms:modified>
</cp:coreProperties>
</file>