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9144000"/>
  <p:notesSz cx="6858000" cy="9144000"/>
  <p:embeddedFontLst>
    <p:embeddedFont>
      <p:font typeface="Lora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orient="horz" pos="576">
          <p15:clr>
            <a:srgbClr val="A4A3A4"/>
          </p15:clr>
        </p15:guide>
        <p15:guide id="3" pos="2880">
          <p15:clr>
            <a:srgbClr val="A4A3A4"/>
          </p15:clr>
        </p15:guide>
        <p15:guide id="4" pos="288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1" roundtripDataSignature="AMtx7milWIzdQLhptQR9I8iZ9nS1Plsnl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576" orient="horz"/>
        <p:guide pos="2880"/>
        <p:guide pos="28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ora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customschemas.google.com/relationships/presentationmetadata" Target="meta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Lora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Lora-italic.fntdata"/><Relationship Id="rId6" Type="http://schemas.openxmlformats.org/officeDocument/2006/relationships/slide" Target="slides/slide1.xml"/><Relationship Id="rId18" Type="http://schemas.openxmlformats.org/officeDocument/2006/relationships/font" Target="fonts/Lora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4" name="Google Shape;94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6095f094e1_0_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5" name="Google Shape;175;g6095f094e1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76" name="Google Shape;176;g6095f094e1_0_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4" name="Google Shape;18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85" name="Google Shape;185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1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2" name="Google Shape;102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10" name="Google Shape;110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1fb4d603b7_0_49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" name="Google Shape;119;g11fb4d603b7_0_4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20" name="Google Shape;120;g11fb4d603b7_0_49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1fb4d603b7_0_50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g11fb4d603b7_0_5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29" name="Google Shape;129;g11fb4d603b7_0_50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" name="Google Shape;13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38" name="Google Shape;138;p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11fb4d603b7_0_5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g11fb4d603b7_0_5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48" name="Google Shape;148;g11fb4d603b7_0_52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1fb4d603b7_0_5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g11fb4d603b7_0_5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57" name="Google Shape;157;g11fb4d603b7_0_53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6" name="Google Shape;16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67" name="Google Shape;167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Relationship Id="rId3" Type="http://schemas.openxmlformats.org/officeDocument/2006/relationships/image" Target="../media/image5.jpg"/><Relationship Id="rId4" Type="http://schemas.openxmlformats.org/officeDocument/2006/relationships/image" Target="../media/image3.jpg"/><Relationship Id="rId5" Type="http://schemas.openxmlformats.org/officeDocument/2006/relationships/image" Target="../media/image2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Relationship Id="rId3" Type="http://schemas.openxmlformats.org/officeDocument/2006/relationships/image" Target="../media/image1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contenido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3"/>
          <p:cNvSpPr txBox="1"/>
          <p:nvPr>
            <p:ph type="title"/>
          </p:nvPr>
        </p:nvSpPr>
        <p:spPr>
          <a:xfrm>
            <a:off x="457200" y="9144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  <a:defRPr sz="2800"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3"/>
          <p:cNvSpPr txBox="1"/>
          <p:nvPr>
            <p:ph idx="1" type="body"/>
          </p:nvPr>
        </p:nvSpPr>
        <p:spPr>
          <a:xfrm>
            <a:off x="1037075" y="4694800"/>
            <a:ext cx="3145200" cy="152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37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800">
                <a:latin typeface="Georgia"/>
                <a:ea typeface="Georgia"/>
                <a:cs typeface="Georgia"/>
                <a:sym typeface="Georgia"/>
              </a:defRPr>
            </a:lvl1pPr>
            <a:lvl2pPr indent="-297180" lvl="1" marL="9144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0"/>
              <a:buFont typeface="Courier New"/>
              <a:buChar char="o"/>
              <a:defRPr sz="1800">
                <a:latin typeface="Georgia"/>
                <a:ea typeface="Georgia"/>
                <a:cs typeface="Georgia"/>
                <a:sym typeface="Georgia"/>
              </a:defRPr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Georgia"/>
                <a:ea typeface="Georgia"/>
                <a:cs typeface="Georgia"/>
                <a:sym typeface="Georgia"/>
              </a:defRPr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>
                <a:latin typeface="Georgia"/>
                <a:ea typeface="Georgia"/>
                <a:cs typeface="Georgia"/>
                <a:sym typeface="Georgia"/>
              </a:defRPr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2"/>
          <p:cNvSpPr txBox="1"/>
          <p:nvPr>
            <p:ph type="title"/>
          </p:nvPr>
        </p:nvSpPr>
        <p:spPr>
          <a:xfrm>
            <a:off x="457200" y="9144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2"/>
          <p:cNvSpPr txBox="1"/>
          <p:nvPr>
            <p:ph idx="1" type="body"/>
          </p:nvPr>
        </p:nvSpPr>
        <p:spPr>
          <a:xfrm rot="5400000">
            <a:off x="2423318" y="-137319"/>
            <a:ext cx="42973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y título vertical" type="vertTitleAndTx">
  <p:cSld name="VERTICAL_TITLE_AND_VERTICAL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3"/>
          <p:cNvSpPr txBox="1"/>
          <p:nvPr>
            <p:ph type="title"/>
          </p:nvPr>
        </p:nvSpPr>
        <p:spPr>
          <a:xfrm rot="5400000">
            <a:off x="5052218" y="2491582"/>
            <a:ext cx="5211763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3"/>
          <p:cNvSpPr txBox="1"/>
          <p:nvPr>
            <p:ph idx="1" type="body"/>
          </p:nvPr>
        </p:nvSpPr>
        <p:spPr>
          <a:xfrm rot="5400000">
            <a:off x="861219" y="510382"/>
            <a:ext cx="5211763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showMasterSp="0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733203"/>
            <a:ext cx="9144000" cy="61247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77000" y="1295400"/>
            <a:ext cx="901373" cy="901373"/>
          </a:xfrm>
          <a:prstGeom prst="ellipse">
            <a:avLst/>
          </a:prstGeom>
          <a:noFill/>
          <a:ln>
            <a:noFill/>
          </a:ln>
          <a:effectLst>
            <a:outerShdw blurRad="292100" rotWithShape="0" algn="tl" dir="2700000" dist="76200">
              <a:srgbClr val="333333">
                <a:alpha val="48627"/>
              </a:srgbClr>
            </a:outerShdw>
          </a:effectLst>
        </p:spPr>
      </p:pic>
      <p:pic>
        <p:nvPicPr>
          <p:cNvPr id="25" name="Google Shape;25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91200" y="1905000"/>
            <a:ext cx="1240461" cy="1240461"/>
          </a:xfrm>
          <a:prstGeom prst="ellipse">
            <a:avLst/>
          </a:prstGeom>
          <a:noFill/>
          <a:ln>
            <a:noFill/>
          </a:ln>
          <a:effectLst>
            <a:outerShdw blurRad="292100" rotWithShape="0" algn="tl" dir="2700000" dist="76200">
              <a:srgbClr val="333333">
                <a:alpha val="48627"/>
              </a:srgbClr>
            </a:outerShdw>
          </a:effectLst>
        </p:spPr>
      </p:pic>
      <p:pic>
        <p:nvPicPr>
          <p:cNvPr id="26" name="Google Shape;26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705600" y="2209800"/>
            <a:ext cx="1828800" cy="1828800"/>
          </a:xfrm>
          <a:prstGeom prst="ellipse">
            <a:avLst/>
          </a:prstGeom>
          <a:noFill/>
          <a:ln>
            <a:noFill/>
          </a:ln>
          <a:effectLst>
            <a:outerShdw blurRad="292100" rotWithShape="0" algn="tl" dir="2700000" dist="76200">
              <a:srgbClr val="333333">
                <a:alpha val="48627"/>
              </a:srgbClr>
            </a:outerShdw>
          </a:effectLst>
        </p:spPr>
      </p:pic>
      <p:sp>
        <p:nvSpPr>
          <p:cNvPr id="27" name="Google Shape;27;p14"/>
          <p:cNvSpPr txBox="1"/>
          <p:nvPr>
            <p:ph type="ctrTitle"/>
          </p:nvPr>
        </p:nvSpPr>
        <p:spPr>
          <a:xfrm>
            <a:off x="381000" y="381001"/>
            <a:ext cx="7772400" cy="761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  <a:defRPr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4"/>
          <p:cNvSpPr txBox="1"/>
          <p:nvPr>
            <p:ph idx="1" type="subTitle"/>
          </p:nvPr>
        </p:nvSpPr>
        <p:spPr>
          <a:xfrm>
            <a:off x="439948" y="1219200"/>
            <a:ext cx="5275052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9" name="Google Shape;29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showMasterSp="0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15"/>
          <p:cNvPicPr preferRelativeResize="0"/>
          <p:nvPr/>
        </p:nvPicPr>
        <p:blipFill rotWithShape="1">
          <a:blip r:embed="rId2">
            <a:alphaModFix/>
          </a:blip>
          <a:srcRect b="-588" l="-92" r="45394" t="50810"/>
          <a:stretch/>
        </p:blipFill>
        <p:spPr>
          <a:xfrm>
            <a:off x="-13647" y="0"/>
            <a:ext cx="9157648" cy="5582272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1066799"/>
            <a:ext cx="1979920" cy="2013807"/>
          </a:xfrm>
          <a:prstGeom prst="ellipse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3529"/>
              </a:srgbClr>
            </a:outerShdw>
          </a:effectLst>
        </p:spPr>
      </p:pic>
      <p:sp>
        <p:nvSpPr>
          <p:cNvPr id="35" name="Google Shape;35;p15"/>
          <p:cNvSpPr txBox="1"/>
          <p:nvPr>
            <p:ph type="title"/>
          </p:nvPr>
        </p:nvSpPr>
        <p:spPr>
          <a:xfrm>
            <a:off x="3768304" y="1905000"/>
            <a:ext cx="5105400" cy="11430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Georgia"/>
              <a:buNone/>
              <a:defRPr b="0" sz="3600" cap="none"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5"/>
          <p:cNvSpPr txBox="1"/>
          <p:nvPr>
            <p:ph idx="1" type="body"/>
          </p:nvPr>
        </p:nvSpPr>
        <p:spPr>
          <a:xfrm>
            <a:off x="3810000" y="3048000"/>
            <a:ext cx="5105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7" name="Google Shape;37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/>
          <p:nvPr>
            <p:ph type="title"/>
          </p:nvPr>
        </p:nvSpPr>
        <p:spPr>
          <a:xfrm>
            <a:off x="457200" y="9144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457200" y="1828800"/>
            <a:ext cx="4038600" cy="4297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3" name="Google Shape;43;p16"/>
          <p:cNvSpPr txBox="1"/>
          <p:nvPr>
            <p:ph idx="2" type="body"/>
          </p:nvPr>
        </p:nvSpPr>
        <p:spPr>
          <a:xfrm>
            <a:off x="4648200" y="1828800"/>
            <a:ext cx="4038600" cy="4297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4" name="Google Shape;44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7"/>
          <p:cNvSpPr txBox="1"/>
          <p:nvPr>
            <p:ph type="title"/>
          </p:nvPr>
        </p:nvSpPr>
        <p:spPr>
          <a:xfrm>
            <a:off x="457200" y="914400"/>
            <a:ext cx="82296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1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4pPr>
            <a:lvl5pPr indent="-3175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»"/>
              <a:defRPr sz="14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1" name="Google Shape;51;p1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2" name="Google Shape;52;p1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2pPr>
            <a:lvl3pPr indent="-3302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3pPr>
            <a:lvl4pPr indent="-3175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4pPr>
            <a:lvl5pPr indent="-3175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»"/>
              <a:defRPr sz="14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3" name="Google Shape;53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8"/>
          <p:cNvSpPr txBox="1"/>
          <p:nvPr>
            <p:ph type="title"/>
          </p:nvPr>
        </p:nvSpPr>
        <p:spPr>
          <a:xfrm>
            <a:off x="457200" y="9144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  <a:defRPr sz="2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0"/>
          <p:cNvSpPr txBox="1"/>
          <p:nvPr>
            <p:ph type="title"/>
          </p:nvPr>
        </p:nvSpPr>
        <p:spPr>
          <a:xfrm>
            <a:off x="457200" y="914400"/>
            <a:ext cx="3008313" cy="762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0"/>
          <p:cNvSpPr txBox="1"/>
          <p:nvPr>
            <p:ph idx="1" type="body"/>
          </p:nvPr>
        </p:nvSpPr>
        <p:spPr>
          <a:xfrm>
            <a:off x="3575050" y="914400"/>
            <a:ext cx="5111750" cy="5211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8" name="Google Shape;68;p20"/>
          <p:cNvSpPr txBox="1"/>
          <p:nvPr>
            <p:ph idx="2" type="body"/>
          </p:nvPr>
        </p:nvSpPr>
        <p:spPr>
          <a:xfrm>
            <a:off x="457200" y="1752600"/>
            <a:ext cx="3008313" cy="4373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2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6" name="Google Shape;76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7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/>
          <p:nvPr>
            <p:ph type="title"/>
          </p:nvPr>
        </p:nvSpPr>
        <p:spPr>
          <a:xfrm>
            <a:off x="457200" y="9144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  <a:defRPr b="0" i="0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2"/>
          <p:cNvSpPr txBox="1"/>
          <p:nvPr>
            <p:ph idx="1" type="body"/>
          </p:nvPr>
        </p:nvSpPr>
        <p:spPr>
          <a:xfrm>
            <a:off x="457200" y="1828800"/>
            <a:ext cx="8229600" cy="4297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2" name="Google Shape;12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3" name="Google Shape;13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4" name="Google Shape;14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pic>
        <p:nvPicPr>
          <p:cNvPr id="15" name="Google Shape;15;p12"/>
          <p:cNvPicPr preferRelativeResize="0"/>
          <p:nvPr/>
        </p:nvPicPr>
        <p:blipFill rotWithShape="1">
          <a:blip r:embed="rId1">
            <a:alphaModFix/>
          </a:blip>
          <a:srcRect b="0" l="-144" r="0" t="0"/>
          <a:stretch/>
        </p:blipFill>
        <p:spPr>
          <a:xfrm>
            <a:off x="-13251" y="0"/>
            <a:ext cx="9157252" cy="66044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rosadelsvents.es/casas-de-colonias/hotel-condes-del-pallars" TargetMode="External"/><Relationship Id="rId4" Type="http://schemas.openxmlformats.org/officeDocument/2006/relationships/image" Target="../media/image1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"/>
          <p:cNvSpPr txBox="1"/>
          <p:nvPr>
            <p:ph type="title"/>
          </p:nvPr>
        </p:nvSpPr>
        <p:spPr>
          <a:xfrm>
            <a:off x="323525" y="1089925"/>
            <a:ext cx="8568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eorgia"/>
              <a:buNone/>
            </a:pPr>
            <a:r>
              <a:rPr b="1" lang="es-ES" sz="3500"/>
              <a:t>COLÒNIES 2n ESO</a:t>
            </a:r>
            <a:br>
              <a:rPr b="1" lang="es-ES" sz="3500"/>
            </a:br>
            <a:r>
              <a:rPr b="1" lang="es-ES" sz="3500"/>
              <a:t>27, 28 i 29 d’abril de 2022</a:t>
            </a:r>
            <a:br>
              <a:rPr lang="es-ES" sz="3500"/>
            </a:br>
            <a:br>
              <a:rPr lang="es-ES" sz="3500"/>
            </a:br>
            <a:endParaRPr sz="31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eorgia"/>
              <a:buNone/>
            </a:pPr>
            <a:r>
              <a:t/>
            </a:r>
            <a:endParaRPr/>
          </a:p>
        </p:txBody>
      </p:sp>
      <p:sp>
        <p:nvSpPr>
          <p:cNvPr id="97" name="Google Shape;97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pic>
        <p:nvPicPr>
          <p:cNvPr id="98" name="Google Shape;9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50750" y="2662900"/>
            <a:ext cx="2615300" cy="2615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6095f094e1_0_9"/>
          <p:cNvSpPr/>
          <p:nvPr/>
        </p:nvSpPr>
        <p:spPr>
          <a:xfrm>
            <a:off x="467550" y="1335000"/>
            <a:ext cx="8141700" cy="5327100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97B4E4"/>
              </a:gs>
              <a:gs pos="50000">
                <a:srgbClr val="BFCFEC"/>
              </a:gs>
              <a:gs pos="100000">
                <a:srgbClr val="E0E8F4"/>
              </a:gs>
            </a:gsLst>
            <a:lin ang="5400012" scaled="0"/>
          </a:gradFill>
          <a:ln cap="flat" cmpd="sng" w="1905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2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9" name="Google Shape;179;g6095f094e1_0_9"/>
          <p:cNvSpPr txBox="1"/>
          <p:nvPr>
            <p:ph type="title"/>
          </p:nvPr>
        </p:nvSpPr>
        <p:spPr>
          <a:xfrm>
            <a:off x="467544" y="764704"/>
            <a:ext cx="8229600" cy="5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b="1" lang="es-ES"/>
              <a:t>6. TREBALL DE SÍNTESI		</a:t>
            </a:r>
            <a:endParaRPr i="1"/>
          </a:p>
        </p:txBody>
      </p:sp>
      <p:sp>
        <p:nvSpPr>
          <p:cNvPr id="180" name="Google Shape;180;g6095f094e1_0_9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81" name="Google Shape;181;g6095f094e1_0_9"/>
          <p:cNvSpPr txBox="1"/>
          <p:nvPr>
            <p:ph idx="1" type="body"/>
          </p:nvPr>
        </p:nvSpPr>
        <p:spPr>
          <a:xfrm>
            <a:off x="951525" y="1628775"/>
            <a:ext cx="7265700" cy="431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s-ES" sz="2400"/>
              <a:t>TS: Els esports de muntanya: El Pallars i el Parc Nacional d’Aigüestortes.</a:t>
            </a:r>
            <a:endParaRPr sz="2400"/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b="1" lang="es-ES" sz="2400"/>
              <a:t>Durant les colònies</a:t>
            </a:r>
            <a:r>
              <a:rPr lang="es-ES" sz="2400"/>
              <a:t>: activitats monitorades sobre rafting, senderisme, trekking i aventura.</a:t>
            </a:r>
            <a:endParaRPr sz="2400"/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s-ES" sz="2400"/>
              <a:t>Recull de dades, quadern de contingut i d’activitats.</a:t>
            </a:r>
            <a:endParaRPr sz="2400"/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b="1" lang="es-ES" sz="2400"/>
              <a:t>Al centre</a:t>
            </a:r>
            <a:r>
              <a:rPr lang="es-ES" sz="2400"/>
              <a:t>: finalització i exposició.</a:t>
            </a:r>
            <a:endParaRPr sz="2400"/>
          </a:p>
          <a:p>
            <a:pPr indent="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 sz="2400"/>
          </a:p>
          <a:p>
            <a:pPr indent="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6"/>
          <p:cNvSpPr/>
          <p:nvPr/>
        </p:nvSpPr>
        <p:spPr>
          <a:xfrm>
            <a:off x="467544" y="1412776"/>
            <a:ext cx="8208912" cy="4968552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97B4E4"/>
              </a:gs>
              <a:gs pos="50000">
                <a:srgbClr val="BFCFEC"/>
              </a:gs>
              <a:gs pos="100000">
                <a:srgbClr val="E0E8F4"/>
              </a:gs>
            </a:gsLst>
            <a:lin ang="5400000" scaled="0"/>
          </a:gradFill>
          <a:ln cap="flat" cmpd="sng" w="1905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88" name="Google Shape;188;p6"/>
          <p:cNvSpPr txBox="1"/>
          <p:nvPr>
            <p:ph type="title"/>
          </p:nvPr>
        </p:nvSpPr>
        <p:spPr>
          <a:xfrm>
            <a:off x="467544" y="764704"/>
            <a:ext cx="8229600" cy="570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b="1" lang="es-ES"/>
              <a:t>5. </a:t>
            </a:r>
            <a:r>
              <a:rPr b="1" lang="es-ES" sz="3100"/>
              <a:t>PRECS I PREGUNTES</a:t>
            </a:r>
            <a:endParaRPr i="1" sz="3100"/>
          </a:p>
        </p:txBody>
      </p:sp>
      <p:sp>
        <p:nvSpPr>
          <p:cNvPr id="189" name="Google Shape;189;p6"/>
          <p:cNvSpPr txBox="1"/>
          <p:nvPr>
            <p:ph idx="1" type="body"/>
          </p:nvPr>
        </p:nvSpPr>
        <p:spPr>
          <a:xfrm>
            <a:off x="712350" y="1621250"/>
            <a:ext cx="7693800" cy="44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s-ES" sz="3600">
                <a:latin typeface="Lora"/>
                <a:ea typeface="Lora"/>
                <a:cs typeface="Lora"/>
                <a:sym typeface="Lora"/>
              </a:rPr>
              <a:t>Moltes gràcies</a:t>
            </a:r>
            <a:endParaRPr sz="3600"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s-ES" sz="3600">
                <a:latin typeface="Lora"/>
                <a:ea typeface="Lora"/>
                <a:cs typeface="Lora"/>
                <a:sym typeface="Lora"/>
              </a:rPr>
              <a:t>per la vostra atenció!</a:t>
            </a:r>
            <a:endParaRPr sz="3600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90" name="Google Shape;19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91" name="Google Shape;191;p6"/>
          <p:cNvSpPr txBox="1"/>
          <p:nvPr>
            <p:ph idx="1" type="body"/>
          </p:nvPr>
        </p:nvSpPr>
        <p:spPr>
          <a:xfrm>
            <a:off x="1037075" y="4694800"/>
            <a:ext cx="3145200" cy="152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/>
          </a:p>
        </p:txBody>
      </p:sp>
      <p:sp>
        <p:nvSpPr>
          <p:cNvPr id="192" name="Google Shape;192;p6"/>
          <p:cNvSpPr txBox="1"/>
          <p:nvPr>
            <p:ph idx="1" type="body"/>
          </p:nvPr>
        </p:nvSpPr>
        <p:spPr>
          <a:xfrm>
            <a:off x="5228075" y="4694800"/>
            <a:ext cx="2425200" cy="151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40"/>
              <a:buNone/>
            </a:pPr>
            <a:r>
              <a:t/>
            </a:r>
            <a:endParaRPr sz="2800"/>
          </a:p>
        </p:txBody>
      </p:sp>
      <p:pic>
        <p:nvPicPr>
          <p:cNvPr id="193" name="Google Shape;19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76100" y="3666874"/>
            <a:ext cx="3820250" cy="2689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/>
          <p:nvPr>
            <p:ph type="title"/>
          </p:nvPr>
        </p:nvSpPr>
        <p:spPr>
          <a:xfrm>
            <a:off x="457200" y="914400"/>
            <a:ext cx="4648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Georgia"/>
              <a:buNone/>
            </a:pPr>
            <a:r>
              <a:rPr b="1" lang="es-ES">
                <a:solidFill>
                  <a:srgbClr val="FF0000"/>
                </a:solidFill>
                <a:latin typeface="Lora"/>
                <a:ea typeface="Lora"/>
                <a:cs typeface="Lora"/>
                <a:sym typeface="Lora"/>
              </a:rPr>
              <a:t>ÍNDEX</a:t>
            </a:r>
            <a:endParaRPr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05" name="Google Shape;105;p2"/>
          <p:cNvSpPr txBox="1"/>
          <p:nvPr>
            <p:ph idx="1" type="body"/>
          </p:nvPr>
        </p:nvSpPr>
        <p:spPr>
          <a:xfrm>
            <a:off x="282350" y="1556800"/>
            <a:ext cx="8250000" cy="530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44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ora"/>
              <a:buAutoNum type="arabicPeriod"/>
            </a:pPr>
            <a:r>
              <a:rPr lang="es-ES" sz="2400">
                <a:latin typeface="Lora"/>
                <a:ea typeface="Lora"/>
                <a:cs typeface="Lora"/>
                <a:sym typeface="Lora"/>
              </a:rPr>
              <a:t>PRESENTACIÓ DE LA CASA DE COLÒNIES  	      3</a:t>
            </a:r>
            <a:endParaRPr sz="2400">
              <a:latin typeface="Lora"/>
              <a:ea typeface="Lora"/>
              <a:cs typeface="Lora"/>
              <a:sym typeface="Lora"/>
            </a:endParaRPr>
          </a:p>
          <a:p>
            <a:pPr indent="-444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Lora"/>
              <a:buAutoNum type="arabicPeriod"/>
            </a:pPr>
            <a:r>
              <a:rPr lang="es-ES" sz="2400">
                <a:latin typeface="Lora"/>
                <a:ea typeface="Lora"/>
                <a:cs typeface="Lora"/>
                <a:sym typeface="Lora"/>
              </a:rPr>
              <a:t>INSTAL·LACIONS INTERIORS I EXTERIORS          4</a:t>
            </a:r>
            <a:endParaRPr sz="2400">
              <a:latin typeface="Lora"/>
              <a:ea typeface="Lora"/>
              <a:cs typeface="Lora"/>
              <a:sym typeface="Lora"/>
            </a:endParaRPr>
          </a:p>
          <a:p>
            <a:pPr indent="-444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ora"/>
              <a:buAutoNum type="arabicPeriod"/>
            </a:pPr>
            <a:r>
              <a:rPr lang="es-ES" sz="2400">
                <a:latin typeface="Lora"/>
                <a:ea typeface="Lora"/>
                <a:cs typeface="Lora"/>
                <a:sym typeface="Lora"/>
              </a:rPr>
              <a:t>OBJECTIU DE LES CONVIVÈNCIES		                  6</a:t>
            </a:r>
            <a:endParaRPr sz="2400">
              <a:latin typeface="Lora"/>
              <a:ea typeface="Lora"/>
              <a:cs typeface="Lora"/>
              <a:sym typeface="Lora"/>
            </a:endParaRPr>
          </a:p>
          <a:p>
            <a:pPr indent="-444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ora"/>
              <a:buAutoNum type="arabicPeriod"/>
            </a:pPr>
            <a:r>
              <a:rPr lang="es-ES" sz="2400">
                <a:latin typeface="Lora"/>
                <a:ea typeface="Lora"/>
                <a:cs typeface="Lora"/>
                <a:sym typeface="Lora"/>
              </a:rPr>
              <a:t>QUÈ CAL PORTAR?                                                     7                                                                                                        </a:t>
            </a:r>
            <a:endParaRPr sz="2400">
              <a:latin typeface="Lora"/>
              <a:ea typeface="Lora"/>
              <a:cs typeface="Lora"/>
              <a:sym typeface="Lora"/>
            </a:endParaRPr>
          </a:p>
          <a:p>
            <a:pPr indent="-444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ora"/>
              <a:buAutoNum type="arabicPeriod"/>
            </a:pPr>
            <a:r>
              <a:rPr lang="es-ES" sz="2400">
                <a:latin typeface="Lora"/>
                <a:ea typeface="Lora"/>
                <a:cs typeface="Lora"/>
                <a:sym typeface="Lora"/>
              </a:rPr>
              <a:t>EL DIA A DIA A LA CASA                                            9                                   </a:t>
            </a:r>
            <a:endParaRPr sz="2400">
              <a:latin typeface="Lora"/>
              <a:ea typeface="Lora"/>
              <a:cs typeface="Lora"/>
              <a:sym typeface="Lora"/>
            </a:endParaRPr>
          </a:p>
          <a:p>
            <a:pPr indent="-444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ora"/>
              <a:buAutoNum type="arabicPeriod"/>
            </a:pPr>
            <a:r>
              <a:rPr lang="es-ES" sz="2400">
                <a:latin typeface="Lora"/>
                <a:ea typeface="Lora"/>
                <a:cs typeface="Lora"/>
                <a:sym typeface="Lora"/>
              </a:rPr>
              <a:t> TREBALL DE SÍNTESI                                                10                                           </a:t>
            </a:r>
            <a:endParaRPr sz="2400">
              <a:latin typeface="Lora"/>
              <a:ea typeface="Lora"/>
              <a:cs typeface="Lora"/>
              <a:sym typeface="Lora"/>
            </a:endParaRPr>
          </a:p>
          <a:p>
            <a:pPr indent="-457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Georgia"/>
              <a:buAutoNum type="arabicPeriod"/>
            </a:pPr>
            <a:r>
              <a:rPr lang="es-ES" sz="2400">
                <a:latin typeface="Lora"/>
                <a:ea typeface="Lora"/>
                <a:cs typeface="Lora"/>
                <a:sym typeface="Lora"/>
              </a:rPr>
              <a:t>PRECS I PREGUNTES	</a:t>
            </a:r>
            <a:r>
              <a:rPr lang="es-ES" sz="2400"/>
              <a:t>	</a:t>
            </a:r>
            <a:r>
              <a:rPr lang="es-ES"/>
              <a:t>				                 </a:t>
            </a:r>
            <a:r>
              <a:rPr lang="es-ES" sz="2400">
                <a:latin typeface="Lora"/>
                <a:ea typeface="Lora"/>
                <a:cs typeface="Lora"/>
                <a:sym typeface="Lora"/>
              </a:rPr>
              <a:t>11	</a:t>
            </a:r>
            <a:r>
              <a:rPr lang="es-ES"/>
              <a:t>		      																</a:t>
            </a:r>
            <a:endParaRPr/>
          </a:p>
        </p:txBody>
      </p:sp>
      <p:sp>
        <p:nvSpPr>
          <p:cNvPr id="106" name="Google Shape;106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/>
          <p:cNvSpPr/>
          <p:nvPr/>
        </p:nvSpPr>
        <p:spPr>
          <a:xfrm>
            <a:off x="611550" y="1335100"/>
            <a:ext cx="8316000" cy="5046300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97B4E4"/>
              </a:gs>
              <a:gs pos="50000">
                <a:srgbClr val="BFCFEC"/>
              </a:gs>
              <a:gs pos="100000">
                <a:srgbClr val="E0E8F4"/>
              </a:gs>
            </a:gsLst>
            <a:lin ang="5400000" scaled="0"/>
          </a:gradFill>
          <a:ln cap="flat" cmpd="sng" w="1905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3" name="Google Shape;113;p3"/>
          <p:cNvSpPr txBox="1"/>
          <p:nvPr>
            <p:ph type="title"/>
          </p:nvPr>
        </p:nvSpPr>
        <p:spPr>
          <a:xfrm>
            <a:off x="467544" y="764704"/>
            <a:ext cx="8229600" cy="570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b="1" lang="es-ES"/>
              <a:t>1. </a:t>
            </a:r>
            <a:r>
              <a:rPr b="1" lang="es-ES" sz="2400"/>
              <a:t>PRESENTACIÓ DE LA CASA DE COLÒNIES</a:t>
            </a:r>
            <a:endParaRPr sz="2400"/>
          </a:p>
        </p:txBody>
      </p:sp>
      <p:sp>
        <p:nvSpPr>
          <p:cNvPr id="114" name="Google Shape;114;p3"/>
          <p:cNvSpPr txBox="1"/>
          <p:nvPr>
            <p:ph idx="1" type="body"/>
          </p:nvPr>
        </p:nvSpPr>
        <p:spPr>
          <a:xfrm>
            <a:off x="832750" y="1641025"/>
            <a:ext cx="7854000" cy="47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t/>
            </a:r>
            <a:endParaRPr/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rPr lang="es-ES" sz="2400" u="sng">
                <a:solidFill>
                  <a:schemeClr val="hlink"/>
                </a:solidFill>
                <a:hlinkClick r:id="rId3"/>
              </a:rPr>
              <a:t>L’hotel Condes de Pallars</a:t>
            </a:r>
            <a:r>
              <a:rPr lang="es-ES" sz="2400"/>
              <a:t> és un hotel de tres estrelles situat en Rialp envoltat d’un paisatge natural únic, a prop del Parc Natural d’Aigüestortes.</a:t>
            </a:r>
            <a:endParaRPr sz="2400"/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t/>
            </a:r>
            <a:endParaRPr sz="2800"/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br>
              <a:rPr lang="es-ES" sz="2800"/>
            </a:br>
            <a:endParaRPr sz="2800"/>
          </a:p>
        </p:txBody>
      </p:sp>
      <p:sp>
        <p:nvSpPr>
          <p:cNvPr id="115" name="Google Shape;115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pic>
        <p:nvPicPr>
          <p:cNvPr id="116" name="Google Shape;116;p3"/>
          <p:cNvPicPr preferRelativeResize="0"/>
          <p:nvPr/>
        </p:nvPicPr>
        <p:blipFill rotWithShape="1">
          <a:blip r:embed="rId4">
            <a:alphaModFix/>
          </a:blip>
          <a:srcRect b="3250" l="0" r="0" t="-3250"/>
          <a:stretch/>
        </p:blipFill>
        <p:spPr>
          <a:xfrm>
            <a:off x="1922700" y="4016300"/>
            <a:ext cx="2939125" cy="2213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1fb4d603b7_0_498"/>
          <p:cNvSpPr/>
          <p:nvPr/>
        </p:nvSpPr>
        <p:spPr>
          <a:xfrm>
            <a:off x="611550" y="1335100"/>
            <a:ext cx="8316000" cy="5046300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97B4E4"/>
              </a:gs>
              <a:gs pos="50000">
                <a:srgbClr val="BFCFEC"/>
              </a:gs>
              <a:gs pos="100000">
                <a:srgbClr val="E0E8F4"/>
              </a:gs>
            </a:gsLst>
            <a:lin ang="5400012" scaled="0"/>
          </a:gradFill>
          <a:ln cap="flat" cmpd="sng" w="1905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3" name="Google Shape;123;g11fb4d603b7_0_498"/>
          <p:cNvSpPr txBox="1"/>
          <p:nvPr>
            <p:ph type="title"/>
          </p:nvPr>
        </p:nvSpPr>
        <p:spPr>
          <a:xfrm>
            <a:off x="467544" y="764704"/>
            <a:ext cx="8229600" cy="5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6110"/>
              <a:buFont typeface="Georgia"/>
              <a:buNone/>
            </a:pPr>
            <a:r>
              <a:rPr b="1" lang="es-ES"/>
              <a:t>2. INSTAL·LACIONS INTERIORS I EXTERIORS</a:t>
            </a:r>
            <a:endParaRPr sz="2400"/>
          </a:p>
        </p:txBody>
      </p:sp>
      <p:sp>
        <p:nvSpPr>
          <p:cNvPr id="124" name="Google Shape;124;g11fb4d603b7_0_498"/>
          <p:cNvSpPr txBox="1"/>
          <p:nvPr>
            <p:ph idx="1" type="body"/>
          </p:nvPr>
        </p:nvSpPr>
        <p:spPr>
          <a:xfrm>
            <a:off x="832750" y="1641025"/>
            <a:ext cx="7854000" cy="47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s-ES"/>
              <a:t>- </a:t>
            </a:r>
            <a:r>
              <a:rPr lang="es-ES">
                <a:latin typeface="Lora"/>
                <a:ea typeface="Lora"/>
                <a:cs typeface="Lora"/>
                <a:sym typeface="Lora"/>
              </a:rPr>
              <a:t>2 piscines exteriors</a:t>
            </a:r>
            <a:endParaRPr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s-ES">
                <a:latin typeface="Lora"/>
                <a:ea typeface="Lora"/>
                <a:cs typeface="Lora"/>
                <a:sym typeface="Lora"/>
              </a:rPr>
              <a:t>- 1 piscina climatitzada</a:t>
            </a:r>
            <a:endParaRPr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s-ES">
                <a:latin typeface="Lora"/>
                <a:ea typeface="Lora"/>
                <a:cs typeface="Lora"/>
                <a:sym typeface="Lora"/>
              </a:rPr>
              <a:t>- Habitacions de 4 i 5 pax</a:t>
            </a:r>
            <a:endParaRPr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s-ES">
                <a:latin typeface="Lora"/>
                <a:ea typeface="Lora"/>
                <a:cs typeface="Lora"/>
                <a:sym typeface="Lora"/>
              </a:rPr>
              <a:t>- 1 pista de tenis / bàsquet / futbol</a:t>
            </a:r>
            <a:endParaRPr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s-ES">
                <a:latin typeface="Lora"/>
                <a:ea typeface="Lora"/>
                <a:cs typeface="Lora"/>
                <a:sym typeface="Lora"/>
              </a:rPr>
              <a:t>- 2 pistes de petanca</a:t>
            </a:r>
            <a:endParaRPr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s-ES">
                <a:latin typeface="Lora"/>
                <a:ea typeface="Lora"/>
                <a:cs typeface="Lora"/>
                <a:sym typeface="Lora"/>
              </a:rPr>
              <a:t>- Minigolf</a:t>
            </a:r>
            <a:endParaRPr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/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/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br>
              <a:rPr lang="es-ES"/>
            </a:br>
            <a:endParaRPr/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2800"/>
          </a:p>
        </p:txBody>
      </p:sp>
      <p:sp>
        <p:nvSpPr>
          <p:cNvPr id="125" name="Google Shape;125;g11fb4d603b7_0_498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1fb4d603b7_0_508"/>
          <p:cNvSpPr/>
          <p:nvPr/>
        </p:nvSpPr>
        <p:spPr>
          <a:xfrm>
            <a:off x="611550" y="1335100"/>
            <a:ext cx="8316000" cy="5046300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97B4E4"/>
              </a:gs>
              <a:gs pos="50000">
                <a:srgbClr val="BFCFEC"/>
              </a:gs>
              <a:gs pos="100000">
                <a:srgbClr val="E0E8F4"/>
              </a:gs>
            </a:gsLst>
            <a:lin ang="5400012" scaled="0"/>
          </a:gradFill>
          <a:ln cap="flat" cmpd="sng" w="1905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2" name="Google Shape;132;g11fb4d603b7_0_508"/>
          <p:cNvSpPr txBox="1"/>
          <p:nvPr>
            <p:ph type="title"/>
          </p:nvPr>
        </p:nvSpPr>
        <p:spPr>
          <a:xfrm>
            <a:off x="467544" y="764704"/>
            <a:ext cx="8229600" cy="5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6110"/>
              <a:buFont typeface="Georgia"/>
              <a:buNone/>
            </a:pPr>
            <a:r>
              <a:rPr b="1" lang="es-ES"/>
              <a:t>2. INSTAL·LACIONS INTERIORS I EXTERIORS</a:t>
            </a:r>
            <a:endParaRPr sz="2400"/>
          </a:p>
        </p:txBody>
      </p:sp>
      <p:sp>
        <p:nvSpPr>
          <p:cNvPr id="133" name="Google Shape;133;g11fb4d603b7_0_508"/>
          <p:cNvSpPr txBox="1"/>
          <p:nvPr>
            <p:ph idx="1" type="body"/>
          </p:nvPr>
        </p:nvSpPr>
        <p:spPr>
          <a:xfrm>
            <a:off x="832750" y="1641025"/>
            <a:ext cx="7854000" cy="47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s-ES"/>
              <a:t>- </a:t>
            </a:r>
            <a:r>
              <a:rPr lang="es-ES">
                <a:latin typeface="Lora"/>
                <a:ea typeface="Lora"/>
                <a:cs typeface="Lora"/>
                <a:sym typeface="Lora"/>
              </a:rPr>
              <a:t>Jardins exteriors</a:t>
            </a:r>
            <a:endParaRPr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>
                <a:latin typeface="Lora"/>
                <a:ea typeface="Lora"/>
                <a:cs typeface="Lora"/>
                <a:sym typeface="Lora"/>
              </a:rPr>
              <a:t>- Gimnàs</a:t>
            </a:r>
            <a:endParaRPr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>
                <a:latin typeface="Lora"/>
                <a:ea typeface="Lora"/>
                <a:cs typeface="Lora"/>
                <a:sym typeface="Lora"/>
              </a:rPr>
              <a:t>- Sales d’activitats</a:t>
            </a:r>
            <a:endParaRPr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>
                <a:latin typeface="Lora"/>
                <a:ea typeface="Lora"/>
                <a:cs typeface="Lora"/>
                <a:sym typeface="Lora"/>
              </a:rPr>
              <a:t>- Discoteca</a:t>
            </a:r>
            <a:endParaRPr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>
                <a:latin typeface="Lora"/>
                <a:ea typeface="Lora"/>
                <a:cs typeface="Lora"/>
                <a:sym typeface="Lora"/>
              </a:rPr>
              <a:t>- Instal·lacions d’esports d’aventura</a:t>
            </a:r>
            <a:endParaRPr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34" name="Google Shape;134;g11fb4d603b7_0_508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"/>
          <p:cNvSpPr/>
          <p:nvPr/>
        </p:nvSpPr>
        <p:spPr>
          <a:xfrm>
            <a:off x="611560" y="1412776"/>
            <a:ext cx="8064896" cy="4968552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97B4E4"/>
              </a:gs>
              <a:gs pos="50000">
                <a:srgbClr val="BFCFEC"/>
              </a:gs>
              <a:gs pos="100000">
                <a:srgbClr val="E0E8F4"/>
              </a:gs>
            </a:gsLst>
            <a:lin ang="5400000" scaled="0"/>
          </a:gradFill>
          <a:ln cap="flat" cmpd="sng" w="1905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1" name="Google Shape;141;p4"/>
          <p:cNvSpPr txBox="1"/>
          <p:nvPr>
            <p:ph type="title"/>
          </p:nvPr>
        </p:nvSpPr>
        <p:spPr>
          <a:xfrm>
            <a:off x="467544" y="764704"/>
            <a:ext cx="8229600" cy="570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b="1" lang="es-ES">
                <a:latin typeface="Lora"/>
                <a:ea typeface="Lora"/>
                <a:cs typeface="Lora"/>
                <a:sym typeface="Lora"/>
              </a:rPr>
              <a:t>3. </a:t>
            </a:r>
            <a:r>
              <a:rPr b="1" lang="es-ES" sz="2400">
                <a:latin typeface="Lora"/>
                <a:ea typeface="Lora"/>
                <a:cs typeface="Lora"/>
                <a:sym typeface="Lora"/>
              </a:rPr>
              <a:t>OBJECTIU DE LES CONVIVÈNCIES</a:t>
            </a:r>
            <a:endParaRPr b="1" sz="2400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42" name="Google Shape;142;p4"/>
          <p:cNvSpPr txBox="1"/>
          <p:nvPr>
            <p:ph idx="1" type="body"/>
          </p:nvPr>
        </p:nvSpPr>
        <p:spPr>
          <a:xfrm>
            <a:off x="755575" y="1714500"/>
            <a:ext cx="7461900" cy="44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rPr lang="es-ES" sz="2400"/>
              <a:t>L’objectiu de les colònies és afavorir la cohesió social mitjançant la convivència i el treball en equip.</a:t>
            </a:r>
            <a:endParaRPr sz="2400"/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br>
              <a:rPr lang="es-ES" sz="2800"/>
            </a:br>
            <a:endParaRPr sz="2800"/>
          </a:p>
        </p:txBody>
      </p:sp>
      <p:sp>
        <p:nvSpPr>
          <p:cNvPr id="143" name="Google Shape;143;p4"/>
          <p:cNvSpPr txBox="1"/>
          <p:nvPr>
            <p:ph idx="12" type="sldNum"/>
          </p:nvPr>
        </p:nvSpPr>
        <p:spPr>
          <a:xfrm>
            <a:off x="6563550" y="63318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pic>
        <p:nvPicPr>
          <p:cNvPr id="144" name="Google Shape;14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86025" y="3083250"/>
            <a:ext cx="2484000" cy="245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11fb4d603b7_0_522"/>
          <p:cNvSpPr/>
          <p:nvPr/>
        </p:nvSpPr>
        <p:spPr>
          <a:xfrm>
            <a:off x="611560" y="1412776"/>
            <a:ext cx="8064900" cy="4968600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97B4E4"/>
              </a:gs>
              <a:gs pos="50000">
                <a:srgbClr val="BFCFEC"/>
              </a:gs>
              <a:gs pos="100000">
                <a:srgbClr val="E0E8F4"/>
              </a:gs>
            </a:gsLst>
            <a:lin ang="5400012" scaled="0"/>
          </a:gradFill>
          <a:ln cap="flat" cmpd="sng" w="1905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1" name="Google Shape;151;g11fb4d603b7_0_522"/>
          <p:cNvSpPr txBox="1"/>
          <p:nvPr>
            <p:ph type="title"/>
          </p:nvPr>
        </p:nvSpPr>
        <p:spPr>
          <a:xfrm>
            <a:off x="467544" y="764704"/>
            <a:ext cx="8229600" cy="5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b="1" lang="es-ES">
                <a:latin typeface="Lora"/>
                <a:ea typeface="Lora"/>
                <a:cs typeface="Lora"/>
                <a:sym typeface="Lora"/>
              </a:rPr>
              <a:t>4. QUÈ CAL PORTAR?</a:t>
            </a:r>
            <a:endParaRPr b="1" sz="2400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52" name="Google Shape;152;g11fb4d603b7_0_522"/>
          <p:cNvSpPr txBox="1"/>
          <p:nvPr>
            <p:ph idx="1" type="body"/>
          </p:nvPr>
        </p:nvSpPr>
        <p:spPr>
          <a:xfrm>
            <a:off x="755575" y="1714500"/>
            <a:ext cx="7461900" cy="44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indent="-269999" lvl="0" marL="269999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Lora"/>
              <a:buChar char="-"/>
            </a:pPr>
            <a:r>
              <a:rPr lang="es-ES">
                <a:latin typeface="Lora"/>
                <a:ea typeface="Lora"/>
                <a:cs typeface="Lora"/>
                <a:sym typeface="Lora"/>
              </a:rPr>
              <a:t>Esmorzar del primer dia                                              </a:t>
            </a:r>
            <a:endParaRPr>
              <a:latin typeface="Lora"/>
              <a:ea typeface="Lora"/>
              <a:cs typeface="Lora"/>
              <a:sym typeface="Lora"/>
            </a:endParaRPr>
          </a:p>
          <a:p>
            <a:pPr indent="-269999" lvl="0" marL="269999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Lora"/>
              <a:buChar char="-"/>
            </a:pPr>
            <a:r>
              <a:rPr lang="es-ES">
                <a:latin typeface="Lora"/>
                <a:ea typeface="Lora"/>
                <a:cs typeface="Lora"/>
                <a:sym typeface="Lora"/>
              </a:rPr>
              <a:t>Roba còmoda</a:t>
            </a:r>
            <a:endParaRPr>
              <a:latin typeface="Lora"/>
              <a:ea typeface="Lora"/>
              <a:cs typeface="Lora"/>
              <a:sym typeface="Lora"/>
            </a:endParaRPr>
          </a:p>
          <a:p>
            <a:pPr indent="-269999" lvl="0" marL="269999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Lora"/>
              <a:buChar char="-"/>
            </a:pPr>
            <a:r>
              <a:rPr lang="es-ES">
                <a:latin typeface="Lora"/>
                <a:ea typeface="Lora"/>
                <a:cs typeface="Lora"/>
                <a:sym typeface="Lora"/>
              </a:rPr>
              <a:t>Impermeable</a:t>
            </a:r>
            <a:endParaRPr>
              <a:latin typeface="Lora"/>
              <a:ea typeface="Lora"/>
              <a:cs typeface="Lora"/>
              <a:sym typeface="Lora"/>
            </a:endParaRPr>
          </a:p>
          <a:p>
            <a:pPr indent="-269999" lvl="0" marL="269999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Lora"/>
              <a:buChar char="-"/>
            </a:pPr>
            <a:r>
              <a:rPr lang="es-ES">
                <a:latin typeface="Lora"/>
                <a:ea typeface="Lora"/>
                <a:cs typeface="Lora"/>
                <a:sym typeface="Lora"/>
              </a:rPr>
              <a:t>Calçat esportiu i xancletes lligades.</a:t>
            </a:r>
            <a:endParaRPr>
              <a:latin typeface="Lora"/>
              <a:ea typeface="Lora"/>
              <a:cs typeface="Lora"/>
              <a:sym typeface="Lora"/>
            </a:endParaRPr>
          </a:p>
          <a:p>
            <a:pPr indent="-269999" lvl="0" marL="269999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Lora"/>
              <a:buChar char="-"/>
            </a:pPr>
            <a:r>
              <a:rPr lang="es-ES">
                <a:latin typeface="Lora"/>
                <a:ea typeface="Lora"/>
                <a:cs typeface="Lora"/>
                <a:sym typeface="Lora"/>
              </a:rPr>
              <a:t>Necesser amb productes d’higiene personal.</a:t>
            </a:r>
            <a:endParaRPr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t/>
            </a:r>
            <a:endParaRPr sz="3800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53" name="Google Shape;153;g11fb4d603b7_0_522"/>
          <p:cNvSpPr txBox="1"/>
          <p:nvPr>
            <p:ph idx="12" type="sldNum"/>
          </p:nvPr>
        </p:nvSpPr>
        <p:spPr>
          <a:xfrm>
            <a:off x="6563550" y="63318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11fb4d603b7_0_531"/>
          <p:cNvSpPr/>
          <p:nvPr/>
        </p:nvSpPr>
        <p:spPr>
          <a:xfrm>
            <a:off x="611560" y="1412776"/>
            <a:ext cx="8064900" cy="4968600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97B4E4"/>
              </a:gs>
              <a:gs pos="50000">
                <a:srgbClr val="BFCFEC"/>
              </a:gs>
              <a:gs pos="100000">
                <a:srgbClr val="E0E8F4"/>
              </a:gs>
            </a:gsLst>
            <a:lin ang="5400012" scaled="0"/>
          </a:gradFill>
          <a:ln cap="flat" cmpd="sng" w="1905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60" name="Google Shape;160;g11fb4d603b7_0_531"/>
          <p:cNvSpPr txBox="1"/>
          <p:nvPr>
            <p:ph type="title"/>
          </p:nvPr>
        </p:nvSpPr>
        <p:spPr>
          <a:xfrm>
            <a:off x="467544" y="764704"/>
            <a:ext cx="8229600" cy="5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b="1" lang="es-ES">
                <a:latin typeface="Lora"/>
                <a:ea typeface="Lora"/>
                <a:cs typeface="Lora"/>
                <a:sym typeface="Lora"/>
              </a:rPr>
              <a:t>4. QUÈ CAL PORTAR?</a:t>
            </a:r>
            <a:endParaRPr b="1" sz="2400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61" name="Google Shape;161;g11fb4d603b7_0_531"/>
          <p:cNvSpPr txBox="1"/>
          <p:nvPr>
            <p:ph idx="1" type="body"/>
          </p:nvPr>
        </p:nvSpPr>
        <p:spPr>
          <a:xfrm>
            <a:off x="755575" y="1714500"/>
            <a:ext cx="7461900" cy="44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t/>
            </a:r>
            <a:endParaRPr>
              <a:latin typeface="Lora"/>
              <a:ea typeface="Lora"/>
              <a:cs typeface="Lora"/>
              <a:sym typeface="Lora"/>
            </a:endParaRPr>
          </a:p>
          <a:p>
            <a:pPr indent="-269999" lvl="0" marL="269999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Lora"/>
              <a:buChar char="-"/>
            </a:pPr>
            <a:r>
              <a:rPr lang="es-ES">
                <a:latin typeface="Lora"/>
                <a:ea typeface="Lora"/>
                <a:cs typeface="Lora"/>
                <a:sym typeface="Lora"/>
              </a:rPr>
              <a:t>Tovallola, banyador i gorro de bany.</a:t>
            </a:r>
            <a:endParaRPr>
              <a:latin typeface="Lora"/>
              <a:ea typeface="Lora"/>
              <a:cs typeface="Lora"/>
              <a:sym typeface="Lora"/>
            </a:endParaRPr>
          </a:p>
          <a:p>
            <a:pPr indent="-269999" lvl="0" marL="269999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Lora"/>
              <a:buChar char="-"/>
            </a:pPr>
            <a:r>
              <a:rPr lang="es-ES">
                <a:latin typeface="Lora"/>
                <a:ea typeface="Lora"/>
                <a:cs typeface="Lora"/>
                <a:sym typeface="Lora"/>
              </a:rPr>
              <a:t>Estoig i llibreta</a:t>
            </a:r>
            <a:endParaRPr>
              <a:latin typeface="Lora"/>
              <a:ea typeface="Lora"/>
              <a:cs typeface="Lora"/>
              <a:sym typeface="Lora"/>
            </a:endParaRPr>
          </a:p>
          <a:p>
            <a:pPr indent="-269999" lvl="0" marL="269999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Lora"/>
              <a:buChar char="-"/>
            </a:pPr>
            <a:r>
              <a:rPr lang="es-ES">
                <a:latin typeface="Lora"/>
                <a:ea typeface="Lora"/>
                <a:cs typeface="Lora"/>
                <a:sym typeface="Lora"/>
              </a:rPr>
              <a:t>Protecció solar i gorra</a:t>
            </a:r>
            <a:endParaRPr>
              <a:latin typeface="Lora"/>
              <a:ea typeface="Lora"/>
              <a:cs typeface="Lora"/>
              <a:sym typeface="Lora"/>
            </a:endParaRPr>
          </a:p>
          <a:p>
            <a:pPr indent="-269999" lvl="0" marL="269999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Lora"/>
              <a:buChar char="-"/>
            </a:pPr>
            <a:r>
              <a:rPr lang="es-ES">
                <a:latin typeface="Lora"/>
                <a:ea typeface="Lora"/>
                <a:cs typeface="Lora"/>
                <a:sym typeface="Lora"/>
              </a:rPr>
              <a:t>targeta sanitària.</a:t>
            </a:r>
            <a:endParaRPr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b="1" lang="es-ES">
                <a:latin typeface="Lora"/>
                <a:ea typeface="Lora"/>
                <a:cs typeface="Lora"/>
                <a:sym typeface="Lora"/>
              </a:rPr>
              <a:t>No s’ha de portar mòbil</a:t>
            </a:r>
            <a:endParaRPr b="1"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t/>
            </a:r>
            <a:endParaRPr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62" name="Google Shape;162;g11fb4d603b7_0_531"/>
          <p:cNvSpPr txBox="1"/>
          <p:nvPr>
            <p:ph idx="12" type="sldNum"/>
          </p:nvPr>
        </p:nvSpPr>
        <p:spPr>
          <a:xfrm>
            <a:off x="6563550" y="63318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pic>
        <p:nvPicPr>
          <p:cNvPr id="163" name="Google Shape;163;g11fb4d603b7_0_5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02700" y="4674925"/>
            <a:ext cx="10287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5"/>
          <p:cNvSpPr/>
          <p:nvPr/>
        </p:nvSpPr>
        <p:spPr>
          <a:xfrm>
            <a:off x="467544" y="1412776"/>
            <a:ext cx="8208912" cy="4968552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97B4E4"/>
              </a:gs>
              <a:gs pos="50000">
                <a:srgbClr val="BFCFEC"/>
              </a:gs>
              <a:gs pos="100000">
                <a:srgbClr val="E0E8F4"/>
              </a:gs>
            </a:gsLst>
            <a:lin ang="5400000" scaled="0"/>
          </a:gradFill>
          <a:ln cap="flat" cmpd="sng" w="1905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0" name="Google Shape;170;p5"/>
          <p:cNvSpPr txBox="1"/>
          <p:nvPr>
            <p:ph type="title"/>
          </p:nvPr>
        </p:nvSpPr>
        <p:spPr>
          <a:xfrm>
            <a:off x="467544" y="764704"/>
            <a:ext cx="8229600" cy="5703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eorgia"/>
              <a:buNone/>
            </a:pPr>
            <a:r>
              <a:rPr b="1" lang="es-ES" sz="3200">
                <a:latin typeface="Lora"/>
                <a:ea typeface="Lora"/>
                <a:cs typeface="Lora"/>
                <a:sym typeface="Lora"/>
              </a:rPr>
              <a:t>5. </a:t>
            </a:r>
            <a:r>
              <a:rPr b="1" lang="es-ES">
                <a:latin typeface="Lora"/>
                <a:ea typeface="Lora"/>
                <a:cs typeface="Lora"/>
                <a:sym typeface="Lora"/>
              </a:rPr>
              <a:t>EL DIA A DIA A LA CASA</a:t>
            </a:r>
            <a:endParaRPr i="1" sz="3200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71" name="Google Shape;171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pic>
        <p:nvPicPr>
          <p:cNvPr id="172" name="Google Shape;17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97800" y="1510975"/>
            <a:ext cx="6982824" cy="4523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Informe de estado del proyecto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2019-01-11T10:33:26Z</dcterms:created>
</cp:coreProperties>
</file>