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E4900C4-B09A-4BB2-A229-0256A4C34D26}">
  <a:tblStyle styleId="{EE4900C4-B09A-4BB2-A229-0256A4C34D26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08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4960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aeaa8fbd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caeaa8fb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aeaa8fbd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caeaa8fbdd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caeaa8fbdd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entury Gothic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833C0B"/>
              </a:buClr>
              <a:buSzPts val="2400"/>
              <a:buNone/>
              <a:defRPr sz="2400">
                <a:solidFill>
                  <a:srgbClr val="833C0B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ley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web.cat/continguts/educatius/formacio-professional-fp/cicles-formatius-grau-mitja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queestudiar.gencat.cat/ca/index.html" TargetMode="External"/><Relationship Id="rId4" Type="http://schemas.openxmlformats.org/officeDocument/2006/relationships/hyperlink" Target="http://queestudiar.gencat.cat/ca/estudis/pfi/" TargetMode="External"/><Relationship Id="rId5" Type="http://schemas.openxmlformats.org/officeDocument/2006/relationships/hyperlink" Target="https://www.educaweb.cat/continguts/educatius/formacio-professional-fp/formacio-professional-basica/" TargetMode="External"/><Relationship Id="rId6" Type="http://schemas.openxmlformats.org/officeDocument/2006/relationships/hyperlink" Target="http://queestudiar.gencat.cat/ca/estudis/batxillerat/" TargetMode="External"/><Relationship Id="rId7" Type="http://schemas.openxmlformats.org/officeDocument/2006/relationships/hyperlink" Target="http://queestudiar.gencat.cat/ca/estudis/fp/" TargetMode="Externa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907311" y="1714205"/>
            <a:ext cx="9144000" cy="187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s-ES" sz="4800"/>
              <a:t/>
            </a:r>
            <a:br>
              <a:rPr lang="es-ES" sz="4800"/>
            </a:br>
            <a:r>
              <a:rPr lang="es-ES" sz="4800"/>
              <a:t/>
            </a:r>
            <a:br>
              <a:rPr lang="es-ES" sz="4800"/>
            </a:br>
            <a:r>
              <a:rPr lang="es-ES" sz="4800"/>
              <a:t/>
            </a:r>
            <a:br>
              <a:rPr lang="es-ES" sz="4800"/>
            </a:br>
            <a:r>
              <a:rPr lang="es-ES" sz="4800"/>
              <a:t/>
            </a:r>
            <a:br>
              <a:rPr lang="es-ES" sz="4800"/>
            </a:br>
            <a:r>
              <a:rPr lang="es-ES" sz="4800" b="1"/>
              <a:t>ORIENTACIÓ ACADÈMICA </a:t>
            </a:r>
            <a:br>
              <a:rPr lang="es-ES" sz="4800" b="1"/>
            </a:br>
            <a:r>
              <a:rPr lang="es-ES" sz="4800" b="1"/>
              <a:t>I PROFESSIONAL</a:t>
            </a:r>
            <a:r>
              <a:rPr lang="es-ES" sz="4000"/>
              <a:t/>
            </a:r>
            <a:br>
              <a:rPr lang="es-ES" sz="4000"/>
            </a:br>
            <a:r>
              <a:rPr lang="es-ES" sz="4000"/>
              <a:t/>
            </a:r>
            <a:br>
              <a:rPr lang="es-ES" sz="4000"/>
            </a:br>
            <a:endParaRPr sz="4000"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387053" y="2548775"/>
            <a:ext cx="28815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4000"/>
              <a:buNone/>
            </a:pPr>
            <a:r>
              <a:rPr lang="es-ES" sz="4000" b="1"/>
              <a:t>3r d’ESO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8272130" y="4997302"/>
            <a:ext cx="28814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 FRANCESC MACIÀ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 2020/2021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143" y="3880883"/>
            <a:ext cx="2037400" cy="270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968830" y="300235"/>
            <a:ext cx="10515600" cy="97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s-ES" sz="3240" b="1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3240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sz="3240" b="1">
                <a:latin typeface="Calibri"/>
                <a:ea typeface="Calibri"/>
                <a:cs typeface="Calibri"/>
                <a:sym typeface="Calibri"/>
              </a:rPr>
              <a:t>Organització dels itineraris en funció dels estudis posteriors. </a:t>
            </a:r>
            <a:r>
              <a:rPr lang="es-ES" sz="3959" b="1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3959" b="1">
                <a:latin typeface="Calibri"/>
                <a:ea typeface="Calibri"/>
                <a:cs typeface="Calibri"/>
                <a:sym typeface="Calibri"/>
              </a:rPr>
            </a:br>
            <a:endParaRPr sz="3959"/>
          </a:p>
        </p:txBody>
      </p:sp>
      <p:graphicFrame>
        <p:nvGraphicFramePr>
          <p:cNvPr id="184" name="Google Shape;184;p22"/>
          <p:cNvGraphicFramePr/>
          <p:nvPr>
            <p:extLst>
              <p:ext uri="{D42A27DB-BD31-4B8C-83A1-F6EECF244321}">
                <p14:modId xmlns:p14="http://schemas.microsoft.com/office/powerpoint/2010/main" val="1392159068"/>
              </p:ext>
            </p:extLst>
          </p:nvPr>
        </p:nvGraphicFramePr>
        <p:xfrm>
          <a:off x="2868293" y="1153887"/>
          <a:ext cx="6455425" cy="5627525"/>
        </p:xfrm>
        <a:graphic>
          <a:graphicData uri="http://schemas.openxmlformats.org/drawingml/2006/table">
            <a:tbl>
              <a:tblPr firstRow="1" bandRow="1">
                <a:noFill/>
                <a:tableStyleId>{EE4900C4-B09A-4BB2-A229-0256A4C34D26}</a:tableStyleId>
              </a:tblPr>
              <a:tblGrid>
                <a:gridCol w="2872450"/>
                <a:gridCol w="3582975"/>
              </a:tblGrid>
              <a:tr h="372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/>
                        <a:t>Estudis posteriors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/>
                        <a:t>Itinerari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108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1" u="none" strike="noStrike" cap="none"/>
                        <a:t> 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1" u="none" strike="noStrike" cap="none"/>
                        <a:t>Batxillerat científic- tecnològic	 	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Física i química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Biologia/Tecnologia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D. Tècnic  /Francés o Alemany  Informàtica /Filosofia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108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1" u="none" strike="noStrike" cap="none"/>
                        <a:t>  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1" u="none" strike="noStrike" cap="none"/>
                        <a:t>Batxillerat  Humanístic-ciències socials	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Llatí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Francés o Alemany /Música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Dibuix Artístic /Informàtica/Filosofia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183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endParaRPr sz="16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endParaRPr sz="16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endParaRPr sz="16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1" u="none" strike="noStrike" cap="none"/>
                        <a:t>CFGM	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Biologia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Dibuix Tècnic o visual i Plàstica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Informàtica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Tecnología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Música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Filosofia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strike="noStrike" cap="none"/>
                        <a:t>Orientació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10248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s-ES" sz="2000" u="none" strike="noStrike" cap="none" dirty="0" err="1"/>
                        <a:t>L´elecció</a:t>
                      </a:r>
                      <a:r>
                        <a:rPr lang="es-ES" sz="2000" u="none" strike="noStrike" cap="none" dirty="0"/>
                        <a:t> </a:t>
                      </a:r>
                      <a:r>
                        <a:rPr lang="es-ES" sz="2000" u="none" strike="noStrike" cap="none" dirty="0" err="1"/>
                        <a:t>d’un</a:t>
                      </a:r>
                      <a:r>
                        <a:rPr lang="es-ES" sz="2000" u="none" strike="noStrike" cap="none" dirty="0"/>
                        <a:t> </a:t>
                      </a:r>
                      <a:r>
                        <a:rPr lang="es-ES" sz="2000" u="none" strike="noStrike" cap="none" dirty="0" err="1"/>
                        <a:t>d’aquests</a:t>
                      </a:r>
                      <a:r>
                        <a:rPr lang="es-ES" sz="2000" u="none" strike="noStrike" cap="none" dirty="0"/>
                        <a:t> </a:t>
                      </a:r>
                      <a:r>
                        <a:rPr lang="es-ES" sz="2000" u="none" strike="noStrike" cap="none" dirty="0" err="1"/>
                        <a:t>itineraris</a:t>
                      </a:r>
                      <a:r>
                        <a:rPr lang="es-ES" sz="2000" u="none" strike="noStrike" cap="none" dirty="0"/>
                        <a:t> no obliga a cursar </a:t>
                      </a:r>
                      <a:r>
                        <a:rPr lang="es-ES" sz="2000" u="none" strike="noStrike" cap="none" dirty="0" err="1"/>
                        <a:t>els</a:t>
                      </a:r>
                      <a:r>
                        <a:rPr lang="es-ES" sz="2000" u="none" strike="noStrike" cap="none" dirty="0"/>
                        <a:t> </a:t>
                      </a:r>
                      <a:r>
                        <a:rPr lang="es-ES" sz="2000" u="none" strike="noStrike" cap="none" dirty="0" err="1"/>
                        <a:t>estudis</a:t>
                      </a:r>
                      <a:r>
                        <a:rPr lang="es-ES" sz="2000" u="none" strike="noStrike" cap="none" dirty="0"/>
                        <a:t> </a:t>
                      </a:r>
                      <a:r>
                        <a:rPr lang="es-ES" sz="2000" u="none" strike="noStrike" cap="none" dirty="0" err="1"/>
                        <a:t>posteriors</a:t>
                      </a:r>
                      <a:r>
                        <a:rPr lang="es-ES" sz="2000" u="none" strike="noStrike" cap="none" dirty="0"/>
                        <a:t> a que fan </a:t>
                      </a:r>
                      <a:r>
                        <a:rPr lang="es-ES" sz="2000" u="none" strike="noStrike" cap="none" dirty="0" err="1" smtClean="0"/>
                        <a:t>refer</a:t>
                      </a:r>
                      <a:r>
                        <a:rPr lang="es-ES" sz="2000" u="none" strike="noStrike" cap="none" dirty="0" err="1" smtClean="0"/>
                        <a:t>è</a:t>
                      </a:r>
                      <a:r>
                        <a:rPr lang="es-ES" sz="2000" u="none" strike="noStrike" cap="none" dirty="0" err="1" smtClean="0"/>
                        <a:t>ncia</a:t>
                      </a:r>
                      <a:r>
                        <a:rPr lang="es-ES" sz="2000" u="none" strike="noStrike" cap="none" dirty="0"/>
                        <a:t>.</a:t>
                      </a:r>
                      <a:endParaRPr sz="1400" u="none" strike="noStrike" cap="none" dirty="0"/>
                    </a:p>
                    <a:p>
                      <a:pPr marL="285750" marR="0" lvl="0" indent="-158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2" y="135278"/>
            <a:ext cx="759278" cy="604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1199404" y="428386"/>
            <a:ext cx="96138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s-ES" sz="4000" b="1" dirty="0"/>
              <a:t>Fase</a:t>
            </a:r>
            <a:r>
              <a:rPr lang="es-ES" sz="4000" dirty="0"/>
              <a:t> </a:t>
            </a:r>
            <a:r>
              <a:rPr lang="es-ES" sz="4000" b="1" dirty="0" err="1"/>
              <a:t>d’elecció</a:t>
            </a:r>
            <a:r>
              <a:rPr lang="es-ES" sz="4000" b="1" dirty="0"/>
              <a:t> (</a:t>
            </a:r>
            <a:r>
              <a:rPr lang="es-ES" sz="4000" b="1" dirty="0" err="1"/>
              <a:t>Dinantia</a:t>
            </a:r>
            <a:r>
              <a:rPr lang="es-ES" sz="4000" b="1" dirty="0"/>
              <a:t>)</a:t>
            </a:r>
            <a:endParaRPr sz="4000" b="1" dirty="0"/>
          </a:p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826317" y="1886639"/>
            <a:ext cx="10436076" cy="372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397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+mj-lt"/>
              <a:buAutoNum type="arabicPeriod"/>
            </a:pPr>
            <a:r>
              <a:rPr lang="es-ES" sz="23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Enviarem</a:t>
            </a:r>
            <a:r>
              <a:rPr lang="es-ES" sz="2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formulari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d’elecció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través de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Dinantia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lang="es-ES" sz="23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</a:t>
            </a:r>
            <a:r>
              <a:rPr lang="es-ES" sz="2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acabada la reunió.</a:t>
            </a:r>
            <a:endParaRPr sz="23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+mj-lt"/>
              <a:buAutoNum type="arabicPeriod"/>
            </a:pPr>
            <a:endParaRPr sz="23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397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+mj-lt"/>
              <a:buAutoNum type="arabicPeriod"/>
            </a:pP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Imprimir la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fitxa</a:t>
            </a:r>
            <a:r>
              <a:rPr lang="es-ES" sz="2300" b="1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elecció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d’optatives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3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s-ES" sz="2300" dirty="0" smtClean="0">
                <a:latin typeface="Century Gothic"/>
                <a:ea typeface="Century Gothic"/>
                <a:cs typeface="Century Gothic"/>
                <a:sym typeface="Century Gothic"/>
              </a:rPr>
              <a:t>ordenar </a:t>
            </a:r>
            <a:r>
              <a:rPr lang="es-ES" sz="2300" dirty="0">
                <a:latin typeface="Century Gothic"/>
                <a:ea typeface="Century Gothic"/>
                <a:cs typeface="Century Gothic"/>
                <a:sym typeface="Century Gothic"/>
              </a:rPr>
              <a:t>de l’1 al 4)</a:t>
            </a:r>
            <a:r>
              <a:rPr lang="es-ES" sz="2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signar</a:t>
            </a:r>
            <a:r>
              <a:rPr lang="es-ES" sz="2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s-ES" sz="23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consentiment</a:t>
            </a:r>
            <a:r>
              <a:rPr lang="es-ES" sz="2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3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+mj-lt"/>
              <a:buAutoNum type="arabicPeriod"/>
            </a:pPr>
            <a:endParaRPr sz="23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397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+mj-lt"/>
              <a:buAutoNum type="arabicPeriod"/>
            </a:pP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Retornar la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fitxa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tutor/a </a:t>
            </a:r>
            <a:r>
              <a:rPr lang="es-ES" sz="23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abans</a:t>
            </a:r>
            <a:r>
              <a:rPr lang="es-ES" sz="2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divendres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23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d’abril</a:t>
            </a:r>
            <a:r>
              <a:rPr lang="es-ES" sz="2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2021.</a:t>
            </a:r>
            <a:endParaRPr sz="23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+mj-lt"/>
              <a:buAutoNum type="arabicPeriod"/>
            </a:pPr>
            <a:endParaRPr sz="23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397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+mj-lt"/>
              <a:buAutoNum type="arabicPeriod"/>
            </a:pPr>
            <a:r>
              <a:rPr lang="es-ES" sz="2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no es retorna la </a:t>
            </a:r>
            <a:r>
              <a:rPr lang="es-ES" sz="23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fitxa</a:t>
            </a:r>
            <a:r>
              <a:rPr lang="es-ES" sz="2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data indicada 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procedirà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l’assignació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d’ofici</a:t>
            </a:r>
            <a:r>
              <a:rPr lang="es-ES" sz="2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3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Gothic"/>
              <a:buNone/>
            </a:pPr>
            <a:r>
              <a:rPr lang="es-ES" sz="3959"/>
              <a:t/>
            </a:r>
            <a:br>
              <a:rPr lang="es-ES" sz="3959"/>
            </a:br>
            <a:r>
              <a:rPr lang="es-ES" sz="3959" b="1"/>
              <a:t>3. Què fer després de l’ESO?</a:t>
            </a:r>
            <a:endParaRPr sz="3959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Gothic"/>
              <a:buNone/>
            </a:pPr>
            <a:r>
              <a:rPr lang="es-ES" sz="3959" b="1"/>
              <a:t>CICLES FORMATIUS DE GRAU MITJÀ</a:t>
            </a:r>
            <a:br>
              <a:rPr lang="es-ES" sz="3959" b="1"/>
            </a:br>
            <a:endParaRPr sz="3959" b="1"/>
          </a:p>
        </p:txBody>
      </p:sp>
      <p:sp>
        <p:nvSpPr>
          <p:cNvPr id="198" name="Google Shape;198;p24"/>
          <p:cNvSpPr txBox="1"/>
          <p:nvPr/>
        </p:nvSpPr>
        <p:spPr>
          <a:xfrm>
            <a:off x="6606677" y="1897524"/>
            <a:ext cx="5462967" cy="245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778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1440"/>
              <a:buFont typeface="Teko"/>
              <a:buNone/>
            </a:pPr>
            <a:r>
              <a:rPr lang="es-ES" sz="1800" b="1" i="0" u="none" strike="noStrike" cap="none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¿Què és un CFGM?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778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Candara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 curs que permet assolir la correcta utilització dels</a:t>
            </a:r>
            <a:endParaRPr sz="14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65125" marR="0" lvl="0" indent="-2778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Candara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instruments i les tècniques d’una professió determinada 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77813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Candara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permetin a l’alumne/a accedir al món laboral.</a:t>
            </a:r>
            <a:r>
              <a:rPr lang="es-ES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778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entury Gothic"/>
              <a:buNone/>
            </a:pPr>
            <a:endParaRPr sz="1800" b="0" i="0" u="none" strike="noStrike" cap="none">
              <a:solidFill>
                <a:srgbClr val="CC3300"/>
              </a:solidFill>
              <a:latin typeface="Teko"/>
              <a:ea typeface="Teko"/>
              <a:cs typeface="Teko"/>
              <a:sym typeface="Teko"/>
            </a:endParaRPr>
          </a:p>
          <a:p>
            <a:pPr marL="365125" marR="0" lvl="0" indent="-2778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1440"/>
              <a:buFont typeface="Teko"/>
              <a:buNone/>
            </a:pPr>
            <a:r>
              <a:rPr lang="es-ES" sz="1800" b="1" i="0" u="none" strike="noStrike" cap="none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Titulació</a:t>
            </a:r>
            <a:endParaRPr sz="1800" b="1" i="0" u="none" strike="noStrike" cap="none">
              <a:solidFill>
                <a:srgbClr val="CC3300"/>
              </a:solidFill>
              <a:latin typeface="Teko"/>
              <a:ea typeface="Teko"/>
              <a:cs typeface="Teko"/>
              <a:sym typeface="Teko"/>
            </a:endParaRPr>
          </a:p>
          <a:p>
            <a:pPr marL="365125" marR="0" lvl="0" indent="-2778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Candara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Tècnic o tècnica de la professió corresponent.</a:t>
            </a:r>
            <a:r>
              <a:rPr lang="es-ES" sz="2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s-ES" sz="2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4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6606677" y="4208632"/>
            <a:ext cx="5612419" cy="177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778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1600"/>
              <a:buFont typeface="Teko"/>
              <a:buNone/>
            </a:pPr>
            <a:r>
              <a:rPr lang="es-ES" sz="2000" b="1" i="0" u="none" strike="noStrike" cap="none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Accès</a:t>
            </a:r>
            <a:endParaRPr sz="2000" b="1" i="0" u="none" strike="noStrike" cap="none">
              <a:solidFill>
                <a:srgbClr val="CC3300"/>
              </a:solidFill>
              <a:latin typeface="Teko"/>
              <a:ea typeface="Teko"/>
              <a:cs typeface="Teko"/>
              <a:sym typeface="Teko"/>
            </a:endParaRPr>
          </a:p>
          <a:p>
            <a:pPr marL="360363" marR="0" lvl="0" indent="-2825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B592"/>
              </a:buClr>
              <a:buSzPts val="1120"/>
              <a:buFont typeface="Noto Sans Symbols"/>
              <a:buChar char="⚫"/>
            </a:pPr>
            <a:r>
              <a:rPr lang="es-ES" sz="1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Haver superat l'ESO o equivalent.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363" marR="0" lvl="0" indent="-2825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B592"/>
              </a:buClr>
              <a:buSzPts val="1120"/>
              <a:buFont typeface="Noto Sans Symbols"/>
              <a:buChar char="⚫"/>
            </a:pPr>
            <a:r>
              <a:rPr lang="es-ES" sz="1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 cas de no disposar del titulació: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23177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A5B592"/>
              </a:buClr>
              <a:buSzPts val="1400"/>
              <a:buFont typeface="Verdana"/>
              <a:buChar char="◦"/>
            </a:pPr>
            <a:r>
              <a:rPr lang="es-ES" sz="1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Superar una </a:t>
            </a:r>
            <a:r>
              <a:rPr lang="es-ES" sz="1400" b="0" i="0" u="sng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prova d'accés</a:t>
            </a:r>
            <a:r>
              <a:rPr lang="es-ES" sz="1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 i tenir 17 anys o complir-los el mateix any en que es realitza la prova.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1" indent="-23177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A5B592"/>
              </a:buClr>
              <a:buSzPts val="1400"/>
              <a:buFont typeface="Verdana"/>
              <a:buChar char="◦"/>
            </a:pPr>
            <a:r>
              <a:rPr lang="es-ES" sz="1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Haver fet un PFI.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7781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65125" marR="0" lvl="0" indent="-27781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None/>
            </a:pPr>
            <a:endParaRPr sz="1400" b="0" i="0" u="none" strike="noStrike" cap="none">
              <a:solidFill>
                <a:srgbClr val="CCCC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719" y="1690688"/>
            <a:ext cx="5848054" cy="439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623970" y="183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Gothic"/>
              <a:buNone/>
            </a:pPr>
            <a:r>
              <a:rPr lang="es-ES" sz="3959" b="1" dirty="0"/>
              <a:t>BATXILLERAT</a:t>
            </a:r>
            <a:r>
              <a:rPr lang="es-ES" sz="3959" dirty="0"/>
              <a:t/>
            </a:r>
            <a:br>
              <a:rPr lang="es-ES" sz="3959" dirty="0"/>
            </a:br>
            <a:endParaRPr sz="3959" dirty="0"/>
          </a:p>
        </p:txBody>
      </p:sp>
      <p:sp>
        <p:nvSpPr>
          <p:cNvPr id="207" name="Google Shape;207;p25"/>
          <p:cNvSpPr/>
          <p:nvPr/>
        </p:nvSpPr>
        <p:spPr>
          <a:xfrm>
            <a:off x="6360974" y="1208608"/>
            <a:ext cx="5651226" cy="53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1440"/>
              <a:buFont typeface="Teko"/>
              <a:buNone/>
            </a:pPr>
            <a:r>
              <a:rPr lang="es-ES" sz="1800" b="1" i="0" u="none" strike="noStrike" cap="none" dirty="0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¿</a:t>
            </a:r>
            <a:r>
              <a:rPr lang="es-ES" sz="1800" b="1" i="0" u="none" strike="noStrike" cap="none" dirty="0" err="1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Què</a:t>
            </a:r>
            <a:r>
              <a:rPr lang="es-ES" sz="1800" b="1" i="0" u="none" strike="noStrike" cap="none" dirty="0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es-ES" sz="1800" b="1" i="0" u="none" strike="noStrike" cap="none" dirty="0" err="1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és</a:t>
            </a:r>
            <a:r>
              <a:rPr lang="es-ES" sz="1800" b="1" i="0" u="none" strike="noStrike" cap="none" dirty="0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 el </a:t>
            </a:r>
            <a:r>
              <a:rPr lang="es-ES" sz="1800" b="1" i="0" u="none" strike="noStrike" cap="none" dirty="0" err="1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batxillerat</a:t>
            </a:r>
            <a:r>
              <a:rPr lang="es-ES" sz="1800" b="1" i="0" u="none" strike="noStrike" cap="none" dirty="0" smtClean="0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?</a:t>
            </a:r>
            <a:endParaRPr sz="1800" b="1" i="0" u="none" strike="noStrike" cap="none" dirty="0">
              <a:solidFill>
                <a:srgbClr val="CC3300"/>
              </a:solidFill>
              <a:latin typeface="Teko"/>
              <a:ea typeface="Teko"/>
              <a:cs typeface="Teko"/>
              <a:sym typeface="Teko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Wingdings" charset="2"/>
              <a:buChar char="ü"/>
            </a:pP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És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l’ última etapa de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l’Educació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Secundària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Wingdings" charset="2"/>
              <a:buChar char="ü"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Té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caràcter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voluntari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Wingdings" charset="2"/>
              <a:buChar char="ü"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Durada: 2 cursos (de 16 a 18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anys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).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Century Gothic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 err="1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Objectius</a:t>
            </a:r>
            <a:r>
              <a:rPr lang="es-ES" sz="1800" b="1" i="0" u="none" strike="noStrike" cap="none" dirty="0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Wingdings" charset="2"/>
              <a:buChar char="ü"/>
            </a:pP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Oferir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una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formació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general,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tant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en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coneixements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com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en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habilitats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.    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Wingdings" charset="2"/>
              <a:buChar char="ü"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ndara"/>
              <a:cs typeface="Calibri"/>
              <a:sym typeface="Candara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Wingdings" charset="2"/>
              <a:buChar char="ü"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Preparar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els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alumnes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per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estudis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posteriors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(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universitaris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o Cicles de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Formació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Professional).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ndara"/>
              <a:cs typeface="Calibri"/>
              <a:sym typeface="Candar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</a:pPr>
            <a:r>
              <a:rPr lang="es-ES" sz="1800" b="1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Modalitats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que es cursen a </a:t>
            </a:r>
            <a:r>
              <a:rPr lang="es-ES" sz="1800" b="1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l'Institut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Francesc Macià: </a:t>
            </a:r>
            <a:endParaRPr lang="es-ES" sz="1800" b="1" i="0" u="none" strike="noStrike" cap="none" dirty="0" smtClean="0">
              <a:solidFill>
                <a:schemeClr val="dk1"/>
              </a:solidFill>
              <a:latin typeface="Calibri"/>
              <a:ea typeface="Candara"/>
              <a:cs typeface="Calibri"/>
              <a:sym typeface="Candar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</a:pPr>
            <a:r>
              <a:rPr lang="es-ES" sz="1800" b="1" i="0" u="none" strike="noStrike" cap="none" dirty="0" err="1" smtClean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Científic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, </a:t>
            </a:r>
            <a:r>
              <a:rPr lang="es-ES" sz="1800" b="1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Tecnològic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, Social i </a:t>
            </a:r>
            <a:r>
              <a:rPr lang="es-ES" sz="1800" b="1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Humanístic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ts val="1440"/>
              <a:buFont typeface="Teko"/>
              <a:buNone/>
            </a:pPr>
            <a:r>
              <a:rPr lang="es-ES" sz="1800" b="1" i="0" u="none" strike="noStrike" cap="none" dirty="0" err="1">
                <a:solidFill>
                  <a:srgbClr val="CC3300"/>
                </a:solidFill>
                <a:latin typeface="Teko"/>
                <a:ea typeface="Teko"/>
                <a:cs typeface="Teko"/>
                <a:sym typeface="Teko"/>
              </a:rPr>
              <a:t>Accès</a:t>
            </a:r>
            <a:endParaRPr sz="1800" b="1" i="0" u="none" strike="noStrike" cap="none" dirty="0">
              <a:solidFill>
                <a:srgbClr val="CC3300"/>
              </a:solidFill>
              <a:latin typeface="Teko"/>
              <a:ea typeface="Teko"/>
              <a:cs typeface="Teko"/>
              <a:sym typeface="Tek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Candara"/>
              <a:buNone/>
            </a:pPr>
            <a:r>
              <a:rPr lang="es-ES" sz="1800" b="0" i="0" u="none" strike="noStrike" cap="none" dirty="0" err="1" smtClean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Títol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de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Graduat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ndara"/>
                <a:cs typeface="Calibri"/>
                <a:sym typeface="Candara"/>
              </a:rPr>
              <a:t> en ESO.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/>
          <p:nvPr/>
        </p:nvSpPr>
        <p:spPr>
          <a:xfrm>
            <a:off x="1348900" y="2393275"/>
            <a:ext cx="3155400" cy="276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MODALITATS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3600975" y="1299050"/>
            <a:ext cx="2392800" cy="250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HUMANÍSTIC I SOCIAL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2926325" y="4301550"/>
            <a:ext cx="2519700" cy="237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CIENTÍFIC i TECNOLGIC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673625" y="1031850"/>
            <a:ext cx="2252700" cy="2136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ARTÍSTIC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957943" y="326572"/>
            <a:ext cx="10515600" cy="89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s-ES" b="1">
                <a:latin typeface="Gill Sans"/>
                <a:ea typeface="Gill Sans"/>
                <a:cs typeface="Gill Sans"/>
                <a:sym typeface="Gill Sans"/>
              </a:rPr>
              <a:t>4. WEBS D’INTERÈS</a:t>
            </a:r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1"/>
          </p:nvPr>
        </p:nvSpPr>
        <p:spPr>
          <a:xfrm>
            <a:off x="608667" y="1431964"/>
            <a:ext cx="11017200" cy="49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s-ES" sz="2400" dirty="0" err="1">
                <a:solidFill>
                  <a:srgbClr val="FF0000"/>
                </a:solidFill>
              </a:rPr>
              <a:t>Informació</a:t>
            </a:r>
            <a:r>
              <a:rPr lang="es-ES" sz="2400" dirty="0">
                <a:solidFill>
                  <a:srgbClr val="FF0000"/>
                </a:solidFill>
              </a:rPr>
              <a:t> general del </a:t>
            </a:r>
            <a:r>
              <a:rPr lang="es-ES" sz="2400" dirty="0" err="1">
                <a:solidFill>
                  <a:srgbClr val="FF0000"/>
                </a:solidFill>
              </a:rPr>
              <a:t>Departament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d’Ensenyament</a:t>
            </a:r>
            <a:endParaRPr sz="2400" dirty="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 u="sng" dirty="0">
                <a:solidFill>
                  <a:schemeClr val="hlink"/>
                </a:solidFill>
                <a:hlinkClick r:id="rId3"/>
              </a:rPr>
              <a:t>http://queestudiar.gencat.cat/ca/index.html</a:t>
            </a:r>
            <a:r>
              <a:rPr lang="es-ES" sz="2400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sz="2400" dirty="0"/>
              <a:t> </a:t>
            </a:r>
            <a:r>
              <a:rPr lang="es-ES" sz="2400" dirty="0">
                <a:solidFill>
                  <a:srgbClr val="FF0000"/>
                </a:solidFill>
              </a:rPr>
              <a:t>Programes de </a:t>
            </a:r>
            <a:r>
              <a:rPr lang="es-ES" sz="2400" dirty="0" err="1">
                <a:solidFill>
                  <a:srgbClr val="FF0000"/>
                </a:solidFill>
              </a:rPr>
              <a:t>Formació</a:t>
            </a:r>
            <a:r>
              <a:rPr lang="es-ES" sz="2400" dirty="0">
                <a:solidFill>
                  <a:srgbClr val="FF0000"/>
                </a:solidFill>
              </a:rPr>
              <a:t> i </a:t>
            </a:r>
            <a:r>
              <a:rPr lang="es-ES" sz="2400" dirty="0" err="1">
                <a:solidFill>
                  <a:srgbClr val="FF0000"/>
                </a:solidFill>
              </a:rPr>
              <a:t>Inserció</a:t>
            </a:r>
            <a:r>
              <a:rPr lang="es-ES" sz="2400" dirty="0">
                <a:solidFill>
                  <a:srgbClr val="FF0000"/>
                </a:solidFill>
              </a:rPr>
              <a:t> (PFI)</a:t>
            </a:r>
            <a:endParaRPr sz="2400" dirty="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ES" sz="2400" u="sng" dirty="0">
                <a:solidFill>
                  <a:schemeClr val="hlink"/>
                </a:solidFill>
                <a:hlinkClick r:id="rId4"/>
              </a:rPr>
              <a:t>http://queestudiar.gencat.cat/ca/estudis/pfi/</a:t>
            </a:r>
            <a:endParaRPr sz="2400" dirty="0">
              <a:solidFill>
                <a:srgbClr val="57231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57231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400" dirty="0">
                <a:solidFill>
                  <a:srgbClr val="FF0000"/>
                </a:solidFill>
              </a:rPr>
              <a:t>FP </a:t>
            </a:r>
            <a:r>
              <a:rPr lang="es-ES" sz="2400" dirty="0" err="1">
                <a:solidFill>
                  <a:srgbClr val="FF0000"/>
                </a:solidFill>
              </a:rPr>
              <a:t>Bàsica</a:t>
            </a:r>
            <a:endParaRPr sz="2400" dirty="0">
              <a:solidFill>
                <a:srgbClr val="FF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s-ES" sz="2400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https://www.educaweb.cat/continguts/educatius/formacio-professional-fp/formacio-professional-basica/</a:t>
            </a:r>
            <a:r>
              <a:rPr lang="es-ES" sz="2400" u="sng" dirty="0">
                <a:solidFill>
                  <a:srgbClr val="0000FF"/>
                </a:solidFill>
              </a:rPr>
              <a:t> </a:t>
            </a:r>
            <a:r>
              <a:rPr lang="es-ES" sz="2400" dirty="0">
                <a:solidFill>
                  <a:srgbClr val="000000"/>
                </a:solidFill>
              </a:rPr>
              <a:t>  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400" dirty="0" err="1">
                <a:solidFill>
                  <a:srgbClr val="FF0000"/>
                </a:solidFill>
              </a:rPr>
              <a:t>Batxillerat</a:t>
            </a:r>
            <a:endParaRPr sz="2400" dirty="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400"/>
              <a:buChar char="•"/>
            </a:pPr>
            <a:r>
              <a:rPr lang="es-ES" sz="2400" u="sng" dirty="0">
                <a:solidFill>
                  <a:schemeClr val="hlink"/>
                </a:solidFill>
                <a:hlinkClick r:id="rId6"/>
              </a:rPr>
              <a:t>http://queestudiar.gencat.cat/ca/estudis/batxillerat/</a:t>
            </a:r>
            <a:r>
              <a:rPr lang="es-ES" sz="2400" dirty="0">
                <a:solidFill>
                  <a:srgbClr val="572314"/>
                </a:solidFill>
              </a:rPr>
              <a:t> </a:t>
            </a:r>
            <a:endParaRPr sz="2400" dirty="0">
              <a:solidFill>
                <a:srgbClr val="57231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400" dirty="0" err="1">
                <a:solidFill>
                  <a:srgbClr val="FF0000"/>
                </a:solidFill>
              </a:rPr>
              <a:t>Formació</a:t>
            </a:r>
            <a:r>
              <a:rPr lang="es-ES" sz="2400" dirty="0">
                <a:solidFill>
                  <a:srgbClr val="FF0000"/>
                </a:solidFill>
              </a:rPr>
              <a:t> Professional</a:t>
            </a:r>
            <a:endParaRPr sz="2400" dirty="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400"/>
              <a:buChar char="•"/>
            </a:pPr>
            <a:r>
              <a:rPr lang="es-ES" sz="2400" u="sng" dirty="0">
                <a:solidFill>
                  <a:schemeClr val="hlink"/>
                </a:solidFill>
                <a:hlinkClick r:id="rId7"/>
              </a:rPr>
              <a:t>http://queestudiar.gencat.cat/ca/estudis/fp/</a:t>
            </a:r>
            <a:r>
              <a:rPr lang="es-ES" sz="2400" dirty="0">
                <a:solidFill>
                  <a:srgbClr val="572314"/>
                </a:solidFill>
              </a:rPr>
              <a:t> </a:t>
            </a:r>
            <a:endParaRPr sz="2400" dirty="0">
              <a:solidFill>
                <a:srgbClr val="572314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572314"/>
              </a:solidFill>
            </a:endParaRPr>
          </a:p>
        </p:txBody>
      </p:sp>
      <p:pic>
        <p:nvPicPr>
          <p:cNvPr id="219" name="Google Shape;219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5677104" y="5007430"/>
            <a:ext cx="607756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1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s-ES" sz="2400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400" i="1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</a:t>
            </a:r>
            <a:r>
              <a:rPr lang="es-ES" sz="2400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400" i="1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</a:t>
            </a:r>
            <a:r>
              <a:rPr lang="es-ES" sz="2400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alguna cosa </a:t>
            </a:r>
            <a:r>
              <a:rPr lang="es-ES" sz="2400" i="1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troba</a:t>
            </a:r>
            <a:r>
              <a:rPr lang="es-ES" sz="2400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s-ES" sz="2400" i="1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camí</a:t>
            </a:r>
            <a:r>
              <a:rPr lang="es-ES" sz="2400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1400" i="1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1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s-ES" sz="2400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</a:t>
            </a:r>
            <a:r>
              <a:rPr lang="es-ES" sz="2400" i="1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</a:t>
            </a:r>
            <a:r>
              <a:rPr lang="es-ES" sz="2400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400" i="1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</a:t>
            </a:r>
            <a:r>
              <a:rPr lang="es-ES" sz="2400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res </a:t>
            </a:r>
            <a:r>
              <a:rPr lang="es-ES" sz="2400" i="1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troba</a:t>
            </a:r>
            <a:r>
              <a:rPr lang="es-ES" sz="2400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 excusa</a:t>
            </a:r>
            <a:r>
              <a:rPr lang="es-ES" sz="2400" b="1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s-ES" i="1" dirty="0"/>
              <a:t> </a:t>
            </a:r>
            <a:r>
              <a:rPr lang="es-ES_tradnl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s-ES_tradnl" sz="18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Proverbi</a:t>
            </a:r>
            <a:r>
              <a:rPr lang="es-ES_tradnl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_tradnl" sz="1800" b="0" i="0" u="none" strike="noStrike" cap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àrab</a:t>
            </a:r>
            <a:r>
              <a:rPr lang="es-ES_tradnl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980494" y="1341898"/>
            <a:ext cx="9733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 dirty="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GRÀCIES PER LA VOSTRA ATENCIÓ.</a:t>
            </a:r>
            <a:endParaRPr sz="3600" b="1" i="0" u="none" strike="noStrike" cap="none" dirty="0">
              <a:solidFill>
                <a:srgbClr val="2F549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 dirty="0" err="1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Us</a:t>
            </a:r>
            <a:r>
              <a:rPr lang="es-ES" sz="2000" b="1" i="0" u="none" strike="noStrike" cap="none" dirty="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ES" sz="2000" b="1" i="0" u="none" strike="noStrike" cap="none" dirty="0" err="1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farem</a:t>
            </a:r>
            <a:r>
              <a:rPr lang="es-ES" sz="2000" b="1" i="0" u="none" strike="noStrike" cap="none" dirty="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 arribar una </a:t>
            </a:r>
            <a:r>
              <a:rPr lang="es-ES" sz="2000" b="1" i="0" u="none" strike="noStrike" cap="none" dirty="0" err="1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petita</a:t>
            </a:r>
            <a:r>
              <a:rPr lang="es-ES" sz="2000" b="1" i="0" u="none" strike="noStrike" cap="none" dirty="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ES" sz="2000" b="1" i="0" u="none" strike="noStrike" cap="none" dirty="0" err="1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enquesta</a:t>
            </a:r>
            <a:r>
              <a:rPr lang="es-ES" sz="2000" b="1" i="0" u="none" strike="noStrike" cap="none" dirty="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 de </a:t>
            </a:r>
            <a:r>
              <a:rPr lang="es-ES" sz="2000" b="1" i="0" u="none" strike="noStrike" cap="none" dirty="0" err="1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satisfacció</a:t>
            </a:r>
            <a:r>
              <a:rPr lang="es-ES" sz="2000" b="1" i="0" u="none" strike="noStrike" cap="none" dirty="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 per </a:t>
            </a:r>
            <a:r>
              <a:rPr lang="es-ES" sz="2000" b="1" i="0" u="none" strike="noStrike" cap="none" dirty="0" err="1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Dinantia</a:t>
            </a:r>
            <a:endParaRPr sz="2000" b="1" i="0" u="none" strike="noStrike" cap="none" dirty="0">
              <a:solidFill>
                <a:srgbClr val="2F549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2F549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 dirty="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DUBTES?</a:t>
            </a:r>
            <a:endParaRPr sz="3600" b="1" i="0" u="none" strike="noStrike" cap="none" dirty="0">
              <a:solidFill>
                <a:srgbClr val="2F549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479348" y="48930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s-ES" sz="5400" b="1" dirty="0"/>
              <a:t>ÍNDEX</a:t>
            </a:r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1796143" y="1690688"/>
            <a:ext cx="7717972" cy="48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462"/>
              </a:spcBef>
              <a:spcAft>
                <a:spcPts val="0"/>
              </a:spcAft>
              <a:buSzPts val="1540"/>
              <a:buAutoNum type="arabicPeriod"/>
            </a:pPr>
            <a:r>
              <a:rPr lang="es-ES" sz="2000" b="1" dirty="0" smtClean="0"/>
              <a:t> El </a:t>
            </a:r>
            <a:r>
              <a:rPr lang="es-ES" sz="2000" b="1" dirty="0"/>
              <a:t>sistema </a:t>
            </a:r>
            <a:r>
              <a:rPr lang="es-ES" sz="2000" b="1" dirty="0" err="1"/>
              <a:t>educatiu</a:t>
            </a:r>
            <a:r>
              <a:rPr lang="es-ES" sz="2000" b="1" dirty="0"/>
              <a:t> a Catalunya</a:t>
            </a:r>
            <a:endParaRPr sz="2000" b="1" dirty="0"/>
          </a:p>
          <a:p>
            <a:pPr marL="0" lvl="0" indent="0" algn="l" rtl="0">
              <a:lnSpc>
                <a:spcPct val="7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s-ES" sz="2000" dirty="0"/>
              <a:t>	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462"/>
              </a:spcBef>
              <a:spcAft>
                <a:spcPts val="0"/>
              </a:spcAft>
              <a:buNone/>
            </a:pPr>
            <a:r>
              <a:rPr lang="es-ES" sz="2000" b="1" dirty="0"/>
              <a:t>2. </a:t>
            </a:r>
            <a:r>
              <a:rPr lang="es-ES" sz="2000" b="1" dirty="0" err="1"/>
              <a:t>Quines</a:t>
            </a:r>
            <a:r>
              <a:rPr lang="es-ES" sz="2000" b="1" dirty="0"/>
              <a:t> </a:t>
            </a:r>
            <a:r>
              <a:rPr lang="es-ES" sz="2000" b="1" dirty="0" err="1"/>
              <a:t>són</a:t>
            </a:r>
            <a:r>
              <a:rPr lang="es-ES" sz="2000" b="1" dirty="0"/>
              <a:t> les </a:t>
            </a:r>
            <a:r>
              <a:rPr lang="es-ES" sz="2000" b="1" dirty="0" err="1"/>
              <a:t>opcions</a:t>
            </a:r>
            <a:r>
              <a:rPr lang="es-ES" sz="2000" b="1" dirty="0"/>
              <a:t>?</a:t>
            </a:r>
            <a:endParaRPr sz="2000" b="1" dirty="0"/>
          </a:p>
          <a:p>
            <a:pPr marL="0" lvl="0" indent="0" algn="l" rtl="0">
              <a:lnSpc>
                <a:spcPct val="70000"/>
              </a:lnSpc>
              <a:spcBef>
                <a:spcPts val="462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352425" lvl="1" indent="92075" algn="l" rtl="0">
              <a:lnSpc>
                <a:spcPct val="70000"/>
              </a:lnSpc>
              <a:spcBef>
                <a:spcPts val="462"/>
              </a:spcBef>
              <a:spcAft>
                <a:spcPts val="0"/>
              </a:spcAft>
              <a:buSzPts val="154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Fora</a:t>
            </a:r>
            <a:r>
              <a:rPr lang="es-ES" sz="2000" dirty="0" smtClean="0"/>
              <a:t> </a:t>
            </a:r>
            <a:r>
              <a:rPr lang="es-ES" sz="2000" dirty="0"/>
              <a:t>de </a:t>
            </a:r>
            <a:r>
              <a:rPr lang="es-ES" sz="2000" dirty="0" err="1"/>
              <a:t>l’institut</a:t>
            </a:r>
            <a:r>
              <a:rPr lang="es-ES" sz="2000" dirty="0"/>
              <a:t>: PFI i FP </a:t>
            </a:r>
            <a:r>
              <a:rPr lang="es-ES" sz="2000" dirty="0" err="1"/>
              <a:t>Bàsica</a:t>
            </a:r>
            <a:endParaRPr sz="2000" dirty="0"/>
          </a:p>
          <a:p>
            <a:pPr marL="352425" lvl="0" indent="92075" algn="l" rtl="0">
              <a:lnSpc>
                <a:spcPct val="70000"/>
              </a:lnSpc>
              <a:spcBef>
                <a:spcPts val="462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352425" lvl="1" indent="92075" algn="l" rtl="0">
              <a:lnSpc>
                <a:spcPct val="70000"/>
              </a:lnSpc>
              <a:spcBef>
                <a:spcPts val="462"/>
              </a:spcBef>
              <a:spcAft>
                <a:spcPts val="0"/>
              </a:spcAft>
              <a:buSzPts val="1540"/>
              <a:buChar char="•"/>
            </a:pPr>
            <a:r>
              <a:rPr lang="es-ES" sz="2000" dirty="0" smtClean="0"/>
              <a:t> A </a:t>
            </a:r>
            <a:r>
              <a:rPr lang="es-ES" sz="2000" dirty="0" err="1"/>
              <a:t>l’Institut</a:t>
            </a:r>
            <a:r>
              <a:rPr lang="es-ES" sz="2000" dirty="0"/>
              <a:t>: 4t </a:t>
            </a:r>
            <a:r>
              <a:rPr lang="es-ES" sz="2000" dirty="0" err="1"/>
              <a:t>d’ESO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363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s-ES" sz="2000" b="1" dirty="0"/>
              <a:t>3. </a:t>
            </a:r>
            <a:r>
              <a:rPr lang="es-ES" sz="2000" b="1" dirty="0" err="1"/>
              <a:t>Què</a:t>
            </a:r>
            <a:r>
              <a:rPr lang="es-ES" sz="2000" b="1" dirty="0"/>
              <a:t> </a:t>
            </a:r>
            <a:r>
              <a:rPr lang="es-ES" sz="2000" b="1" dirty="0" err="1"/>
              <a:t>fer</a:t>
            </a:r>
            <a:r>
              <a:rPr lang="es-ES" sz="2000" b="1" dirty="0"/>
              <a:t> </a:t>
            </a:r>
            <a:r>
              <a:rPr lang="es-ES" sz="2000" b="1" dirty="0" err="1"/>
              <a:t>després</a:t>
            </a:r>
            <a:r>
              <a:rPr lang="es-ES" sz="2000" b="1" dirty="0"/>
              <a:t> de </a:t>
            </a:r>
            <a:r>
              <a:rPr lang="es-ES" sz="2000" b="1" dirty="0" err="1"/>
              <a:t>l’ESO</a:t>
            </a:r>
            <a:r>
              <a:rPr lang="es-ES" sz="2000" b="1" dirty="0"/>
              <a:t>?</a:t>
            </a:r>
            <a:r>
              <a:rPr lang="es-ES" sz="2000" dirty="0"/>
              <a:t>	</a:t>
            </a:r>
            <a:endParaRPr sz="2000" dirty="0"/>
          </a:p>
          <a:p>
            <a:pPr marL="0" lvl="2" indent="0" algn="l" rtl="0">
              <a:lnSpc>
                <a:spcPct val="7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  <a:p>
            <a:pPr marL="457200" lvl="4" indent="0">
              <a:lnSpc>
                <a:spcPct val="70000"/>
              </a:lnSpc>
              <a:spcBef>
                <a:spcPts val="363"/>
              </a:spcBef>
              <a:buSzPts val="1500"/>
            </a:pPr>
            <a:r>
              <a:rPr lang="es-ES" sz="2000" dirty="0" smtClean="0"/>
              <a:t> Cicles </a:t>
            </a:r>
            <a:r>
              <a:rPr lang="es-ES" sz="2000" dirty="0" err="1"/>
              <a:t>F</a:t>
            </a:r>
            <a:r>
              <a:rPr lang="es-ES" sz="2000" dirty="0" err="1" smtClean="0"/>
              <a:t>ormatius</a:t>
            </a:r>
            <a:r>
              <a:rPr lang="es-ES" sz="2000" dirty="0" smtClean="0"/>
              <a:t> </a:t>
            </a:r>
            <a:r>
              <a:rPr lang="es-ES" sz="2000" dirty="0"/>
              <a:t>de Grau </a:t>
            </a:r>
            <a:r>
              <a:rPr lang="es-ES" sz="2000" dirty="0" err="1"/>
              <a:t>Mitjà</a:t>
            </a:r>
            <a:r>
              <a:rPr lang="es-ES" sz="2000" dirty="0"/>
              <a:t> </a:t>
            </a:r>
            <a:r>
              <a:rPr lang="es-ES" sz="2000" dirty="0" smtClean="0"/>
              <a:t>(CFGM)</a:t>
            </a:r>
            <a:endParaRPr sz="2000" dirty="0"/>
          </a:p>
          <a:p>
            <a:pPr lvl="0" indent="0" algn="l" rtl="0">
              <a:lnSpc>
                <a:spcPct val="70000"/>
              </a:lnSpc>
              <a:spcBef>
                <a:spcPts val="363"/>
              </a:spcBef>
              <a:spcAft>
                <a:spcPts val="0"/>
              </a:spcAft>
              <a:buSzPts val="1800"/>
              <a:buNone/>
            </a:pPr>
            <a:r>
              <a:rPr lang="es-ES" sz="2000" dirty="0"/>
              <a:t>		</a:t>
            </a:r>
            <a:endParaRPr sz="2000" dirty="0"/>
          </a:p>
          <a:p>
            <a:pPr marL="457200" lvl="3" indent="0" algn="l" rtl="0">
              <a:lnSpc>
                <a:spcPct val="7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Batxillerat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363"/>
              </a:spcBef>
              <a:spcAft>
                <a:spcPts val="0"/>
              </a:spcAft>
              <a:buSzPts val="1800"/>
              <a:buNone/>
            </a:pPr>
            <a:r>
              <a:rPr lang="es-ES" sz="2000" dirty="0"/>
              <a:t>								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s-ES" sz="2000" b="1" dirty="0"/>
              <a:t>4. Webs </a:t>
            </a:r>
            <a:r>
              <a:rPr lang="es-ES" sz="2000" b="1" dirty="0" err="1"/>
              <a:t>d'interès</a:t>
            </a:r>
            <a:r>
              <a:rPr lang="es-ES" sz="2000" dirty="0"/>
              <a:t>	</a:t>
            </a:r>
            <a:endParaRPr sz="2000" dirty="0"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533250" y="252725"/>
            <a:ext cx="9611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           1. EL</a:t>
            </a:r>
            <a:r>
              <a:rPr lang="es-ES"/>
              <a:t> </a:t>
            </a:r>
            <a:r>
              <a:rPr lang="es-ES" b="1"/>
              <a:t>SISTEMA</a:t>
            </a:r>
            <a:r>
              <a:rPr lang="es-ES"/>
              <a:t> </a:t>
            </a:r>
            <a:r>
              <a:rPr lang="es-ES" b="1"/>
              <a:t>EDUCATIU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939" y="1578429"/>
            <a:ext cx="9351658" cy="50748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9636" y="796004"/>
            <a:ext cx="8979007" cy="2632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3168650" y="3644901"/>
            <a:ext cx="3959225" cy="42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s-ES" sz="18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Alumnes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NO acrediten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l'ESO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16"/>
          <p:cNvCxnSpPr/>
          <p:nvPr/>
        </p:nvCxnSpPr>
        <p:spPr>
          <a:xfrm flipH="1">
            <a:off x="2236313" y="3959225"/>
            <a:ext cx="2664300" cy="70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5" name="Google Shape;115;p16"/>
          <p:cNvCxnSpPr/>
          <p:nvPr/>
        </p:nvCxnSpPr>
        <p:spPr>
          <a:xfrm>
            <a:off x="4920369" y="3959225"/>
            <a:ext cx="693536" cy="108108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6" name="Google Shape;116;p16"/>
          <p:cNvCxnSpPr/>
          <p:nvPr/>
        </p:nvCxnSpPr>
        <p:spPr>
          <a:xfrm>
            <a:off x="4942016" y="3971307"/>
            <a:ext cx="1963800" cy="937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7" name="Google Shape;117;p16"/>
          <p:cNvSpPr txBox="1"/>
          <p:nvPr/>
        </p:nvSpPr>
        <p:spPr>
          <a:xfrm>
            <a:off x="6460550" y="5040325"/>
            <a:ext cx="16953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Món laboral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2183923" y="5062676"/>
            <a:ext cx="2266497" cy="91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de formació 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i inserció</a:t>
            </a:r>
            <a:r>
              <a:rPr lang="es-E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(PFI)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8282784" y="4284682"/>
            <a:ext cx="22665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Prova d'accés a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Cicles</a:t>
            </a:r>
            <a:r>
              <a:rPr lang="es-E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Grau 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s-E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itjà  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(amb 17 anys)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4741201" y="5129150"/>
            <a:ext cx="19638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Formació Professional bàsica 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(amb 15 anys)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16"/>
          <p:cNvCxnSpPr/>
          <p:nvPr/>
        </p:nvCxnSpPr>
        <p:spPr>
          <a:xfrm>
            <a:off x="4932363" y="3967558"/>
            <a:ext cx="3284538" cy="41513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2" name="Google Shape;122;p16"/>
          <p:cNvCxnSpPr/>
          <p:nvPr/>
        </p:nvCxnSpPr>
        <p:spPr>
          <a:xfrm flipH="1">
            <a:off x="3407130" y="3973712"/>
            <a:ext cx="1503361" cy="105211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3" name="Google Shape;123;p16"/>
          <p:cNvSpPr txBox="1"/>
          <p:nvPr/>
        </p:nvSpPr>
        <p:spPr>
          <a:xfrm>
            <a:off x="939719" y="4667224"/>
            <a:ext cx="1511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Repetir 4t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838200" y="2481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s-ES" b="1"/>
              <a:t>2. Quines són les opcions?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838200" y="1573725"/>
            <a:ext cx="10515600" cy="5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es-ES" sz="2405" b="1" dirty="0">
                <a:highlight>
                  <a:srgbClr val="FFFF00"/>
                </a:highlight>
              </a:rPr>
              <a:t>INS FRANCESC MACIÀ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 dirty="0">
              <a:highlight>
                <a:srgbClr val="FFFF00"/>
              </a:highlight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s-ES" sz="2405" dirty="0"/>
              <a:t>Seguir el currículum </a:t>
            </a:r>
            <a:r>
              <a:rPr lang="es-ES" sz="2405" dirty="0" err="1"/>
              <a:t>ordinari</a:t>
            </a:r>
            <a:r>
              <a:rPr lang="es-ES" sz="2405" dirty="0"/>
              <a:t> de </a:t>
            </a:r>
            <a:r>
              <a:rPr lang="es-ES" sz="2405" dirty="0" err="1"/>
              <a:t>l’ESO</a:t>
            </a:r>
            <a:r>
              <a:rPr lang="es-ES" sz="2405" dirty="0"/>
              <a:t>, 4t ESO</a:t>
            </a:r>
            <a:endParaRPr dirty="0"/>
          </a:p>
          <a:p>
            <a:pPr marL="228600" lvl="0" indent="-75882" algn="l" rtl="0">
              <a:lnSpc>
                <a:spcPct val="7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 dirty="0"/>
          </a:p>
          <a:p>
            <a:pPr marL="0" lvl="0" indent="0" algn="l" rtl="0">
              <a:lnSpc>
                <a:spcPct val="7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/>
          </a:p>
          <a:p>
            <a:pPr marL="0" lvl="0" indent="0" algn="l" rtl="0">
              <a:lnSpc>
                <a:spcPct val="7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 dirty="0"/>
          </a:p>
          <a:p>
            <a:pPr marL="0" lvl="0" indent="0" algn="l" rtl="0">
              <a:lnSpc>
                <a:spcPct val="7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es-ES" sz="2405" b="1" dirty="0">
                <a:highlight>
                  <a:srgbClr val="FFFF00"/>
                </a:highlight>
              </a:rPr>
              <a:t>ALTRES CENTRES</a:t>
            </a:r>
            <a:endParaRPr sz="2405" b="1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7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 b="1" dirty="0">
              <a:highlight>
                <a:srgbClr val="FFFF00"/>
              </a:highlight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s-ES" sz="2405" dirty="0" err="1"/>
              <a:t>Fer</a:t>
            </a:r>
            <a:r>
              <a:rPr lang="es-ES" sz="2405" dirty="0"/>
              <a:t> un PFI (16 </a:t>
            </a:r>
            <a:r>
              <a:rPr lang="es-ES" sz="2405" dirty="0" err="1"/>
              <a:t>anys</a:t>
            </a:r>
            <a:r>
              <a:rPr lang="es-ES" sz="2405" dirty="0"/>
              <a:t>)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 dirty="0"/>
          </a:p>
          <a:p>
            <a:pPr marL="0" lvl="0" indent="0" algn="l" rtl="0">
              <a:lnSpc>
                <a:spcPct val="7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 dirty="0"/>
          </a:p>
          <a:p>
            <a:pPr marL="228600" lvl="0" indent="-228600" algn="l" rtl="0">
              <a:lnSpc>
                <a:spcPct val="7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s-ES" sz="2405" dirty="0" err="1"/>
              <a:t>Fer</a:t>
            </a:r>
            <a:r>
              <a:rPr lang="es-ES" sz="2405" dirty="0"/>
              <a:t> una </a:t>
            </a:r>
            <a:r>
              <a:rPr lang="es-ES" sz="2405" dirty="0" err="1"/>
              <a:t>Formació</a:t>
            </a:r>
            <a:r>
              <a:rPr lang="es-ES" sz="2405" dirty="0"/>
              <a:t> Professional </a:t>
            </a:r>
            <a:r>
              <a:rPr lang="es-ES" sz="2405" dirty="0" err="1"/>
              <a:t>Bàsica</a:t>
            </a:r>
            <a:r>
              <a:rPr lang="es-ES" sz="2405" dirty="0"/>
              <a:t>  (</a:t>
            </a:r>
            <a:r>
              <a:rPr lang="es-ES" sz="2405" dirty="0" err="1" smtClean="0"/>
              <a:t>FPB</a:t>
            </a:r>
            <a:r>
              <a:rPr lang="es-ES" sz="2405" dirty="0" err="1" smtClean="0"/>
              <a:t>àsica</a:t>
            </a:r>
            <a:r>
              <a:rPr lang="es-ES" sz="2405" dirty="0" smtClean="0"/>
              <a:t>)</a:t>
            </a:r>
            <a:endParaRPr sz="2405" dirty="0"/>
          </a:p>
          <a:p>
            <a:pPr marL="228600" lvl="0" indent="0" algn="l" rtl="0">
              <a:lnSpc>
                <a:spcPct val="70000"/>
              </a:lnSpc>
              <a:spcBef>
                <a:spcPts val="722"/>
              </a:spcBef>
              <a:spcAft>
                <a:spcPts val="0"/>
              </a:spcAft>
              <a:buSzPts val="1800"/>
              <a:buNone/>
            </a:pPr>
            <a:r>
              <a:rPr lang="es-ES" sz="2405" dirty="0"/>
              <a:t>(15 </a:t>
            </a:r>
            <a:r>
              <a:rPr lang="es-ES" sz="2405" dirty="0" err="1"/>
              <a:t>anys</a:t>
            </a:r>
            <a:r>
              <a:rPr lang="es-ES" sz="2405" dirty="0"/>
              <a:t>) </a:t>
            </a:r>
            <a:r>
              <a:rPr lang="es-ES" sz="2405" b="1" dirty="0">
                <a:solidFill>
                  <a:srgbClr val="FF0000"/>
                </a:solidFill>
              </a:rPr>
              <a:t> </a:t>
            </a:r>
            <a:endParaRPr sz="2405" dirty="0"/>
          </a:p>
        </p:txBody>
      </p:sp>
      <p:sp>
        <p:nvSpPr>
          <p:cNvPr id="131" name="Google Shape;131;p17"/>
          <p:cNvSpPr/>
          <p:nvPr/>
        </p:nvSpPr>
        <p:spPr>
          <a:xfrm>
            <a:off x="8816936" y="1903096"/>
            <a:ext cx="149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77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GESO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7856600" y="1645670"/>
            <a:ext cx="723000" cy="1325700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3" name="Google Shape;133;p17"/>
          <p:cNvCxnSpPr/>
          <p:nvPr/>
        </p:nvCxnSpPr>
        <p:spPr>
          <a:xfrm rot="10800000" flipH="1">
            <a:off x="4311474" y="4497812"/>
            <a:ext cx="3385200" cy="11100"/>
          </a:xfrm>
          <a:prstGeom prst="straightConnector1">
            <a:avLst/>
          </a:prstGeom>
          <a:noFill/>
          <a:ln w="57150" cap="flat" cmpd="sng">
            <a:solidFill>
              <a:srgbClr val="336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17"/>
          <p:cNvSpPr/>
          <p:nvPr/>
        </p:nvSpPr>
        <p:spPr>
          <a:xfrm>
            <a:off x="8036621" y="4190418"/>
            <a:ext cx="305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Prova Accés CFGM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17"/>
          <p:cNvCxnSpPr/>
          <p:nvPr/>
        </p:nvCxnSpPr>
        <p:spPr>
          <a:xfrm>
            <a:off x="8416191" y="5507819"/>
            <a:ext cx="1433710" cy="4931"/>
          </a:xfrm>
          <a:prstGeom prst="straightConnector1">
            <a:avLst/>
          </a:prstGeom>
          <a:noFill/>
          <a:ln w="57150" cap="flat" cmpd="sng">
            <a:solidFill>
              <a:srgbClr val="336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17"/>
          <p:cNvSpPr txBox="1"/>
          <p:nvPr/>
        </p:nvSpPr>
        <p:spPr>
          <a:xfrm>
            <a:off x="9916136" y="5284742"/>
            <a:ext cx="131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CFGM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1394" y="290844"/>
            <a:ext cx="1528721" cy="152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853503" y="48752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3959" b="1" dirty="0" err="1"/>
              <a:t>Fora</a:t>
            </a:r>
            <a:r>
              <a:rPr lang="es-ES" sz="3959" b="1" dirty="0"/>
              <a:t> de </a:t>
            </a:r>
            <a:r>
              <a:rPr lang="es-ES" sz="3959" b="1" dirty="0" err="1"/>
              <a:t>l’institut</a:t>
            </a:r>
            <a:r>
              <a:rPr lang="es-ES" sz="3959" b="1" dirty="0"/>
              <a:t>:</a:t>
            </a:r>
            <a:endParaRPr sz="3959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3959" b="1" dirty="0"/>
              <a:t>Programes de </a:t>
            </a:r>
            <a:r>
              <a:rPr lang="es-ES" sz="3959" b="1" dirty="0" err="1"/>
              <a:t>Formació</a:t>
            </a:r>
            <a:r>
              <a:rPr lang="es-ES" sz="3959" b="1" dirty="0"/>
              <a:t> i </a:t>
            </a:r>
            <a:r>
              <a:rPr lang="es-ES" sz="3959" b="1" dirty="0" err="1"/>
              <a:t>Inserció</a:t>
            </a:r>
            <a:r>
              <a:rPr lang="es-ES" sz="3959" b="1" dirty="0"/>
              <a:t> (PFI)</a:t>
            </a:r>
            <a:r>
              <a:rPr lang="es-ES" sz="3959" dirty="0"/>
              <a:t/>
            </a:r>
            <a:br>
              <a:rPr lang="es-ES" sz="3959" dirty="0"/>
            </a:br>
            <a:endParaRPr sz="3959" dirty="0"/>
          </a:p>
        </p:txBody>
      </p:sp>
      <p:sp>
        <p:nvSpPr>
          <p:cNvPr id="144" name="Google Shape;144;p18"/>
          <p:cNvSpPr/>
          <p:nvPr/>
        </p:nvSpPr>
        <p:spPr>
          <a:xfrm>
            <a:off x="2079447" y="1795203"/>
            <a:ext cx="8984018" cy="216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Estudis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de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duració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de 1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any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.</a:t>
            </a:r>
            <a:endParaRPr sz="1800" b="0" i="0" u="none" strike="noStrike" cap="none" dirty="0" smtClean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endParaRPr sz="1800" b="0" i="0" u="none" strike="noStrike" cap="none" dirty="0" smtClean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Destinats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a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alumnes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que no han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finalitzat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l’ESO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, i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volen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proseguir el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seus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estudis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cap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a un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camps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de la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Formació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Professional.</a:t>
            </a:r>
            <a:endParaRPr sz="1800" b="0" i="0" u="none" strike="noStrike" cap="none" dirty="0" smtClean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endParaRPr sz="1800" b="0" i="0" u="none" strike="noStrike" cap="none" dirty="0" smtClean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Opcions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: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administració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,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cuina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,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comerç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i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màrqueting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,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fusteria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,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imatge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personal,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instal·lacions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,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electrotècniques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,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jardineria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, pintura...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1011373" y="1687715"/>
            <a:ext cx="127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800" b="1" i="0" u="none" strike="noStrike" cap="none" dirty="0" err="1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Què</a:t>
            </a:r>
            <a:r>
              <a:rPr lang="es-ES" sz="1800" b="1" i="0" u="none" strike="noStrike" cap="none" dirty="0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b="1" i="0" u="none" strike="noStrike" cap="none" dirty="0" err="1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és</a:t>
            </a:r>
            <a:r>
              <a:rPr lang="es-ES" sz="1800" b="1" i="0" u="none" strike="noStrike" cap="none" dirty="0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3303622" y="3974781"/>
            <a:ext cx="7997700" cy="63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Tenir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mínim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16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anys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996069" y="3972678"/>
            <a:ext cx="2676449" cy="5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 dirty="0" err="1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Requisits</a:t>
            </a:r>
            <a:r>
              <a:rPr lang="es-ES" sz="1600" b="1" i="0" u="none" strike="noStrike" cap="none" dirty="0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i="0" u="none" strike="noStrike" cap="none" dirty="0" err="1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d’accés</a:t>
            </a:r>
            <a:endParaRPr sz="1600" b="1" i="0" u="none" strike="noStrike" cap="none" dirty="0">
              <a:solidFill>
                <a:srgbClr val="7153A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1057279" y="4697027"/>
            <a:ext cx="1207441" cy="36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 dirty="0" err="1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Titulació</a:t>
            </a:r>
            <a:endParaRPr sz="1800" b="1" i="0" u="none" strike="noStrike" cap="none" dirty="0">
              <a:solidFill>
                <a:srgbClr val="7153A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798574" y="4880475"/>
            <a:ext cx="7364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Títol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d’Auxiliar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És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equivalent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a la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prova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d’accés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al CFGM,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accedeixen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als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CFGM si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aproven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Gothic"/>
              <a:buNone/>
            </a:pPr>
            <a:r>
              <a:rPr lang="es-ES" sz="3959" b="1" dirty="0" err="1"/>
              <a:t>Formació</a:t>
            </a:r>
            <a:r>
              <a:rPr lang="es-ES" sz="3959" b="1" dirty="0"/>
              <a:t> </a:t>
            </a:r>
            <a:r>
              <a:rPr lang="es-ES" sz="3959" b="1" dirty="0" smtClean="0"/>
              <a:t>Professional </a:t>
            </a:r>
            <a:r>
              <a:rPr lang="es-ES" sz="3959" b="1" dirty="0" err="1"/>
              <a:t>Bàsica</a:t>
            </a:r>
            <a:r>
              <a:rPr lang="es-ES" sz="3959" dirty="0"/>
              <a:t/>
            </a:r>
            <a:br>
              <a:rPr lang="es-ES" sz="3959" dirty="0"/>
            </a:br>
            <a:endParaRPr sz="3959" dirty="0"/>
          </a:p>
        </p:txBody>
      </p:sp>
      <p:sp>
        <p:nvSpPr>
          <p:cNvPr id="156" name="Google Shape;156;p19"/>
          <p:cNvSpPr/>
          <p:nvPr/>
        </p:nvSpPr>
        <p:spPr>
          <a:xfrm>
            <a:off x="2480042" y="1412311"/>
            <a:ext cx="9042487" cy="186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Estudis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d’una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duració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de 2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anys</a:t>
            </a:r>
            <a:endParaRPr sz="1800" b="0" i="0" u="none" strike="noStrike" cap="none" dirty="0" smtClean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endParaRPr sz="1800" b="0" i="0" u="none" strike="noStrike" cap="none" dirty="0" smtClean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Destinats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a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alumnat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que no han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finalitzat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l’ESO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i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volen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proseguir el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seus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estudis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cap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a un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camps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de la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Formació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Professional.</a:t>
            </a:r>
            <a:endParaRPr sz="1800" b="0" i="0" u="none" strike="noStrike" cap="none" dirty="0" smtClean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endParaRPr sz="1800" b="0" i="0" u="none" strike="noStrike" cap="none" dirty="0" smtClean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Opcions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: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Administració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(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S</a:t>
            </a:r>
            <a:r>
              <a:rPr lang="es-ES" sz="1800" dirty="0" err="1" smtClean="0">
                <a:latin typeface="Calibri"/>
                <a:ea typeface="Gill Sans"/>
                <a:cs typeface="Calibri"/>
                <a:sym typeface="Gill Sans"/>
              </a:rPr>
              <a:t>t</a:t>
            </a:r>
            <a:r>
              <a:rPr lang="es-ES" sz="1800" dirty="0" smtClean="0">
                <a:latin typeface="Calibri"/>
                <a:ea typeface="Gill Sans"/>
                <a:cs typeface="Calibri"/>
                <a:sym typeface="Gill Sans"/>
              </a:rPr>
              <a:t> Andreu de la Barca)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, </a:t>
            </a:r>
            <a:r>
              <a:rPr lang="es-ES" sz="1800" dirty="0" err="1" smtClean="0">
                <a:latin typeface="Calibri"/>
                <a:ea typeface="Gill Sans"/>
                <a:cs typeface="Calibri"/>
                <a:sym typeface="Gill Sans"/>
              </a:rPr>
              <a:t>I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nformàtica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i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Comunicaci</a:t>
            </a:r>
            <a:r>
              <a:rPr lang="es-ES" sz="1800" dirty="0" err="1" smtClean="0">
                <a:latin typeface="Calibri"/>
                <a:ea typeface="Gill Sans"/>
                <a:cs typeface="Calibri"/>
                <a:sym typeface="Gill Sans"/>
              </a:rPr>
              <a:t>ó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(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St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Vicenç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dels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Horts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) o </a:t>
            </a:r>
            <a:r>
              <a:rPr lang="es-ES" sz="1800" dirty="0" err="1" smtClean="0">
                <a:latin typeface="Calibri"/>
                <a:ea typeface="Gill Sans"/>
                <a:cs typeface="Calibri"/>
                <a:sym typeface="Gill Sans"/>
              </a:rPr>
              <a:t>I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nstal·lacions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(</a:t>
            </a:r>
            <a:r>
              <a:rPr lang="es-ES" sz="1800" b="0" i="0" u="none" strike="noStrike" cap="none" dirty="0" err="1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Esplugues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).</a:t>
            </a:r>
            <a:endParaRPr sz="1800" b="0" i="0" u="none" strike="noStrike" cap="none" dirty="0" smtClean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1393927" y="1565319"/>
            <a:ext cx="12752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 dirty="0" err="1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Què</a:t>
            </a:r>
            <a:r>
              <a:rPr lang="es-ES" sz="1600" b="1" i="0" u="none" strike="noStrike" cap="none" dirty="0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i="0" u="none" strike="noStrike" cap="none" dirty="0" err="1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és</a:t>
            </a:r>
            <a:r>
              <a:rPr lang="es-ES" sz="1600" b="1" i="0" u="none" strike="noStrike" cap="none" dirty="0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3060433" y="3576025"/>
            <a:ext cx="837853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Tenir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mínim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15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anys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Haver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cursat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3r 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ESO (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excepcionalment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2n ESO).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Rebre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una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recomanació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l’equip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docent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l’ESO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, i el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consentiment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dels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tutors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legals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965466" y="3551614"/>
            <a:ext cx="2324499" cy="30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 dirty="0" err="1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Requisits</a:t>
            </a:r>
            <a:r>
              <a:rPr lang="es-ES" sz="1600" b="1" i="0" u="none" strike="noStrike" cap="none" dirty="0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i="0" u="none" strike="noStrike" cap="none" dirty="0" err="1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d’accés</a:t>
            </a:r>
            <a:endParaRPr sz="1600" b="1" i="0" u="none" strike="noStrike" cap="none" dirty="0">
              <a:solidFill>
                <a:srgbClr val="7153A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1348022" y="5522586"/>
            <a:ext cx="1329858" cy="35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 dirty="0" err="1">
                <a:solidFill>
                  <a:srgbClr val="7153A1"/>
                </a:solidFill>
                <a:latin typeface="Gill Sans"/>
                <a:ea typeface="Gill Sans"/>
                <a:cs typeface="Gill Sans"/>
                <a:sym typeface="Gill Sans"/>
              </a:rPr>
              <a:t>Titulació</a:t>
            </a:r>
            <a:endParaRPr sz="1800" b="1" i="0" u="none" strike="noStrike" cap="none" dirty="0">
              <a:solidFill>
                <a:srgbClr val="7153A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2706828" y="5505391"/>
            <a:ext cx="457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Títol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de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Tècnic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/a Professional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Bàsic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Gill Sans"/>
              <a:cs typeface="Calibri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ü"/>
            </a:pP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Et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permetrà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l’accés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Gill Sans"/>
                <a:cs typeface="Calibri"/>
                <a:sym typeface="Gill Sans"/>
              </a:rPr>
              <a:t> a un CFGM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838200" y="293913"/>
            <a:ext cx="10515600" cy="160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Century Gothic"/>
              <a:buNone/>
            </a:pPr>
            <a:r>
              <a:rPr lang="es-ES" sz="4000" b="1" dirty="0">
                <a:solidFill>
                  <a:srgbClr val="572314"/>
                </a:solidFill>
              </a:rPr>
              <a:t>A </a:t>
            </a:r>
            <a:r>
              <a:rPr lang="es-ES" sz="4000" b="1" dirty="0" err="1">
                <a:solidFill>
                  <a:srgbClr val="572314"/>
                </a:solidFill>
              </a:rPr>
              <a:t>l’institut</a:t>
            </a:r>
            <a:r>
              <a:rPr lang="es-ES" sz="4000" b="1" dirty="0">
                <a:solidFill>
                  <a:srgbClr val="572314"/>
                </a:solidFill>
              </a:rPr>
              <a:t>: 4t </a:t>
            </a:r>
            <a:r>
              <a:rPr lang="es-ES" sz="4000" b="1" dirty="0" err="1">
                <a:solidFill>
                  <a:srgbClr val="572314"/>
                </a:solidFill>
              </a:rPr>
              <a:t>d’ESO</a:t>
            </a:r>
            <a:r>
              <a:rPr lang="es-ES" sz="4000" b="1" dirty="0">
                <a:solidFill>
                  <a:srgbClr val="572314"/>
                </a:solidFill>
              </a:rPr>
              <a:t>. </a:t>
            </a:r>
            <a:endParaRPr sz="4000" b="1" dirty="0">
              <a:solidFill>
                <a:srgbClr val="572314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Century Gothic"/>
              <a:buNone/>
            </a:pPr>
            <a:r>
              <a:rPr lang="es-ES" sz="4000" b="1" dirty="0">
                <a:solidFill>
                  <a:srgbClr val="572314"/>
                </a:solidFill>
              </a:rPr>
              <a:t/>
            </a:r>
            <a:br>
              <a:rPr lang="es-ES" sz="4000" b="1" dirty="0">
                <a:solidFill>
                  <a:srgbClr val="572314"/>
                </a:solidFill>
              </a:rPr>
            </a:br>
            <a:r>
              <a:rPr lang="es-ES" sz="4000" b="1" dirty="0" err="1" smtClean="0">
                <a:solidFill>
                  <a:srgbClr val="572314"/>
                </a:solidFill>
              </a:rPr>
              <a:t>Previsió</a:t>
            </a:r>
            <a:r>
              <a:rPr lang="es-ES" sz="4000" b="1" dirty="0" smtClean="0">
                <a:solidFill>
                  <a:srgbClr val="572314"/>
                </a:solidFill>
              </a:rPr>
              <a:t> </a:t>
            </a:r>
            <a:r>
              <a:rPr lang="es-ES" sz="4000" b="1" dirty="0" err="1">
                <a:solidFill>
                  <a:srgbClr val="572314"/>
                </a:solidFill>
              </a:rPr>
              <a:t>Curs</a:t>
            </a:r>
            <a:r>
              <a:rPr lang="es-ES" sz="4000" b="1" dirty="0">
                <a:solidFill>
                  <a:srgbClr val="572314"/>
                </a:solidFill>
              </a:rPr>
              <a:t> 21-22</a:t>
            </a:r>
            <a:endParaRPr sz="4000" dirty="0"/>
          </a:p>
        </p:txBody>
      </p:sp>
      <p:graphicFrame>
        <p:nvGraphicFramePr>
          <p:cNvPr id="168" name="Google Shape;168;p20"/>
          <p:cNvGraphicFramePr/>
          <p:nvPr/>
        </p:nvGraphicFramePr>
        <p:xfrm>
          <a:off x="772513" y="1207998"/>
          <a:ext cx="4752525" cy="4835990"/>
        </p:xfrm>
        <a:graphic>
          <a:graphicData uri="http://schemas.openxmlformats.org/drawingml/2006/table">
            <a:tbl>
              <a:tblPr firstRow="1" bandRow="1">
                <a:noFill/>
                <a:tableStyleId>{EE4900C4-B09A-4BB2-A229-0256A4C34D26}</a:tableStyleId>
              </a:tblPr>
              <a:tblGrid>
                <a:gridCol w="3312375"/>
                <a:gridCol w="1440150"/>
              </a:tblGrid>
              <a:tr h="672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s-ES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Currículum de 4t d’ESO </a:t>
                      </a:r>
                      <a:endParaRPr sz="2000" b="1" u="none" strike="noStrike" cap="none">
                        <a:solidFill>
                          <a:srgbClr val="57231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32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Llengua catalana i literatura 	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Llengua castellana i literatura 	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38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Llengua anglesa	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8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Matemàtiques 	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8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Ciències socials, geografia i història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8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Educació física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38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Religió / Cultura i valors ètics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8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 específiques*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10*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38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s-E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Tutoria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8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     TOTAL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69" name="Google Shape;169;p20"/>
          <p:cNvSpPr/>
          <p:nvPr/>
        </p:nvSpPr>
        <p:spPr>
          <a:xfrm>
            <a:off x="6090262" y="2372653"/>
            <a:ext cx="5916681" cy="337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charset="2"/>
              <a:buChar char="ü"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AGRUPAMENTS REDUÏTS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enguany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(20-25 </a:t>
            </a:r>
            <a:r>
              <a:rPr lang="es-E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alumnes</a:t>
            </a:r>
            <a:r>
              <a:rPr lang="es-ES" sz="18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charset="2"/>
              <a:buChar char="ü"/>
            </a:pP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charset="2"/>
              <a:buChar char="ü"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MATÈRIES OPTATIVES </a:t>
            </a:r>
            <a:r>
              <a:rPr lang="es-ES" sz="18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</a:t>
            </a:r>
            <a:r>
              <a:rPr lang="es-ES" sz="18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ÍFIQUES 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10h)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repartides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dos blocs: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1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Ø"/>
            </a:pPr>
            <a:r>
              <a:rPr lang="es-ES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 COMÚ (1h):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Llengua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anglesa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Per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alumnes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Reforç</a:t>
            </a:r>
            <a:r>
              <a:rPr lang="es-E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matèria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llengua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anglesa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1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1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Ø"/>
            </a:pPr>
            <a:r>
              <a:rPr lang="es-ES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 OPTATIU (9h):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alumnes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han de cursar tres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hores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setmanals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tres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matèries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optatives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1" y="135278"/>
            <a:ext cx="1046661" cy="83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Century Gothic"/>
              <a:buNone/>
            </a:pPr>
            <a:r>
              <a:rPr lang="es-ES" sz="4000" b="1">
                <a:solidFill>
                  <a:srgbClr val="572314"/>
                </a:solidFill>
              </a:rPr>
              <a:t>Optatives 4t ESO Curs 21-22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838200" y="1435525"/>
            <a:ext cx="10515600" cy="5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</a:pPr>
            <a:r>
              <a:rPr lang="es-ES" dirty="0" err="1"/>
              <a:t>Escollir-ne</a:t>
            </a:r>
            <a:r>
              <a:rPr lang="es-ES" dirty="0"/>
              <a:t> </a:t>
            </a:r>
            <a:r>
              <a:rPr lang="es-ES" b="1" dirty="0"/>
              <a:t>4</a:t>
            </a:r>
            <a:r>
              <a:rPr lang="es-ES" dirty="0"/>
              <a:t> per </a:t>
            </a:r>
            <a:r>
              <a:rPr lang="es-ES" dirty="0" err="1"/>
              <a:t>ordre</a:t>
            </a:r>
            <a:r>
              <a:rPr lang="es-ES" dirty="0"/>
              <a:t> de </a:t>
            </a:r>
            <a:r>
              <a:rPr lang="es-ES" dirty="0" err="1"/>
              <a:t>preferència</a:t>
            </a:r>
            <a:r>
              <a:rPr lang="es-ES" dirty="0"/>
              <a:t>. </a:t>
            </a:r>
            <a:r>
              <a:rPr lang="es-ES" b="1" dirty="0"/>
              <a:t>En cursen 3.</a:t>
            </a:r>
            <a:endParaRPr b="1" dirty="0"/>
          </a:p>
          <a:p>
            <a:pPr marL="457200" lvl="0" indent="-3238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 err="1"/>
              <a:t>Alemany</a:t>
            </a:r>
            <a:endParaRPr sz="25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 err="1"/>
              <a:t>Biologia</a:t>
            </a:r>
            <a:endParaRPr sz="25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 err="1"/>
              <a:t>Dibuix</a:t>
            </a:r>
            <a:r>
              <a:rPr lang="es-ES" sz="2500" dirty="0"/>
              <a:t> </a:t>
            </a:r>
            <a:r>
              <a:rPr lang="es-ES" sz="2500" dirty="0" err="1"/>
              <a:t>artísitic</a:t>
            </a:r>
            <a:endParaRPr sz="25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 err="1"/>
              <a:t>Dibuix</a:t>
            </a:r>
            <a:r>
              <a:rPr lang="es-ES" sz="2500" dirty="0"/>
              <a:t> </a:t>
            </a:r>
            <a:r>
              <a:rPr lang="es-ES" sz="2500" dirty="0" err="1"/>
              <a:t>tècnic</a:t>
            </a:r>
            <a:endParaRPr sz="25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 err="1"/>
              <a:t>Filosofia</a:t>
            </a:r>
            <a:endParaRPr sz="25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/>
              <a:t>Física i química</a:t>
            </a:r>
            <a:endParaRPr sz="25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 err="1"/>
              <a:t>Francès</a:t>
            </a:r>
            <a:endParaRPr sz="25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 err="1"/>
              <a:t>Informàtica</a:t>
            </a:r>
            <a:endParaRPr sz="25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 err="1"/>
              <a:t>Llatí</a:t>
            </a:r>
            <a:endParaRPr sz="25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/>
              <a:t>Música</a:t>
            </a:r>
            <a:endParaRPr sz="25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 err="1"/>
              <a:t>Orientació</a:t>
            </a:r>
            <a:endParaRPr sz="25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s-ES" sz="2500" dirty="0" err="1"/>
              <a:t>Tecnologia</a:t>
            </a:r>
            <a:endParaRPr sz="2500" dirty="0"/>
          </a:p>
        </p:txBody>
      </p:sp>
      <p:sp>
        <p:nvSpPr>
          <p:cNvPr id="178" name="Google Shape;178;p21"/>
          <p:cNvSpPr txBox="1"/>
          <p:nvPr/>
        </p:nvSpPr>
        <p:spPr>
          <a:xfrm>
            <a:off x="6244225" y="2491575"/>
            <a:ext cx="50385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★"/>
            </a:pP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Recomanable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seguir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llengües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estrangeres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&gt;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Títols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oficials</a:t>
            </a: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★"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es poden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escollir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els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Dibuixos</a:t>
            </a: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★"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es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escollir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Orientació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Dibuix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tècnic</a:t>
            </a: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★"/>
            </a:pP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Podem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tenir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grups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d’una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mateixa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optativa si hi ha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molta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demanda</a:t>
            </a: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ntilla con diseño abstracto melancólic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928</Words>
  <Application>Microsoft Macintosh PowerPoint</Application>
  <PresentationFormat>Personalizado</PresentationFormat>
  <Paragraphs>225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Plantilla con diseño abstracto melancólico</vt:lpstr>
      <vt:lpstr>    ORIENTACIÓ ACADÈMICA  I PROFESSIONAL  </vt:lpstr>
      <vt:lpstr>ÍNDEX</vt:lpstr>
      <vt:lpstr>            1. EL SISTEMA EDUCATIU</vt:lpstr>
      <vt:lpstr>Presentación de PowerPoint</vt:lpstr>
      <vt:lpstr>2. Quines són les opcions?</vt:lpstr>
      <vt:lpstr>Fora de l’institut: Programes de Formació i Inserció (PFI) </vt:lpstr>
      <vt:lpstr>Formació Professional Bàsica </vt:lpstr>
      <vt:lpstr>A l’institut: 4t d’ESO.   Previsió Curs 21-22</vt:lpstr>
      <vt:lpstr>Optatives 4t ESO Curs 21-22</vt:lpstr>
      <vt:lpstr> Organització dels itineraris en funció dels estudis posteriors.  </vt:lpstr>
      <vt:lpstr>Fase d’elecció (Dinantia)</vt:lpstr>
      <vt:lpstr> 3. Què fer després de l’ESO? CICLES FORMATIUS DE GRAU MITJÀ </vt:lpstr>
      <vt:lpstr>BATXILLERAT </vt:lpstr>
      <vt:lpstr>4. WEBS D’INTERÈS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ORIENTACIÓ ACADÈMICA  I PROFESSIONAL  </dc:title>
  <cp:lastModifiedBy>Rosa Riera Prenafeta</cp:lastModifiedBy>
  <cp:revision>4</cp:revision>
  <dcterms:modified xsi:type="dcterms:W3CDTF">2021-04-13T18:05:48Z</dcterms:modified>
</cp:coreProperties>
</file>