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B65991A-0A2E-4C3B-A12B-B1A3CBB2BEE0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a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ED453F-55F6-44FD-AEDD-03DD85E5F637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991A-0A2E-4C3B-A12B-B1A3CBB2BEE0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453F-55F6-44FD-AEDD-03DD85E5F637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991A-0A2E-4C3B-A12B-B1A3CBB2BEE0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453F-55F6-44FD-AEDD-03DD85E5F637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65991A-0A2E-4C3B-A12B-B1A3CBB2BEE0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ED453F-55F6-44FD-AEDD-03DD85E5F637}" type="slidenum">
              <a:rPr lang="ca-ES" smtClean="0"/>
              <a:t>‹Nº›</a:t>
            </a:fld>
            <a:endParaRPr lang="ca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B65991A-0A2E-4C3B-A12B-B1A3CBB2BEE0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a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ED453F-55F6-44FD-AEDD-03DD85E5F637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991A-0A2E-4C3B-A12B-B1A3CBB2BEE0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453F-55F6-44FD-AEDD-03DD85E5F637}" type="slidenum">
              <a:rPr lang="ca-ES" smtClean="0"/>
              <a:t>‹Nº›</a:t>
            </a:fld>
            <a:endParaRPr lang="ca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991A-0A2E-4C3B-A12B-B1A3CBB2BEE0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453F-55F6-44FD-AEDD-03DD85E5F637}" type="slidenum">
              <a:rPr lang="ca-ES" smtClean="0"/>
              <a:t>‹Nº›</a:t>
            </a:fld>
            <a:endParaRPr lang="ca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65991A-0A2E-4C3B-A12B-B1A3CBB2BEE0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ED453F-55F6-44FD-AEDD-03DD85E5F637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991A-0A2E-4C3B-A12B-B1A3CBB2BEE0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453F-55F6-44FD-AEDD-03DD85E5F637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65991A-0A2E-4C3B-A12B-B1A3CBB2BEE0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ED453F-55F6-44FD-AEDD-03DD85E5F637}" type="slidenum">
              <a:rPr lang="ca-ES" smtClean="0"/>
              <a:t>‹Nº›</a:t>
            </a:fld>
            <a:endParaRPr lang="ca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65991A-0A2E-4C3B-A12B-B1A3CBB2BEE0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ED453F-55F6-44FD-AEDD-03DD85E5F637}" type="slidenum">
              <a:rPr lang="ca-ES" smtClean="0"/>
              <a:t>‹Nº›</a:t>
            </a:fld>
            <a:endParaRPr lang="ca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65991A-0A2E-4C3B-A12B-B1A3CBB2BEE0}" type="datetimeFigureOut">
              <a:rPr lang="ca-ES" smtClean="0"/>
              <a:t>28/06/2018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a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ED453F-55F6-44FD-AEDD-03DD85E5F637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inNJbdp1qh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rupramar.com/ramar2-taller-riscos-xarxes-social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www.pandasecurity.com/spain/mediacenter/guia-privacidad-faceboo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JgzHphn5ld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1988840"/>
            <a:ext cx="6172200" cy="1894362"/>
          </a:xfrm>
        </p:spPr>
        <p:txBody>
          <a:bodyPr/>
          <a:lstStyle/>
          <a:p>
            <a:r>
              <a:rPr lang="ca-ES" dirty="0"/>
              <a:t>AL NOSTRE INSTITUT</a:t>
            </a:r>
            <a:br>
              <a:rPr lang="ca-ES" dirty="0"/>
            </a:br>
            <a:r>
              <a:rPr lang="ca-ES" dirty="0"/>
              <a:t>#AQUIPROUBULLYING!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75856" y="4509120"/>
            <a:ext cx="5399375" cy="1371600"/>
          </a:xfrm>
        </p:spPr>
        <p:txBody>
          <a:bodyPr>
            <a:normAutofit fontScale="92500" lnSpcReduction="10000"/>
          </a:bodyPr>
          <a:lstStyle/>
          <a:p>
            <a:r>
              <a:rPr lang="fr-FR" dirty="0">
                <a:solidFill>
                  <a:srgbClr val="666666"/>
                </a:solidFill>
              </a:rPr>
              <a:t>MÒDUL 5: ÚS SEGUR I RESPONSABLE DE LES XARXES</a:t>
            </a:r>
            <a:endParaRPr lang="fr-FR" sz="2400" b="0" dirty="0">
              <a:solidFill>
                <a:srgbClr val="FFFFFF"/>
              </a:solidFill>
              <a:latin typeface="Mangal"/>
            </a:endParaRPr>
          </a:p>
          <a:p>
            <a:endParaRPr lang="ca-ES" sz="2400" b="0" dirty="0">
              <a:solidFill>
                <a:srgbClr val="FFFFFF"/>
              </a:solidFill>
              <a:latin typeface="Mangal"/>
            </a:endParaRPr>
          </a:p>
          <a:p>
            <a:r>
              <a:rPr lang="ca-ES" sz="2400" b="0" dirty="0">
                <a:solidFill>
                  <a:srgbClr val="FFFFFF"/>
                </a:solidFill>
                <a:latin typeface="Mangal"/>
              </a:rPr>
              <a:t>				</a:t>
            </a:r>
            <a:r>
              <a:rPr lang="ca-ES" sz="1400" dirty="0" smtClean="0">
                <a:solidFill>
                  <a:srgbClr val="666666"/>
                </a:solidFill>
              </a:rPr>
              <a:t>                  </a:t>
            </a:r>
            <a:r>
              <a:rPr lang="ca-ES" sz="1400" dirty="0" smtClean="0">
                <a:solidFill>
                  <a:srgbClr val="666666"/>
                </a:solidFill>
              </a:rPr>
              <a:t>2n </a:t>
            </a:r>
            <a:r>
              <a:rPr lang="ca-ES" sz="1400" dirty="0">
                <a:solidFill>
                  <a:srgbClr val="666666"/>
                </a:solidFill>
              </a:rPr>
              <a:t>ESO</a:t>
            </a:r>
            <a:endParaRPr lang="ca-ES" sz="2400" b="0" dirty="0">
              <a:solidFill>
                <a:srgbClr val="FFFFFF"/>
              </a:solidFill>
              <a:latin typeface="Mangal"/>
            </a:endParaRPr>
          </a:p>
          <a:p>
            <a:endParaRPr lang="ca-E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47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6147544"/>
              </p:ext>
            </p:extLst>
          </p:nvPr>
        </p:nvGraphicFramePr>
        <p:xfrm>
          <a:off x="1763688" y="836712"/>
          <a:ext cx="584299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7571"/>
                <a:gridCol w="466769"/>
                <a:gridCol w="1458653"/>
              </a:tblGrid>
              <a:tr h="351049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COMPORTAMENT</a:t>
                      </a:r>
                      <a:r>
                        <a:rPr lang="ca-ES" sz="1000" baseline="0" dirty="0" smtClean="0"/>
                        <a:t> A INTERNET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+/-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NORMA RELACIONADA</a:t>
                      </a:r>
                      <a:endParaRPr lang="ca-ES" sz="1000" dirty="0"/>
                    </a:p>
                  </a:txBody>
                  <a:tcPr/>
                </a:tc>
              </a:tr>
              <a:tr h="216030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Rebre un </a:t>
                      </a:r>
                      <a:r>
                        <a:rPr lang="ca-ES" sz="1000" dirty="0" err="1" smtClean="0"/>
                        <a:t>WhatsApp</a:t>
                      </a:r>
                      <a:r>
                        <a:rPr lang="ca-ES" sz="1000" dirty="0" smtClean="0"/>
                        <a:t> d’un amic i no contestar.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  <a:tr h="486068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Si tenim sospites, indicis o proves, de que un nen o una nena és assetjat per Internet, s’ha de dir immediatament a una persona adulta.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  <a:tr h="216030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Insultar o amenaçar a algú per Internet</a:t>
                      </a:r>
                      <a:r>
                        <a:rPr lang="ca-ES" sz="1000" baseline="0" dirty="0" smtClean="0"/>
                        <a:t> de forma reiterada.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  <a:tr h="216030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Enviar o reenviar fotografies personals d’altres.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  <a:tr h="351049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Agafar una imatge de </a:t>
                      </a:r>
                      <a:r>
                        <a:rPr lang="ca-ES" sz="1000" dirty="0" err="1" smtClean="0"/>
                        <a:t>Googleimtages</a:t>
                      </a:r>
                      <a:r>
                        <a:rPr lang="ca-ES" sz="1000" dirty="0" smtClean="0"/>
                        <a:t> i copiar-la en un treball que estem fent sense dir de qui és.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  <a:tr h="351049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Intervenir en el grup de </a:t>
                      </a:r>
                      <a:r>
                        <a:rPr lang="ca-ES" sz="1000" dirty="0" err="1" smtClean="0"/>
                        <a:t>WhatsApp</a:t>
                      </a:r>
                      <a:r>
                        <a:rPr lang="ca-ES" sz="1000" dirty="0" smtClean="0"/>
                        <a:t> intentant no ofendre mai, defensant les nostre idees de manera assertiva.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  <a:tr h="216030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Saludar en iniciar una conversa a </a:t>
                      </a:r>
                      <a:r>
                        <a:rPr lang="ca-ES" sz="1000" dirty="0" err="1" smtClean="0"/>
                        <a:t>WhatsApp</a:t>
                      </a:r>
                      <a:r>
                        <a:rPr lang="ca-ES" sz="1000" dirty="0" smtClean="0"/>
                        <a:t>.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  <a:tr h="351049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No posar en un lloc públic el nostre nom, ni la nostra adreça,</a:t>
                      </a:r>
                      <a:r>
                        <a:rPr lang="ca-ES" sz="1000" baseline="0" dirty="0" smtClean="0"/>
                        <a:t> ni el telèfon.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  <a:tr h="216030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Donar les gràcies.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  <a:tr h="351049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Veure que uns nens estan gravant un vídeo de burla i no dir res.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  <a:tr h="351049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Fer un comentari en un bloc amb paraules ofensives per a l’autor i sense aportar cap raonament.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  <a:tr h="351049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Copiar un treball, encara que sigui un fragment</a:t>
                      </a:r>
                      <a:r>
                        <a:rPr lang="ca-ES" sz="1000" baseline="0" dirty="0" smtClean="0"/>
                        <a:t> i fer veure que l’hem fet nosaltres.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  <a:tr h="216030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Escriure un comentari a </a:t>
                      </a:r>
                      <a:r>
                        <a:rPr lang="ca-ES" sz="1000" dirty="0" err="1" smtClean="0"/>
                        <a:t>Facebook</a:t>
                      </a:r>
                      <a:r>
                        <a:rPr lang="ca-ES" sz="1000" dirty="0" smtClean="0"/>
                        <a:t> amb lletres majúscules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  <a:tr h="216030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Configurar el nostre perfil a </a:t>
                      </a:r>
                      <a:r>
                        <a:rPr lang="ca-ES" sz="1000" dirty="0" err="1" smtClean="0"/>
                        <a:t>Facebook</a:t>
                      </a:r>
                      <a:r>
                        <a:rPr lang="ca-ES" sz="1000" dirty="0" smtClean="0"/>
                        <a:t> com a “ públic”.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  <a:tr h="351049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Retocar la fotografia d’un nen o una nena i enviar-lo als meus grups de </a:t>
                      </a:r>
                      <a:r>
                        <a:rPr lang="ca-ES" sz="1000" dirty="0" err="1" smtClean="0"/>
                        <a:t>WhatsApp</a:t>
                      </a:r>
                      <a:r>
                        <a:rPr lang="ca-ES" sz="10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  <a:tr h="216030">
                <a:tc>
                  <a:txBody>
                    <a:bodyPr/>
                    <a:lstStyle/>
                    <a:p>
                      <a:r>
                        <a:rPr lang="ca-ES" sz="1000" dirty="0" smtClean="0"/>
                        <a:t>Reenviar missatges que ofenguin un altra persona.</a:t>
                      </a:r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57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908720"/>
            <a:ext cx="7467600" cy="1143000"/>
          </a:xfrm>
        </p:spPr>
        <p:txBody>
          <a:bodyPr>
            <a:normAutofit fontScale="90000"/>
          </a:bodyPr>
          <a:lstStyle/>
          <a:p>
            <a:pPr marL="274320" lvl="0" indent="-274320" algn="ctr">
              <a:spcBef>
                <a:spcPts val="600"/>
              </a:spcBef>
            </a:pPr>
            <a:r>
              <a:rPr lang="es-ES" sz="2000" cap="none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s-ES" sz="2000" cap="none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s-ES" sz="200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s-ES" sz="2000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2420888"/>
            <a:ext cx="7467600" cy="396044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 err="1">
                <a:solidFill>
                  <a:schemeClr val="accent1"/>
                </a:solidFill>
              </a:rPr>
              <a:t>Els</a:t>
            </a:r>
            <a:r>
              <a:rPr lang="es-ES" sz="2000" dirty="0">
                <a:solidFill>
                  <a:schemeClr val="accent1"/>
                </a:solidFill>
              </a:rPr>
              <a:t> riscos a les </a:t>
            </a:r>
            <a:r>
              <a:rPr lang="es-ES" sz="2000" dirty="0" err="1">
                <a:solidFill>
                  <a:schemeClr val="accent1"/>
                </a:solidFill>
              </a:rPr>
              <a:t>xarxes</a:t>
            </a:r>
            <a:r>
              <a:rPr lang="es-ES" sz="2000" dirty="0">
                <a:solidFill>
                  <a:schemeClr val="accent1"/>
                </a:solidFill>
              </a:rPr>
              <a:t> </a:t>
            </a:r>
            <a:r>
              <a:rPr lang="es-ES" sz="2000" dirty="0" err="1">
                <a:solidFill>
                  <a:schemeClr val="accent1"/>
                </a:solidFill>
              </a:rPr>
              <a:t>socials</a:t>
            </a:r>
            <a:r>
              <a:rPr lang="es-ES" sz="2000" dirty="0">
                <a:solidFill>
                  <a:schemeClr val="accent1"/>
                </a:solidFill>
              </a:rPr>
              <a:t/>
            </a:r>
            <a:br>
              <a:rPr lang="es-ES" sz="2000" dirty="0">
                <a:solidFill>
                  <a:schemeClr val="accent1"/>
                </a:solidFill>
              </a:rPr>
            </a:br>
            <a:endParaRPr lang="es-ES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s-ES" sz="2000" dirty="0" err="1" smtClean="0">
                <a:solidFill>
                  <a:prstClr val="black"/>
                </a:solidFill>
              </a:rPr>
              <a:t>Pluja</a:t>
            </a:r>
            <a:r>
              <a:rPr lang="es-ES" sz="2000" dirty="0" smtClean="0">
                <a:solidFill>
                  <a:prstClr val="black"/>
                </a:solidFill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</a:rPr>
              <a:t>d’idees</a:t>
            </a:r>
            <a:r>
              <a:rPr lang="es-ES" sz="2000" dirty="0" smtClean="0">
                <a:solidFill>
                  <a:prstClr val="black"/>
                </a:solidFill>
              </a:rPr>
              <a:t> sobre </a:t>
            </a:r>
            <a:r>
              <a:rPr lang="es-ES" sz="2000" dirty="0" err="1" smtClean="0">
                <a:solidFill>
                  <a:prstClr val="black"/>
                </a:solidFill>
              </a:rPr>
              <a:t>quins</a:t>
            </a:r>
            <a:r>
              <a:rPr lang="es-ES" sz="2000" dirty="0" smtClean="0">
                <a:solidFill>
                  <a:prstClr val="black"/>
                </a:solidFill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</a:rPr>
              <a:t>són</a:t>
            </a:r>
            <a:r>
              <a:rPr lang="es-ES" sz="2000" dirty="0" smtClean="0">
                <a:solidFill>
                  <a:prstClr val="black"/>
                </a:solidFill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</a:rPr>
              <a:t>els</a:t>
            </a:r>
            <a:r>
              <a:rPr lang="es-ES" sz="2000" dirty="0" smtClean="0">
                <a:solidFill>
                  <a:prstClr val="black"/>
                </a:solidFill>
              </a:rPr>
              <a:t> riscos que </a:t>
            </a:r>
            <a:r>
              <a:rPr lang="es-ES" sz="2000" dirty="0" err="1" smtClean="0">
                <a:solidFill>
                  <a:prstClr val="black"/>
                </a:solidFill>
              </a:rPr>
              <a:t>els</a:t>
            </a:r>
            <a:r>
              <a:rPr lang="es-ES" sz="2000" dirty="0" smtClean="0">
                <a:solidFill>
                  <a:prstClr val="black"/>
                </a:solidFill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</a:rPr>
              <a:t>alumnes</a:t>
            </a:r>
            <a:r>
              <a:rPr lang="es-ES" sz="2000" dirty="0" smtClean="0">
                <a:solidFill>
                  <a:prstClr val="black"/>
                </a:solidFill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</a:rPr>
              <a:t>coneixen</a:t>
            </a:r>
            <a:r>
              <a:rPr lang="es-ES" sz="2000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r>
              <a:rPr lang="es-ES" sz="2000" dirty="0">
                <a:solidFill>
                  <a:prstClr val="black"/>
                </a:solidFill>
              </a:rPr>
              <a:t/>
            </a:r>
            <a:br>
              <a:rPr lang="es-ES" sz="2000" dirty="0">
                <a:solidFill>
                  <a:prstClr val="black"/>
                </a:solidFill>
              </a:rPr>
            </a:br>
            <a:r>
              <a:rPr lang="es-ES" sz="2000" u="sng" dirty="0">
                <a:solidFill>
                  <a:prstClr val="black"/>
                </a:solidFill>
                <a:hlinkClick r:id="rId2"/>
              </a:rPr>
              <a:t>https://</a:t>
            </a:r>
            <a:r>
              <a:rPr lang="es-ES" sz="2000" u="sng" dirty="0" smtClean="0">
                <a:solidFill>
                  <a:prstClr val="black"/>
                </a:solidFill>
                <a:hlinkClick r:id="rId2"/>
              </a:rPr>
              <a:t>www.youtube.com/watch?v=inNJbdp1qh8</a:t>
            </a:r>
            <a:endParaRPr lang="es-ES" sz="2000" u="sng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ES" sz="2000" u="sng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s-ES" sz="2000" dirty="0" err="1" smtClean="0">
                <a:solidFill>
                  <a:prstClr val="black"/>
                </a:solidFill>
              </a:rPr>
              <a:t>Després</a:t>
            </a:r>
            <a:r>
              <a:rPr lang="es-ES" sz="2000" dirty="0" smtClean="0">
                <a:solidFill>
                  <a:prstClr val="black"/>
                </a:solidFill>
              </a:rPr>
              <a:t> de </a:t>
            </a:r>
            <a:r>
              <a:rPr lang="es-ES" sz="2000" dirty="0" err="1" smtClean="0">
                <a:solidFill>
                  <a:prstClr val="black"/>
                </a:solidFill>
              </a:rPr>
              <a:t>veure</a:t>
            </a:r>
            <a:r>
              <a:rPr lang="es-ES" sz="2000" dirty="0" smtClean="0">
                <a:solidFill>
                  <a:prstClr val="black"/>
                </a:solidFill>
              </a:rPr>
              <a:t> el vídeo comentar en </a:t>
            </a:r>
            <a:r>
              <a:rPr lang="es-ES" sz="2000" dirty="0" err="1" smtClean="0">
                <a:solidFill>
                  <a:prstClr val="black"/>
                </a:solidFill>
              </a:rPr>
              <a:t>veu</a:t>
            </a:r>
            <a:r>
              <a:rPr lang="es-ES" sz="2000" dirty="0" smtClean="0">
                <a:solidFill>
                  <a:prstClr val="black"/>
                </a:solidFill>
              </a:rPr>
              <a:t> alta que </a:t>
            </a:r>
            <a:r>
              <a:rPr lang="es-ES" sz="2000" dirty="0" err="1" smtClean="0">
                <a:solidFill>
                  <a:prstClr val="black"/>
                </a:solidFill>
              </a:rPr>
              <a:t>els</a:t>
            </a:r>
            <a:r>
              <a:rPr lang="es-ES" sz="2000" dirty="0" smtClean="0">
                <a:solidFill>
                  <a:prstClr val="black"/>
                </a:solidFill>
              </a:rPr>
              <a:t> ha </a:t>
            </a:r>
            <a:r>
              <a:rPr lang="es-ES" sz="2000" dirty="0" err="1" smtClean="0">
                <a:solidFill>
                  <a:prstClr val="black"/>
                </a:solidFill>
              </a:rPr>
              <a:t>semblat</a:t>
            </a:r>
            <a:r>
              <a:rPr lang="es-ES" sz="2000" dirty="0" smtClean="0">
                <a:solidFill>
                  <a:prstClr val="black"/>
                </a:solidFill>
              </a:rPr>
              <a:t> i posar en </a:t>
            </a:r>
            <a:r>
              <a:rPr lang="es-ES" sz="2000" dirty="0" err="1" smtClean="0">
                <a:solidFill>
                  <a:prstClr val="black"/>
                </a:solidFill>
              </a:rPr>
              <a:t>comú</a:t>
            </a:r>
            <a:r>
              <a:rPr lang="es-ES" sz="2000" dirty="0" smtClean="0">
                <a:solidFill>
                  <a:prstClr val="black"/>
                </a:solidFill>
              </a:rPr>
              <a:t> les </a:t>
            </a:r>
            <a:r>
              <a:rPr lang="es-ES" sz="2000" dirty="0" err="1" smtClean="0">
                <a:solidFill>
                  <a:prstClr val="black"/>
                </a:solidFill>
              </a:rPr>
              <a:t>vegades</a:t>
            </a:r>
            <a:r>
              <a:rPr lang="es-ES" sz="2000" dirty="0" smtClean="0">
                <a:solidFill>
                  <a:prstClr val="black"/>
                </a:solidFill>
              </a:rPr>
              <a:t> que han </a:t>
            </a:r>
            <a:r>
              <a:rPr lang="es-ES" sz="2000" dirty="0" err="1" smtClean="0">
                <a:solidFill>
                  <a:prstClr val="black"/>
                </a:solidFill>
              </a:rPr>
              <a:t>fet</a:t>
            </a:r>
            <a:r>
              <a:rPr lang="es-ES" sz="2000" dirty="0" smtClean="0">
                <a:solidFill>
                  <a:prstClr val="black"/>
                </a:solidFill>
              </a:rPr>
              <a:t> alguna cosa </a:t>
            </a:r>
            <a:r>
              <a:rPr lang="es-ES" sz="2000" dirty="0" err="1" smtClean="0">
                <a:solidFill>
                  <a:prstClr val="black"/>
                </a:solidFill>
              </a:rPr>
              <a:t>semblant</a:t>
            </a:r>
            <a:r>
              <a:rPr lang="es-ES" sz="2000" dirty="0" smtClean="0">
                <a:solidFill>
                  <a:prstClr val="black"/>
                </a:solidFill>
              </a:rPr>
              <a:t> </a:t>
            </a:r>
            <a:r>
              <a:rPr lang="es-ES" sz="2000" dirty="0">
                <a:solidFill>
                  <a:prstClr val="black"/>
                </a:solidFill>
              </a:rPr>
              <a:t/>
            </a:r>
            <a:br>
              <a:rPr lang="es-ES" sz="2000" dirty="0">
                <a:solidFill>
                  <a:prstClr val="black"/>
                </a:solidFill>
              </a:rPr>
            </a:br>
            <a:endParaRPr lang="ca-E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908720"/>
            <a:ext cx="2376263" cy="23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982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8529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s-ES" sz="3200" cap="none" dirty="0" err="1">
                <a:solidFill>
                  <a:srgbClr val="94C600"/>
                </a:solidFill>
              </a:rPr>
              <a:t>Què</a:t>
            </a:r>
            <a:r>
              <a:rPr lang="es-ES" sz="3200" cap="none" dirty="0">
                <a:solidFill>
                  <a:srgbClr val="94C600"/>
                </a:solidFill>
              </a:rPr>
              <a:t> </a:t>
            </a:r>
            <a:r>
              <a:rPr lang="es-ES" sz="3200" cap="none" dirty="0" err="1">
                <a:solidFill>
                  <a:srgbClr val="94C600"/>
                </a:solidFill>
              </a:rPr>
              <a:t>fem</a:t>
            </a:r>
            <a:r>
              <a:rPr lang="es-ES" sz="3200" cap="none" dirty="0">
                <a:solidFill>
                  <a:srgbClr val="94C600"/>
                </a:solidFill>
              </a:rPr>
              <a:t> a les </a:t>
            </a:r>
            <a:r>
              <a:rPr lang="es-ES" sz="3200" cap="none" dirty="0" err="1">
                <a:solidFill>
                  <a:srgbClr val="94C600"/>
                </a:solidFill>
              </a:rPr>
              <a:t>xarxes</a:t>
            </a:r>
            <a:r>
              <a:rPr lang="es-ES" sz="3200" cap="none" dirty="0">
                <a:solidFill>
                  <a:srgbClr val="94C600"/>
                </a:solidFill>
              </a:rPr>
              <a:t> </a:t>
            </a:r>
            <a:r>
              <a:rPr lang="es-ES" sz="3200" cap="none" dirty="0" err="1">
                <a:solidFill>
                  <a:srgbClr val="94C600"/>
                </a:solidFill>
              </a:rPr>
              <a:t>socials</a:t>
            </a:r>
            <a:r>
              <a:rPr lang="es-ES" sz="3200" cap="none" dirty="0">
                <a:solidFill>
                  <a:srgbClr val="94C600"/>
                </a:solidFill>
              </a:rPr>
              <a:t>?</a:t>
            </a:r>
            <a:br>
              <a:rPr lang="es-ES" sz="3200" cap="none" dirty="0">
                <a:solidFill>
                  <a:srgbClr val="94C600"/>
                </a:solidFill>
              </a:rPr>
            </a:br>
            <a:r>
              <a:rPr lang="es-ES" sz="2200" cap="none" dirty="0">
                <a:solidFill>
                  <a:schemeClr val="accent1"/>
                </a:solidFill>
                <a:ea typeface="+mn-ea"/>
                <a:cs typeface="+mn-cs"/>
              </a:rPr>
              <a:t/>
            </a:r>
            <a:br>
              <a:rPr lang="es-ES" sz="2200" cap="none" dirty="0">
                <a:solidFill>
                  <a:schemeClr val="accent1"/>
                </a:solidFill>
                <a:ea typeface="+mn-ea"/>
                <a:cs typeface="+mn-cs"/>
              </a:rPr>
            </a:br>
            <a:r>
              <a:rPr lang="es-ES" sz="2200" cap="none" dirty="0" smtClean="0">
                <a:solidFill>
                  <a:schemeClr val="accent1"/>
                </a:solidFill>
                <a:ea typeface="+mn-ea"/>
                <a:cs typeface="+mn-cs"/>
              </a:rPr>
              <a:t> 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924944"/>
            <a:ext cx="7467600" cy="3384376"/>
          </a:xfrm>
        </p:spPr>
        <p:txBody>
          <a:bodyPr>
            <a:normAutofit/>
          </a:bodyPr>
          <a:lstStyle/>
          <a:p>
            <a:r>
              <a:rPr lang="ca-ES" sz="1600" dirty="0" smtClean="0"/>
              <a:t>Teniu un perfil personal a Internet?</a:t>
            </a:r>
          </a:p>
          <a:p>
            <a:r>
              <a:rPr lang="ca-ES" sz="1600" dirty="0" smtClean="0"/>
              <a:t>Parleu amb amics per Internet?</a:t>
            </a:r>
          </a:p>
          <a:p>
            <a:r>
              <a:rPr lang="ca-ES" sz="1600" dirty="0" smtClean="0"/>
              <a:t>Quines xarxes socials utilitzeu?</a:t>
            </a:r>
          </a:p>
          <a:p>
            <a:r>
              <a:rPr lang="ca-ES" sz="1600" dirty="0" smtClean="0"/>
              <a:t>Quants amics virtuals teniu?</a:t>
            </a:r>
          </a:p>
          <a:p>
            <a:r>
              <a:rPr lang="ca-ES" sz="1600" dirty="0" smtClean="0"/>
              <a:t>Heu agregat de vegades persones que no coneixíeu?</a:t>
            </a:r>
          </a:p>
          <a:p>
            <a:r>
              <a:rPr lang="ca-ES" sz="1600" dirty="0" smtClean="0"/>
              <a:t>Teniu penjades fotos que no voldríeu que les </a:t>
            </a:r>
            <a:r>
              <a:rPr lang="ca-ES" sz="1600" dirty="0" err="1" smtClean="0"/>
              <a:t>vegessin</a:t>
            </a:r>
            <a:r>
              <a:rPr lang="ca-ES" sz="1600" dirty="0" smtClean="0"/>
              <a:t> els vostres pares?</a:t>
            </a:r>
          </a:p>
          <a:p>
            <a:r>
              <a:rPr lang="ca-ES" sz="1600" dirty="0" smtClean="0"/>
              <a:t>Qualsevol persona podria retocar aquestes fotos?</a:t>
            </a:r>
          </a:p>
          <a:p>
            <a:r>
              <a:rPr lang="ca-ES" sz="1600" dirty="0" smtClean="0"/>
              <a:t>És possible que algú descobreixi on viviu o a quin centre estudieu?</a:t>
            </a:r>
          </a:p>
          <a:p>
            <a:endParaRPr lang="ca-E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556792"/>
            <a:ext cx="1872208" cy="223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528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11944" y="1340768"/>
            <a:ext cx="7467600" cy="4968552"/>
          </a:xfrm>
        </p:spPr>
        <p:txBody>
          <a:bodyPr>
            <a:normAutofit/>
          </a:bodyPr>
          <a:lstStyle/>
          <a:p>
            <a:r>
              <a:rPr lang="ca-ES" sz="2000" dirty="0" smtClean="0"/>
              <a:t>A Internet feu el mateix que faríeu a la vida real?</a:t>
            </a:r>
          </a:p>
          <a:p>
            <a:r>
              <a:rPr lang="ca-ES" sz="2000" dirty="0" smtClean="0"/>
              <a:t>Teniu en compte que la manera de parlar no disgusti ni ofengui els altres i sigui correcta i amable?</a:t>
            </a:r>
          </a:p>
          <a:p>
            <a:r>
              <a:rPr lang="ca-ES" sz="2000" dirty="0" smtClean="0"/>
              <a:t>Respecteu les idees i opinions dels altres?</a:t>
            </a:r>
          </a:p>
          <a:p>
            <a:r>
              <a:rPr lang="ca-ES" sz="2000" dirty="0" smtClean="0"/>
              <a:t>És correcte agafar textos, vídeos, fotos fets per altres persones i penjar-los a Internet sense demanar-los permís ni esmentar qui ho ha fet?</a:t>
            </a:r>
            <a:endParaRPr lang="ca-ES" sz="2000" dirty="0"/>
          </a:p>
        </p:txBody>
      </p:sp>
      <p:pic>
        <p:nvPicPr>
          <p:cNvPr id="1026" name="Picture 2" descr="Resultat d'imatges de xarxes social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93096"/>
            <a:ext cx="4824536" cy="179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92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052736"/>
            <a:ext cx="7467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chemeClr val="accent1"/>
                </a:solidFill>
              </a:rPr>
              <a:t/>
            </a:r>
            <a:br>
              <a:rPr lang="es-ES" dirty="0" smtClean="0">
                <a:solidFill>
                  <a:schemeClr val="accent1"/>
                </a:solidFill>
              </a:rPr>
            </a:br>
            <a:r>
              <a:rPr lang="es-ES" dirty="0">
                <a:solidFill>
                  <a:schemeClr val="accent1"/>
                </a:solidFill>
              </a:rPr>
              <a:t/>
            </a:r>
            <a:br>
              <a:rPr lang="es-ES" dirty="0">
                <a:solidFill>
                  <a:schemeClr val="accent1"/>
                </a:solidFill>
              </a:rPr>
            </a:br>
            <a:r>
              <a:rPr lang="es-ES" dirty="0" err="1" smtClean="0">
                <a:solidFill>
                  <a:schemeClr val="accent1"/>
                </a:solidFill>
              </a:rPr>
              <a:t>Configuració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dirty="0">
                <a:solidFill>
                  <a:schemeClr val="accent1"/>
                </a:solidFill>
              </a:rPr>
              <a:t>de la </a:t>
            </a:r>
            <a:r>
              <a:rPr lang="es-ES" dirty="0" err="1">
                <a:solidFill>
                  <a:schemeClr val="accent1"/>
                </a:solidFill>
              </a:rPr>
              <a:t>privacitat</a:t>
            </a:r>
            <a:r>
              <a:rPr lang="es-ES" dirty="0">
                <a:solidFill>
                  <a:schemeClr val="accent1"/>
                </a:solidFill>
              </a:rPr>
              <a:t> a les </a:t>
            </a:r>
            <a:r>
              <a:rPr lang="es-ES" dirty="0" err="1">
                <a:solidFill>
                  <a:schemeClr val="accent1"/>
                </a:solidFill>
              </a:rPr>
              <a:t>xarxes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" dirty="0" err="1">
                <a:solidFill>
                  <a:schemeClr val="accent1"/>
                </a:solidFill>
              </a:rPr>
              <a:t>socials</a:t>
            </a:r>
            <a:r>
              <a:rPr lang="es-ES" dirty="0">
                <a:solidFill>
                  <a:schemeClr val="accent1"/>
                </a:solidFill>
              </a:rPr>
              <a:t/>
            </a:r>
            <a:br>
              <a:rPr lang="es-ES" dirty="0">
                <a:solidFill>
                  <a:schemeClr val="accent1"/>
                </a:solidFill>
              </a:rPr>
            </a:br>
            <a:endParaRPr lang="ca-ES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7467600" cy="38884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sz="2000" dirty="0" smtClean="0"/>
          </a:p>
          <a:p>
            <a:pPr marL="0" indent="0" algn="just">
              <a:buNone/>
            </a:pPr>
            <a:r>
              <a:rPr lang="es-ES" sz="2000" dirty="0" err="1" smtClean="0"/>
              <a:t>Activitat</a:t>
            </a:r>
            <a:r>
              <a:rPr lang="es-ES" sz="2000" dirty="0" smtClean="0"/>
              <a:t> per </a:t>
            </a:r>
            <a:r>
              <a:rPr lang="es-ES" sz="2000" dirty="0" err="1" smtClean="0"/>
              <a:t>treballar</a:t>
            </a:r>
            <a:r>
              <a:rPr lang="es-ES" sz="2000" dirty="0" smtClean="0"/>
              <a:t> a </a:t>
            </a:r>
            <a:r>
              <a:rPr lang="es-ES" sz="2000" dirty="0" err="1"/>
              <a:t>l’àrea</a:t>
            </a:r>
            <a:r>
              <a:rPr lang="es-ES" sz="2000" dirty="0"/>
              <a:t> de </a:t>
            </a:r>
            <a:r>
              <a:rPr lang="es-ES" sz="2000" dirty="0" err="1" smtClean="0"/>
              <a:t>Tecnologia</a:t>
            </a:r>
            <a:r>
              <a:rPr lang="es-ES" sz="2000" dirty="0" smtClean="0"/>
              <a:t> a </a:t>
            </a:r>
            <a:r>
              <a:rPr lang="es-ES" sz="2000" dirty="0" err="1" smtClean="0"/>
              <a:t>l’aula</a:t>
            </a:r>
            <a:r>
              <a:rPr lang="es-ES" sz="2000" dirty="0" smtClean="0"/>
              <a:t> </a:t>
            </a:r>
            <a:r>
              <a:rPr lang="es-ES" sz="2000" dirty="0" err="1" smtClean="0"/>
              <a:t>d’informàtica</a:t>
            </a:r>
            <a:r>
              <a:rPr lang="es-ES" sz="2000" dirty="0" smtClean="0"/>
              <a:t>. </a:t>
            </a:r>
          </a:p>
          <a:p>
            <a:pPr marL="0" indent="0" algn="just">
              <a:buNone/>
            </a:pPr>
            <a:endParaRPr lang="es-ES" sz="2000" dirty="0" smtClean="0"/>
          </a:p>
          <a:p>
            <a:pPr marL="0" indent="0" algn="just">
              <a:buNone/>
            </a:pPr>
            <a:r>
              <a:rPr lang="es-ES" sz="2000" dirty="0" err="1" smtClean="0"/>
              <a:t>Vist</a:t>
            </a:r>
            <a:r>
              <a:rPr lang="es-ES" sz="2000" dirty="0" smtClean="0"/>
              <a:t> el vídeo “La </a:t>
            </a:r>
            <a:r>
              <a:rPr lang="es-ES" sz="2000" dirty="0" err="1" smtClean="0"/>
              <a:t>privacitat</a:t>
            </a:r>
            <a:r>
              <a:rPr lang="es-ES" sz="2000" dirty="0" smtClean="0"/>
              <a:t> al Facebook -1, es practica per </a:t>
            </a:r>
            <a:r>
              <a:rPr lang="es-ES" sz="2000" dirty="0" err="1" smtClean="0"/>
              <a:t>parelles</a:t>
            </a:r>
            <a:r>
              <a:rPr lang="es-ES" sz="2000" dirty="0" smtClean="0"/>
              <a:t> </a:t>
            </a:r>
            <a:r>
              <a:rPr lang="es-ES" sz="2000" dirty="0" err="1" smtClean="0"/>
              <a:t>com</a:t>
            </a:r>
            <a:r>
              <a:rPr lang="es-ES" sz="2000" dirty="0" smtClean="0"/>
              <a:t> es configura la </a:t>
            </a:r>
            <a:r>
              <a:rPr lang="es-ES" sz="2000" dirty="0" err="1" smtClean="0"/>
              <a:t>privacitat</a:t>
            </a:r>
            <a:r>
              <a:rPr lang="es-ES" sz="2000" dirty="0" smtClean="0"/>
              <a:t> al Facebook.</a:t>
            </a:r>
          </a:p>
          <a:p>
            <a:pPr marL="0" indent="0" algn="just">
              <a:buNone/>
            </a:pPr>
            <a:endParaRPr lang="es-ES" sz="2000" dirty="0" smtClean="0"/>
          </a:p>
          <a:p>
            <a:pPr marL="0" indent="0" algn="just">
              <a:buNone/>
            </a:pPr>
            <a:r>
              <a:rPr lang="es-ES" sz="2000" dirty="0" err="1" smtClean="0"/>
              <a:t>Possiblement</a:t>
            </a:r>
            <a:r>
              <a:rPr lang="es-ES" sz="2000" dirty="0" smtClean="0"/>
              <a:t> </a:t>
            </a:r>
            <a:r>
              <a:rPr lang="es-ES" sz="2000" dirty="0" err="1" smtClean="0"/>
              <a:t>alguns</a:t>
            </a:r>
            <a:r>
              <a:rPr lang="es-ES" sz="2000" dirty="0" smtClean="0"/>
              <a:t> </a:t>
            </a:r>
            <a:r>
              <a:rPr lang="es-ES" sz="2000" dirty="0" err="1" smtClean="0"/>
              <a:t>alumnes</a:t>
            </a:r>
            <a:r>
              <a:rPr lang="es-ES" sz="2000" dirty="0" smtClean="0"/>
              <a:t> </a:t>
            </a:r>
            <a:r>
              <a:rPr lang="es-ES" sz="2000" dirty="0" err="1" smtClean="0"/>
              <a:t>ja</a:t>
            </a:r>
            <a:r>
              <a:rPr lang="es-ES" sz="2000" dirty="0" smtClean="0"/>
              <a:t> </a:t>
            </a:r>
            <a:r>
              <a:rPr lang="es-ES" sz="2000" dirty="0" err="1" smtClean="0"/>
              <a:t>ho</a:t>
            </a:r>
            <a:r>
              <a:rPr lang="es-ES" sz="2000" dirty="0" smtClean="0"/>
              <a:t> </a:t>
            </a:r>
            <a:r>
              <a:rPr lang="es-ES" sz="2000" dirty="0" err="1" smtClean="0"/>
              <a:t>coneixen</a:t>
            </a:r>
            <a:r>
              <a:rPr lang="es-ES" sz="2000" dirty="0" smtClean="0"/>
              <a:t> i poden </a:t>
            </a:r>
            <a:r>
              <a:rPr lang="es-ES" sz="2000" dirty="0" err="1" smtClean="0"/>
              <a:t>ensenyar</a:t>
            </a:r>
            <a:r>
              <a:rPr lang="es-ES" sz="2000" dirty="0" smtClean="0"/>
              <a:t>  </a:t>
            </a:r>
            <a:r>
              <a:rPr lang="es-ES" sz="2000" dirty="0" err="1" smtClean="0"/>
              <a:t>altres</a:t>
            </a:r>
            <a:r>
              <a:rPr lang="es-ES" sz="2000" dirty="0" smtClean="0"/>
              <a:t> </a:t>
            </a:r>
            <a:r>
              <a:rPr lang="es-ES" sz="2000" dirty="0" err="1" smtClean="0"/>
              <a:t>companys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>
                <a:solidFill>
                  <a:schemeClr val="accent1"/>
                </a:solidFill>
                <a:hlinkClick r:id="rId2"/>
              </a:rPr>
              <a:t>https</a:t>
            </a:r>
            <a:r>
              <a:rPr lang="es-ES" sz="2000" dirty="0">
                <a:solidFill>
                  <a:schemeClr val="accent1"/>
                </a:solidFill>
                <a:hlinkClick r:id="rId2"/>
              </a:rPr>
              <a:t>://www.pandasecurity.com/spain/mediacenter/guia-privacidad-facebook</a:t>
            </a:r>
            <a:r>
              <a:rPr lang="es-ES" sz="2000" dirty="0" smtClean="0">
                <a:solidFill>
                  <a:schemeClr val="accent1"/>
                </a:solidFill>
                <a:hlinkClick r:id="rId2"/>
              </a:rPr>
              <a:t>/</a:t>
            </a:r>
            <a:endParaRPr lang="es-ES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ES" sz="2000" dirty="0"/>
          </a:p>
          <a:p>
            <a:endParaRPr lang="ca-E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443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7288" y="832730"/>
            <a:ext cx="7247856" cy="90273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err="1">
                <a:solidFill>
                  <a:schemeClr val="accent1"/>
                </a:solidFill>
              </a:rPr>
              <a:t>Guia</a:t>
            </a:r>
            <a:r>
              <a:rPr lang="es-ES" dirty="0">
                <a:solidFill>
                  <a:schemeClr val="accent1"/>
                </a:solidFill>
              </a:rPr>
              <a:t> de </a:t>
            </a:r>
            <a:r>
              <a:rPr lang="es-ES" dirty="0" err="1">
                <a:solidFill>
                  <a:schemeClr val="accent1"/>
                </a:solidFill>
              </a:rPr>
              <a:t>privadesa</a:t>
            </a:r>
            <a:r>
              <a:rPr lang="es-ES" dirty="0">
                <a:solidFill>
                  <a:schemeClr val="accent1"/>
                </a:solidFill>
              </a:rPr>
              <a:t> de Facebook </a:t>
            </a:r>
            <a:br>
              <a:rPr lang="es-ES" dirty="0">
                <a:solidFill>
                  <a:schemeClr val="accent1"/>
                </a:solidFill>
              </a:rPr>
            </a:b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4320480"/>
          </a:xfrm>
        </p:spPr>
        <p:txBody>
          <a:bodyPr>
            <a:normAutofit/>
          </a:bodyPr>
          <a:lstStyle/>
          <a:p>
            <a:r>
              <a:rPr lang="es-ES" sz="2000" dirty="0" smtClean="0"/>
              <a:t>1</a:t>
            </a:r>
            <a:r>
              <a:rPr lang="es-ES" sz="2000" dirty="0"/>
              <a:t>. </a:t>
            </a:r>
            <a:r>
              <a:rPr lang="es-ES" sz="2000" dirty="0" err="1"/>
              <a:t>Com</a:t>
            </a:r>
            <a:r>
              <a:rPr lang="es-ES" sz="2000" dirty="0"/>
              <a:t> configurar les </a:t>
            </a:r>
            <a:r>
              <a:rPr lang="es-ES" sz="2000" dirty="0" err="1"/>
              <a:t>llistes</a:t>
            </a:r>
            <a:r>
              <a:rPr lang="es-ES" sz="2000" dirty="0"/>
              <a:t> </a:t>
            </a:r>
            <a:r>
              <a:rPr lang="es-ES" sz="2000" dirty="0" err="1"/>
              <a:t>d'amics</a:t>
            </a:r>
            <a:r>
              <a:rPr lang="es-ES" sz="2000" dirty="0"/>
              <a:t> en Facebook</a:t>
            </a:r>
          </a:p>
          <a:p>
            <a:r>
              <a:rPr lang="es-ES" sz="2000" dirty="0"/>
              <a:t>2. </a:t>
            </a:r>
            <a:r>
              <a:rPr lang="es-ES" sz="2000" dirty="0" err="1"/>
              <a:t>Com</a:t>
            </a:r>
            <a:r>
              <a:rPr lang="es-ES" sz="2000" dirty="0"/>
              <a:t> controlar la </a:t>
            </a:r>
            <a:r>
              <a:rPr lang="es-ES" sz="2000" dirty="0" err="1"/>
              <a:t>privadesa</a:t>
            </a:r>
            <a:r>
              <a:rPr lang="es-ES" sz="2000" dirty="0"/>
              <a:t> de les </a:t>
            </a:r>
            <a:r>
              <a:rPr lang="es-ES" sz="2000" dirty="0" err="1"/>
              <a:t>fotografies</a:t>
            </a:r>
            <a:r>
              <a:rPr lang="es-ES" sz="2000" dirty="0"/>
              <a:t> </a:t>
            </a:r>
            <a:r>
              <a:rPr lang="es-ES" sz="2000" dirty="0" err="1"/>
              <a:t>compartides</a:t>
            </a:r>
            <a:r>
              <a:rPr lang="es-ES" sz="2000" dirty="0"/>
              <a:t> en Facebook </a:t>
            </a:r>
          </a:p>
          <a:p>
            <a:r>
              <a:rPr lang="es-ES" sz="2000" dirty="0"/>
              <a:t>3. </a:t>
            </a:r>
            <a:r>
              <a:rPr lang="es-ES" sz="2000" dirty="0" err="1"/>
              <a:t>Qui</a:t>
            </a:r>
            <a:r>
              <a:rPr lang="es-ES" sz="2000" dirty="0"/>
              <a:t> </a:t>
            </a:r>
            <a:r>
              <a:rPr lang="es-ES" sz="2000" dirty="0" err="1"/>
              <a:t>pot</a:t>
            </a:r>
            <a:r>
              <a:rPr lang="es-ES" sz="2000" dirty="0"/>
              <a:t> interactuar </a:t>
            </a:r>
            <a:r>
              <a:rPr lang="es-ES" sz="2000" dirty="0" err="1"/>
              <a:t>amb</a:t>
            </a:r>
            <a:r>
              <a:rPr lang="es-ES" sz="2000" dirty="0"/>
              <a:t> la </a:t>
            </a:r>
            <a:r>
              <a:rPr lang="es-ES" sz="2000" dirty="0" err="1"/>
              <a:t>informació</a:t>
            </a:r>
            <a:r>
              <a:rPr lang="es-ES" sz="2000" dirty="0"/>
              <a:t> que </a:t>
            </a:r>
            <a:r>
              <a:rPr lang="es-ES" sz="2000" dirty="0" err="1"/>
              <a:t>compartim</a:t>
            </a:r>
            <a:r>
              <a:rPr lang="es-ES" sz="2000" dirty="0"/>
              <a:t> en Facebook i </a:t>
            </a:r>
            <a:r>
              <a:rPr lang="es-ES" sz="2000" dirty="0" err="1"/>
              <a:t>amb</a:t>
            </a:r>
            <a:r>
              <a:rPr lang="es-ES" sz="2000" dirty="0"/>
              <a:t> el </a:t>
            </a:r>
            <a:r>
              <a:rPr lang="es-ES" sz="2000" dirty="0" err="1"/>
              <a:t>nostre</a:t>
            </a:r>
            <a:r>
              <a:rPr lang="es-ES" sz="2000" dirty="0"/>
              <a:t> perfil </a:t>
            </a:r>
          </a:p>
          <a:p>
            <a:r>
              <a:rPr lang="es-ES" sz="2000" dirty="0"/>
              <a:t>4. </a:t>
            </a:r>
            <a:r>
              <a:rPr lang="es-ES" sz="2000" dirty="0" err="1"/>
              <a:t>Què</a:t>
            </a:r>
            <a:r>
              <a:rPr lang="es-ES" sz="2000" dirty="0"/>
              <a:t> poden </a:t>
            </a:r>
            <a:r>
              <a:rPr lang="es-ES" sz="2000" dirty="0" err="1"/>
              <a:t>veure</a:t>
            </a:r>
            <a:r>
              <a:rPr lang="es-ES" sz="2000" dirty="0"/>
              <a:t> les </a:t>
            </a:r>
            <a:r>
              <a:rPr lang="es-ES" sz="2000" dirty="0" err="1"/>
              <a:t>aplicacions</a:t>
            </a:r>
            <a:r>
              <a:rPr lang="es-ES" sz="2000" dirty="0"/>
              <a:t> de Facebook del </a:t>
            </a:r>
            <a:r>
              <a:rPr lang="es-ES" sz="2000" dirty="0" err="1"/>
              <a:t>meu</a:t>
            </a:r>
            <a:r>
              <a:rPr lang="es-ES" sz="2000" dirty="0"/>
              <a:t> perfil </a:t>
            </a:r>
          </a:p>
          <a:p>
            <a:r>
              <a:rPr lang="es-ES" sz="2000" dirty="0"/>
              <a:t>5. </a:t>
            </a:r>
            <a:r>
              <a:rPr lang="es-ES" sz="2000" dirty="0" err="1"/>
              <a:t>Com</a:t>
            </a:r>
            <a:r>
              <a:rPr lang="es-ES" sz="2000" dirty="0"/>
              <a:t> controlar </a:t>
            </a:r>
            <a:r>
              <a:rPr lang="es-ES" sz="2000" dirty="0" err="1"/>
              <a:t>els</a:t>
            </a:r>
            <a:r>
              <a:rPr lang="es-ES" sz="2000" dirty="0"/>
              <a:t> </a:t>
            </a:r>
            <a:r>
              <a:rPr lang="es-ES" sz="2000" dirty="0" err="1"/>
              <a:t>anuncis</a:t>
            </a:r>
            <a:r>
              <a:rPr lang="es-ES" sz="2000" dirty="0"/>
              <a:t> de Facebook </a:t>
            </a:r>
          </a:p>
          <a:p>
            <a:endParaRPr lang="es-ES" sz="2000" dirty="0"/>
          </a:p>
          <a:p>
            <a:pPr marL="0" indent="0" algn="ctr">
              <a:buNone/>
            </a:pPr>
            <a:r>
              <a:rPr lang="es-ES" sz="2000" dirty="0">
                <a:solidFill>
                  <a:srgbClr val="00B050"/>
                </a:solidFill>
              </a:rPr>
              <a:t>Es </a:t>
            </a:r>
            <a:r>
              <a:rPr lang="es-ES" sz="2000" dirty="0" err="1">
                <a:solidFill>
                  <a:srgbClr val="00B050"/>
                </a:solidFill>
              </a:rPr>
              <a:t>recomana</a:t>
            </a:r>
            <a:r>
              <a:rPr lang="es-ES" sz="2000" dirty="0">
                <a:solidFill>
                  <a:srgbClr val="00B050"/>
                </a:solidFill>
              </a:rPr>
              <a:t> que cada </a:t>
            </a:r>
            <a:r>
              <a:rPr lang="es-ES" sz="2000" dirty="0" err="1">
                <a:solidFill>
                  <a:srgbClr val="00B050"/>
                </a:solidFill>
              </a:rPr>
              <a:t>alumne</a:t>
            </a:r>
            <a:r>
              <a:rPr lang="es-ES" sz="2000" dirty="0">
                <a:solidFill>
                  <a:srgbClr val="00B050"/>
                </a:solidFill>
              </a:rPr>
              <a:t> </a:t>
            </a:r>
            <a:r>
              <a:rPr lang="es-ES" sz="2000" dirty="0" err="1">
                <a:solidFill>
                  <a:srgbClr val="00B050"/>
                </a:solidFill>
              </a:rPr>
              <a:t>repassi</a:t>
            </a:r>
            <a:r>
              <a:rPr lang="es-ES" sz="2000" dirty="0">
                <a:solidFill>
                  <a:srgbClr val="00B050"/>
                </a:solidFill>
              </a:rPr>
              <a:t> a casa </a:t>
            </a:r>
            <a:r>
              <a:rPr lang="es-ES" sz="2000" dirty="0" err="1">
                <a:solidFill>
                  <a:srgbClr val="00B050"/>
                </a:solidFill>
              </a:rPr>
              <a:t>seva</a:t>
            </a:r>
            <a:r>
              <a:rPr lang="es-ES" sz="2000" dirty="0">
                <a:solidFill>
                  <a:srgbClr val="00B050"/>
                </a:solidFill>
              </a:rPr>
              <a:t>  </a:t>
            </a:r>
            <a:r>
              <a:rPr lang="es-ES" sz="2000" dirty="0" err="1">
                <a:solidFill>
                  <a:srgbClr val="00B050"/>
                </a:solidFill>
              </a:rPr>
              <a:t>com</a:t>
            </a:r>
            <a:r>
              <a:rPr lang="es-ES" sz="2000" dirty="0">
                <a:solidFill>
                  <a:srgbClr val="00B050"/>
                </a:solidFill>
              </a:rPr>
              <a:t> té la </a:t>
            </a:r>
            <a:r>
              <a:rPr lang="es-ES" sz="2000" dirty="0" err="1">
                <a:solidFill>
                  <a:srgbClr val="00B050"/>
                </a:solidFill>
              </a:rPr>
              <a:t>privacitat</a:t>
            </a:r>
            <a:r>
              <a:rPr lang="es-ES" sz="2000" dirty="0">
                <a:solidFill>
                  <a:srgbClr val="00B050"/>
                </a:solidFill>
              </a:rPr>
              <a:t> a </a:t>
            </a:r>
            <a:r>
              <a:rPr lang="es-ES" sz="2000" dirty="0" err="1">
                <a:solidFill>
                  <a:srgbClr val="00B050"/>
                </a:solidFill>
              </a:rPr>
              <a:t>cadascuna</a:t>
            </a:r>
            <a:r>
              <a:rPr lang="es-ES" sz="2000" dirty="0">
                <a:solidFill>
                  <a:srgbClr val="00B050"/>
                </a:solidFill>
              </a:rPr>
              <a:t> de les </a:t>
            </a:r>
            <a:r>
              <a:rPr lang="es-ES" sz="2000" dirty="0" err="1">
                <a:solidFill>
                  <a:srgbClr val="00B050"/>
                </a:solidFill>
              </a:rPr>
              <a:t>xarxes</a:t>
            </a:r>
            <a:r>
              <a:rPr lang="es-ES" sz="2000" dirty="0">
                <a:solidFill>
                  <a:srgbClr val="00B050"/>
                </a:solidFill>
              </a:rPr>
              <a:t> que </a:t>
            </a:r>
            <a:r>
              <a:rPr lang="es-ES" sz="2000" dirty="0" err="1" smtClean="0">
                <a:solidFill>
                  <a:srgbClr val="00B050"/>
                </a:solidFill>
              </a:rPr>
              <a:t>utilitza</a:t>
            </a:r>
            <a:r>
              <a:rPr lang="es-ES" sz="2000" dirty="0" smtClean="0">
                <a:solidFill>
                  <a:srgbClr val="00B050"/>
                </a:solidFill>
              </a:rPr>
              <a:t>.</a:t>
            </a:r>
          </a:p>
          <a:p>
            <a:pPr marL="0" indent="0" algn="ctr">
              <a:buNone/>
            </a:pPr>
            <a:endParaRPr lang="es-ES" sz="2000" dirty="0">
              <a:solidFill>
                <a:srgbClr val="00B050"/>
              </a:solidFill>
            </a:endParaRPr>
          </a:p>
          <a:p>
            <a:pPr algn="ctr"/>
            <a:endParaRPr lang="es-E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s-ES" sz="2000" dirty="0"/>
          </a:p>
          <a:p>
            <a:endParaRPr lang="ca-E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858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43103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sz="2800" dirty="0"/>
          </a:p>
          <a:p>
            <a:endParaRPr lang="es-ES" sz="2800" dirty="0"/>
          </a:p>
          <a:p>
            <a:endParaRPr lang="es-ES" sz="1000" dirty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sz="2000" dirty="0" err="1" smtClean="0"/>
              <a:t>Molta</a:t>
            </a:r>
            <a:r>
              <a:rPr lang="es-ES" sz="2000" dirty="0" smtClean="0"/>
              <a:t> </a:t>
            </a:r>
            <a:r>
              <a:rPr lang="es-ES" sz="2000" dirty="0" err="1" smtClean="0"/>
              <a:t>atenció</a:t>
            </a:r>
            <a:r>
              <a:rPr lang="es-ES" sz="2000" dirty="0" smtClean="0"/>
              <a:t> a la webcam: </a:t>
            </a:r>
            <a:r>
              <a:rPr lang="es-ES" sz="2000" dirty="0" err="1" smtClean="0"/>
              <a:t>utilització</a:t>
            </a:r>
            <a:r>
              <a:rPr lang="es-ES" sz="2000" dirty="0" smtClean="0"/>
              <a:t> positiva i riscos.</a:t>
            </a:r>
          </a:p>
          <a:p>
            <a:pPr marL="0" indent="0">
              <a:buNone/>
            </a:pPr>
            <a:r>
              <a:rPr lang="es-ES" sz="2000" u="sng" dirty="0" smtClean="0">
                <a:hlinkClick r:id="rId2"/>
              </a:rPr>
              <a:t>https://www.youtube.com/watch?v=JgzHphn5ldY</a:t>
            </a:r>
            <a:endParaRPr lang="es-ES" sz="2000" dirty="0" smtClean="0"/>
          </a:p>
          <a:p>
            <a:endParaRPr lang="ca-E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86761"/>
            <a:ext cx="4405775" cy="330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004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La </a:t>
            </a:r>
            <a:r>
              <a:rPr lang="es-ES" dirty="0" err="1"/>
              <a:t>ciutadania</a:t>
            </a:r>
            <a:r>
              <a:rPr lang="es-ES" dirty="0"/>
              <a:t> digital. </a:t>
            </a:r>
            <a:r>
              <a:rPr lang="es-ES" dirty="0" err="1"/>
              <a:t>Omplir</a:t>
            </a:r>
            <a:r>
              <a:rPr lang="es-ES" dirty="0"/>
              <a:t> </a:t>
            </a:r>
            <a:r>
              <a:rPr lang="es-ES" dirty="0" err="1"/>
              <a:t>graella</a:t>
            </a:r>
            <a:r>
              <a:rPr lang="es-ES" dirty="0"/>
              <a:t> sobre el </a:t>
            </a:r>
            <a:r>
              <a:rPr lang="es-ES" dirty="0" err="1"/>
              <a:t>comportament</a:t>
            </a:r>
            <a:r>
              <a:rPr lang="es-ES" dirty="0"/>
              <a:t> a Internet</a:t>
            </a:r>
            <a:br>
              <a:rPr lang="es-ES" dirty="0"/>
            </a:b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420888"/>
            <a:ext cx="7467600" cy="4133056"/>
          </a:xfrm>
        </p:spPr>
        <p:txBody>
          <a:bodyPr>
            <a:normAutofit/>
          </a:bodyPr>
          <a:lstStyle/>
          <a:p>
            <a:r>
              <a:rPr lang="ca-ES" sz="2000" b="1" u="sng" dirty="0" smtClean="0">
                <a:solidFill>
                  <a:schemeClr val="bg2">
                    <a:lumMod val="50000"/>
                  </a:schemeClr>
                </a:solidFill>
              </a:rPr>
              <a:t>Ciutadania digital:</a:t>
            </a:r>
          </a:p>
          <a:p>
            <a:pPr marL="0" indent="0">
              <a:buNone/>
            </a:pPr>
            <a:endParaRPr lang="ca-ES" sz="2000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ca-ES" sz="2000" dirty="0" smtClean="0"/>
              <a:t>Els ciutadans hem de respectar unes normes de convivència i saber protegir-nos dels diversos perills. Al món d’Internet passa el mateix. Per ser uns ciutadans digitals responsables hem de seguir unes normes bàsiques i evitar certs comportaments. La forma de comportar-nos a Internet, la </a:t>
            </a:r>
            <a:r>
              <a:rPr lang="ca-ES" sz="2000" dirty="0" err="1" smtClean="0"/>
              <a:t>Netiqueta</a:t>
            </a:r>
            <a:r>
              <a:rPr lang="ca-ES" sz="2000" dirty="0" smtClean="0"/>
              <a:t>, és molt important per tal d’evitar conflictes i perills.</a:t>
            </a:r>
            <a:endParaRPr lang="ca-ES" sz="2000" b="1" u="sng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80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4896544"/>
          </a:xfrm>
        </p:spPr>
        <p:txBody>
          <a:bodyPr>
            <a:normAutofit/>
          </a:bodyPr>
          <a:lstStyle/>
          <a:p>
            <a:r>
              <a:rPr lang="ca-ES" sz="2000" b="1" dirty="0" smtClean="0"/>
              <a:t>Activitat per parelles.</a:t>
            </a:r>
          </a:p>
          <a:p>
            <a:pPr algn="just"/>
            <a:r>
              <a:rPr lang="ca-ES" sz="2000" b="1" dirty="0" smtClean="0"/>
              <a:t>Llegiu els enunciats i escriviu un signe + o un signe – segons si creieu que aquest comportament a Internet es positiu o negatiu.</a:t>
            </a:r>
          </a:p>
          <a:p>
            <a:pPr marL="457200" indent="-457200">
              <a:buFont typeface="+mj-lt"/>
              <a:buAutoNum type="arabicPeriod"/>
            </a:pPr>
            <a:r>
              <a:rPr lang="ca-ES" sz="2000" dirty="0" smtClean="0"/>
              <a:t>Comunicar-nos amb els altres de forma amable i respectuosa.</a:t>
            </a:r>
          </a:p>
          <a:p>
            <a:pPr marL="457200" indent="-457200">
              <a:buFont typeface="+mj-lt"/>
              <a:buAutoNum type="arabicPeriod"/>
            </a:pPr>
            <a:r>
              <a:rPr lang="ca-ES" sz="2000" dirty="0" smtClean="0"/>
              <a:t>Protegir la nostra informació privada i la dels altres a Internet.</a:t>
            </a:r>
          </a:p>
          <a:p>
            <a:pPr marL="457200" indent="-457200">
              <a:buFont typeface="+mj-lt"/>
              <a:buAutoNum type="arabicPeriod"/>
            </a:pPr>
            <a:r>
              <a:rPr lang="ca-ES" sz="2000" dirty="0" smtClean="0"/>
              <a:t>Evitar i intervenir en els casos de ciberassetjament.</a:t>
            </a:r>
          </a:p>
          <a:p>
            <a:pPr marL="457200" indent="-457200">
              <a:buFont typeface="+mj-lt"/>
              <a:buAutoNum type="arabicPeriod"/>
            </a:pPr>
            <a:r>
              <a:rPr lang="ca-ES" sz="2000" dirty="0" smtClean="0"/>
              <a:t>Intervenir a les xarxes de manera assertiva, respectant les idees i opinions dels altres.</a:t>
            </a:r>
          </a:p>
          <a:p>
            <a:pPr marL="457200" indent="-457200">
              <a:buFont typeface="+mj-lt"/>
              <a:buAutoNum type="arabicPeriod"/>
            </a:pPr>
            <a:r>
              <a:rPr lang="ca-ES" sz="2000" dirty="0" smtClean="0"/>
              <a:t>Donar els noms dels autors quan utilitzem les seves obres.</a:t>
            </a:r>
            <a:endParaRPr lang="ca-E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739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</TotalTime>
  <Words>692</Words>
  <Application>Microsoft Office PowerPoint</Application>
  <PresentationFormat>Presentación en pantalla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Mirador</vt:lpstr>
      <vt:lpstr>AL NOSTRE INSTITUT #AQUIPROUBULLYING!</vt:lpstr>
      <vt:lpstr>  </vt:lpstr>
      <vt:lpstr>Què fem a les xarxes socials?   </vt:lpstr>
      <vt:lpstr>Presentación de PowerPoint</vt:lpstr>
      <vt:lpstr>  Configuració de la privacitat a les xarxes socials </vt:lpstr>
      <vt:lpstr>Guia de privadesa de Facebook  </vt:lpstr>
      <vt:lpstr>    </vt:lpstr>
      <vt:lpstr>La ciutadania digital. Omplir graella sobre el comportament a Internet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 NOSTRE INSTITUT #AQUIPROUBULLYING!</dc:title>
  <dc:creator>USUARIO</dc:creator>
  <cp:lastModifiedBy>super</cp:lastModifiedBy>
  <cp:revision>13</cp:revision>
  <dcterms:created xsi:type="dcterms:W3CDTF">2018-06-21T21:31:02Z</dcterms:created>
  <dcterms:modified xsi:type="dcterms:W3CDTF">2018-06-28T09:33:28Z</dcterms:modified>
</cp:coreProperties>
</file>