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3.jpeg" ContentType="image/jpe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7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58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01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43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4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85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d8adb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d8adb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b83d6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d8adb7">
              <a:alpha val="87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Line 5"/>
          <p:cNvSpPr/>
          <p:nvPr/>
        </p:nvSpPr>
        <p:spPr>
          <a:xfrm flipH="1">
            <a:off x="8915040" y="0"/>
            <a:ext cx="360" cy="6858000"/>
          </a:xfrm>
          <a:prstGeom prst="line">
            <a:avLst/>
          </a:prstGeom>
          <a:ln>
            <a:solidFill>
              <a:srgbClr val="b83d68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8156520" y="5715000"/>
            <a:ext cx="548280" cy="548280"/>
          </a:xfrm>
          <a:custGeom>
            <a:avLst/>
            <a:gdLst/>
            <a:ahLst/>
            <a:rect l="l" t="t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83d68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45720" rIns="45720" tIns="45000" bIns="45000" anchor="b"/>
          <a:p>
            <a:pPr>
              <a:lnSpc>
                <a:spcPct val="100000"/>
              </a:lnSpc>
            </a:pPr>
            <a:r>
              <a:rPr b="1" lang="ca-ES" sz="3000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Haga clic para modificar el estilo de título del patrón</a:t>
            </a:r>
            <a:endParaRPr b="0" lang="ca-ES" sz="3000" spc="-1" strike="noStrike">
              <a:solidFill>
                <a:srgbClr val="b13f9a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2286000" y="5003280"/>
            <a:ext cx="6171840" cy="1371240"/>
          </a:xfrm>
          <a:prstGeom prst="rect">
            <a:avLst/>
          </a:prstGeom>
        </p:spPr>
        <p:txBody>
          <a:bodyPr lIns="45720" rIns="4572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a-ES" sz="1800" spc="-1" strike="noStrike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Feu clic per editar el format del text de l'esquema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ca-ES" sz="1800" spc="-1" strike="noStrike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Segon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a-ES" sz="1800" spc="-1" strike="noStrike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Tercer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ca-ES" sz="1800" spc="-1" strike="noStrike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Quart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a-ES" sz="1800" spc="-1" strike="noStrike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Cinquè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a-ES" sz="1800" spc="-1" strike="noStrike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Sisè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>
              <a:lnSpc>
                <a:spcPct val="100000"/>
              </a:lnSpc>
            </a:pPr>
            <a:r>
              <a:rPr b="1" lang="ca-ES" sz="1800" spc="-1" strike="noStrike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Setè nivell d'esquemaHaga clic para modificar el estilo de subtítulo del patrón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8" name="CustomShape 9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rgbClr val="d8adb7">
              <a:alpha val="54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rgbClr val="e6cdd2">
              <a:alpha val="36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rgbClr val="e6cdd2">
              <a:alpha val="70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rgbClr val="f3e8ea">
              <a:alpha val="71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Line 13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rgbClr val="d8adb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Line 14"/>
          <p:cNvSpPr/>
          <p:nvPr/>
        </p:nvSpPr>
        <p:spPr>
          <a:xfrm flipH="1">
            <a:off x="914040" y="0"/>
            <a:ext cx="360" cy="6858000"/>
          </a:xfrm>
          <a:prstGeom prst="line">
            <a:avLst/>
          </a:prstGeom>
          <a:ln w="57240">
            <a:solidFill>
              <a:srgbClr val="f3e8ea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Line 15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rgbClr val="d8adb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Line 16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rgbClr val="d8adb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Line 17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>
            <a:solidFill>
              <a:srgbClr val="d8adb7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Line 18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rgbClr val="d8adb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rgbClr val="d8adb7">
              <a:alpha val="51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609480" y="3429000"/>
            <a:ext cx="1294920" cy="1294920"/>
          </a:xfrm>
          <a:custGeom>
            <a:avLst/>
            <a:gdLst/>
            <a:ahLst/>
            <a:rect l="l" t="t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83d68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CustomShape 21"/>
          <p:cNvSpPr/>
          <p:nvPr/>
        </p:nvSpPr>
        <p:spPr>
          <a:xfrm>
            <a:off x="1309680" y="4866840"/>
            <a:ext cx="641160" cy="641160"/>
          </a:xfrm>
          <a:custGeom>
            <a:avLst/>
            <a:gdLst/>
            <a:ahLst/>
            <a:rect l="l" t="t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83d68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CustomShape 22"/>
          <p:cNvSpPr/>
          <p:nvPr/>
        </p:nvSpPr>
        <p:spPr>
          <a:xfrm>
            <a:off x="1091160" y="5500800"/>
            <a:ext cx="136800" cy="136800"/>
          </a:xfrm>
          <a:custGeom>
            <a:avLst/>
            <a:gdLst/>
            <a:ahLst/>
            <a:rect l="l" t="t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83d68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CustomShape 23"/>
          <p:cNvSpPr/>
          <p:nvPr/>
        </p:nvSpPr>
        <p:spPr>
          <a:xfrm>
            <a:off x="1664280" y="5788080"/>
            <a:ext cx="273960" cy="273960"/>
          </a:xfrm>
          <a:custGeom>
            <a:avLst/>
            <a:gdLst/>
            <a:ahLst/>
            <a:rect l="l" t="t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83d68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CustomShape 24"/>
          <p:cNvSpPr/>
          <p:nvPr/>
        </p:nvSpPr>
        <p:spPr>
          <a:xfrm>
            <a:off x="1905120" y="4495680"/>
            <a:ext cx="365400" cy="365400"/>
          </a:xfrm>
          <a:custGeom>
            <a:avLst/>
            <a:gdLst/>
            <a:ahLst/>
            <a:rect l="l" t="t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83d68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PlaceHolder 25"/>
          <p:cNvSpPr>
            <a:spLocks noGrp="1"/>
          </p:cNvSpPr>
          <p:nvPr>
            <p:ph type="sldNum"/>
          </p:nvPr>
        </p:nvSpPr>
        <p:spPr>
          <a:xfrm>
            <a:off x="1325520" y="5033880"/>
            <a:ext cx="609120" cy="307080"/>
          </a:xfrm>
          <a:prstGeom prst="rect">
            <a:avLst/>
          </a:prstGeom>
        </p:spPr>
        <p:txBody>
          <a:bodyPr lIns="45720" rIns="45720" tIns="45000" bIns="45000" anchor="ctr"/>
          <a:p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d8adb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d8adb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b83d6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d8adb7">
              <a:alpha val="87000"/>
            </a:srgbClr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Line 5"/>
          <p:cNvSpPr/>
          <p:nvPr/>
        </p:nvSpPr>
        <p:spPr>
          <a:xfrm flipH="1">
            <a:off x="8915040" y="0"/>
            <a:ext cx="360" cy="6858000"/>
          </a:xfrm>
          <a:prstGeom prst="line">
            <a:avLst/>
          </a:prstGeom>
          <a:ln>
            <a:solidFill>
              <a:srgbClr val="b83d68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6"/>
          <p:cNvSpPr/>
          <p:nvPr/>
        </p:nvSpPr>
        <p:spPr>
          <a:xfrm>
            <a:off x="8156520" y="5715000"/>
            <a:ext cx="548280" cy="548280"/>
          </a:xfrm>
          <a:custGeom>
            <a:avLst/>
            <a:gdLst/>
            <a:ahLst/>
            <a:rect l="l" t="t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83d68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PlaceHolder 7"/>
          <p:cNvSpPr>
            <a:spLocks noGrp="1"/>
          </p:cNvSpPr>
          <p:nvPr>
            <p:ph type="title"/>
          </p:nvPr>
        </p:nvSpPr>
        <p:spPr>
          <a:xfrm>
            <a:off x="457200" y="0"/>
            <a:ext cx="7467120" cy="1417320"/>
          </a:xfrm>
          <a:prstGeom prst="rect">
            <a:avLst/>
          </a:prstGeom>
        </p:spPr>
        <p:txBody>
          <a:bodyPr lIns="45720" rIns="45720" tIns="45000" bIns="45000" anchor="b"/>
          <a:p>
            <a:pPr>
              <a:lnSpc>
                <a:spcPct val="100000"/>
              </a:lnSpc>
            </a:pPr>
            <a:r>
              <a:rPr b="0" lang="ca-ES" sz="3000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Haga clic para modificar el estilo de título del patrón</a:t>
            </a:r>
            <a:endParaRPr b="0" lang="ca-ES" sz="3000" spc="-1" strike="noStrike">
              <a:solidFill>
                <a:srgbClr val="b13f9a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6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5257440"/>
          </a:xfrm>
          <a:prstGeom prst="rect">
            <a:avLst/>
          </a:prstGeom>
        </p:spPr>
        <p:txBody>
          <a:bodyPr lIns="45720" rIns="4572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Feu clic per editar el format del text de l'esquema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Segon nivell d'esquema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Tercer nivell d'esquema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Quart nivell d'esquema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Cinquè nivell d'esquema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Sisè nivell d'esquema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buClr>
                <a:srgbClr val="b83d68"/>
              </a:buClr>
              <a:buSzPct val="70000"/>
              <a:buFont typeface="Wingdings" charset="2"/>
              <a:buChar char="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Setè nivell d'esquemaHaga clic para modificar el estilo de texto del patrón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1" marL="679320" indent="-313200">
              <a:lnSpc>
                <a:spcPct val="100000"/>
              </a:lnSpc>
              <a:buClr>
                <a:srgbClr val="b83d68"/>
              </a:buClr>
              <a:buSzPct val="80000"/>
              <a:buFont typeface="Wingdings" charset="2"/>
              <a:buChar char="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Segundo nivel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2" marL="975240" indent="-243360">
              <a:lnSpc>
                <a:spcPct val="100000"/>
              </a:lnSpc>
              <a:buClr>
                <a:srgbClr val="b83d68"/>
              </a:buClr>
              <a:buSzPct val="60000"/>
              <a:buFont typeface="Wingdings" charset="2"/>
              <a:buChar char="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Tercer nivel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3" marL="1249560" indent="-243360">
              <a:lnSpc>
                <a:spcPct val="100000"/>
              </a:lnSpc>
              <a:buClr>
                <a:srgbClr val="b83d68"/>
              </a:buClr>
              <a:buSzPct val="60000"/>
              <a:buFont typeface="Wingdings" charset="2"/>
              <a:buChar char="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Cuarto nivel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4" marL="1554480" indent="-273960">
              <a:lnSpc>
                <a:spcPct val="100000"/>
              </a:lnSpc>
              <a:buClr>
                <a:srgbClr val="b83d68"/>
              </a:buClr>
              <a:buSzPct val="68000"/>
              <a:buFont typeface="Wingdings" charset="2"/>
              <a:buChar char=""/>
            </a:pPr>
            <a:r>
              <a:rPr b="0" lang="ca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Quinto nivel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7" name="PlaceHolder 9"/>
          <p:cNvSpPr>
            <a:spLocks noGrp="1"/>
          </p:cNvSpPr>
          <p:nvPr>
            <p:ph type="sldNum"/>
          </p:nvPr>
        </p:nvSpPr>
        <p:spPr>
          <a:xfrm>
            <a:off x="8129160" y="5841000"/>
            <a:ext cx="609120" cy="307080"/>
          </a:xfrm>
          <a:prstGeom prst="rect">
            <a:avLst/>
          </a:prstGeom>
        </p:spPr>
        <p:txBody>
          <a:bodyPr lIns="45720" rIns="45720" tIns="45000" bIns="45000" anchor="ctr"/>
          <a:p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4"/>
          <p:cNvSpPr/>
          <p:nvPr/>
        </p:nvSpPr>
        <p:spPr>
          <a:xfrm>
            <a:off x="8839080" y="0"/>
            <a:ext cx="304200" cy="685728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6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6"/>
          <p:cNvSpPr/>
          <p:nvPr/>
        </p:nvSpPr>
        <p:spPr>
          <a:xfrm>
            <a:off x="8156520" y="5715000"/>
            <a:ext cx="547920" cy="547920"/>
          </a:xfrm>
          <a:prstGeom prst="ellipse">
            <a:avLst/>
          </a:prstGeom>
          <a:ln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8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Feu clic per editar el format del text de l'esquema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Segon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Cinquè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Sisè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Setè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4"/>
          <p:cNvSpPr/>
          <p:nvPr/>
        </p:nvSpPr>
        <p:spPr>
          <a:xfrm>
            <a:off x="8839080" y="0"/>
            <a:ext cx="304200" cy="685728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8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6"/>
          <p:cNvSpPr/>
          <p:nvPr/>
        </p:nvSpPr>
        <p:spPr>
          <a:xfrm>
            <a:off x="8156520" y="5715000"/>
            <a:ext cx="547920" cy="547920"/>
          </a:xfrm>
          <a:prstGeom prst="ellipse">
            <a:avLst/>
          </a:prstGeom>
          <a:ln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0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Feu clic per editar el format del text de l'esquema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Segon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Cinquè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Sisè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Setè nivell d'esquema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hyperlink" Target="https://youtu.be/4meVM1oL27A" TargetMode="External"/><Relationship Id="rId4" Type="http://schemas.openxmlformats.org/officeDocument/2006/relationships/image" Target="../media/image13.jpeg"/><Relationship Id="rId5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979640" y="1772640"/>
            <a:ext cx="6480360" cy="146952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 anchor="b"/>
          <a:p>
            <a:pPr>
              <a:lnSpc>
                <a:spcPct val="100000"/>
              </a:lnSpc>
            </a:pPr>
            <a:r>
              <a:rPr b="1" lang="ca-ES" sz="3000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AL NOSTRE INSTITUT</a:t>
            </a:r>
            <a:r>
              <a:rPr b="1" lang="ca-ES" sz="3000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
</a:t>
            </a:r>
            <a:r>
              <a:rPr b="1" lang="ca-ES" sz="3000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#AQUÍPROUBULLYING!</a:t>
            </a:r>
            <a:endParaRPr b="0" lang="ca-ES" sz="3000" spc="-1" strike="noStrike">
              <a:solidFill>
                <a:srgbClr val="b13f9a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7524360" y="178920"/>
            <a:ext cx="1223640" cy="81900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88" name="image2.pdf" descr=""/>
          <p:cNvPicPr/>
          <p:nvPr/>
        </p:nvPicPr>
        <p:blipFill>
          <a:blip r:embed="rId1"/>
          <a:stretch/>
        </p:blipFill>
        <p:spPr>
          <a:xfrm>
            <a:off x="7524360" y="178920"/>
            <a:ext cx="1223640" cy="819000"/>
          </a:xfrm>
          <a:prstGeom prst="rect">
            <a:avLst/>
          </a:prstGeom>
          <a:ln w="12600">
            <a:noFill/>
          </a:ln>
        </p:spPr>
      </p:pic>
      <p:sp>
        <p:nvSpPr>
          <p:cNvPr id="189" name="CustomShape 3"/>
          <p:cNvSpPr/>
          <p:nvPr/>
        </p:nvSpPr>
        <p:spPr>
          <a:xfrm>
            <a:off x="542160" y="370440"/>
            <a:ext cx="290160" cy="35532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0" name="image3.png" descr=""/>
          <p:cNvPicPr/>
          <p:nvPr/>
        </p:nvPicPr>
        <p:blipFill>
          <a:blip r:embed="rId2"/>
          <a:stretch/>
        </p:blipFill>
        <p:spPr>
          <a:xfrm>
            <a:off x="542160" y="370440"/>
            <a:ext cx="290160" cy="355320"/>
          </a:xfrm>
          <a:prstGeom prst="rect">
            <a:avLst/>
          </a:prstGeom>
          <a:ln w="3240">
            <a:solidFill>
              <a:srgbClr val="808080"/>
            </a:solidFill>
            <a:miter/>
          </a:ln>
        </p:spPr>
      </p:pic>
      <p:sp>
        <p:nvSpPr>
          <p:cNvPr id="191" name="CustomShape 4"/>
          <p:cNvSpPr/>
          <p:nvPr/>
        </p:nvSpPr>
        <p:spPr>
          <a:xfrm>
            <a:off x="971640" y="296280"/>
            <a:ext cx="4137480" cy="502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a-E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Generalitat de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Departament d'Ensenyament                                                  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a-E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Institut de Deltebre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5"/>
          <p:cNvSpPr/>
          <p:nvPr/>
        </p:nvSpPr>
        <p:spPr>
          <a:xfrm>
            <a:off x="3213000" y="4077000"/>
            <a:ext cx="5515920" cy="1469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90000"/>
              </a:lnSpc>
            </a:pPr>
            <a:r>
              <a:rPr b="1" lang="ca-ES" sz="2400" spc="-1" strike="noStrike" cap="small">
                <a:solidFill>
                  <a:srgbClr val="5c1e34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MÒDUL 4: COM DETECTAR I ATURAR L’ASSETJAMENT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90000"/>
              </a:lnSpc>
            </a:pPr>
            <a:r>
              <a:rPr b="1" lang="ca-ES" sz="2400" spc="-1" strike="noStrike" cap="small">
                <a:solidFill>
                  <a:srgbClr val="5c1e34"/>
                </a:solidFill>
                <a:uFill>
                  <a:solidFill>
                    <a:srgbClr val="ffffff"/>
                  </a:solidFill>
                </a:uFill>
                <a:latin typeface="Century Schoolbook"/>
                <a:ea typeface="Century Schoolbook"/>
              </a:rPr>
              <a:t>4t  ESO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7479360" y="188640"/>
            <a:ext cx="1289160" cy="86256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4" name="image2.pdf" descr=""/>
          <p:cNvPicPr/>
          <p:nvPr/>
        </p:nvPicPr>
        <p:blipFill>
          <a:blip r:embed="rId1"/>
          <a:stretch/>
        </p:blipFill>
        <p:spPr>
          <a:xfrm>
            <a:off x="7479360" y="188640"/>
            <a:ext cx="1289160" cy="862560"/>
          </a:xfrm>
          <a:prstGeom prst="rect">
            <a:avLst/>
          </a:prstGeom>
          <a:ln w="12600">
            <a:noFill/>
          </a:ln>
        </p:spPr>
      </p:pic>
      <p:sp>
        <p:nvSpPr>
          <p:cNvPr id="195" name="CustomShape 2"/>
          <p:cNvSpPr/>
          <p:nvPr/>
        </p:nvSpPr>
        <p:spPr>
          <a:xfrm>
            <a:off x="971640" y="296280"/>
            <a:ext cx="4137480" cy="502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a-E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Generalitat de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Departament d'Ensenyament                                                  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a-E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Institut de Deltebre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542160" y="370440"/>
            <a:ext cx="290160" cy="35532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7" name="image3.png" descr=""/>
          <p:cNvPicPr/>
          <p:nvPr/>
        </p:nvPicPr>
        <p:blipFill>
          <a:blip r:embed="rId2"/>
          <a:stretch/>
        </p:blipFill>
        <p:spPr>
          <a:xfrm>
            <a:off x="542160" y="370440"/>
            <a:ext cx="290160" cy="355320"/>
          </a:xfrm>
          <a:prstGeom prst="rect">
            <a:avLst/>
          </a:prstGeom>
          <a:ln w="3240">
            <a:solidFill>
              <a:srgbClr val="808080"/>
            </a:solidFill>
            <a:miter/>
          </a:ln>
        </p:spPr>
      </p:pic>
      <p:sp>
        <p:nvSpPr>
          <p:cNvPr id="198" name="CustomShape 4"/>
          <p:cNvSpPr/>
          <p:nvPr/>
        </p:nvSpPr>
        <p:spPr>
          <a:xfrm>
            <a:off x="1065960" y="1452600"/>
            <a:ext cx="6811200" cy="2301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 algn="just">
              <a:lnSpc>
                <a:spcPct val="100000"/>
              </a:lnSpc>
            </a:pPr>
            <a:r>
              <a:rPr b="0" lang="ca-E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Què podem fer enfront l’assetjament?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a-E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El programa 30 Minuts de TV3 va dedicar un especial al tema de l’assetjament que recull el comentari de diversos nois i noies implicats en casos d’assetjament o ciberassetjament. 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a-ES" sz="1700" spc="-1" strike="noStrike" u="sng">
                <a:solidFill>
                  <a:srgbClr val="0000ff"/>
                </a:solidFill>
                <a:uFill>
                  <a:solidFill>
                    <a:srgbClr val="ffde66"/>
                  </a:solidFill>
                </a:uFill>
                <a:latin typeface="Arial"/>
                <a:ea typeface="Arial"/>
                <a:hlinkClick r:id="rId3"/>
              </a:rPr>
              <a:t>https://youtu.be/4meVM1oL27A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9" name="30 min.jpg" descr=""/>
          <p:cNvPicPr/>
          <p:nvPr/>
        </p:nvPicPr>
        <p:blipFill>
          <a:blip r:embed="rId4"/>
          <a:stretch/>
        </p:blipFill>
        <p:spPr>
          <a:xfrm>
            <a:off x="1146240" y="3254040"/>
            <a:ext cx="5288040" cy="2974320"/>
          </a:xfrm>
          <a:prstGeom prst="rect">
            <a:avLst/>
          </a:prstGeom>
          <a:ln w="12600">
            <a:noFill/>
          </a:ln>
        </p:spPr>
      </p:pic>
    </p:spTree>
  </p:cSld>
  <p:transition spd="slow">
    <p:wipe dir="l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7812360" y="0"/>
            <a:ext cx="1223640" cy="81900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1" name="image2.pdf" descr=""/>
          <p:cNvPicPr/>
          <p:nvPr/>
        </p:nvPicPr>
        <p:blipFill>
          <a:blip r:embed="rId1"/>
          <a:stretch/>
        </p:blipFill>
        <p:spPr>
          <a:xfrm>
            <a:off x="7812360" y="0"/>
            <a:ext cx="1223640" cy="819000"/>
          </a:xfrm>
          <a:prstGeom prst="rect">
            <a:avLst/>
          </a:prstGeom>
          <a:ln w="12600">
            <a:noFill/>
          </a:ln>
        </p:spPr>
      </p:pic>
      <p:sp>
        <p:nvSpPr>
          <p:cNvPr id="202" name="CustomShape 2"/>
          <p:cNvSpPr/>
          <p:nvPr/>
        </p:nvSpPr>
        <p:spPr>
          <a:xfrm>
            <a:off x="971640" y="296280"/>
            <a:ext cx="4137480" cy="502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a-E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Generalitat de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Departament d'Ensenyament                                                  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a-E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Institut de Deltebre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42160" y="370440"/>
            <a:ext cx="290160" cy="35532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4" name="image3.png" descr=""/>
          <p:cNvPicPr/>
          <p:nvPr/>
        </p:nvPicPr>
        <p:blipFill>
          <a:blip r:embed="rId2"/>
          <a:stretch/>
        </p:blipFill>
        <p:spPr>
          <a:xfrm>
            <a:off x="542160" y="370440"/>
            <a:ext cx="290160" cy="355320"/>
          </a:xfrm>
          <a:prstGeom prst="rect">
            <a:avLst/>
          </a:prstGeom>
          <a:ln w="3240">
            <a:solidFill>
              <a:srgbClr val="808080"/>
            </a:solidFill>
            <a:miter/>
          </a:ln>
        </p:spPr>
      </p:pic>
      <p:sp>
        <p:nvSpPr>
          <p:cNvPr id="205" name="CustomShape 4"/>
          <p:cNvSpPr/>
          <p:nvPr/>
        </p:nvSpPr>
        <p:spPr>
          <a:xfrm>
            <a:off x="287640" y="1612440"/>
            <a:ext cx="8273520" cy="320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 marL="227160" indent="-2268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ca-E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Quin consell dona cadascun dels testimonis a les possibles víctimes d’assetjament? 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a-E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a. Iván Santos (Santaflou):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a-E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b. Carles: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a-E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c. Carla: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a-E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2. Acabeu d’elaborar aquesta llista de recomanacions adreçada a una possible víctima.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a-E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Elaboreu </a:t>
            </a:r>
            <a:r>
              <a:rPr b="1" lang="ca-E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dues llistes </a:t>
            </a:r>
            <a:r>
              <a:rPr b="0" lang="ca-E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més: l’una, adreçada a l’agressor i l’altra, als espectadors.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wipe dir="l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0"/>
            <a:ext cx="7467120" cy="141732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 anchor="b"/>
          <a:p>
            <a:pPr>
              <a:lnSpc>
                <a:spcPct val="100000"/>
              </a:lnSpc>
            </a:pPr>
            <a:r>
              <a:rPr b="0" lang="ca-ES" sz="1500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Century Schoolbook"/>
              </a:rPr>
              <a:t>fragment de la novel </a:t>
            </a:r>
            <a:r>
              <a:rPr b="1" lang="ca-ES" sz="1500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Century Schoolbook"/>
              </a:rPr>
              <a:t>la Ràbia de Lolita Bosch</a:t>
            </a:r>
            <a:r>
              <a:rPr b="0" lang="ca-ES" sz="1500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Century Schoolbook"/>
              </a:rPr>
              <a:t>. En aquest llibre, l’autora recrea la situació d’assetjament que va patir en l’adolescència i l’experiència de diversos</a:t>
            </a:r>
            <a:r>
              <a:rPr b="0" lang="ca-ES" sz="1500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Century Schoolbook"/>
              </a:rPr>
              <a:t>
</a:t>
            </a:r>
            <a:r>
              <a:rPr b="0" lang="ca-ES" sz="1500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Century Schoolbook"/>
              </a:rPr>
              <a:t>nois i noies que el pateixen actualm</a:t>
            </a:r>
            <a:r>
              <a:rPr b="0" lang="ca-ES" sz="1979" spc="-1" strike="noStrike" cap="small">
                <a:solidFill>
                  <a:srgbClr val="b13f9a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Century Schoolbook"/>
              </a:rPr>
              <a:t>ent:</a:t>
            </a:r>
            <a:endParaRPr b="0" lang="ca-ES" sz="3000" spc="-1" strike="noStrike">
              <a:solidFill>
                <a:srgbClr val="b13f9a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852120" y="1726200"/>
            <a:ext cx="7143840" cy="364860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/>
          <a:p>
            <a:pPr algn="just">
              <a:lnSpc>
                <a:spcPct val="150000"/>
              </a:lnSpc>
            </a:pPr>
            <a:r>
              <a:rPr b="0" i="1" lang="ca-ES" sz="159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Avui la ràbia s’ha gairebé evaporat, gairebé he pogut desfer-me’n.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algn="just">
              <a:lnSpc>
                <a:spcPct val="150000"/>
              </a:lnSpc>
            </a:pPr>
            <a:r>
              <a:rPr b="0" i="1" lang="ca-ES" sz="159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Avui penso que potser ho hauria d’haver explicat als pares de la Laura i la Cristina, que van ser sempre molt amables amb mi, tot i que jo pensava que mostraven condescendència. Avui sé que hauria pogut denunciar l’Ignasi, quan em va amenaçar el primer dia que vaig arribar a l’escola. Avui sé que no tothom era exactament igual. Avui voldria alçar la veu per en Dani, per l’Anna. I sé que en Jordi no sabrà mai com li estic d’agraïda per haver-me donat la càlida empenta que em calia per marxar.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algn="just">
              <a:lnSpc>
                <a:spcPct val="150000"/>
              </a:lnSpc>
            </a:pPr>
            <a:r>
              <a:rPr b="0" i="1" lang="ca-ES" sz="159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Però també sé que, tota sola, no podia aturar un exèrcit.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algn="just">
              <a:lnSpc>
                <a:spcPct val="150000"/>
              </a:lnSpc>
            </a:pPr>
            <a:r>
              <a:rPr b="0" i="1" lang="ca-ES" sz="159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Que no saber salvar-me no va ser culpa meva.</a:t>
            </a:r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208" name="TextShape 3"/>
          <p:cNvSpPr txBox="1"/>
          <p:nvPr/>
        </p:nvSpPr>
        <p:spPr>
          <a:xfrm>
            <a:off x="8129160" y="5841000"/>
            <a:ext cx="609120" cy="30708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 anchor="ctr"/>
          <a:p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 spd="slow">
    <p:wipe dir="l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a-ES" sz="4000" spc="-1" strike="noStrike">
                <a:solidFill>
                  <a:srgbClr val="cc00cc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B- Resol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457200" y="1600200"/>
            <a:ext cx="7466760" cy="525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11" name="" descr=""/>
          <p:cNvPicPr/>
          <p:nvPr/>
        </p:nvPicPr>
        <p:blipFill>
          <a:blip r:embed="rId1"/>
          <a:stretch/>
        </p:blipFill>
        <p:spPr>
          <a:xfrm>
            <a:off x="1213200" y="1800000"/>
            <a:ext cx="1522440" cy="2519640"/>
          </a:xfrm>
          <a:prstGeom prst="rect">
            <a:avLst/>
          </a:prstGeom>
          <a:ln>
            <a:noFill/>
          </a:ln>
        </p:spPr>
      </p:pic>
      <p:pic>
        <p:nvPicPr>
          <p:cNvPr id="212" name="" descr=""/>
          <p:cNvPicPr/>
          <p:nvPr/>
        </p:nvPicPr>
        <p:blipFill>
          <a:blip r:embed="rId2"/>
          <a:stretch/>
        </p:blipFill>
        <p:spPr>
          <a:xfrm>
            <a:off x="4248000" y="1872000"/>
            <a:ext cx="2499840" cy="2375640"/>
          </a:xfrm>
          <a:prstGeom prst="rect">
            <a:avLst/>
          </a:prstGeom>
          <a:ln>
            <a:noFill/>
          </a:ln>
        </p:spPr>
      </p:pic>
      <p:sp>
        <p:nvSpPr>
          <p:cNvPr id="213" name="Line 3"/>
          <p:cNvSpPr/>
          <p:nvPr/>
        </p:nvSpPr>
        <p:spPr>
          <a:xfrm>
            <a:off x="2952000" y="2952000"/>
            <a:ext cx="9360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ca-ES</dc:language>
  <cp:lastModifiedBy/>
  <dcterms:modified xsi:type="dcterms:W3CDTF">2019-03-12T11:25:40Z</dcterms:modified>
  <cp:revision>4</cp:revision>
  <dc:subject/>
  <dc:title/>
</cp:coreProperties>
</file>