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5" r:id="rId6"/>
    <p:sldId id="264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7A9BB4-B9AA-479A-A6BF-9696C960958D}" type="datetimeFigureOut">
              <a:rPr lang="ca-ES" smtClean="0"/>
              <a:t>22/06/2018</a:t>
            </a:fld>
            <a:endParaRPr lang="ca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8111CB-B043-44F9-AF70-EBEDD2E4527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22949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8111CB-B043-44F9-AF70-EBEDD2E4527B}" type="slidenum">
              <a:rPr lang="ca-ES" smtClean="0"/>
              <a:t>2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0410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8BC4197-9C85-47A4-98B8-05CAA3368A8C}" type="datetimeFigureOut">
              <a:rPr lang="ca-ES" smtClean="0"/>
              <a:t>22/06/2018</a:t>
            </a:fld>
            <a:endParaRPr lang="ca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a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DF07E88-3F7D-4602-BDFA-878567B2730B}" type="slidenum">
              <a:rPr lang="ca-ES" smtClean="0"/>
              <a:t>‹Nº›</a:t>
            </a:fld>
            <a:endParaRPr lang="ca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C4197-9C85-47A4-98B8-05CAA3368A8C}" type="datetimeFigureOut">
              <a:rPr lang="ca-ES" smtClean="0"/>
              <a:t>22/06/2018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07E88-3F7D-4602-BDFA-878567B2730B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C4197-9C85-47A4-98B8-05CAA3368A8C}" type="datetimeFigureOut">
              <a:rPr lang="ca-ES" smtClean="0"/>
              <a:t>22/06/2018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07E88-3F7D-4602-BDFA-878567B2730B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8BC4197-9C85-47A4-98B8-05CAA3368A8C}" type="datetimeFigureOut">
              <a:rPr lang="ca-ES" smtClean="0"/>
              <a:t>22/06/2018</a:t>
            </a:fld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DF07E88-3F7D-4602-BDFA-878567B2730B}" type="slidenum">
              <a:rPr lang="ca-ES" smtClean="0"/>
              <a:t>‹Nº›</a:t>
            </a:fld>
            <a:endParaRPr lang="ca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8BC4197-9C85-47A4-98B8-05CAA3368A8C}" type="datetimeFigureOut">
              <a:rPr lang="ca-ES" smtClean="0"/>
              <a:t>22/06/2018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a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DF07E88-3F7D-4602-BDFA-878567B2730B}" type="slidenum">
              <a:rPr lang="ca-ES" smtClean="0"/>
              <a:t>‹Nº›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C4197-9C85-47A4-98B8-05CAA3368A8C}" type="datetimeFigureOut">
              <a:rPr lang="ca-ES" smtClean="0"/>
              <a:t>22/06/2018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07E88-3F7D-4602-BDFA-878567B2730B}" type="slidenum">
              <a:rPr lang="ca-ES" smtClean="0"/>
              <a:t>‹Nº›</a:t>
            </a:fld>
            <a:endParaRPr lang="ca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C4197-9C85-47A4-98B8-05CAA3368A8C}" type="datetimeFigureOut">
              <a:rPr lang="ca-ES" smtClean="0"/>
              <a:t>22/06/2018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07E88-3F7D-4602-BDFA-878567B2730B}" type="slidenum">
              <a:rPr lang="ca-ES" smtClean="0"/>
              <a:t>‹Nº›</a:t>
            </a:fld>
            <a:endParaRPr lang="ca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8BC4197-9C85-47A4-98B8-05CAA3368A8C}" type="datetimeFigureOut">
              <a:rPr lang="ca-ES" smtClean="0"/>
              <a:t>22/06/2018</a:t>
            </a:fld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DF07E88-3F7D-4602-BDFA-878567B2730B}" type="slidenum">
              <a:rPr lang="ca-ES" smtClean="0"/>
              <a:t>‹Nº›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C4197-9C85-47A4-98B8-05CAA3368A8C}" type="datetimeFigureOut">
              <a:rPr lang="ca-ES" smtClean="0"/>
              <a:t>22/06/2018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07E88-3F7D-4602-BDFA-878567B2730B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8BC4197-9C85-47A4-98B8-05CAA3368A8C}" type="datetimeFigureOut">
              <a:rPr lang="ca-ES" smtClean="0"/>
              <a:t>22/06/2018</a:t>
            </a:fld>
            <a:endParaRPr lang="ca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DF07E88-3F7D-4602-BDFA-878567B2730B}" type="slidenum">
              <a:rPr lang="ca-ES" smtClean="0"/>
              <a:t>‹Nº›</a:t>
            </a:fld>
            <a:endParaRPr lang="ca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a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8BC4197-9C85-47A4-98B8-05CAA3368A8C}" type="datetimeFigureOut">
              <a:rPr lang="ca-ES" smtClean="0"/>
              <a:t>22/06/2018</a:t>
            </a:fld>
            <a:endParaRPr lang="ca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DF07E88-3F7D-4602-BDFA-878567B2730B}" type="slidenum">
              <a:rPr lang="ca-ES" smtClean="0"/>
              <a:t>‹Nº›</a:t>
            </a:fld>
            <a:endParaRPr lang="ca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8BC4197-9C85-47A4-98B8-05CAA3368A8C}" type="datetimeFigureOut">
              <a:rPr lang="ca-ES" smtClean="0"/>
              <a:t>22/06/2018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a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DF07E88-3F7D-4602-BDFA-878567B2730B}" type="slidenum">
              <a:rPr lang="ca-ES" smtClean="0"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www.youtube.com/watch?v=ALh6NYPSan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www.youtube.com/watch?v=ALh6NYPSanI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-GYCQVojl5Q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www.youtube.com/watch?v=ALh6NYPSan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www.youtube.com/watch?v=ALh6NYPSan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www.youtube.com/watch?v=ALh6NYPSan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www.youtube.com/watch?v=ALh6NYPSan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979712" y="1772816"/>
            <a:ext cx="6480720" cy="1470025"/>
          </a:xfrm>
        </p:spPr>
        <p:txBody>
          <a:bodyPr/>
          <a:lstStyle/>
          <a:p>
            <a:r>
              <a:rPr lang="ca-ES" b="1" dirty="0" smtClean="0"/>
              <a:t>AL NOSTRE INSTITUT</a:t>
            </a:r>
            <a:br>
              <a:rPr lang="ca-ES" b="1" dirty="0" smtClean="0"/>
            </a:br>
            <a:r>
              <a:rPr lang="ca-ES" dirty="0" smtClean="0"/>
              <a:t>#AQUÍPROUBULLYING!</a:t>
            </a:r>
            <a:endParaRPr lang="ca-E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78809"/>
            <a:ext cx="1224136" cy="81938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32" y="370464"/>
            <a:ext cx="290512" cy="355600"/>
          </a:xfrm>
          <a:prstGeom prst="rect">
            <a:avLst/>
          </a:prstGeom>
          <a:solidFill>
            <a:srgbClr val="FFFFFF"/>
          </a:solidFill>
          <a:ln w="0">
            <a:solidFill>
              <a:srgbClr val="808080"/>
            </a:solidFill>
            <a:miter lim="800000"/>
            <a:headEnd/>
            <a:tailEnd/>
          </a:ln>
        </p:spPr>
      </p:pic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971600" y="248182"/>
            <a:ext cx="41379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Generalitat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  <a:endParaRPr kumimoji="0" lang="ca-E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Departament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d'Ensenyament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                                                 </a:t>
            </a:r>
            <a:endParaRPr kumimoji="0" lang="ca-E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Institut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Deltebre</a:t>
            </a:r>
            <a:endParaRPr kumimoji="0" lang="ca-E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3212976" y="4077072"/>
            <a:ext cx="5516218" cy="1470025"/>
          </a:xfrm>
          <a:prstGeom prst="rect">
            <a:avLst/>
          </a:prstGeom>
        </p:spPr>
        <p:txBody>
          <a:bodyPr vert="horz" anchor="b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sz="2400" dirty="0" smtClean="0">
                <a:solidFill>
                  <a:schemeClr val="accent1">
                    <a:lumMod val="50000"/>
                  </a:schemeClr>
                </a:solidFill>
              </a:rPr>
              <a:t>MÒDUL 2: COMPETÈNCIES SOCIOEMOCIONALS</a:t>
            </a:r>
          </a:p>
          <a:p>
            <a:endParaRPr lang="ca-ES" sz="2400" dirty="0">
              <a:solidFill>
                <a:schemeClr val="accent1">
                  <a:lumMod val="50000"/>
                </a:schemeClr>
              </a:solidFill>
            </a:endParaRPr>
          </a:p>
          <a:p>
            <a:pPr algn="r"/>
            <a:r>
              <a:rPr lang="ca-ES" sz="2400" dirty="0" smtClean="0">
                <a:solidFill>
                  <a:schemeClr val="accent1">
                    <a:lumMod val="50000"/>
                  </a:schemeClr>
                </a:solidFill>
              </a:rPr>
              <a:t>4t</a:t>
            </a:r>
            <a:r>
              <a:rPr lang="ca-ES" sz="24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ca-ES" sz="2400" dirty="0" smtClean="0">
                <a:solidFill>
                  <a:schemeClr val="accent1">
                    <a:lumMod val="50000"/>
                  </a:schemeClr>
                </a:solidFill>
              </a:rPr>
              <a:t>ESO</a:t>
            </a:r>
            <a:endParaRPr lang="ca-E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5206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916832"/>
            <a:ext cx="7714119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a-ES" dirty="0" smtClean="0">
              <a:hlinkClick r:id="rId2"/>
            </a:endParaRPr>
          </a:p>
          <a:p>
            <a:pPr marL="0" indent="0">
              <a:buNone/>
            </a:pPr>
            <a:endParaRPr lang="ca-ES" dirty="0">
              <a:hlinkClick r:id="rId2"/>
            </a:endParaRPr>
          </a:p>
          <a:p>
            <a:pPr marL="0" indent="0">
              <a:buNone/>
            </a:pPr>
            <a:endParaRPr lang="ca-ES" dirty="0" smtClean="0">
              <a:hlinkClick r:id="rId2"/>
            </a:endParaRPr>
          </a:p>
          <a:p>
            <a:pPr marL="0" indent="0">
              <a:buNone/>
            </a:pPr>
            <a:endParaRPr lang="ca-ES" dirty="0">
              <a:hlinkClick r:id="rId2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"/>
            <a:ext cx="1224136" cy="81938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32" y="370464"/>
            <a:ext cx="290512" cy="355600"/>
          </a:xfrm>
          <a:prstGeom prst="rect">
            <a:avLst/>
          </a:prstGeom>
          <a:solidFill>
            <a:srgbClr val="FFFFFF"/>
          </a:solidFill>
          <a:ln w="0">
            <a:solidFill>
              <a:srgbClr val="808080"/>
            </a:solidFill>
            <a:miter lim="800000"/>
            <a:headEnd/>
            <a:tailEnd/>
          </a:ln>
        </p:spPr>
      </p:pic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971600" y="248182"/>
            <a:ext cx="41379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Generalitat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  <a:endParaRPr kumimoji="0" lang="ca-E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Departament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d'Ensenyament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                                                 </a:t>
            </a:r>
            <a:endParaRPr kumimoji="0" lang="ca-E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Institut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Deltebre</a:t>
            </a:r>
            <a:endParaRPr kumimoji="0" lang="ca-E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712618" y="980728"/>
            <a:ext cx="7929984" cy="864096"/>
          </a:xfrm>
        </p:spPr>
        <p:txBody>
          <a:bodyPr>
            <a:normAutofit fontScale="90000"/>
          </a:bodyPr>
          <a:lstStyle/>
          <a:p>
            <a:r>
              <a:rPr lang="ca-ES" dirty="0" smtClean="0"/>
              <a:t>PRACTIQUEM: LA TÈCNICA DEL DISC RATLLAT</a:t>
            </a:r>
            <a:endParaRPr lang="ca-ES" dirty="0"/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467544" y="2060848"/>
            <a:ext cx="7632848" cy="4565104"/>
          </a:xfrm>
          <a:prstGeom prst="rect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a-ES" sz="1800" dirty="0" smtClean="0"/>
              <a:t>Mira, porto un porro que m’ha passat un amic, ens el </a:t>
            </a:r>
            <a:r>
              <a:rPr lang="ca-ES" sz="1800" dirty="0" err="1" smtClean="0"/>
              <a:t>rulem</a:t>
            </a:r>
            <a:r>
              <a:rPr lang="ca-ES" sz="1800" dirty="0" smtClean="0"/>
              <a:t>?</a:t>
            </a:r>
          </a:p>
          <a:p>
            <a:pPr algn="just"/>
            <a:r>
              <a:rPr lang="ca-ES" sz="1400" dirty="0" smtClean="0"/>
              <a:t>...</a:t>
            </a:r>
          </a:p>
          <a:p>
            <a:pPr algn="just"/>
            <a:r>
              <a:rPr lang="ca-ES" sz="1400" dirty="0" smtClean="0"/>
              <a:t>Va només una calada</a:t>
            </a:r>
          </a:p>
          <a:p>
            <a:pPr algn="just"/>
            <a:r>
              <a:rPr lang="ca-ES" sz="1400" dirty="0" smtClean="0"/>
              <a:t>..</a:t>
            </a:r>
          </a:p>
          <a:p>
            <a:pPr algn="just"/>
            <a:r>
              <a:rPr lang="ca-ES" sz="1400" dirty="0" smtClean="0"/>
              <a:t>Va que l’he portat perquè ens el fumem junts/es</a:t>
            </a:r>
          </a:p>
          <a:p>
            <a:pPr algn="just"/>
            <a:r>
              <a:rPr lang="ca-ES" sz="1400" dirty="0" smtClean="0"/>
              <a:t>...</a:t>
            </a:r>
          </a:p>
          <a:p>
            <a:pPr algn="just"/>
            <a:r>
              <a:rPr lang="ca-ES" sz="1400" dirty="0" smtClean="0"/>
              <a:t>És que no ho vull fer sol/a</a:t>
            </a:r>
          </a:p>
          <a:p>
            <a:pPr algn="just"/>
            <a:r>
              <a:rPr lang="ca-ES" sz="1400" dirty="0" smtClean="0"/>
              <a:t>...</a:t>
            </a:r>
          </a:p>
          <a:p>
            <a:pPr algn="just"/>
            <a:r>
              <a:rPr lang="ca-ES" sz="1400" dirty="0" smtClean="0"/>
              <a:t>Ets un cagat/da! Va té!</a:t>
            </a:r>
          </a:p>
          <a:p>
            <a:pPr algn="just"/>
            <a:r>
              <a:rPr lang="ca-ES" sz="1400" dirty="0" smtClean="0"/>
              <a:t>...</a:t>
            </a:r>
          </a:p>
          <a:p>
            <a:pPr algn="just"/>
            <a:endParaRPr lang="ca-ES" sz="1400" dirty="0"/>
          </a:p>
          <a:p>
            <a:pPr algn="just"/>
            <a:r>
              <a:rPr lang="ca-ES" sz="1400" dirty="0" smtClean="0"/>
              <a:t>Per parelles inventeu un tema i practiqueu aquesta tècnica. (intercanviar els papers)</a:t>
            </a:r>
            <a:endParaRPr lang="ca-ES" sz="1800" dirty="0"/>
          </a:p>
        </p:txBody>
      </p:sp>
    </p:spTree>
    <p:extLst>
      <p:ext uri="{BB962C8B-B14F-4D97-AF65-F5344CB8AC3E}">
        <p14:creationId xmlns:p14="http://schemas.microsoft.com/office/powerpoint/2010/main" val="22789825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916832"/>
            <a:ext cx="7714119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a-ES" dirty="0" smtClean="0">
              <a:hlinkClick r:id="rId2"/>
            </a:endParaRPr>
          </a:p>
          <a:p>
            <a:pPr marL="0" indent="0">
              <a:buNone/>
            </a:pPr>
            <a:endParaRPr lang="ca-ES" dirty="0">
              <a:hlinkClick r:id="rId2"/>
            </a:endParaRPr>
          </a:p>
          <a:p>
            <a:pPr marL="0" indent="0">
              <a:buNone/>
            </a:pPr>
            <a:endParaRPr lang="ca-ES" dirty="0" smtClean="0">
              <a:hlinkClick r:id="rId2"/>
            </a:endParaRPr>
          </a:p>
          <a:p>
            <a:pPr marL="0" indent="0">
              <a:buNone/>
            </a:pPr>
            <a:endParaRPr lang="ca-ES" dirty="0">
              <a:hlinkClick r:id="rId2"/>
            </a:endParaRPr>
          </a:p>
          <a:p>
            <a:pPr marL="0" indent="0">
              <a:buNone/>
            </a:pPr>
            <a:endParaRPr lang="ca-ES" dirty="0" smtClean="0">
              <a:hlinkClick r:id="rId2"/>
            </a:endParaRPr>
          </a:p>
          <a:p>
            <a:pPr marL="0" indent="0">
              <a:buNone/>
            </a:pPr>
            <a:endParaRPr lang="ca-ES" dirty="0">
              <a:hlinkClick r:id="rId2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"/>
            <a:ext cx="1224136" cy="81938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32" y="370464"/>
            <a:ext cx="290512" cy="355600"/>
          </a:xfrm>
          <a:prstGeom prst="rect">
            <a:avLst/>
          </a:prstGeom>
          <a:solidFill>
            <a:srgbClr val="FFFFFF"/>
          </a:solidFill>
          <a:ln w="0">
            <a:solidFill>
              <a:srgbClr val="808080"/>
            </a:solidFill>
            <a:miter lim="800000"/>
            <a:headEnd/>
            <a:tailEnd/>
          </a:ln>
        </p:spPr>
      </p:pic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971600" y="248182"/>
            <a:ext cx="41379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Generalitat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  <a:endParaRPr kumimoji="0" lang="ca-E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Departament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d'Ensenyament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                                                 </a:t>
            </a:r>
            <a:endParaRPr kumimoji="0" lang="ca-E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Institut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Deltebre</a:t>
            </a:r>
            <a:endParaRPr kumimoji="0" lang="ca-E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712618" y="980728"/>
            <a:ext cx="7929984" cy="864096"/>
          </a:xfrm>
        </p:spPr>
        <p:txBody>
          <a:bodyPr>
            <a:normAutofit/>
          </a:bodyPr>
          <a:lstStyle/>
          <a:p>
            <a:r>
              <a:rPr lang="ca-ES" dirty="0" smtClean="0"/>
              <a:t>Per acabar...</a:t>
            </a:r>
            <a:endParaRPr lang="ca-ES" dirty="0"/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542032" y="1916832"/>
            <a:ext cx="7632848" cy="4565104"/>
          </a:xfrm>
          <a:prstGeom prst="rect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a-ES" sz="1800" dirty="0" smtClean="0">
              <a:hlinkClick r:id="rId5"/>
            </a:endParaRPr>
          </a:p>
          <a:p>
            <a:pPr marL="0" indent="0" algn="just">
              <a:buNone/>
            </a:pPr>
            <a:endParaRPr lang="ca-ES" sz="1800" dirty="0">
              <a:hlinkClick r:id="rId5"/>
            </a:endParaRPr>
          </a:p>
          <a:p>
            <a:pPr marL="0" indent="0" algn="just">
              <a:buNone/>
            </a:pPr>
            <a:endParaRPr lang="ca-ES" sz="1800" dirty="0" smtClean="0">
              <a:hlinkClick r:id="rId5"/>
            </a:endParaRPr>
          </a:p>
          <a:p>
            <a:pPr marL="0" indent="0" algn="just">
              <a:buNone/>
            </a:pPr>
            <a:endParaRPr lang="ca-ES" sz="1800" dirty="0">
              <a:hlinkClick r:id="rId5"/>
            </a:endParaRPr>
          </a:p>
          <a:p>
            <a:pPr marL="0" indent="0" algn="ctr">
              <a:buNone/>
            </a:pPr>
            <a:r>
              <a:rPr lang="ca-ES" sz="1800" dirty="0" smtClean="0">
                <a:hlinkClick r:id="rId5"/>
              </a:rPr>
              <a:t>¿ERES ASERTIVO?</a:t>
            </a:r>
            <a:endParaRPr lang="ca-ES" sz="1800" dirty="0"/>
          </a:p>
        </p:txBody>
      </p:sp>
    </p:spTree>
    <p:extLst>
      <p:ext uri="{BB962C8B-B14F-4D97-AF65-F5344CB8AC3E}">
        <p14:creationId xmlns:p14="http://schemas.microsoft.com/office/powerpoint/2010/main" val="36201011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5129" y="1124744"/>
            <a:ext cx="8064896" cy="864096"/>
          </a:xfrm>
        </p:spPr>
        <p:txBody>
          <a:bodyPr>
            <a:normAutofit/>
          </a:bodyPr>
          <a:lstStyle/>
          <a:p>
            <a:r>
              <a:rPr lang="ca-ES" b="1" dirty="0" smtClean="0"/>
              <a:t>Formes d’afrontar un conflicte</a:t>
            </a:r>
            <a:endParaRPr lang="ca-ES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9379" y="188640"/>
            <a:ext cx="1289364" cy="86304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971600" y="248182"/>
            <a:ext cx="41379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Generalitat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  <a:endParaRPr kumimoji="0" lang="ca-E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Departament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d'Ensenyament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                                                 </a:t>
            </a:r>
            <a:endParaRPr kumimoji="0" lang="ca-E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Institut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Deltebre</a:t>
            </a:r>
            <a:endParaRPr kumimoji="0" lang="ca-E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32" y="370464"/>
            <a:ext cx="290512" cy="355600"/>
          </a:xfrm>
          <a:prstGeom prst="rect">
            <a:avLst/>
          </a:prstGeom>
          <a:solidFill>
            <a:srgbClr val="FFFFFF"/>
          </a:solidFill>
          <a:ln w="0">
            <a:solidFill>
              <a:srgbClr val="808080"/>
            </a:solidFill>
            <a:miter lim="800000"/>
            <a:headEnd/>
            <a:tailEnd/>
          </a:ln>
        </p:spPr>
      </p:pic>
      <p:sp>
        <p:nvSpPr>
          <p:cNvPr id="9" name="2 Marcador de contenido"/>
          <p:cNvSpPr txBox="1">
            <a:spLocks/>
          </p:cNvSpPr>
          <p:nvPr/>
        </p:nvSpPr>
        <p:spPr>
          <a:xfrm>
            <a:off x="536150" y="2348880"/>
            <a:ext cx="7918400" cy="2376264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endParaRPr lang="ca-ES" dirty="0"/>
          </a:p>
          <a:p>
            <a:r>
              <a:rPr lang="ca-ES" dirty="0" smtClean="0"/>
              <a:t>Resposta passiva: No fer res. No actuar</a:t>
            </a:r>
          </a:p>
          <a:p>
            <a:r>
              <a:rPr lang="ca-ES" dirty="0" smtClean="0"/>
              <a:t>Resposta inhibida:  Fer el que diguin els altres  ja sigui per por o per evitar conseqüències negatives</a:t>
            </a:r>
          </a:p>
          <a:p>
            <a:r>
              <a:rPr lang="ca-ES" dirty="0" smtClean="0"/>
              <a:t>Resposta agressiva: cridar, pegar, insultar</a:t>
            </a:r>
          </a:p>
          <a:p>
            <a:r>
              <a:rPr lang="ca-ES" dirty="0" smtClean="0"/>
              <a:t>RESPOSTA ASSERTIVA: pots expressar el que sents i defensar el que vols, respectant també els altres.</a:t>
            </a:r>
            <a:endParaRPr lang="ca-ES" dirty="0" smtClean="0"/>
          </a:p>
        </p:txBody>
      </p:sp>
    </p:spTree>
    <p:extLst>
      <p:ext uri="{BB962C8B-B14F-4D97-AF65-F5344CB8AC3E}">
        <p14:creationId xmlns:p14="http://schemas.microsoft.com/office/powerpoint/2010/main" val="14094853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2618" y="980728"/>
            <a:ext cx="7929984" cy="775639"/>
          </a:xfrm>
        </p:spPr>
        <p:txBody>
          <a:bodyPr>
            <a:normAutofit/>
          </a:bodyPr>
          <a:lstStyle/>
          <a:p>
            <a:r>
              <a:rPr lang="ca-ES" dirty="0" err="1" smtClean="0"/>
              <a:t>L’Essertivitat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844824"/>
            <a:ext cx="7632848" cy="4565104"/>
          </a:xfrm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pPr algn="just"/>
            <a:r>
              <a:rPr lang="ca-ES" sz="1800" dirty="0" smtClean="0"/>
              <a:t>IDENTIFIQUEM LA RESPOSTA ASSERTIVA EN CADA CAS. SABRIES IDENTIFICAR LES DOS RESTANTS? QUINA HAGUÉS ESTAT LA TEVA RESPOSTA?</a:t>
            </a:r>
          </a:p>
          <a:p>
            <a:pPr algn="just"/>
            <a:endParaRPr lang="ca-ES" sz="1800" dirty="0" smtClean="0"/>
          </a:p>
          <a:p>
            <a:pPr lvl="1" algn="just"/>
            <a:r>
              <a:rPr lang="ca-ES" sz="1500" dirty="0" smtClean="0"/>
              <a:t>SITUACIÓ 1: El teu amic acaba d’arribar a casa teva per fer un treball d’equip just una hora tard. No t’ha telefonat per avisar que es retardaria. Et sents irritat per la trigança. Li dius:</a:t>
            </a:r>
          </a:p>
          <a:p>
            <a:pPr marL="365760" lvl="1" indent="0" algn="just">
              <a:buNone/>
            </a:pPr>
            <a:endParaRPr lang="ca-ES" sz="1500" dirty="0" smtClean="0"/>
          </a:p>
          <a:p>
            <a:pPr marL="960120" lvl="2" indent="-228600" algn="just">
              <a:buFont typeface="+mj-lt"/>
              <a:buAutoNum type="alphaUcPeriod"/>
            </a:pPr>
            <a:r>
              <a:rPr lang="ca-ES" sz="1400" dirty="0" smtClean="0"/>
              <a:t>Entra, el treball és damunt la taula</a:t>
            </a:r>
          </a:p>
          <a:p>
            <a:pPr marL="960120" lvl="2" indent="-228600" algn="just">
              <a:buFont typeface="+mj-lt"/>
              <a:buAutoNum type="alphaUcPeriod"/>
            </a:pPr>
            <a:r>
              <a:rPr lang="ca-ES" sz="1400" dirty="0" smtClean="0"/>
              <a:t>He estat esperant durant una hora. M’hagués agradat que m’haguessis avisat que arribaves tard.</a:t>
            </a:r>
          </a:p>
          <a:p>
            <a:pPr marL="960120" lvl="2" indent="-228600" algn="just">
              <a:buFont typeface="+mj-lt"/>
              <a:buAutoNum type="alphaUcPeriod"/>
            </a:pPr>
            <a:r>
              <a:rPr lang="ca-ES" sz="1400" dirty="0" smtClean="0"/>
              <a:t>M’has posat molt nerviós arribant tard. És l’última vegada que t’invito i fem un treball junts</a:t>
            </a:r>
          </a:p>
          <a:p>
            <a:pPr marL="960120" lvl="2" indent="-228600" algn="just">
              <a:buFont typeface="+mj-lt"/>
              <a:buAutoNum type="alphaUcPeriod"/>
            </a:pPr>
            <a:endParaRPr lang="ca-ES" sz="1400" dirty="0"/>
          </a:p>
          <a:p>
            <a:pPr marL="960120" lvl="2" indent="-228600" algn="just">
              <a:buFont typeface="+mj-lt"/>
              <a:buAutoNum type="alphaUcPeriod"/>
            </a:pPr>
            <a:r>
              <a:rPr lang="ca-ES" sz="1400" dirty="0" smtClean="0"/>
              <a:t>SITUACIÓ </a:t>
            </a:r>
            <a:r>
              <a:rPr lang="ca-ES" sz="1400" dirty="0"/>
              <a:t>1: El teu amic acaba d’arribar a casa teva per fer un treball d’equip just una hora tard. No t’ha telefonat per avisar que es retardaria. Et sents irritat per la trigança. Li dius</a:t>
            </a:r>
            <a:r>
              <a:rPr lang="ca-ES" sz="1400" dirty="0" smtClean="0"/>
              <a:t>:</a:t>
            </a:r>
          </a:p>
          <a:p>
            <a:pPr marL="960120" lvl="2" indent="-228600" algn="just">
              <a:buFont typeface="+mj-lt"/>
              <a:buAutoNum type="alphaUcPeriod"/>
            </a:pPr>
            <a:endParaRPr lang="ca-ES" sz="1200" dirty="0"/>
          </a:p>
          <a:p>
            <a:pPr marL="731520" lvl="2" indent="0" algn="just">
              <a:buNone/>
            </a:pPr>
            <a:r>
              <a:rPr lang="ca-ES" sz="1200" dirty="0" smtClean="0"/>
              <a:t>Votacions:   A		  B		 C</a:t>
            </a:r>
            <a:endParaRPr lang="ca-ES" sz="1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"/>
            <a:ext cx="1224136" cy="81938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971600" y="248182"/>
            <a:ext cx="41379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Generalitat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  <a:endParaRPr kumimoji="0" lang="ca-E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Departament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d'Ensenyament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                                                 </a:t>
            </a:r>
            <a:endParaRPr kumimoji="0" lang="ca-E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Institut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Deltebre</a:t>
            </a:r>
            <a:endParaRPr kumimoji="0" lang="ca-E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32" y="370464"/>
            <a:ext cx="290512" cy="355600"/>
          </a:xfrm>
          <a:prstGeom prst="rect">
            <a:avLst/>
          </a:prstGeom>
          <a:solidFill>
            <a:srgbClr val="FFFFFF"/>
          </a:solidFill>
          <a:ln w="0">
            <a:solidFill>
              <a:srgbClr val="80808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419978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2843" y="908720"/>
            <a:ext cx="8061605" cy="720080"/>
          </a:xfrm>
        </p:spPr>
        <p:txBody>
          <a:bodyPr>
            <a:normAutofit/>
          </a:bodyPr>
          <a:lstStyle/>
          <a:p>
            <a:r>
              <a:rPr lang="ca-ES" dirty="0" err="1" smtClean="0"/>
              <a:t>L’Essertivitat</a:t>
            </a:r>
            <a:endParaRPr lang="ca-ES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"/>
            <a:ext cx="1224136" cy="81938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32" y="370464"/>
            <a:ext cx="290512" cy="355600"/>
          </a:xfrm>
          <a:prstGeom prst="rect">
            <a:avLst/>
          </a:prstGeom>
          <a:solidFill>
            <a:srgbClr val="FFFFFF"/>
          </a:solidFill>
          <a:ln w="0">
            <a:solidFill>
              <a:srgbClr val="808080"/>
            </a:solidFill>
            <a:miter lim="800000"/>
            <a:headEnd/>
            <a:tailEnd/>
          </a:ln>
        </p:spPr>
      </p:pic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971600" y="248182"/>
            <a:ext cx="41379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Generalitat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  <a:endParaRPr kumimoji="0" lang="ca-E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Departament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d'Ensenyament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                                                 </a:t>
            </a:r>
            <a:endParaRPr kumimoji="0" lang="ca-E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Institut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Deltebre</a:t>
            </a:r>
            <a:endParaRPr kumimoji="0" lang="ca-E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421088"/>
          </a:xfrm>
        </p:spPr>
        <p:txBody>
          <a:bodyPr/>
          <a:lstStyle/>
          <a:p>
            <a:r>
              <a:rPr lang="ca-ES" sz="1800" dirty="0"/>
              <a:t>IDENTIFIQUEM LA RESPOSTA ASSERTIVA EN CADA CAS. SABRIES IDENTIFICAR LES DOS RESTANTS? QUINA HAGUÉS ESTAT LA TEVA RESPOSTA</a:t>
            </a:r>
            <a:r>
              <a:rPr lang="ca-ES" sz="1800" dirty="0" smtClean="0"/>
              <a:t>?</a:t>
            </a:r>
          </a:p>
          <a:p>
            <a:pPr marL="0" indent="0">
              <a:buNone/>
            </a:pPr>
            <a:endParaRPr lang="ca-ES" sz="1800" dirty="0" smtClean="0"/>
          </a:p>
          <a:p>
            <a:pPr lvl="1"/>
            <a:r>
              <a:rPr lang="ca-ES" sz="1500" dirty="0" smtClean="0"/>
              <a:t>SITAUCIÓ 2: Un company sempre et demana que li facis els deures. Tu has decidit acabar amb aquesta situació. El teu company t’acaba de demanar que li facis un treball. Li contestes:</a:t>
            </a:r>
          </a:p>
          <a:p>
            <a:pPr marL="365760" lvl="1" indent="0">
              <a:buNone/>
            </a:pPr>
            <a:endParaRPr lang="ca-ES" sz="1500" dirty="0" smtClean="0"/>
          </a:p>
          <a:p>
            <a:pPr marL="960120" lvl="2" indent="-228600">
              <a:buFont typeface="+mj-lt"/>
              <a:buAutoNum type="alphaUcPeriod"/>
            </a:pPr>
            <a:r>
              <a:rPr lang="ca-ES" sz="1400" dirty="0" smtClean="0"/>
              <a:t>Estic bastant ocupat, però si no aconsegueixes fer-ho, et puc ajudar.</a:t>
            </a:r>
          </a:p>
          <a:p>
            <a:pPr marL="960120" lvl="2" indent="-228600">
              <a:buFont typeface="+mj-lt"/>
              <a:buAutoNum type="alphaUcPeriod"/>
            </a:pPr>
            <a:r>
              <a:rPr lang="ca-ES" sz="1400" dirty="0" smtClean="0"/>
              <a:t>De què vas? Oblida-te’n. No tenim temps. No sóc el teu esclau</a:t>
            </a:r>
          </a:p>
          <a:p>
            <a:pPr marL="960120" lvl="2" indent="-228600">
              <a:buFont typeface="+mj-lt"/>
              <a:buAutoNum type="alphaUcPeriod"/>
            </a:pPr>
            <a:r>
              <a:rPr lang="ca-ES" sz="1400" dirty="0" smtClean="0"/>
              <a:t>No, Pep/Anna. No tornaré a fer més el teu treball. Estic cansat de fer, a més del meu treball, el teu</a:t>
            </a:r>
            <a:endParaRPr lang="es-ES" sz="1400" dirty="0" smtClean="0"/>
          </a:p>
          <a:p>
            <a:pPr marL="731520" lvl="2" indent="0">
              <a:buNone/>
            </a:pPr>
            <a:endParaRPr lang="ca-ES" sz="1200" dirty="0"/>
          </a:p>
          <a:p>
            <a:pPr marL="731520" lvl="2" indent="0">
              <a:buNone/>
            </a:pPr>
            <a:r>
              <a:rPr lang="ca-ES" sz="1200" dirty="0"/>
              <a:t>Votacions:   A		  B		 C</a:t>
            </a:r>
          </a:p>
          <a:p>
            <a:pPr marL="731520" lvl="2" indent="0">
              <a:buNone/>
            </a:pPr>
            <a:endParaRPr lang="ca-ES" sz="1200" dirty="0"/>
          </a:p>
        </p:txBody>
      </p:sp>
    </p:spTree>
    <p:extLst>
      <p:ext uri="{BB962C8B-B14F-4D97-AF65-F5344CB8AC3E}">
        <p14:creationId xmlns:p14="http://schemas.microsoft.com/office/powerpoint/2010/main" val="41715634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2618" y="980728"/>
            <a:ext cx="7929984" cy="775639"/>
          </a:xfrm>
        </p:spPr>
        <p:txBody>
          <a:bodyPr>
            <a:normAutofit/>
          </a:bodyPr>
          <a:lstStyle/>
          <a:p>
            <a:r>
              <a:rPr lang="ca-ES" dirty="0" err="1" smtClean="0"/>
              <a:t>L’Essertivitat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844824"/>
            <a:ext cx="7632848" cy="4565104"/>
          </a:xfrm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just"/>
            <a:r>
              <a:rPr lang="ca-ES" sz="1800" dirty="0" smtClean="0"/>
              <a:t>IDENTIFIQUEM LA RESPOSTA ASSERTIVA EN CADA CAS. SABRIES IDENTIFICAR LES DOS RESTANTS? QUINA HAGUÉS ESTAT LA TEVA RESPOSTA?</a:t>
            </a:r>
          </a:p>
          <a:p>
            <a:pPr algn="just"/>
            <a:endParaRPr lang="ca-ES" sz="1800" dirty="0" smtClean="0"/>
          </a:p>
          <a:p>
            <a:pPr lvl="1" algn="just"/>
            <a:r>
              <a:rPr lang="ca-ES" sz="1500" dirty="0" smtClean="0"/>
              <a:t>SITUACIÓ 3: Acaba d’arribar un alumne/a nou/va al centre. El/la vols conèixer:</a:t>
            </a:r>
          </a:p>
          <a:p>
            <a:pPr marL="365760" lvl="1" indent="0" algn="just">
              <a:buNone/>
            </a:pPr>
            <a:endParaRPr lang="ca-ES" sz="1500" dirty="0" smtClean="0"/>
          </a:p>
          <a:p>
            <a:pPr marL="960120" lvl="2" indent="-228600" algn="just">
              <a:buFont typeface="+mj-lt"/>
              <a:buAutoNum type="alphaUcPeriod"/>
            </a:pPr>
            <a:r>
              <a:rPr lang="ca-ES" sz="1400" dirty="0" smtClean="0"/>
              <a:t>Somrius al mateix temps que el nou alumne/a s’acosta, però no li dius res</a:t>
            </a:r>
            <a:endParaRPr lang="ca-ES" sz="1400" dirty="0"/>
          </a:p>
          <a:p>
            <a:pPr marL="960120" lvl="2" indent="-228600" algn="just">
              <a:buFont typeface="+mj-lt"/>
              <a:buAutoNum type="alphaUcPeriod"/>
            </a:pPr>
            <a:r>
              <a:rPr lang="ca-ES" sz="1400" dirty="0" smtClean="0"/>
              <a:t>Quan esteu al pati, li dius: Hola! Sóc l’Antoni/la Lluïsa. Vaig a la mateixa classe que tu. Benvingut/da al centre. M’alegro de conèixer-te</a:t>
            </a:r>
          </a:p>
          <a:p>
            <a:pPr marL="960120" lvl="2" indent="-228600" algn="just">
              <a:buFont typeface="+mj-lt"/>
              <a:buAutoNum type="alphaUcPeriod"/>
            </a:pPr>
            <a:r>
              <a:rPr lang="ca-ES" sz="1400" dirty="0" smtClean="0"/>
              <a:t>Quan el nou entra a l’aula, el mires, gires la cara i et poses a mirar per la finestra</a:t>
            </a:r>
          </a:p>
          <a:p>
            <a:pPr marL="731520" lvl="2" indent="0" algn="just">
              <a:buNone/>
            </a:pPr>
            <a:endParaRPr lang="ca-ES" sz="1400" dirty="0" smtClean="0"/>
          </a:p>
          <a:p>
            <a:pPr marL="960120" lvl="2" indent="-228600" algn="just">
              <a:buFont typeface="+mj-lt"/>
              <a:buAutoNum type="alphaUcPeriod"/>
            </a:pPr>
            <a:endParaRPr lang="ca-ES" sz="1200" dirty="0"/>
          </a:p>
          <a:p>
            <a:pPr marL="731520" lvl="2" indent="0" algn="just">
              <a:buNone/>
            </a:pPr>
            <a:r>
              <a:rPr lang="ca-ES" sz="1200" dirty="0" smtClean="0"/>
              <a:t>Votacions:   A		  B		 C</a:t>
            </a:r>
            <a:endParaRPr lang="ca-ES" sz="1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"/>
            <a:ext cx="1224136" cy="81938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971600" y="248182"/>
            <a:ext cx="41379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Generalitat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  <a:endParaRPr kumimoji="0" lang="ca-E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Departament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d'Ensenyament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                                                 </a:t>
            </a:r>
            <a:endParaRPr kumimoji="0" lang="ca-E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Institut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Deltebre</a:t>
            </a:r>
            <a:endParaRPr kumimoji="0" lang="ca-E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32" y="370464"/>
            <a:ext cx="290512" cy="355600"/>
          </a:xfrm>
          <a:prstGeom prst="rect">
            <a:avLst/>
          </a:prstGeom>
          <a:solidFill>
            <a:srgbClr val="FFFFFF"/>
          </a:solidFill>
          <a:ln w="0">
            <a:solidFill>
              <a:srgbClr val="80808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080470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714063" y="1916832"/>
            <a:ext cx="7467600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a-ES" dirty="0" smtClean="0">
              <a:hlinkClick r:id="rId2"/>
            </a:endParaRPr>
          </a:p>
          <a:p>
            <a:pPr marL="0" indent="0">
              <a:buNone/>
            </a:pPr>
            <a:endParaRPr lang="ca-ES" dirty="0">
              <a:hlinkClick r:id="rId2"/>
            </a:endParaRPr>
          </a:p>
          <a:p>
            <a:pPr marL="0" indent="0">
              <a:buNone/>
            </a:pPr>
            <a:endParaRPr lang="ca-ES" dirty="0" smtClean="0">
              <a:hlinkClick r:id="rId2"/>
            </a:endParaRPr>
          </a:p>
          <a:p>
            <a:pPr marL="0" indent="0">
              <a:buNone/>
            </a:pPr>
            <a:endParaRPr lang="ca-ES" dirty="0">
              <a:hlinkClick r:id="rId2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"/>
            <a:ext cx="1224136" cy="81938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32" y="370464"/>
            <a:ext cx="290512" cy="355600"/>
          </a:xfrm>
          <a:prstGeom prst="rect">
            <a:avLst/>
          </a:prstGeom>
          <a:solidFill>
            <a:srgbClr val="FFFFFF"/>
          </a:solidFill>
          <a:ln w="0">
            <a:solidFill>
              <a:srgbClr val="808080"/>
            </a:solidFill>
            <a:miter lim="800000"/>
            <a:headEnd/>
            <a:tailEnd/>
          </a:ln>
        </p:spPr>
      </p:pic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971600" y="248182"/>
            <a:ext cx="41379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Generalitat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  <a:endParaRPr kumimoji="0" lang="ca-E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Departament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d'Ensenyament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                                                 </a:t>
            </a:r>
            <a:endParaRPr kumimoji="0" lang="ca-E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Institut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Deltebre</a:t>
            </a:r>
            <a:endParaRPr kumimoji="0" lang="ca-E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712618" y="980728"/>
            <a:ext cx="7929984" cy="775639"/>
          </a:xfrm>
        </p:spPr>
        <p:txBody>
          <a:bodyPr>
            <a:normAutofit/>
          </a:bodyPr>
          <a:lstStyle/>
          <a:p>
            <a:r>
              <a:rPr lang="ca-ES" dirty="0" smtClean="0"/>
              <a:t>Aprenem a dir NO</a:t>
            </a:r>
            <a:endParaRPr lang="ca-ES" dirty="0"/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467544" y="1844824"/>
            <a:ext cx="7632848" cy="4565104"/>
          </a:xfrm>
          <a:prstGeom prst="rect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a-ES" sz="1800" dirty="0" smtClean="0"/>
              <a:t>A tothom ens costa dir NO. Tots volem agradar, deixar-nos portar pels amics o provar coses que ens atreuen. Tot i així si volem dir NO, aprendre-ho a fer de manera assertiva </a:t>
            </a:r>
          </a:p>
          <a:p>
            <a:pPr algn="just"/>
            <a:r>
              <a:rPr lang="ca-ES" sz="1800" dirty="0" smtClean="0"/>
              <a:t>Per què, a vegades, és difícil dir NO:</a:t>
            </a:r>
          </a:p>
          <a:p>
            <a:pPr lvl="1" algn="just"/>
            <a:r>
              <a:rPr lang="ca-ES" sz="1400" dirty="0" smtClean="0"/>
              <a:t>Tenim por a perdre els amics</a:t>
            </a:r>
          </a:p>
          <a:p>
            <a:pPr lvl="1" algn="just"/>
            <a:r>
              <a:rPr lang="ca-ES" sz="1400" dirty="0" smtClean="0"/>
              <a:t>Perquè  a vegades algú ens pot demanar que fem oses que no volem fer però no sabem dir que no, perquè no volem ser rebutjats.</a:t>
            </a:r>
          </a:p>
          <a:p>
            <a:pPr lvl="1" algn="just"/>
            <a:r>
              <a:rPr lang="ca-ES" sz="1400" dirty="0" smtClean="0"/>
              <a:t>...</a:t>
            </a:r>
          </a:p>
          <a:p>
            <a:pPr lvl="1" algn="just"/>
            <a:endParaRPr lang="ca-ES" sz="1400" dirty="0"/>
          </a:p>
          <a:p>
            <a:pPr lvl="1" algn="just"/>
            <a:endParaRPr lang="ca-ES" sz="1400" dirty="0" smtClean="0"/>
          </a:p>
          <a:p>
            <a:pPr lvl="1" algn="just"/>
            <a:r>
              <a:rPr lang="ca-ES" sz="1400" dirty="0" smtClean="0"/>
              <a:t>PENSA I ESCRIU ALGUNA RAÓ PER LA QUAL, A TU, T’ÉS DIFÍCIL DIR NO (RECULL DELS PENSAMENTS DE LA CLASSE)</a:t>
            </a:r>
          </a:p>
        </p:txBody>
      </p:sp>
    </p:spTree>
    <p:extLst>
      <p:ext uri="{BB962C8B-B14F-4D97-AF65-F5344CB8AC3E}">
        <p14:creationId xmlns:p14="http://schemas.microsoft.com/office/powerpoint/2010/main" val="18520684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714063" y="1916832"/>
            <a:ext cx="7467600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a-ES" dirty="0" smtClean="0">
              <a:hlinkClick r:id="rId2"/>
            </a:endParaRPr>
          </a:p>
          <a:p>
            <a:pPr marL="0" indent="0">
              <a:buNone/>
            </a:pPr>
            <a:endParaRPr lang="ca-ES" dirty="0">
              <a:hlinkClick r:id="rId2"/>
            </a:endParaRPr>
          </a:p>
          <a:p>
            <a:pPr marL="0" indent="0">
              <a:buNone/>
            </a:pPr>
            <a:endParaRPr lang="ca-ES" dirty="0" smtClean="0">
              <a:hlinkClick r:id="rId2"/>
            </a:endParaRPr>
          </a:p>
          <a:p>
            <a:pPr marL="0" indent="0">
              <a:buNone/>
            </a:pPr>
            <a:endParaRPr lang="ca-ES" dirty="0">
              <a:hlinkClick r:id="rId2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"/>
            <a:ext cx="1224136" cy="81938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32" y="370464"/>
            <a:ext cx="290512" cy="355600"/>
          </a:xfrm>
          <a:prstGeom prst="rect">
            <a:avLst/>
          </a:prstGeom>
          <a:solidFill>
            <a:srgbClr val="FFFFFF"/>
          </a:solidFill>
          <a:ln w="0">
            <a:solidFill>
              <a:srgbClr val="808080"/>
            </a:solidFill>
            <a:miter lim="800000"/>
            <a:headEnd/>
            <a:tailEnd/>
          </a:ln>
        </p:spPr>
      </p:pic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971600" y="248182"/>
            <a:ext cx="41379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Generalitat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  <a:endParaRPr kumimoji="0" lang="ca-E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Departament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d'Ensenyament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                                                 </a:t>
            </a:r>
            <a:endParaRPr kumimoji="0" lang="ca-E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Institut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Deltebre</a:t>
            </a:r>
            <a:endParaRPr kumimoji="0" lang="ca-E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712618" y="980728"/>
            <a:ext cx="7929984" cy="775639"/>
          </a:xfrm>
        </p:spPr>
        <p:txBody>
          <a:bodyPr>
            <a:normAutofit/>
          </a:bodyPr>
          <a:lstStyle/>
          <a:p>
            <a:r>
              <a:rPr lang="ca-ES" dirty="0" smtClean="0"/>
              <a:t>CONSELLS PER DIR NO</a:t>
            </a:r>
            <a:endParaRPr lang="ca-ES" dirty="0"/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467544" y="1844824"/>
            <a:ext cx="7632848" cy="4565104"/>
          </a:xfrm>
          <a:prstGeom prst="rect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vert="horz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a-ES" sz="1800" dirty="0" smtClean="0"/>
              <a:t>Esperar a respondre fins que l’altre hagi acabat de parlar del tot</a:t>
            </a:r>
          </a:p>
          <a:p>
            <a:pPr algn="just"/>
            <a:r>
              <a:rPr lang="ca-ES" sz="1800" dirty="0" smtClean="0"/>
              <a:t>Mantenir la mirada, amb tranquil·litat i seguretat</a:t>
            </a:r>
          </a:p>
          <a:p>
            <a:pPr algn="just"/>
            <a:r>
              <a:rPr lang="ca-ES" sz="1800" dirty="0" smtClean="0"/>
              <a:t>Mantenir la mirada, amb tranquil·litat i seguretat</a:t>
            </a:r>
          </a:p>
          <a:p>
            <a:pPr algn="just"/>
            <a:r>
              <a:rPr lang="ca-ES" sz="1800" dirty="0" smtClean="0"/>
              <a:t>Somriure</a:t>
            </a:r>
          </a:p>
          <a:p>
            <a:pPr algn="just"/>
            <a:r>
              <a:rPr lang="ca-ES" sz="1800" dirty="0" smtClean="0"/>
              <a:t>Fer servir un to de veu adequat i controlat</a:t>
            </a:r>
          </a:p>
          <a:p>
            <a:pPr algn="just"/>
            <a:r>
              <a:rPr lang="ca-ES" sz="1800" dirty="0" smtClean="0"/>
              <a:t>Dir NO, de la manera menys agressiva possible</a:t>
            </a:r>
          </a:p>
          <a:p>
            <a:pPr algn="just"/>
            <a:r>
              <a:rPr lang="ca-ES" sz="1800" dirty="0" smtClean="0"/>
              <a:t>Dir NO i oferir alguna alternativa possible</a:t>
            </a:r>
          </a:p>
          <a:p>
            <a:pPr algn="just"/>
            <a:r>
              <a:rPr lang="ca-ES" sz="1800" dirty="0" smtClean="0"/>
              <a:t>Dir NO i canviar de tema</a:t>
            </a:r>
          </a:p>
          <a:p>
            <a:pPr algn="just"/>
            <a:r>
              <a:rPr lang="ca-ES" sz="1800" dirty="0" smtClean="0"/>
              <a:t>Fer servir frases per introduir la nostra negativa com: em sap greu però...</a:t>
            </a:r>
          </a:p>
          <a:p>
            <a:pPr algn="just"/>
            <a:r>
              <a:rPr lang="ca-ES" sz="1800" dirty="0" smtClean="0"/>
              <a:t>Ajornar la resposta</a:t>
            </a:r>
          </a:p>
          <a:p>
            <a:pPr algn="just"/>
            <a:r>
              <a:rPr lang="ca-ES" sz="1800" dirty="0" smtClean="0"/>
              <a:t>No excusar-se ni justificar-se gaire</a:t>
            </a:r>
          </a:p>
          <a:p>
            <a:pPr algn="just"/>
            <a:r>
              <a:rPr lang="ca-ES" sz="1800" dirty="0" smtClean="0"/>
              <a:t>No donar opcions a discutir gaire</a:t>
            </a:r>
          </a:p>
          <a:p>
            <a:pPr algn="just"/>
            <a:r>
              <a:rPr lang="ca-ES" sz="1800" dirty="0" smtClean="0"/>
              <a:t>Deixar clar que diem NO a la resposta, no a l’amistat (si és el que volem)</a:t>
            </a:r>
            <a:endParaRPr lang="ca-ES" sz="1400" dirty="0" smtClean="0"/>
          </a:p>
        </p:txBody>
      </p:sp>
    </p:spTree>
    <p:extLst>
      <p:ext uri="{BB962C8B-B14F-4D97-AF65-F5344CB8AC3E}">
        <p14:creationId xmlns:p14="http://schemas.microsoft.com/office/powerpoint/2010/main" val="11546422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714063" y="1916832"/>
            <a:ext cx="7467600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a-ES" dirty="0" smtClean="0">
              <a:hlinkClick r:id="rId2"/>
            </a:endParaRPr>
          </a:p>
          <a:p>
            <a:pPr marL="0" indent="0">
              <a:buNone/>
            </a:pPr>
            <a:endParaRPr lang="ca-ES" dirty="0">
              <a:hlinkClick r:id="rId2"/>
            </a:endParaRPr>
          </a:p>
          <a:p>
            <a:pPr marL="0" indent="0">
              <a:buNone/>
            </a:pPr>
            <a:endParaRPr lang="ca-ES" dirty="0" smtClean="0">
              <a:hlinkClick r:id="rId2"/>
            </a:endParaRPr>
          </a:p>
          <a:p>
            <a:pPr marL="0" indent="0">
              <a:buNone/>
            </a:pPr>
            <a:endParaRPr lang="ca-ES" dirty="0">
              <a:hlinkClick r:id="rId2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"/>
            <a:ext cx="1224136" cy="81938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32" y="370464"/>
            <a:ext cx="290512" cy="355600"/>
          </a:xfrm>
          <a:prstGeom prst="rect">
            <a:avLst/>
          </a:prstGeom>
          <a:solidFill>
            <a:srgbClr val="FFFFFF"/>
          </a:solidFill>
          <a:ln w="0">
            <a:solidFill>
              <a:srgbClr val="808080"/>
            </a:solidFill>
            <a:miter lim="800000"/>
            <a:headEnd/>
            <a:tailEnd/>
          </a:ln>
        </p:spPr>
      </p:pic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971600" y="248182"/>
            <a:ext cx="41379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Generalitat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  <a:endParaRPr kumimoji="0" lang="ca-E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Departament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d'Ensenyament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                                                 </a:t>
            </a:r>
            <a:endParaRPr kumimoji="0" lang="ca-E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Institut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Deltebre</a:t>
            </a:r>
            <a:endParaRPr kumimoji="0" lang="ca-E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687288" y="860245"/>
            <a:ext cx="7929984" cy="696547"/>
          </a:xfrm>
        </p:spPr>
        <p:txBody>
          <a:bodyPr>
            <a:normAutofit/>
          </a:bodyPr>
          <a:lstStyle/>
          <a:p>
            <a:r>
              <a:rPr lang="ca-ES" dirty="0" smtClean="0"/>
              <a:t>PRACTIQUEM</a:t>
            </a:r>
            <a:endParaRPr lang="ca-ES" dirty="0"/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467544" y="1844824"/>
            <a:ext cx="7632848" cy="4565104"/>
          </a:xfrm>
          <a:prstGeom prst="rect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a-ES" sz="1400" dirty="0" smtClean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712281"/>
              </p:ext>
            </p:extLst>
          </p:nvPr>
        </p:nvGraphicFramePr>
        <p:xfrm>
          <a:off x="251520" y="1654797"/>
          <a:ext cx="7848872" cy="4755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8624"/>
                <a:gridCol w="3820248"/>
              </a:tblGrid>
              <a:tr h="762659"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PROPOSTES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RESPOSTES ASSERTIVES</a:t>
                      </a:r>
                      <a:endParaRPr lang="es-ES" sz="1600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Mira,</a:t>
                      </a:r>
                      <a:r>
                        <a:rPr lang="ca-ES" sz="1600" baseline="0" dirty="0" smtClean="0"/>
                        <a:t> tinc tabac, en vols provar?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La Marta</a:t>
                      </a:r>
                      <a:r>
                        <a:rPr lang="ca-ES" sz="1600" baseline="0" dirty="0" smtClean="0"/>
                        <a:t> porta diners. Li agafem dos euros?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Si la teva mare</a:t>
                      </a:r>
                      <a:r>
                        <a:rPr lang="ca-ES" sz="1600" baseline="0" dirty="0" smtClean="0"/>
                        <a:t> t’ho pregunta, digues-li que aquesta tarda  vaig a casa teva a fer els deures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Deixa’m un euro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Mira</a:t>
                      </a:r>
                      <a:r>
                        <a:rPr lang="ca-ES" sz="1600" baseline="0" dirty="0" smtClean="0"/>
                        <a:t> quina foto ha penjat, l’Ester! Com s’atreveix! Entrem a </a:t>
                      </a:r>
                      <a:r>
                        <a:rPr lang="ca-ES" sz="1600" baseline="0" dirty="0" err="1" smtClean="0"/>
                        <a:t>l’instagram</a:t>
                      </a:r>
                      <a:r>
                        <a:rPr lang="ca-ES" sz="1600" baseline="0" dirty="0" smtClean="0"/>
                        <a:t> i li diem què pensem?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Vine, que ens farem petons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No parlis amb aquest, no em cau bé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50363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714063" y="1916832"/>
            <a:ext cx="7467600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a-ES" dirty="0" smtClean="0">
              <a:hlinkClick r:id="rId2"/>
            </a:endParaRPr>
          </a:p>
          <a:p>
            <a:pPr marL="0" indent="0">
              <a:buNone/>
            </a:pPr>
            <a:endParaRPr lang="ca-ES" dirty="0">
              <a:hlinkClick r:id="rId2"/>
            </a:endParaRPr>
          </a:p>
          <a:p>
            <a:pPr marL="0" indent="0">
              <a:buNone/>
            </a:pPr>
            <a:endParaRPr lang="ca-ES" dirty="0" smtClean="0">
              <a:hlinkClick r:id="rId2"/>
            </a:endParaRPr>
          </a:p>
          <a:p>
            <a:pPr marL="0" indent="0">
              <a:buNone/>
            </a:pPr>
            <a:endParaRPr lang="ca-ES" dirty="0">
              <a:hlinkClick r:id="rId2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"/>
            <a:ext cx="1224136" cy="81938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32" y="370464"/>
            <a:ext cx="290512" cy="355600"/>
          </a:xfrm>
          <a:prstGeom prst="rect">
            <a:avLst/>
          </a:prstGeom>
          <a:solidFill>
            <a:srgbClr val="FFFFFF"/>
          </a:solidFill>
          <a:ln w="0">
            <a:solidFill>
              <a:srgbClr val="808080"/>
            </a:solidFill>
            <a:miter lim="800000"/>
            <a:headEnd/>
            <a:tailEnd/>
          </a:ln>
        </p:spPr>
      </p:pic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971600" y="248182"/>
            <a:ext cx="41379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Generalitat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  <a:endParaRPr kumimoji="0" lang="ca-E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Departament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d'Ensenyament</a:t>
            </a:r>
            <a:r>
              <a:rPr kumimoji="0" lang="ca-E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                                                 </a:t>
            </a:r>
            <a:endParaRPr kumimoji="0" lang="ca-E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Institut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ca-ES" altLang="zh-CN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Deltebre</a:t>
            </a:r>
            <a:endParaRPr kumimoji="0" lang="ca-E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712618" y="980728"/>
            <a:ext cx="7929984" cy="775639"/>
          </a:xfrm>
        </p:spPr>
        <p:txBody>
          <a:bodyPr>
            <a:normAutofit/>
          </a:bodyPr>
          <a:lstStyle/>
          <a:p>
            <a:r>
              <a:rPr lang="ca-ES" dirty="0" smtClean="0"/>
              <a:t>LA TÈCNICA DEL DISC RATLLAT</a:t>
            </a:r>
            <a:endParaRPr lang="ca-ES" dirty="0"/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467544" y="1844824"/>
            <a:ext cx="7632848" cy="4565104"/>
          </a:xfrm>
          <a:prstGeom prst="rect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a-ES" sz="1800" dirty="0" smtClean="0"/>
              <a:t>No</a:t>
            </a:r>
          </a:p>
          <a:p>
            <a:pPr algn="just"/>
            <a:r>
              <a:rPr lang="ca-ES" sz="1800" dirty="0" smtClean="0"/>
              <a:t>Que no</a:t>
            </a:r>
          </a:p>
          <a:p>
            <a:pPr algn="just"/>
            <a:r>
              <a:rPr lang="ca-ES" sz="1800" dirty="0" smtClean="0"/>
              <a:t>No, no vull</a:t>
            </a:r>
          </a:p>
          <a:p>
            <a:pPr algn="just"/>
            <a:r>
              <a:rPr lang="ca-ES" sz="1800" dirty="0" smtClean="0"/>
              <a:t>T’he dit que no</a:t>
            </a:r>
          </a:p>
          <a:p>
            <a:pPr algn="just"/>
            <a:r>
              <a:rPr lang="ca-ES" sz="1800" dirty="0" smtClean="0"/>
              <a:t>No, n’hi parlar-ne</a:t>
            </a:r>
          </a:p>
          <a:p>
            <a:pPr algn="just"/>
            <a:r>
              <a:rPr lang="ca-ES" sz="1800" dirty="0" smtClean="0"/>
              <a:t>Ho sento, però ja saps que no</a:t>
            </a:r>
          </a:p>
          <a:p>
            <a:pPr algn="just"/>
            <a:r>
              <a:rPr lang="ca-ES" sz="1800" dirty="0" smtClean="0"/>
              <a:t>Doncs, a mi, això no m’agrada</a:t>
            </a:r>
          </a:p>
          <a:p>
            <a:pPr algn="just"/>
            <a:r>
              <a:rPr lang="ca-ES" sz="1800" dirty="0" smtClean="0"/>
              <a:t>T’he dit que no m’agrada</a:t>
            </a:r>
          </a:p>
          <a:p>
            <a:pPr algn="just"/>
            <a:r>
              <a:rPr lang="ca-ES" sz="1800" dirty="0" smtClean="0"/>
              <a:t>Torno a repetir-te que no ho faré</a:t>
            </a:r>
            <a:endParaRPr lang="ca-ES" sz="1400" dirty="0" smtClean="0"/>
          </a:p>
        </p:txBody>
      </p:sp>
    </p:spTree>
    <p:extLst>
      <p:ext uri="{BB962C8B-B14F-4D97-AF65-F5344CB8AC3E}">
        <p14:creationId xmlns:p14="http://schemas.microsoft.com/office/powerpoint/2010/main" val="14250363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1489</TotalTime>
  <Words>939</Words>
  <Application>Microsoft Office PowerPoint</Application>
  <PresentationFormat>Presentación en pantalla (4:3)</PresentationFormat>
  <Paragraphs>153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Mirador</vt:lpstr>
      <vt:lpstr>AL NOSTRE INSTITUT #AQUÍPROUBULLYING!</vt:lpstr>
      <vt:lpstr>Formes d’afrontar un conflicte</vt:lpstr>
      <vt:lpstr>L’Essertivitat</vt:lpstr>
      <vt:lpstr>L’Essertivitat</vt:lpstr>
      <vt:lpstr>L’Essertivitat</vt:lpstr>
      <vt:lpstr>Aprenem a dir NO</vt:lpstr>
      <vt:lpstr>CONSELLS PER DIR NO</vt:lpstr>
      <vt:lpstr>PRACTIQUEM</vt:lpstr>
      <vt:lpstr>LA TÈCNICA DEL DISC RATLLAT</vt:lpstr>
      <vt:lpstr>PRACTIQUEM: LA TÈCNICA DEL DISC RATLLAT</vt:lpstr>
      <vt:lpstr>Per acabar...</vt:lpstr>
    </vt:vector>
  </TitlesOfParts>
  <Company>Departament d'Ensenyament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ESTADÍSTICA DISCIPLINA  CURS 2015-2016</dc:title>
  <dc:creator>Departament d'Educació</dc:creator>
  <cp:lastModifiedBy>super</cp:lastModifiedBy>
  <cp:revision>61</cp:revision>
  <dcterms:created xsi:type="dcterms:W3CDTF">2016-02-28T22:01:10Z</dcterms:created>
  <dcterms:modified xsi:type="dcterms:W3CDTF">2018-06-22T08:41:25Z</dcterms:modified>
</cp:coreProperties>
</file>