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5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65" r:id="rId10"/>
    <p:sldId id="266" r:id="rId11"/>
    <p:sldId id="289" r:id="rId12"/>
    <p:sldId id="280" r:id="rId13"/>
    <p:sldId id="267" r:id="rId14"/>
    <p:sldId id="285" r:id="rId15"/>
    <p:sldId id="288" r:id="rId16"/>
    <p:sldId id="278" r:id="rId17"/>
    <p:sldId id="277" r:id="rId18"/>
    <p:sldId id="263" r:id="rId19"/>
    <p:sldId id="279" r:id="rId20"/>
    <p:sldId id="286" r:id="rId21"/>
  </p:sldIdLst>
  <p:sldSz cx="9144000" cy="6858000" type="screen4x3"/>
  <p:notesSz cx="6797675" cy="9926638"/>
  <p:embeddedFontLs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Libre Franklin Thin" panose="020B06040202020202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Bree Serif" panose="020B0604020202020204" charset="0"/>
      <p:regular r:id="rId35"/>
    </p:embeddedFont>
    <p:embeddedFont>
      <p:font typeface="Roboto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j5gJVoyUpleDI89yxRlbqk4SRZ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8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75234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cdc0302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acdc0302b9_0_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a13aab562a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a13aab562a_0_8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13aab562a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a13aab562a_0_88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a13aab562a_0_99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4" name="Google Shape;264;ga13aab562a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a13aab562a_0_99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4" name="Google Shape;264;ga13aab562a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13aab54c4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a13aab54c4_0_42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13aab54c4_0_43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ga13aab54c4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13aab54c4_0_44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ga13aab54c4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13aab54c4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a13aab54c4_0_449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13aab562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a13aab562a_0_2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13aab54c4_0_411"/>
          <p:cNvSpPr txBox="1">
            <a:spLocks noGrp="1"/>
          </p:cNvSpPr>
          <p:nvPr>
            <p:ph type="title" hasCustomPrompt="1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ga13aab54c4_0_411"/>
          <p:cNvSpPr txBox="1">
            <a:spLocks noGrp="1"/>
          </p:cNvSpPr>
          <p:nvPr>
            <p:ph type="body" idx="1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ga13aab54c4_0_41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‹Nº›</a:t>
            </a:fld>
            <a:endParaRPr lang="ca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‹Nº›</a:t>
            </a:fld>
            <a:endParaRPr lang="ca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</a:schemeClr>
            </a:gs>
            <a:gs pos="93000">
              <a:schemeClr val="bg2">
                <a:shade val="100000"/>
                <a:satMod val="115000"/>
              </a:schemeClr>
            </a:gs>
            <a:gs pos="100000">
              <a:schemeClr val="bg2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‹Nº›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t>11/3/2024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/>
        </p:nvSpPr>
        <p:spPr>
          <a:xfrm>
            <a:off x="732343" y="1412213"/>
            <a:ext cx="7229400" cy="24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6AA84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a-ES" sz="4000" i="0" u="none" strike="noStrike" cap="none" dirty="0">
                <a:solidFill>
                  <a:schemeClr val="tx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Assemblea General Ordinària</a:t>
            </a:r>
            <a:endParaRPr sz="4000" i="0" u="none" strike="noStrike" cap="none" dirty="0">
              <a:solidFill>
                <a:schemeClr val="tx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a-ES" sz="4000" i="0" u="none" strike="noStrike" cap="none" dirty="0" smtClean="0">
                <a:solidFill>
                  <a:schemeClr val="tx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AFA </a:t>
            </a:r>
            <a:r>
              <a:rPr lang="ca-ES" sz="4000" i="0" u="none" strike="noStrike" cap="none" dirty="0">
                <a:solidFill>
                  <a:schemeClr val="tx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Institut </a:t>
            </a:r>
            <a:r>
              <a:rPr lang="ca-ES" sz="4000" i="0" u="none" strike="noStrike" cap="none" dirty="0" err="1">
                <a:solidFill>
                  <a:schemeClr val="tx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Cirviànum</a:t>
            </a:r>
            <a:r>
              <a:rPr lang="ca-ES" sz="4000" i="0" u="none" strike="noStrike" cap="none" dirty="0">
                <a:solidFill>
                  <a:schemeClr val="tx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de Torelló</a:t>
            </a:r>
            <a:endParaRPr sz="4000" i="0" u="none" strike="noStrike" cap="none" dirty="0">
              <a:solidFill>
                <a:schemeClr val="tx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FFFFF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623353" y="4775897"/>
            <a:ext cx="3407110" cy="417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ca-ES" sz="1700" b="0" i="0" u="none" strike="noStrike" cap="none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Torelló, 7 de novembre de 2024</a:t>
            </a:r>
            <a:endParaRPr sz="1700" b="0" i="0" u="none" strike="noStrike" cap="none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5" b="23299"/>
          <a:stretch/>
        </p:blipFill>
        <p:spPr>
          <a:xfrm>
            <a:off x="7261933" y="6152225"/>
            <a:ext cx="1131394" cy="639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13aab562a_0_22"/>
          <p:cNvSpPr txBox="1"/>
          <p:nvPr/>
        </p:nvSpPr>
        <p:spPr>
          <a:xfrm>
            <a:off x="3249875" y="716242"/>
            <a:ext cx="4633496" cy="55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0" i="0" u="none" strike="noStrike" cap="none" dirty="0" smtClean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Repartim un total de 2.000,00 € als millors Treballs </a:t>
            </a:r>
            <a:r>
              <a:rPr lang="ca-ES" sz="1800" b="0" i="0" u="none" strike="noStrike" cap="non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de Recerca</a:t>
            </a:r>
            <a:r>
              <a:rPr lang="ca-ES" sz="1400" b="0" i="0" u="none" strike="noStrike" cap="non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ca-ES" sz="1800" b="0" i="0" u="none" strike="noStrike" cap="non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de </a:t>
            </a:r>
            <a:r>
              <a:rPr lang="ca-ES" sz="1800" b="0" i="0" u="none" strike="noStrike" cap="none" dirty="0" smtClean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2n de Batxillerat,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0" i="0" u="none" strike="noStrike" cap="none" dirty="0" smtClean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en 4 àmbits: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ca-ES" sz="1800" b="0" i="0" u="none" strike="noStrike" cap="none" dirty="0" smtClean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ca-ES" sz="1400" b="0" i="0" u="none" strike="noStrike" cap="none" dirty="0" smtClean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Humanitats i Ciències Socials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ca-ES" dirty="0" smtClean="0">
                <a:latin typeface="Bree Serif"/>
                <a:ea typeface="Bree Serif"/>
                <a:cs typeface="Bree Serif"/>
                <a:sym typeface="Bree Serif"/>
              </a:rPr>
              <a:t>Ciències de la naturalesa i de la salut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ca-ES" sz="1400" b="0" i="0" u="none" strike="noStrike" cap="none" dirty="0" smtClean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Tecnologia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ca-ES" dirty="0" smtClean="0">
                <a:latin typeface="Bree Serif"/>
                <a:ea typeface="Bree Serif"/>
                <a:cs typeface="Bree Serif"/>
                <a:sym typeface="Bree Serif"/>
              </a:rPr>
              <a:t>Artístic</a:t>
            </a:r>
            <a:endParaRPr sz="1400" b="0" i="0" u="none" strike="noStrike" cap="none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ca-ES" sz="1800" b="0" i="0" u="none" strike="noStrike" cap="none" dirty="0" smtClean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ca-ES" sz="1800" b="0" i="0" u="none" strike="noStrike" cap="none" dirty="0" smtClean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dirty="0" smtClean="0">
                <a:latin typeface="Bree Serif"/>
                <a:ea typeface="Bree Serif"/>
                <a:cs typeface="Bree Serif"/>
                <a:sym typeface="Bree Serif"/>
              </a:rPr>
              <a:t>Col·laborem econòmicament: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ca-ES" sz="1800" dirty="0" smtClean="0"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600" dirty="0" smtClean="0">
                <a:latin typeface="Bree Serif"/>
                <a:ea typeface="Bree Serif"/>
                <a:cs typeface="Bree Serif"/>
                <a:sym typeface="Bree Serif"/>
              </a:rPr>
              <a:t>* Premi de la setmana de la ciència</a:t>
            </a:r>
          </a:p>
          <a:p>
            <a:pPr lvl="0">
              <a:buSzPts val="1800"/>
            </a:pPr>
            <a:r>
              <a:rPr lang="ca-ES" sz="1600" dirty="0" smtClean="0">
                <a:latin typeface="Bree Serif"/>
                <a:ea typeface="Bree Serif"/>
                <a:cs typeface="Bree Serif"/>
                <a:sym typeface="Bree Serif"/>
              </a:rPr>
              <a:t>* Premis d’escacs</a:t>
            </a:r>
          </a:p>
          <a:p>
            <a:pPr lvl="0">
              <a:buSzPts val="1800"/>
            </a:pPr>
            <a:r>
              <a:rPr lang="ca-ES" sz="1600" b="0" i="0" u="none" strike="noStrike" cap="none" dirty="0" smtClean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* Premis literaris Sant Jordi</a:t>
            </a:r>
          </a:p>
          <a:p>
            <a:pPr>
              <a:buSzPts val="1800"/>
            </a:pPr>
            <a:r>
              <a:rPr lang="ca-ES" sz="1600" dirty="0" smtClean="0">
                <a:latin typeface="Bree Serif"/>
                <a:ea typeface="Bree Serif"/>
                <a:cs typeface="Bree Serif"/>
                <a:sym typeface="Bree Serif"/>
              </a:rPr>
              <a:t>* </a:t>
            </a:r>
            <a:r>
              <a:rPr lang="ca-ES" sz="1600" dirty="0">
                <a:latin typeface="Bree Serif"/>
                <a:ea typeface="Bree Serif"/>
                <a:cs typeface="Bree Serif"/>
                <a:sym typeface="Bree Serif"/>
              </a:rPr>
              <a:t>Festa de les Arts</a:t>
            </a:r>
          </a:p>
          <a:p>
            <a:pPr lvl="0">
              <a:buSzPts val="1800"/>
            </a:pPr>
            <a:r>
              <a:rPr lang="ca-ES" sz="1600" dirty="0" smtClean="0">
                <a:latin typeface="Bree Serif"/>
                <a:ea typeface="Bree Serif"/>
                <a:cs typeface="Bree Serif"/>
                <a:sym typeface="Bree Serif"/>
              </a:rPr>
              <a:t>* </a:t>
            </a:r>
            <a:r>
              <a:rPr lang="ca-ES" sz="1600" dirty="0">
                <a:latin typeface="Bree Serif"/>
                <a:ea typeface="Bree Serif"/>
                <a:cs typeface="Bree Serif"/>
                <a:sym typeface="Bree Serif"/>
              </a:rPr>
              <a:t>Festa de comiat dels alumnes de 4t d’ESO</a:t>
            </a:r>
            <a:endParaRPr lang="ca-ES" sz="1200" dirty="0">
              <a:latin typeface="Bree Serif"/>
              <a:ea typeface="Bree Serif"/>
              <a:cs typeface="Bree Serif"/>
              <a:sym typeface="Bree Serif"/>
            </a:endParaRPr>
          </a:p>
          <a:p>
            <a:pPr lvl="0">
              <a:buSzPts val="1800"/>
            </a:pPr>
            <a:r>
              <a:rPr lang="ca-ES" sz="1600" dirty="0">
                <a:latin typeface="Bree Serif"/>
                <a:ea typeface="Bree Serif"/>
                <a:cs typeface="Bree Serif"/>
                <a:sym typeface="Bree Serif"/>
              </a:rPr>
              <a:t>* Festa de graduació i comiat dels alumnes de 2n</a:t>
            </a:r>
          </a:p>
          <a:p>
            <a:pPr lvl="0">
              <a:buSzPts val="1800"/>
            </a:pPr>
            <a:r>
              <a:rPr lang="ca-ES" sz="1600" dirty="0">
                <a:latin typeface="Bree Serif"/>
                <a:ea typeface="Bree Serif"/>
                <a:cs typeface="Bree Serif"/>
                <a:sym typeface="Bree Serif"/>
              </a:rPr>
              <a:t> de Batxillerat i 2n de Cicles </a:t>
            </a:r>
            <a:r>
              <a:rPr lang="ca-ES" sz="1600" dirty="0" smtClean="0">
                <a:latin typeface="Bree Serif"/>
                <a:ea typeface="Bree Serif"/>
                <a:cs typeface="Bree Serif"/>
                <a:sym typeface="Bree Serif"/>
              </a:rPr>
              <a:t>formatius</a:t>
            </a:r>
          </a:p>
          <a:p>
            <a:pPr lvl="0">
              <a:buSzPts val="1800"/>
            </a:pPr>
            <a:r>
              <a:rPr lang="ca-ES" sz="1600" b="0" i="0" u="none" strike="noStrike" cap="none" dirty="0" smtClean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* Regal actes de graduació</a:t>
            </a:r>
            <a:endParaRPr lang="ca-ES" sz="1600" b="0" i="0" u="none" strike="noStrike" cap="none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59" name="Google Shape;159;ga13aab562a_0_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6" y="733032"/>
            <a:ext cx="2512208" cy="1645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a13aab562a_0_22"/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9"/>
          <a:stretch/>
        </p:blipFill>
        <p:spPr>
          <a:xfrm>
            <a:off x="455943" y="3509482"/>
            <a:ext cx="2446075" cy="1251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9"/>
          <a:stretch/>
        </p:blipFill>
        <p:spPr>
          <a:xfrm>
            <a:off x="455943" y="4862717"/>
            <a:ext cx="2467992" cy="1114887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612" y="6152488"/>
            <a:ext cx="1133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7" y="326809"/>
            <a:ext cx="3442248" cy="231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50;ga13aab54c4_0_449"/>
          <p:cNvSpPr txBox="1"/>
          <p:nvPr/>
        </p:nvSpPr>
        <p:spPr>
          <a:xfrm>
            <a:off x="4372252" y="1180490"/>
            <a:ext cx="3306933" cy="61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800"/>
            </a:pPr>
            <a:r>
              <a:rPr lang="ca-ES" sz="1800" dirty="0">
                <a:latin typeface="Bree Serif"/>
                <a:ea typeface="Bree Serif"/>
                <a:cs typeface="Bree Serif"/>
                <a:sym typeface="Bree Serif"/>
              </a:rPr>
              <a:t>Reciclatge de llibres a través de l’empresa  IDDINK. </a:t>
            </a:r>
            <a:endParaRPr sz="1800" dirty="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" name="Google Shape;150;ga13aab54c4_0_449"/>
          <p:cNvSpPr txBox="1"/>
          <p:nvPr/>
        </p:nvSpPr>
        <p:spPr>
          <a:xfrm>
            <a:off x="3593975" y="3646357"/>
            <a:ext cx="4404805" cy="1467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800"/>
            </a:pPr>
            <a:r>
              <a:rPr lang="ca-ES" sz="1800" dirty="0" smtClean="0">
                <a:latin typeface="Bree Serif"/>
                <a:ea typeface="Bree Serif"/>
                <a:cs typeface="Bree Serif"/>
                <a:sym typeface="Bree Serif"/>
              </a:rPr>
              <a:t>INVERSIÓ: </a:t>
            </a:r>
          </a:p>
          <a:p>
            <a:pPr lvl="0">
              <a:buSzPts val="1800"/>
            </a:pPr>
            <a:r>
              <a:rPr lang="ca-ES" sz="1800" dirty="0" smtClean="0">
                <a:latin typeface="Bree Serif"/>
                <a:ea typeface="Bree Serif"/>
                <a:cs typeface="Bree Serif"/>
                <a:sym typeface="Bree Serif"/>
              </a:rPr>
              <a:t> </a:t>
            </a:r>
          </a:p>
          <a:p>
            <a:pPr lvl="0">
              <a:buSzPts val="1800"/>
            </a:pPr>
            <a:r>
              <a:rPr lang="ca-ES" sz="1800" dirty="0" smtClean="0">
                <a:latin typeface="Bree Serif"/>
                <a:ea typeface="Bree Serif"/>
                <a:cs typeface="Bree Serif"/>
                <a:sym typeface="Bree Serif"/>
              </a:rPr>
              <a:t>Compra d’una enquadernadora per fer els dossiers a l’institut </a:t>
            </a:r>
            <a:r>
              <a:rPr lang="ca-ES" sz="1800" dirty="0" err="1" smtClean="0">
                <a:latin typeface="Bree Serif"/>
                <a:ea typeface="Bree Serif"/>
                <a:cs typeface="Bree Serif"/>
                <a:sym typeface="Bree Serif"/>
              </a:rPr>
              <a:t>Cirviànum</a:t>
            </a:r>
            <a:endParaRPr sz="1800" dirty="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6" y="3053919"/>
            <a:ext cx="2841145" cy="288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367" y="6151717"/>
            <a:ext cx="1133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3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/>
          <p:nvPr/>
        </p:nvSpPr>
        <p:spPr>
          <a:xfrm>
            <a:off x="1087450" y="2024772"/>
            <a:ext cx="7229400" cy="24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ca-ES" sz="4200" b="0" i="0" u="none" strike="noStrike" cap="none" dirty="0">
                <a:solidFill>
                  <a:schemeClr val="accent3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Projectes </a:t>
            </a:r>
            <a:r>
              <a:rPr lang="ca-ES" sz="4200" b="0" i="0" u="none" strike="noStrike" cap="none" dirty="0" smtClean="0">
                <a:solidFill>
                  <a:schemeClr val="accent3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subvencionats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ca-ES" sz="4200" b="0" i="0" u="none" strike="noStrike" cap="none" dirty="0" smtClean="0">
                <a:solidFill>
                  <a:schemeClr val="accent3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per AFA pel </a:t>
            </a:r>
            <a:endParaRPr dirty="0">
              <a:solidFill>
                <a:schemeClr val="accent3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ca-ES" sz="4200" b="0" i="0" u="none" strike="noStrike" cap="none" dirty="0">
                <a:solidFill>
                  <a:schemeClr val="accent3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curs </a:t>
            </a:r>
            <a:r>
              <a:rPr lang="ca-ES" sz="4200" b="0" i="0" u="none" strike="noStrike" cap="none" dirty="0" smtClean="0">
                <a:solidFill>
                  <a:schemeClr val="accent3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2024 </a:t>
            </a:r>
            <a:r>
              <a:rPr lang="ca-ES" sz="4200" b="0" i="0" u="none" strike="noStrike" cap="none" dirty="0">
                <a:solidFill>
                  <a:schemeClr val="accent3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- </a:t>
            </a:r>
            <a:r>
              <a:rPr lang="ca-ES" sz="4200" b="0" i="0" u="none" strike="noStrike" cap="none" dirty="0" smtClean="0">
                <a:solidFill>
                  <a:schemeClr val="accent3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2025</a:t>
            </a:r>
            <a:endParaRPr sz="3800" b="0" i="0" u="none" strike="noStrike" cap="none" dirty="0">
              <a:solidFill>
                <a:schemeClr val="accent3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871" y="6142840"/>
            <a:ext cx="1133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63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cdc0302b9_0_1"/>
          <p:cNvSpPr txBox="1"/>
          <p:nvPr/>
        </p:nvSpPr>
        <p:spPr>
          <a:xfrm>
            <a:off x="124286" y="1304058"/>
            <a:ext cx="3746377" cy="5229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800"/>
            </a:pPr>
            <a:r>
              <a:rPr lang="ca-ES" sz="1800" dirty="0" smtClean="0">
                <a:latin typeface="Bree Serif"/>
                <a:ea typeface="Bree Serif"/>
                <a:cs typeface="Bree Serif"/>
                <a:sym typeface="Bree Serif"/>
              </a:rPr>
              <a:t>Departament d’informàtica: </a:t>
            </a:r>
            <a:endParaRPr lang="ca-ES" sz="1800" dirty="0"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dirty="0" smtClean="0">
                <a:sym typeface="Bree Serif"/>
              </a:rPr>
              <a:t>Adquisició d’ordinadors de segona mà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ca-ES" dirty="0">
              <a:sym typeface="Bree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dirty="0">
                <a:latin typeface="Bree Serif"/>
                <a:ea typeface="Bree Serif"/>
                <a:cs typeface="Bree Serif"/>
                <a:sym typeface="Bree Serif"/>
              </a:rPr>
              <a:t>Departament de llengües: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dirty="0" smtClean="0">
                <a:sym typeface="Bree Serif"/>
              </a:rPr>
              <a:t>Tallers </a:t>
            </a:r>
            <a:r>
              <a:rPr lang="ca-ES" dirty="0" err="1" smtClean="0">
                <a:sym typeface="Bree Serif"/>
              </a:rPr>
              <a:t>Buzz</a:t>
            </a:r>
            <a:r>
              <a:rPr lang="ca-ES" dirty="0" smtClean="0">
                <a:sym typeface="Bree Serif"/>
              </a:rPr>
              <a:t> (anglès)</a:t>
            </a:r>
          </a:p>
          <a:p>
            <a:pPr>
              <a:buSzPts val="1800"/>
            </a:pPr>
            <a:r>
              <a:rPr lang="ca-ES" dirty="0">
                <a:sym typeface="Bree Serif"/>
              </a:rPr>
              <a:t>Xerrades amb l’autor i taller de </a:t>
            </a:r>
            <a:r>
              <a:rPr lang="ca-ES" dirty="0" err="1">
                <a:sym typeface="Bree Serif"/>
              </a:rPr>
              <a:t>microcontes</a:t>
            </a:r>
            <a:endParaRPr lang="ca-ES" dirty="0">
              <a:sym typeface="Bree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dirty="0" smtClean="0">
                <a:sym typeface="Bree Serif"/>
              </a:rPr>
              <a:t>Llicència DICTAPP </a:t>
            </a:r>
            <a:endParaRPr dirty="0">
              <a:sym typeface="Bree Serif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a-ES" sz="1800" b="0" i="0" u="none" strike="noStrike" cap="none" dirty="0" smtClean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0" i="0" u="none" strike="noStrike" cap="none" dirty="0" smtClean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Departament </a:t>
            </a:r>
            <a:r>
              <a:rPr lang="ca-ES" sz="1800" b="0" i="0" u="none" strike="noStrike" cap="non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de ciències: </a:t>
            </a:r>
            <a:endParaRPr lang="ca-ES" sz="1800" b="0" i="0" u="none" strike="noStrike" cap="none" dirty="0" smtClean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Mesurador </a:t>
            </a:r>
            <a:r>
              <a:rPr lang="ca-ES" sz="14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multiparamètric</a:t>
            </a:r>
            <a:endParaRPr lang="ca-ES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 smtClean="0"/>
              <a:t>Martell de geòleg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Despeses trasllat a les olimpíades de geologia a Manresa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0" i="0" u="none" strike="noStrike" cap="none" dirty="0" smtClean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Departament d’expressions: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dirty="0">
                <a:sym typeface="Bree Serif"/>
              </a:rPr>
              <a:t>Material </a:t>
            </a:r>
            <a:r>
              <a:rPr lang="ca-ES" dirty="0" smtClean="0">
                <a:sym typeface="Bree Serif"/>
              </a:rPr>
              <a:t>pel departament de música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dirty="0" smtClean="0">
                <a:sym typeface="Bree Serif"/>
              </a:rPr>
              <a:t>Material pel departament d’educació física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dirty="0" smtClean="0">
                <a:sym typeface="Bree Serif"/>
              </a:rPr>
              <a:t>Taller el dol i la creativitat</a:t>
            </a:r>
          </a:p>
          <a:p>
            <a:pPr lvl="0" algn="just"/>
            <a:endParaRPr lang="es-ES" sz="1800" dirty="0" smtClean="0">
              <a:latin typeface="Bree Serif"/>
              <a:ea typeface="Bree Serif"/>
              <a:cs typeface="Bree Serif"/>
              <a:sym typeface="Bree Serif"/>
            </a:endParaRPr>
          </a:p>
          <a:p>
            <a:pPr lvl="0" algn="just"/>
            <a:r>
              <a:rPr lang="es-ES" sz="1800" dirty="0" err="1" smtClean="0">
                <a:latin typeface="Bree Serif"/>
                <a:ea typeface="Bree Serif"/>
                <a:cs typeface="Bree Serif"/>
                <a:sym typeface="Bree Serif"/>
              </a:rPr>
              <a:t>Departament</a:t>
            </a:r>
            <a:r>
              <a:rPr lang="es-ES" sz="1800" dirty="0" smtClean="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s-ES" sz="1800" dirty="0">
                <a:latin typeface="Bree Serif"/>
                <a:ea typeface="Bree Serif"/>
                <a:cs typeface="Bree Serif"/>
                <a:sym typeface="Bree Serif"/>
              </a:rPr>
              <a:t>de </a:t>
            </a:r>
            <a:r>
              <a:rPr lang="es-ES" sz="1800" dirty="0" err="1">
                <a:latin typeface="Bree Serif"/>
                <a:ea typeface="Bree Serif"/>
                <a:cs typeface="Bree Serif"/>
                <a:sym typeface="Bree Serif"/>
              </a:rPr>
              <a:t>socials</a:t>
            </a:r>
            <a:r>
              <a:rPr lang="es-ES" sz="1800" dirty="0">
                <a:latin typeface="Bree Serif"/>
                <a:ea typeface="Bree Serif"/>
                <a:cs typeface="Bree Serif"/>
                <a:sym typeface="Bree Serif"/>
              </a:rPr>
              <a:t>: </a:t>
            </a:r>
          </a:p>
          <a:p>
            <a:pPr lvl="0" algn="just"/>
            <a:r>
              <a:rPr lang="es-ES" dirty="0">
                <a:sym typeface="Bree Serif"/>
              </a:rPr>
              <a:t>Taller de </a:t>
            </a:r>
            <a:r>
              <a:rPr lang="es-ES" dirty="0" err="1">
                <a:sym typeface="Bree Serif"/>
              </a:rPr>
              <a:t>ceràmica</a:t>
            </a:r>
            <a:r>
              <a:rPr lang="es-ES" dirty="0">
                <a:sym typeface="Bree Serif"/>
              </a:rPr>
              <a:t> “El </a:t>
            </a:r>
            <a:r>
              <a:rPr lang="es-ES" dirty="0" err="1">
                <a:sym typeface="Bree Serif"/>
              </a:rPr>
              <a:t>dol</a:t>
            </a:r>
            <a:r>
              <a:rPr lang="es-ES" dirty="0">
                <a:sym typeface="Bree Serif"/>
              </a:rPr>
              <a:t> i la </a:t>
            </a:r>
            <a:r>
              <a:rPr lang="es-ES" dirty="0" err="1">
                <a:sym typeface="Bree Serif"/>
              </a:rPr>
              <a:t>creativitat</a:t>
            </a:r>
            <a:r>
              <a:rPr lang="es-ES" dirty="0">
                <a:sym typeface="Bree Serif"/>
              </a:rPr>
              <a:t>”</a:t>
            </a:r>
          </a:p>
          <a:p>
            <a:pPr lvl="0" algn="just"/>
            <a:r>
              <a:rPr lang="es-ES" dirty="0">
                <a:sym typeface="Bree Serif"/>
              </a:rPr>
              <a:t>Mapa mural mundo </a:t>
            </a:r>
            <a:r>
              <a:rPr lang="es-ES" dirty="0" err="1">
                <a:sym typeface="Bree Serif"/>
              </a:rPr>
              <a:t>planisferi</a:t>
            </a:r>
            <a:r>
              <a:rPr lang="es-ES" dirty="0">
                <a:sym typeface="Bree Serif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ca-ES" dirty="0">
              <a:sym typeface="Bree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gacdc0302b9_0_1"/>
          <p:cNvSpPr txBox="1"/>
          <p:nvPr/>
        </p:nvSpPr>
        <p:spPr>
          <a:xfrm>
            <a:off x="4071998" y="1321333"/>
            <a:ext cx="3935660" cy="519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800"/>
            </a:pPr>
            <a:r>
              <a:rPr lang="ca-ES" sz="1800" dirty="0">
                <a:latin typeface="Bree Serif"/>
                <a:ea typeface="Bree Serif"/>
                <a:cs typeface="Bree Serif"/>
                <a:sym typeface="Bree Serif"/>
              </a:rPr>
              <a:t>Cicle de perruqueria: </a:t>
            </a:r>
          </a:p>
          <a:p>
            <a:pPr lvl="0">
              <a:buSzPts val="1800"/>
            </a:pPr>
            <a:r>
              <a:rPr lang="ca-ES" dirty="0"/>
              <a:t>Dues unitats de rentacaps </a:t>
            </a:r>
          </a:p>
          <a:p>
            <a:pPr lvl="0">
              <a:buSzPts val="1800"/>
            </a:pPr>
            <a:endParaRPr lang="ca-ES" sz="18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0" i="0" u="none" strike="noStrike" cap="none" dirty="0" smtClean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Batxillerat artístic: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>
                <a:sym typeface="Bree Serif"/>
              </a:rPr>
              <a:t>Projecte “cinema en curs</a:t>
            </a:r>
            <a:r>
              <a:rPr lang="ca-ES" dirty="0" smtClean="0">
                <a:sym typeface="Bree Serif"/>
              </a:rPr>
              <a:t>” A BAO A QU</a:t>
            </a:r>
            <a:endParaRPr lang="ca-ES" dirty="0">
              <a:sym typeface="Bree Serif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a-ES" sz="1800" b="0" i="0" u="none" strike="noStrike" cap="none" dirty="0" smtClean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0" i="0" u="none" strike="noStrike" cap="none" dirty="0" smtClean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Direcció i coordinació: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dirty="0">
                <a:sym typeface="Bree Serif"/>
              </a:rPr>
              <a:t>Llicència B-resolt 12 </a:t>
            </a:r>
            <a:r>
              <a:rPr lang="ca-ES" dirty="0" smtClean="0">
                <a:sym typeface="Bree Serif"/>
              </a:rPr>
              <a:t>mesos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dirty="0" smtClean="0">
                <a:sym typeface="Bree Serif"/>
              </a:rPr>
              <a:t>Llicència </a:t>
            </a:r>
            <a:r>
              <a:rPr lang="ca-ES" dirty="0" err="1" smtClean="0">
                <a:sym typeface="Bree Serif"/>
              </a:rPr>
              <a:t>Unportal</a:t>
            </a:r>
            <a:endParaRPr dirty="0">
              <a:sym typeface="Bree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ca-ES" sz="1800" b="0" i="0" u="none" strike="noStrike" cap="none" dirty="0" smtClean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lvl="0" algn="just"/>
            <a:r>
              <a:rPr lang="ca-ES" sz="1800" dirty="0">
                <a:latin typeface="Bree Serif"/>
                <a:ea typeface="Bree Serif"/>
                <a:cs typeface="Bree Serif"/>
                <a:sym typeface="Bree Serif"/>
              </a:rPr>
              <a:t>Tallers: </a:t>
            </a:r>
          </a:p>
          <a:p>
            <a:pPr lvl="0" algn="just"/>
            <a:r>
              <a:rPr lang="ca-ES" dirty="0"/>
              <a:t>Defensa oral dels Treballs de Recerca 2n </a:t>
            </a:r>
            <a:r>
              <a:rPr lang="ca-ES" dirty="0" err="1"/>
              <a:t>Batx</a:t>
            </a:r>
            <a:endParaRPr lang="ca-ES" dirty="0"/>
          </a:p>
          <a:p>
            <a:pPr lvl="0" algn="just"/>
            <a:r>
              <a:rPr lang="ca-ES" dirty="0"/>
              <a:t>Jornades inclusives i </a:t>
            </a:r>
            <a:r>
              <a:rPr lang="ca-ES" dirty="0" smtClean="0"/>
              <a:t>singulars</a:t>
            </a:r>
          </a:p>
          <a:p>
            <a:pPr lvl="0" algn="just"/>
            <a:endParaRPr lang="ca-ES" dirty="0"/>
          </a:p>
          <a:p>
            <a:pPr lvl="0">
              <a:buSzPts val="1800"/>
            </a:pPr>
            <a:r>
              <a:rPr lang="ca-ES" sz="1800" dirty="0">
                <a:latin typeface="Bree Serif"/>
                <a:ea typeface="Bree Serif"/>
                <a:cs typeface="Bree Serif"/>
                <a:sym typeface="Bree Serif"/>
              </a:rPr>
              <a:t>Comissió IKYGAI:</a:t>
            </a:r>
          </a:p>
          <a:p>
            <a:pPr lvl="0">
              <a:buSzPts val="1400"/>
            </a:pPr>
            <a:r>
              <a:rPr lang="ca-ES" dirty="0">
                <a:sym typeface="Bree Serif"/>
              </a:rPr>
              <a:t>Taller sobre educació afectiva</a:t>
            </a:r>
          </a:p>
          <a:p>
            <a:pPr lvl="0">
              <a:buSzPts val="1400"/>
            </a:pPr>
            <a:r>
              <a:rPr lang="ca-ES" dirty="0">
                <a:sym typeface="Bree Serif"/>
              </a:rPr>
              <a:t>i sexual impartit per </a:t>
            </a:r>
          </a:p>
          <a:p>
            <a:pPr lvl="0">
              <a:buSzPts val="1400"/>
            </a:pPr>
            <a:r>
              <a:rPr lang="ca-ES" dirty="0">
                <a:sym typeface="Bree Serif"/>
              </a:rPr>
              <a:t>Mandràgores (ESO + cicles)</a:t>
            </a:r>
          </a:p>
          <a:p>
            <a:pPr lvl="0">
              <a:buSzPts val="1400"/>
            </a:pPr>
            <a:r>
              <a:rPr lang="ca-ES" dirty="0">
                <a:sym typeface="Bree Serif"/>
              </a:rPr>
              <a:t>*Pressupost 2023-24*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ca-ES" sz="1800" b="0" i="0" u="none" strike="noStrike" cap="none" dirty="0" smtClean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gacdc0302b9_0_1"/>
          <p:cNvSpPr txBox="1">
            <a:spLocks noGrp="1"/>
          </p:cNvSpPr>
          <p:nvPr>
            <p:ph type="title"/>
          </p:nvPr>
        </p:nvSpPr>
        <p:spPr>
          <a:xfrm>
            <a:off x="755583" y="316449"/>
            <a:ext cx="6612882" cy="81101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lang="ca-ES" sz="4200" dirty="0" smtClean="0">
                <a:solidFill>
                  <a:srgbClr val="000000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Projectes curs 2024-25</a:t>
            </a:r>
            <a:endParaRPr sz="42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309" y="5108148"/>
            <a:ext cx="1132873" cy="1108526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766" y="6108509"/>
            <a:ext cx="1133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 txBox="1"/>
          <p:nvPr/>
        </p:nvSpPr>
        <p:spPr>
          <a:xfrm>
            <a:off x="1426288" y="516232"/>
            <a:ext cx="5415380" cy="83317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ca-ES" sz="4200" b="0" i="0" u="none" strike="noStrike" cap="none" dirty="0" smtClean="0">
                <a:solidFill>
                  <a:schemeClr val="bg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QUOTA D’AFA</a:t>
            </a:r>
            <a:endParaRPr sz="4200" b="0" i="0" u="none" strike="noStrike" cap="none" dirty="0">
              <a:solidFill>
                <a:schemeClr val="bg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4" name="Google Shape;167;gacdc0302b9_0_1"/>
          <p:cNvSpPr txBox="1"/>
          <p:nvPr/>
        </p:nvSpPr>
        <p:spPr>
          <a:xfrm>
            <a:off x="729391" y="1695635"/>
            <a:ext cx="6809173" cy="4509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buSzPts val="1800"/>
            </a:pPr>
            <a:r>
              <a:rPr lang="ca-ES" dirty="0" smtClean="0">
                <a:sym typeface="Bree Serif"/>
              </a:rPr>
              <a:t>Segons l’article 6.2 dels </a:t>
            </a:r>
            <a:r>
              <a:rPr lang="ca-ES" dirty="0">
                <a:sym typeface="Bree Serif"/>
              </a:rPr>
              <a:t>Estatus de </a:t>
            </a:r>
            <a:r>
              <a:rPr lang="ca-ES" dirty="0" smtClean="0">
                <a:sym typeface="Bree Serif"/>
              </a:rPr>
              <a:t>data 02/11/2001, l’ASSOCIACIÓ DE MARES I PARES D’ALUMNES DE L’IES CIRVIÀNUM DE TORELLÓ, són deures dels membres de l’associació: “contribuir al sosteniment de l’Associació amb el pagament de quotes, derrames i altres aportacions econòmiques fixades pels estatuts i aprovades d’acord amb aquestes”.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ca-ES" dirty="0">
              <a:sym typeface="Bree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dirty="0" smtClean="0">
                <a:sym typeface="Bree Serif"/>
              </a:rPr>
              <a:t>La quota d’AMPA, cobrada a través d’IDDINK, per aquest curs 2024-2025 ha estat de 25,00 € per alumne/a.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ca-ES" dirty="0" smtClean="0">
              <a:sym typeface="Bree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u="sng" dirty="0" smtClean="0">
                <a:sym typeface="Bree Serif"/>
              </a:rPr>
              <a:t>Històric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ca-ES" u="sng" dirty="0" smtClean="0">
              <a:sym typeface="Bree Serif"/>
            </a:endParaRPr>
          </a:p>
          <a:p>
            <a:pPr lvl="0">
              <a:buSzPts val="1400"/>
            </a:pPr>
            <a:r>
              <a:rPr lang="ca-E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Curs 2017-2018 ..... 20,00 € x</a:t>
            </a:r>
            <a:r>
              <a:rPr lang="ca-ES" dirty="0" smtClean="0">
                <a:sym typeface="Bree Serif"/>
              </a:rPr>
              <a:t> </a:t>
            </a:r>
            <a:r>
              <a:rPr lang="ca-ES" dirty="0">
                <a:sym typeface="Bree Serif"/>
              </a:rPr>
              <a:t>alumne/a</a:t>
            </a:r>
            <a:endParaRPr lang="ca-ES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1400"/>
            </a:pPr>
            <a:r>
              <a:rPr lang="ca-ES" dirty="0" smtClean="0"/>
              <a:t>Curs 2018-2019 ..... 25,00 € x</a:t>
            </a:r>
            <a:r>
              <a:rPr lang="ca-ES" dirty="0" smtClean="0">
                <a:sym typeface="Bree Serif"/>
              </a:rPr>
              <a:t> </a:t>
            </a:r>
            <a:r>
              <a:rPr lang="ca-ES" dirty="0">
                <a:sym typeface="Bree Serif"/>
              </a:rPr>
              <a:t>alumne/a</a:t>
            </a:r>
            <a:endParaRPr lang="ca-ES" dirty="0" smtClean="0"/>
          </a:p>
          <a:p>
            <a:pPr lvl="0">
              <a:buSzPts val="1400"/>
            </a:pPr>
            <a:r>
              <a:rPr lang="ca-ES" dirty="0" smtClean="0"/>
              <a:t>Curs 2019-2020 ..... 25,00 € x </a:t>
            </a:r>
            <a:r>
              <a:rPr lang="ca-ES" dirty="0" smtClean="0">
                <a:sym typeface="Bree Serif"/>
              </a:rPr>
              <a:t>alumne/a</a:t>
            </a:r>
            <a:endParaRPr lang="ca-ES" dirty="0" smtClean="0"/>
          </a:p>
          <a:p>
            <a:pPr lvl="0">
              <a:buSzPts val="1400"/>
            </a:pPr>
            <a:r>
              <a:rPr lang="ca-ES" dirty="0" smtClean="0"/>
              <a:t>Curs 2020-2021 ..... 25,00 € x</a:t>
            </a:r>
            <a:r>
              <a:rPr lang="ca-ES" dirty="0" smtClean="0">
                <a:sym typeface="Bree Serif"/>
              </a:rPr>
              <a:t> </a:t>
            </a:r>
            <a:r>
              <a:rPr lang="ca-ES" dirty="0">
                <a:sym typeface="Bree Serif"/>
              </a:rPr>
              <a:t>alumne/a</a:t>
            </a:r>
            <a:endParaRPr lang="ca-ES" dirty="0" smtClean="0"/>
          </a:p>
          <a:p>
            <a:pPr lvl="0">
              <a:buSzPts val="1400"/>
            </a:pPr>
            <a:r>
              <a:rPr lang="ca-ES" dirty="0" smtClean="0"/>
              <a:t>Curs 2021-2022 ..... 25,00 € x</a:t>
            </a:r>
            <a:r>
              <a:rPr lang="ca-ES" dirty="0" smtClean="0">
                <a:sym typeface="Bree Serif"/>
              </a:rPr>
              <a:t> </a:t>
            </a:r>
            <a:r>
              <a:rPr lang="ca-ES" dirty="0">
                <a:sym typeface="Bree Serif"/>
              </a:rPr>
              <a:t>alumne/a</a:t>
            </a:r>
            <a:endParaRPr lang="ca-ES" dirty="0" smtClean="0"/>
          </a:p>
          <a:p>
            <a:pPr lvl="0">
              <a:buSzPts val="1400"/>
            </a:pPr>
            <a:r>
              <a:rPr lang="ca-E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Curs 2022-2023 ..... 25,00 € x</a:t>
            </a:r>
            <a:r>
              <a:rPr lang="ca-ES" dirty="0" smtClean="0">
                <a:sym typeface="Bree Serif"/>
              </a:rPr>
              <a:t> alumne/a</a:t>
            </a:r>
          </a:p>
          <a:p>
            <a:pPr lvl="0">
              <a:buSzPts val="1400"/>
            </a:pPr>
            <a:r>
              <a:rPr lang="ca-E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Bree Serif"/>
              </a:rPr>
              <a:t>Curs 2023-2024 ..... 25,00 € x alumne/a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ca-ES" sz="1400" b="0" i="0" u="none" strike="noStrike" cap="none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a-ES" dirty="0" smtClean="0">
                <a:latin typeface="Roboto"/>
                <a:ea typeface="Roboto"/>
                <a:cs typeface="Roboto"/>
                <a:sym typeface="Roboto"/>
              </a:rPr>
              <a:t>Es proposa mantenir la mateixa quota per al curs 2025-2026</a:t>
            </a:r>
            <a:endParaRPr lang="ca-ES" sz="1400" b="0" i="0" u="none" strike="noStrike" cap="none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613" y="6054063"/>
            <a:ext cx="1133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26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831406"/>
            <a:ext cx="7620000" cy="1571917"/>
          </a:xfrm>
        </p:spPr>
        <p:txBody>
          <a:bodyPr/>
          <a:lstStyle/>
          <a:p>
            <a:pPr algn="ctr"/>
            <a:r>
              <a:rPr lang="ca-ES" sz="4800" dirty="0" smtClean="0">
                <a:solidFill>
                  <a:schemeClr val="accent3"/>
                </a:solidFill>
              </a:rPr>
              <a:t>Votació per aprovar la quota d’AFA pel curs 2025-2026</a:t>
            </a:r>
            <a:endParaRPr lang="es-ES" sz="4800" dirty="0">
              <a:solidFill>
                <a:schemeClr val="accent3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612" y="6098451"/>
            <a:ext cx="1133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55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"/>
          <p:cNvSpPr txBox="1">
            <a:spLocks noGrp="1"/>
          </p:cNvSpPr>
          <p:nvPr>
            <p:ph type="title"/>
          </p:nvPr>
        </p:nvSpPr>
        <p:spPr>
          <a:xfrm>
            <a:off x="466078" y="265760"/>
            <a:ext cx="7620000" cy="80843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ca-ES" sz="4200" dirty="0" smtClean="0">
                <a:solidFill>
                  <a:srgbClr val="000000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Balanç curs 2023-2024</a:t>
            </a:r>
            <a:endParaRPr sz="4200" dirty="0">
              <a:solidFill>
                <a:srgbClr val="000000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dirty="0"/>
          </a:p>
        </p:txBody>
      </p:sp>
      <p:pic>
        <p:nvPicPr>
          <p:cNvPr id="307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38" y="1148905"/>
            <a:ext cx="5424256" cy="550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245" y="6151717"/>
            <a:ext cx="1133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a13aab562a_0_82"/>
          <p:cNvSpPr txBox="1">
            <a:spLocks noGrp="1"/>
          </p:cNvSpPr>
          <p:nvPr>
            <p:ph type="title"/>
          </p:nvPr>
        </p:nvSpPr>
        <p:spPr>
          <a:xfrm>
            <a:off x="532659" y="133165"/>
            <a:ext cx="7075503" cy="80786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ca-ES" sz="4200" dirty="0" smtClean="0">
                <a:solidFill>
                  <a:srgbClr val="000000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Pressupost curs 2024-2025</a:t>
            </a:r>
            <a:endParaRPr sz="4200" dirty="0">
              <a:solidFill>
                <a:srgbClr val="000000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2" y="991394"/>
            <a:ext cx="5798273" cy="560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735" y="6143610"/>
            <a:ext cx="1133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13aab562a_0_88"/>
          <p:cNvSpPr txBox="1"/>
          <p:nvPr/>
        </p:nvSpPr>
        <p:spPr>
          <a:xfrm>
            <a:off x="532659" y="1155526"/>
            <a:ext cx="7892249" cy="4535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ca-ES" sz="4300" b="0" i="0" u="none" strike="noStrike" cap="none" dirty="0">
                <a:solidFill>
                  <a:schemeClr val="accent3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Comunicació</a:t>
            </a:r>
            <a:br>
              <a:rPr lang="ca-ES" sz="4300" b="0" i="0" u="none" strike="noStrike" cap="none" dirty="0">
                <a:solidFill>
                  <a:schemeClr val="accent3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</a:br>
            <a:r>
              <a:rPr lang="ca-ES" sz="4300" b="0" i="0" u="none" strike="noStrike" cap="none" dirty="0" smtClean="0">
                <a:solidFill>
                  <a:schemeClr val="accent3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AFA </a:t>
            </a:r>
            <a:r>
              <a:rPr lang="ca-ES" sz="4300" b="0" i="0" u="none" strike="noStrike" cap="none" dirty="0">
                <a:solidFill>
                  <a:schemeClr val="accent3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– </a:t>
            </a:r>
            <a:r>
              <a:rPr lang="ca-ES" sz="4300" b="0" i="0" u="none" strike="noStrike" cap="none" dirty="0" smtClean="0">
                <a:solidFill>
                  <a:schemeClr val="accent3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famílies i famílies </a:t>
            </a:r>
            <a:r>
              <a:rPr lang="ca-ES" sz="4300" b="0" i="0" u="none" strike="noStrike" cap="none" dirty="0">
                <a:solidFill>
                  <a:schemeClr val="accent3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- </a:t>
            </a:r>
            <a:r>
              <a:rPr lang="ca-ES" sz="4300" b="0" i="0" u="none" strike="noStrike" cap="none" dirty="0" smtClean="0">
                <a:solidFill>
                  <a:schemeClr val="accent3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AFA</a:t>
            </a:r>
            <a:endParaRPr sz="4300" b="0" i="0" u="none" strike="noStrike" cap="none" dirty="0">
              <a:solidFill>
                <a:schemeClr val="accent3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lang="ca-ES" sz="2800" dirty="0" smtClean="0">
              <a:solidFill>
                <a:schemeClr val="accent3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ca-ES" sz="2800" dirty="0" smtClean="0">
                <a:solidFill>
                  <a:srgbClr val="002060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Esteu convidats a les r</a:t>
            </a:r>
            <a:r>
              <a:rPr lang="ca-ES" sz="2800" u="none" strike="noStrike" cap="none" dirty="0" smtClean="0">
                <a:solidFill>
                  <a:srgbClr val="002060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eunions d’AFA que es celebren l’últim dimecres/dijous de cada mes.</a:t>
            </a:r>
            <a:endParaRPr sz="2800" u="none" strike="noStrike" cap="none" dirty="0">
              <a:solidFill>
                <a:srgbClr val="002060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ca-ES" sz="4000" b="0" i="0" u="none" strike="noStrike" cap="none" dirty="0" smtClean="0">
              <a:solidFill>
                <a:srgbClr val="0000F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a-ES" sz="4000" b="0" i="0" u="none" strike="noStrike" cap="none" dirty="0" smtClean="0">
                <a:solidFill>
                  <a:srgbClr val="0000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afa@cirvianum.cat</a:t>
            </a:r>
            <a:endParaRPr sz="4300" b="0" i="0" u="none" strike="noStrike" cap="none" dirty="0">
              <a:solidFill>
                <a:srgbClr val="0000F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102" y="6142839"/>
            <a:ext cx="1133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a13aab562a_0_99"/>
          <p:cNvSpPr txBox="1"/>
          <p:nvPr/>
        </p:nvSpPr>
        <p:spPr>
          <a:xfrm>
            <a:off x="1087450" y="2024772"/>
            <a:ext cx="7229400" cy="24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ca-ES" sz="4200" b="0" i="0" u="none" strike="noStrike" cap="none" dirty="0">
                <a:solidFill>
                  <a:schemeClr val="accent3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Precs i preguntes</a:t>
            </a:r>
            <a:endParaRPr sz="3800" b="0" i="0" u="none" strike="noStrike" cap="none" dirty="0">
              <a:solidFill>
                <a:schemeClr val="accent3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245" y="6107105"/>
            <a:ext cx="1133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13aab54c4_0_424"/>
          <p:cNvSpPr txBox="1">
            <a:spLocks noGrp="1"/>
          </p:cNvSpPr>
          <p:nvPr>
            <p:ph type="ctrTitle"/>
          </p:nvPr>
        </p:nvSpPr>
        <p:spPr>
          <a:xfrm>
            <a:off x="260748" y="763480"/>
            <a:ext cx="4515438" cy="70665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ca-ES" sz="3200" dirty="0" smtClean="0">
                <a:solidFill>
                  <a:schemeClr val="bg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ORDRE DEL DIA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94" name="Google Shape;94;ga13aab54c4_0_42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a13aab54c4_0_424"/>
          <p:cNvSpPr txBox="1"/>
          <p:nvPr/>
        </p:nvSpPr>
        <p:spPr>
          <a:xfrm>
            <a:off x="523783" y="1758219"/>
            <a:ext cx="7048869" cy="392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80"/>
              <a:buFont typeface="Roboto"/>
              <a:buAutoNum type="arabicPeriod"/>
            </a:pPr>
            <a:r>
              <a:rPr lang="ca-ES" sz="1600" b="1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Benvinguda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80"/>
              <a:buFont typeface="Roboto"/>
              <a:buAutoNum type="arabicPeriod"/>
            </a:pPr>
            <a:r>
              <a:rPr lang="ca-ES" sz="1600" b="1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Informacions del centre a càrrec de la directora Isabel </a:t>
            </a:r>
            <a:r>
              <a:rPr lang="ca-ES" sz="1600" b="1" i="0" u="none" strike="noStrike" cap="none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Sirerol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80"/>
              <a:buFont typeface="Roboto"/>
              <a:buAutoNum type="arabicPeriod"/>
            </a:pPr>
            <a:r>
              <a:rPr lang="ca-ES" sz="1600" b="1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Lectura i aprovació de l’acta anterior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80"/>
              <a:buFont typeface="Roboto"/>
              <a:buAutoNum type="arabicPeriod"/>
            </a:pPr>
            <a:r>
              <a:rPr lang="ca-ES" sz="1600" b="1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Presentació de la </a:t>
            </a:r>
            <a:r>
              <a:rPr lang="ca-ES" sz="1600" b="1" i="0" u="none" strike="noStrike" cap="none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nova junta d’AFA i aprovació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80"/>
              <a:buFont typeface="Roboto"/>
              <a:buAutoNum type="arabicPeriod"/>
            </a:pPr>
            <a:r>
              <a:rPr lang="ca-ES" sz="1600" b="1" i="0" u="none" strike="noStrike" cap="none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Aportacions d’AFA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80"/>
              <a:buFont typeface="Roboto"/>
              <a:buAutoNum type="arabicPeriod"/>
            </a:pPr>
            <a:r>
              <a:rPr lang="ca-ES" sz="16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ca-ES" sz="1600" b="1" i="0" u="none" strike="noStrike" cap="none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rojectes subvencionats pel curs 2024-25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80"/>
              <a:buFont typeface="Roboto"/>
              <a:buAutoNum type="arabicPeriod"/>
            </a:pPr>
            <a:r>
              <a:rPr lang="ca-ES" sz="1600" b="1" i="0" u="none" strike="noStrike" cap="none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Quota d’AFA i votació per aprovar la quota del curs 2025-26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80"/>
              <a:buFont typeface="Roboto"/>
              <a:buAutoNum type="arabicPeriod"/>
            </a:pPr>
            <a:r>
              <a:rPr lang="ca-ES" sz="1600" b="1" i="0" u="none" strike="noStrike" cap="none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Balanç </a:t>
            </a:r>
            <a:r>
              <a:rPr lang="ca-ES" sz="1600" b="1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econòmic curs </a:t>
            </a:r>
            <a:r>
              <a:rPr lang="ca-ES" sz="1600" b="1" i="0" u="none" strike="noStrike" cap="none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2023-24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80"/>
              <a:buFont typeface="Roboto"/>
              <a:buAutoNum type="arabicPeriod"/>
            </a:pPr>
            <a:r>
              <a:rPr lang="ca-ES" sz="1600" b="1" i="0" u="none" strike="noStrike" cap="none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Pressupost pel curs 2024-25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80"/>
              <a:buFont typeface="Roboto"/>
              <a:buAutoNum type="arabicPeriod"/>
            </a:pPr>
            <a:r>
              <a:rPr lang="ca-ES" sz="1600" b="1" i="0" u="none" strike="noStrike" cap="none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Precs </a:t>
            </a:r>
            <a:r>
              <a:rPr lang="ca-ES" sz="1600" b="1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i preguntes</a:t>
            </a:r>
            <a:endParaRPr sz="1600" b="0" i="0" u="none" strike="noStrike" cap="none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330"/>
              </a:spcBef>
              <a:spcAft>
                <a:spcPts val="0"/>
              </a:spcAft>
              <a:buClr>
                <a:srgbClr val="3F3F3F"/>
              </a:buClr>
              <a:buSzPts val="1780"/>
              <a:buFont typeface="Roboto"/>
              <a:buNone/>
            </a:pPr>
            <a:endParaRPr sz="1600" b="0" i="0" u="none" strike="noStrike" cap="none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330"/>
              </a:spcBef>
              <a:spcAft>
                <a:spcPts val="0"/>
              </a:spcAft>
              <a:buClr>
                <a:srgbClr val="3F3F3F"/>
              </a:buClr>
              <a:buSzPts val="1780"/>
              <a:buFont typeface="Roboto"/>
              <a:buNone/>
            </a:pPr>
            <a:endParaRPr sz="1600" b="0" i="0" u="none" strike="noStrike" cap="none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172720" algn="l" rtl="0">
              <a:lnSpc>
                <a:spcPct val="110000"/>
              </a:lnSpc>
              <a:spcBef>
                <a:spcPts val="330"/>
              </a:spcBef>
              <a:spcAft>
                <a:spcPts val="0"/>
              </a:spcAft>
              <a:buClr>
                <a:srgbClr val="3F3F3F"/>
              </a:buClr>
              <a:buSzPts val="1780"/>
              <a:buFont typeface="Comfortaa"/>
              <a:buNone/>
            </a:pPr>
            <a:endParaRPr sz="1600" b="0" i="0" u="none" strike="noStrike" cap="none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490" y="6142840"/>
            <a:ext cx="1133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a13aab562a_0_99"/>
          <p:cNvSpPr txBox="1"/>
          <p:nvPr/>
        </p:nvSpPr>
        <p:spPr>
          <a:xfrm>
            <a:off x="1087450" y="2024772"/>
            <a:ext cx="7229400" cy="24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ca-ES" sz="4200" b="0" i="0" u="none" strike="noStrike" cap="none" dirty="0" smtClean="0">
                <a:solidFill>
                  <a:schemeClr val="accent3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Gràcies per la vostra assistència</a:t>
            </a:r>
            <a:endParaRPr sz="3800" b="0" i="0" u="none" strike="noStrike" cap="none" dirty="0">
              <a:solidFill>
                <a:schemeClr val="accent3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490" y="6152487"/>
            <a:ext cx="1133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4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13aab54c4_0_434"/>
          <p:cNvSpPr txBox="1"/>
          <p:nvPr/>
        </p:nvSpPr>
        <p:spPr>
          <a:xfrm>
            <a:off x="1087450" y="2024772"/>
            <a:ext cx="7229400" cy="24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ca-ES" sz="4400" b="0" i="0" u="none" strike="noStrike" cap="none" dirty="0">
                <a:solidFill>
                  <a:schemeClr val="accent3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Benvinguda</a:t>
            </a:r>
            <a:endParaRPr sz="4200" b="0" i="0" u="none" strike="noStrike" cap="none" dirty="0">
              <a:solidFill>
                <a:schemeClr val="accent3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613" y="6133962"/>
            <a:ext cx="1133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/>
          <p:nvPr/>
        </p:nvSpPr>
        <p:spPr>
          <a:xfrm>
            <a:off x="1087450" y="2018794"/>
            <a:ext cx="7229400" cy="24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ca-ES" sz="4200" b="0" i="0" u="none" strike="noStrike" cap="none" dirty="0">
                <a:solidFill>
                  <a:schemeClr val="accent3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Informació del centre</a:t>
            </a:r>
            <a:endParaRPr dirty="0">
              <a:solidFill>
                <a:schemeClr val="accent3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763" y="6142839"/>
            <a:ext cx="1133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13aab54c4_0_441"/>
          <p:cNvSpPr txBox="1"/>
          <p:nvPr/>
        </p:nvSpPr>
        <p:spPr>
          <a:xfrm>
            <a:off x="1087450" y="2024772"/>
            <a:ext cx="7229400" cy="24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ca-ES" sz="4200" b="0" i="0" u="none" strike="noStrike" cap="none" dirty="0">
                <a:solidFill>
                  <a:schemeClr val="accent3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Lectura i aprovació de </a:t>
            </a:r>
            <a:endParaRPr sz="4200" b="0" i="0" u="none" strike="noStrike" cap="none" dirty="0">
              <a:solidFill>
                <a:schemeClr val="accent3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ca-ES" sz="4200" b="0" i="0" u="none" strike="noStrike" cap="none" dirty="0">
                <a:solidFill>
                  <a:schemeClr val="accent3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l’acta anterior</a:t>
            </a:r>
            <a:endParaRPr sz="3800" b="0" i="0" u="none" strike="noStrike" cap="none" dirty="0">
              <a:solidFill>
                <a:schemeClr val="accent3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396" y="6116491"/>
            <a:ext cx="1133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/>
          <p:nvPr/>
        </p:nvSpPr>
        <p:spPr>
          <a:xfrm>
            <a:off x="1087450" y="2024772"/>
            <a:ext cx="7229400" cy="24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ca-ES" sz="4200" b="0" i="0" u="none" strike="noStrike" cap="none" dirty="0">
                <a:solidFill>
                  <a:schemeClr val="accent3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Presentació de la </a:t>
            </a:r>
            <a:r>
              <a:rPr lang="ca-ES" sz="4200" b="0" i="0" u="none" strike="noStrike" cap="none" dirty="0" smtClean="0">
                <a:solidFill>
                  <a:schemeClr val="accent3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nova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ca-ES" sz="4200" b="0" i="0" u="none" strike="noStrike" cap="none" dirty="0" smtClean="0">
                <a:solidFill>
                  <a:schemeClr val="accent3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Junta d’AFA</a:t>
            </a:r>
            <a:endParaRPr sz="3800" b="0" i="0" u="none" strike="noStrike" cap="none" dirty="0">
              <a:solidFill>
                <a:schemeClr val="accent3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368" y="6142840"/>
            <a:ext cx="1133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ctrTitle"/>
          </p:nvPr>
        </p:nvSpPr>
        <p:spPr>
          <a:xfrm>
            <a:off x="454275" y="582177"/>
            <a:ext cx="8165943" cy="80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ca-ES" sz="4000" dirty="0" smtClean="0">
                <a:solidFill>
                  <a:srgbClr val="000000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NOVA JUNTA  AFA CIRVIANUM</a:t>
            </a:r>
            <a:endParaRPr lang="ca-ES" dirty="0"/>
          </a:p>
        </p:txBody>
      </p:sp>
      <p:sp>
        <p:nvSpPr>
          <p:cNvPr id="129" name="Google Shape;129;p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000">
              <a:solidFill>
                <a:srgbClr val="000000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 sz="4000">
              <a:solidFill>
                <a:srgbClr val="000000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312232" y="1384542"/>
            <a:ext cx="6985213" cy="4536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a-ES" sz="16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Presidència</a:t>
            </a:r>
            <a:r>
              <a:rPr lang="ca-E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ca-ES" sz="16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Bianca Resina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a-ES" sz="1600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Secretaria</a:t>
            </a:r>
            <a:r>
              <a:rPr lang="ca-ES" sz="16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ca-ES" sz="16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Eva Ferrer</a:t>
            </a:r>
            <a:endParaRPr sz="16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a-ES" sz="1600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Tresoreria</a:t>
            </a:r>
            <a:r>
              <a:rPr lang="ca-ES" sz="16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ca-ES" sz="1600" b="0" i="0" u="none" strike="noStrike" cap="none" dirty="0" smtClean="0">
                <a:solidFill>
                  <a:schemeClr val="tx1"/>
                </a:solidFill>
                <a:sym typeface="Arial"/>
              </a:rPr>
              <a:t>Irene Serrano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Vocals</a:t>
            </a:r>
            <a:r>
              <a:rPr lang="ca-ES" sz="16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ca-ES" sz="1600" dirty="0" smtClean="0">
                <a:solidFill>
                  <a:schemeClr val="tx1"/>
                </a:solidFill>
              </a:rPr>
              <a:t>Ángela </a:t>
            </a:r>
            <a:r>
              <a:rPr lang="ca-ES" sz="1600" dirty="0">
                <a:solidFill>
                  <a:schemeClr val="tx1"/>
                </a:solidFill>
              </a:rPr>
              <a:t>Arias  / Marc </a:t>
            </a:r>
            <a:r>
              <a:rPr lang="ca-ES" sz="1600" dirty="0" smtClean="0">
                <a:solidFill>
                  <a:schemeClr val="tx1"/>
                </a:solidFill>
              </a:rPr>
              <a:t>Fontserè / Elisabeth Cazorla 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dirty="0">
                <a:solidFill>
                  <a:schemeClr val="tx1"/>
                </a:solidFill>
              </a:rPr>
              <a:t> </a:t>
            </a:r>
            <a:r>
              <a:rPr lang="ca-ES" sz="1600" dirty="0" smtClean="0">
                <a:solidFill>
                  <a:schemeClr val="tx1"/>
                </a:solidFill>
              </a:rPr>
              <a:t>                               </a:t>
            </a:r>
            <a:r>
              <a:rPr lang="ca-ES" sz="1600" dirty="0">
                <a:solidFill>
                  <a:schemeClr val="tx1"/>
                </a:solidFill>
              </a:rPr>
              <a:t>Anna </a:t>
            </a:r>
            <a:r>
              <a:rPr lang="ca-ES" sz="1600" dirty="0" smtClean="0">
                <a:solidFill>
                  <a:schemeClr val="tx1"/>
                </a:solidFill>
              </a:rPr>
              <a:t>Pous / Susana</a:t>
            </a:r>
            <a:r>
              <a:rPr lang="ca-ES" sz="1600" dirty="0">
                <a:solidFill>
                  <a:schemeClr val="tx1"/>
                </a:solidFill>
              </a:rPr>
              <a:t> </a:t>
            </a:r>
            <a:r>
              <a:rPr lang="ca-ES" sz="1600" dirty="0" smtClean="0">
                <a:solidFill>
                  <a:schemeClr val="tx1"/>
                </a:solidFill>
              </a:rPr>
              <a:t>Soldevila / Gemma Serra</a:t>
            </a:r>
            <a:r>
              <a:rPr lang="ca-ES" sz="1600" dirty="0" smtClean="0">
                <a:solidFill>
                  <a:srgbClr val="FF0000"/>
                </a:solidFill>
              </a:rPr>
              <a:t>	</a:t>
            </a:r>
          </a:p>
          <a:p>
            <a:pPr marL="0" marR="0" lvl="5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a-ES" sz="1600" b="1" i="0" u="sng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5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b="1" i="0" u="sng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Comissions</a:t>
            </a:r>
            <a:endParaRPr dirty="0"/>
          </a:p>
          <a:p>
            <a:pPr marL="0" marR="0" lvl="5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Lila / IKYGAI </a:t>
            </a:r>
            <a:r>
              <a:rPr lang="ca-E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ca-ES" sz="16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Anna Pous / Elisenda </a:t>
            </a:r>
            <a:r>
              <a:rPr lang="ca-ES" sz="1600" b="0" i="0" u="none" strike="noStrike" cap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Currius</a:t>
            </a:r>
            <a:endParaRPr lang="ca-ES" sz="1600" b="0" i="0" u="none" strike="noStrike" cap="none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5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IDDINK </a:t>
            </a:r>
            <a:r>
              <a:rPr lang="ca-E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ca-ES" sz="1600" dirty="0" smtClean="0">
                <a:solidFill>
                  <a:schemeClr val="tx1"/>
                </a:solidFill>
              </a:rPr>
              <a:t>Ángela Arias</a:t>
            </a:r>
            <a:endParaRPr dirty="0">
              <a:solidFill>
                <a:schemeClr val="tx1"/>
              </a:solidFill>
            </a:endParaRPr>
          </a:p>
          <a:p>
            <a:pPr marL="0" marR="0" lvl="5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Festes </a:t>
            </a:r>
            <a:r>
              <a:rPr lang="ca-ES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/TDR</a:t>
            </a:r>
            <a:r>
              <a:rPr lang="ca-E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ca-ES" sz="16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Elisabeth Cazorla</a:t>
            </a:r>
            <a:endParaRPr sz="16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5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Noves tecnologies</a:t>
            </a:r>
            <a:r>
              <a:rPr lang="ca-E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ca-ES" sz="16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Marc Fontserè</a:t>
            </a:r>
          </a:p>
          <a:p>
            <a:pPr marL="0" marR="0" lvl="5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dirty="0"/>
              <a:t>Suport</a:t>
            </a:r>
            <a:r>
              <a:rPr lang="ca-ES" dirty="0" smtClean="0"/>
              <a:t>		</a:t>
            </a:r>
            <a:r>
              <a:rPr lang="ca-ES" sz="1600" dirty="0">
                <a:solidFill>
                  <a:schemeClr val="tx1"/>
                </a:solidFill>
              </a:rPr>
              <a:t>Susana Soldevila i Gemma Serra</a:t>
            </a:r>
            <a:endParaRPr sz="1600" dirty="0">
              <a:solidFill>
                <a:schemeClr val="tx1"/>
              </a:solidFill>
            </a:endParaRPr>
          </a:p>
          <a:p>
            <a:pPr marL="0" marR="0" lvl="5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a-ES" sz="1600" b="1" i="0" u="sng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57" y="6133962"/>
            <a:ext cx="1133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31406"/>
            <a:ext cx="7620000" cy="1571917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accent3"/>
                </a:solidFill>
              </a:rPr>
              <a:t>Votació per aprovar la nova Junta d’AFA</a:t>
            </a:r>
            <a:endParaRPr lang="es-ES" dirty="0">
              <a:solidFill>
                <a:schemeClr val="accent3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735" y="6125855"/>
            <a:ext cx="1133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6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13aab54c4_0_449"/>
          <p:cNvSpPr txBox="1"/>
          <p:nvPr/>
        </p:nvSpPr>
        <p:spPr>
          <a:xfrm>
            <a:off x="4052138" y="1365194"/>
            <a:ext cx="2588359" cy="11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0" i="0" u="none" strike="noStrike" cap="none" dirty="0" smtClean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Col·laboració de 10,00€ per alumne en el cost de la piscina a 1r ESO</a:t>
            </a:r>
            <a:endParaRPr sz="1800" b="0" i="0" u="none" strike="noStrike" cap="none" dirty="0" smtClean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3" name="Google Shape;153;ga13aab54c4_0_449"/>
          <p:cNvSpPr txBox="1">
            <a:spLocks noGrp="1"/>
          </p:cNvSpPr>
          <p:nvPr>
            <p:ph type="title"/>
          </p:nvPr>
        </p:nvSpPr>
        <p:spPr>
          <a:xfrm>
            <a:off x="1473693" y="112263"/>
            <a:ext cx="5850384" cy="81101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ca-ES" sz="4200" dirty="0" smtClean="0">
                <a:solidFill>
                  <a:srgbClr val="000000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Aportacions AFA</a:t>
            </a:r>
            <a:endParaRPr sz="4200" dirty="0">
              <a:solidFill>
                <a:srgbClr val="000000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13" name="Google Shape;150;ga13aab54c4_0_449"/>
          <p:cNvSpPr txBox="1"/>
          <p:nvPr/>
        </p:nvSpPr>
        <p:spPr>
          <a:xfrm>
            <a:off x="4285443" y="4878802"/>
            <a:ext cx="3771319" cy="101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0" i="0" u="none" strike="noStrike" cap="none" dirty="0" smtClean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Entrega d’un </a:t>
            </a:r>
            <a:r>
              <a:rPr lang="ca-ES" sz="1800" b="0" i="0" u="none" strike="noStrike" cap="none" dirty="0" err="1" smtClean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Boc’n</a:t>
            </a:r>
            <a:r>
              <a:rPr lang="ca-ES" sz="1800" b="0" i="0" u="none" strike="noStrike" cap="none" dirty="0" smtClean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Roll </a:t>
            </a:r>
            <a:r>
              <a:rPr lang="ca-ES" sz="1800" dirty="0">
                <a:latin typeface="Bree Serif"/>
                <a:ea typeface="Bree Serif"/>
                <a:cs typeface="Bree Serif"/>
                <a:sym typeface="Bree Serif"/>
              </a:rPr>
              <a:t>a</a:t>
            </a:r>
            <a:r>
              <a:rPr lang="ca-ES" sz="1800" b="0" i="0" u="none" strike="noStrike" cap="none" dirty="0" smtClean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ls </a:t>
            </a:r>
            <a:r>
              <a:rPr lang="ca-ES" sz="1800" b="0" i="0" u="none" strike="noStrike" cap="non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alumnes de 1r d’ESO i </a:t>
            </a:r>
            <a:r>
              <a:rPr lang="ca-ES" sz="1800" b="0" i="0" u="none" strike="noStrike" cap="none" dirty="0" smtClean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nou </a:t>
            </a:r>
            <a:r>
              <a:rPr lang="ca-ES" sz="1800" b="0" i="0" u="none" strike="noStrike" cap="non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alumnat </a:t>
            </a:r>
            <a:r>
              <a:rPr lang="ca-ES" sz="1800" b="0" i="0" u="none" strike="noStrike" cap="none" dirty="0" smtClean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d’ESO, </a:t>
            </a:r>
            <a:r>
              <a:rPr lang="ca-ES" sz="1800" b="0" i="0" u="none" strike="noStrike" cap="non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batxillerat i </a:t>
            </a:r>
            <a:r>
              <a:rPr lang="ca-ES" sz="1800" b="0" i="0" u="none" strike="noStrike" cap="none" dirty="0" smtClean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cicles formatius</a:t>
            </a:r>
            <a:endParaRPr sz="1400" b="0" i="0" u="none" strike="noStrike" cap="none" dirty="0" smtClean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22" y="4454043"/>
            <a:ext cx="1033521" cy="103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9" y="3296189"/>
            <a:ext cx="1604824" cy="109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Google Shape;198;p7"/>
          <p:cNvSpPr txBox="1"/>
          <p:nvPr/>
        </p:nvSpPr>
        <p:spPr>
          <a:xfrm>
            <a:off x="293359" y="5622084"/>
            <a:ext cx="3198942" cy="878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0" i="0" u="none" strike="noStrike" cap="non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Compra de pilotes </a:t>
            </a:r>
            <a:r>
              <a:rPr lang="ca-ES" sz="1800" b="0" i="0" u="none" strike="noStrike" cap="none" dirty="0" smtClean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pel </a:t>
            </a:r>
            <a:r>
              <a:rPr lang="ca-ES" sz="1800" b="0" i="0" u="none" strike="noStrike" cap="non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pati </a:t>
            </a:r>
            <a:endParaRPr lang="ca-ES" sz="1800" b="0" i="0" u="none" strike="noStrike" cap="none" dirty="0" smtClean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0" i="0" u="none" strike="noStrike" cap="none" dirty="0" smtClean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(</a:t>
            </a:r>
            <a:r>
              <a:rPr lang="ca-ES" sz="1800" b="0" i="0" u="none" strike="noStrike" cap="non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futbol, </a:t>
            </a:r>
            <a:r>
              <a:rPr lang="ca-ES" sz="1800" b="0" i="0" u="none" strike="noStrike" cap="none" dirty="0" smtClean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bàsquet </a:t>
            </a:r>
            <a:r>
              <a:rPr lang="ca-ES" sz="1800" b="0" i="0" u="none" strike="noStrike" cap="non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 </a:t>
            </a:r>
            <a:r>
              <a:rPr lang="ca-ES" sz="1800" b="0" i="0" u="none" strike="noStrike" cap="none" dirty="0" smtClean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ping</a:t>
            </a:r>
            <a:r>
              <a:rPr lang="ca-ES" sz="1800" dirty="0">
                <a:latin typeface="Bree Serif"/>
                <a:ea typeface="Bree Serif"/>
                <a:cs typeface="Bree Serif"/>
                <a:sym typeface="Bree Serif"/>
              </a:rPr>
              <a:t>-</a:t>
            </a:r>
            <a:r>
              <a:rPr lang="ca-ES" sz="1800" b="0" i="0" u="none" strike="noStrike" cap="none" dirty="0" smtClean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pong</a:t>
            </a:r>
            <a:r>
              <a:rPr lang="ca-ES" sz="1800" b="0" i="0" u="none" strike="noStrike" cap="non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)</a:t>
            </a:r>
            <a:endParaRPr sz="1800" b="0" i="0" u="none" strike="noStrike" cap="none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ca-ES" sz="1800" b="0" i="0" u="none" strike="noStrike" cap="none" dirty="0" smtClean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0" i="0" u="none" strike="noStrike" cap="non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				</a:t>
            </a:r>
            <a:endParaRPr sz="1800" b="0" i="0" u="none" strike="noStrike" cap="none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a-ES" sz="1800" b="0" i="0" u="none" strike="noStrike" cap="none" dirty="0" smtClean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30" y="4017798"/>
            <a:ext cx="1104766" cy="1104766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305" y="1214274"/>
            <a:ext cx="1716582" cy="236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887" y="3152058"/>
            <a:ext cx="2499521" cy="1709579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490" y="6158603"/>
            <a:ext cx="1133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1014</TotalTime>
  <Words>580</Words>
  <Application>Microsoft Office PowerPoint</Application>
  <PresentationFormat>Presentación en pantalla (4:3)</PresentationFormat>
  <Paragraphs>155</Paragraphs>
  <Slides>20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Cambria</vt:lpstr>
      <vt:lpstr>Libre Franklin Thin</vt:lpstr>
      <vt:lpstr>Comfortaa</vt:lpstr>
      <vt:lpstr>Calibri</vt:lpstr>
      <vt:lpstr>Bree Serif</vt:lpstr>
      <vt:lpstr>Roboto</vt:lpstr>
      <vt:lpstr>Adyacencia</vt:lpstr>
      <vt:lpstr>Presentación de PowerPoint</vt:lpstr>
      <vt:lpstr>ORDRE DEL DIA</vt:lpstr>
      <vt:lpstr>Presentación de PowerPoint</vt:lpstr>
      <vt:lpstr>Presentación de PowerPoint</vt:lpstr>
      <vt:lpstr>Presentación de PowerPoint</vt:lpstr>
      <vt:lpstr>Presentación de PowerPoint</vt:lpstr>
      <vt:lpstr>NOVA JUNTA  AFA CIRVIANUM</vt:lpstr>
      <vt:lpstr>Votació per aprovar la nova Junta d’AFA</vt:lpstr>
      <vt:lpstr>Aportacions AFA</vt:lpstr>
      <vt:lpstr>Presentación de PowerPoint</vt:lpstr>
      <vt:lpstr>Presentación de PowerPoint</vt:lpstr>
      <vt:lpstr>Presentación de PowerPoint</vt:lpstr>
      <vt:lpstr>Projectes curs 2024-25</vt:lpstr>
      <vt:lpstr>Presentación de PowerPoint</vt:lpstr>
      <vt:lpstr>Votació per aprovar la quota d’AFA pel curs 2025-2026</vt:lpstr>
      <vt:lpstr>Balanç curs 2023-2024 </vt:lpstr>
      <vt:lpstr>Pressupost curs 2024-2025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</dc:creator>
  <cp:lastModifiedBy>Usuari</cp:lastModifiedBy>
  <cp:revision>58</cp:revision>
  <dcterms:created xsi:type="dcterms:W3CDTF">2012-11-18T16:15:22Z</dcterms:created>
  <dcterms:modified xsi:type="dcterms:W3CDTF">2024-11-03T20:18:26Z</dcterms:modified>
</cp:coreProperties>
</file>