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nva Sans" charset="1" panose="020B0503030501040103"/>
      <p:regular r:id="rId10"/>
    </p:embeddedFont>
    <p:embeddedFont>
      <p:font typeface="Canva Sans Bold" charset="1" panose="020B0803030501040103"/>
      <p:regular r:id="rId11"/>
    </p:embeddedFont>
    <p:embeddedFont>
      <p:font typeface="Canva Sans Italics" charset="1" panose="020B0503030501040103"/>
      <p:regular r:id="rId12"/>
    </p:embeddedFont>
    <p:embeddedFont>
      <p:font typeface="Canva Sans Bold Italics" charset="1" panose="020B0803030501040103"/>
      <p:regular r:id="rId13"/>
    </p:embeddedFont>
    <p:embeddedFont>
      <p:font typeface="Poppins" charset="1" panose="00000500000000000000"/>
      <p:regular r:id="rId14"/>
    </p:embeddedFont>
    <p:embeddedFont>
      <p:font typeface="Poppins Bold" charset="1" panose="00000800000000000000"/>
      <p:regular r:id="rId15"/>
    </p:embeddedFont>
    <p:embeddedFont>
      <p:font typeface="Poppins Italics" charset="1" panose="00000500000000000000"/>
      <p:regular r:id="rId16"/>
    </p:embeddedFont>
    <p:embeddedFont>
      <p:font typeface="Poppins Bold Italics" charset="1" panose="00000800000000000000"/>
      <p:regular r:id="rId17"/>
    </p:embeddedFont>
    <p:embeddedFont>
      <p:font typeface="Poppins Thin" charset="1" panose="00000300000000000000"/>
      <p:regular r:id="rId18"/>
    </p:embeddedFont>
    <p:embeddedFont>
      <p:font typeface="Poppins Thin Italics" charset="1" panose="00000300000000000000"/>
      <p:regular r:id="rId19"/>
    </p:embeddedFont>
    <p:embeddedFont>
      <p:font typeface="Poppins Extra-Light" charset="1" panose="00000300000000000000"/>
      <p:regular r:id="rId20"/>
    </p:embeddedFont>
    <p:embeddedFont>
      <p:font typeface="Poppins Extra-Light Italics" charset="1" panose="00000300000000000000"/>
      <p:regular r:id="rId21"/>
    </p:embeddedFont>
    <p:embeddedFont>
      <p:font typeface="Poppins Light" charset="1" panose="00000400000000000000"/>
      <p:regular r:id="rId22"/>
    </p:embeddedFont>
    <p:embeddedFont>
      <p:font typeface="Poppins Light Italics" charset="1" panose="00000400000000000000"/>
      <p:regular r:id="rId23"/>
    </p:embeddedFont>
    <p:embeddedFont>
      <p:font typeface="Poppins Medium" charset="1" panose="00000600000000000000"/>
      <p:regular r:id="rId24"/>
    </p:embeddedFont>
    <p:embeddedFont>
      <p:font typeface="Poppins Medium Italics" charset="1" panose="00000600000000000000"/>
      <p:regular r:id="rId25"/>
    </p:embeddedFont>
    <p:embeddedFont>
      <p:font typeface="Poppins Semi-Bold" charset="1" panose="00000700000000000000"/>
      <p:regular r:id="rId26"/>
    </p:embeddedFont>
    <p:embeddedFont>
      <p:font typeface="Poppins Semi-Bold Italics" charset="1" panose="00000700000000000000"/>
      <p:regular r:id="rId27"/>
    </p:embeddedFont>
    <p:embeddedFont>
      <p:font typeface="Poppins Ultra-Bold" charset="1" panose="00000900000000000000"/>
      <p:regular r:id="rId28"/>
    </p:embeddedFont>
    <p:embeddedFont>
      <p:font typeface="Poppins Ultra-Bold Italics" charset="1" panose="00000900000000000000"/>
      <p:regular r:id="rId29"/>
    </p:embeddedFont>
    <p:embeddedFont>
      <p:font typeface="Poppins Heavy" charset="1" panose="00000A00000000000000"/>
      <p:regular r:id="rId30"/>
    </p:embeddedFont>
    <p:embeddedFont>
      <p:font typeface="Poppins Heavy Italics" charset="1" panose="00000A0000000000000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slides/slide1.xml" Type="http://schemas.openxmlformats.org/officeDocument/2006/relationships/slide"/><Relationship Id="rId33" Target="slides/slide2.xml" Type="http://schemas.openxmlformats.org/officeDocument/2006/relationships/slide"/><Relationship Id="rId34" Target="slides/slide3.xml" Type="http://schemas.openxmlformats.org/officeDocument/2006/relationships/slide"/><Relationship Id="rId35" Target="slides/slide4.xml" Type="http://schemas.openxmlformats.org/officeDocument/2006/relationships/slide"/><Relationship Id="rId36" Target="slides/slide5.xml" Type="http://schemas.openxmlformats.org/officeDocument/2006/relationships/slide"/><Relationship Id="rId37" Target="slides/slide6.xml" Type="http://schemas.openxmlformats.org/officeDocument/2006/relationships/slide"/><Relationship Id="rId38" Target="slides/slide7.xml" Type="http://schemas.openxmlformats.org/officeDocument/2006/relationships/slide"/><Relationship Id="rId39" Target="slides/slide8.xml" Type="http://schemas.openxmlformats.org/officeDocument/2006/relationships/slide"/><Relationship Id="rId4" Target="theme/theme1.xml" Type="http://schemas.openxmlformats.org/officeDocument/2006/relationships/theme"/><Relationship Id="rId40" Target="slides/slide9.xml" Type="http://schemas.openxmlformats.org/officeDocument/2006/relationships/slide"/><Relationship Id="rId41" Target="slides/slide10.xml" Type="http://schemas.openxmlformats.org/officeDocument/2006/relationships/slide"/><Relationship Id="rId42" Target="slides/slide11.xml" Type="http://schemas.openxmlformats.org/officeDocument/2006/relationships/slide"/><Relationship Id="rId43" Target="slides/slide12.xml" Type="http://schemas.openxmlformats.org/officeDocument/2006/relationships/slide"/><Relationship Id="rId44" Target="slides/slide13.xml" Type="http://schemas.openxmlformats.org/officeDocument/2006/relationships/slide"/><Relationship Id="rId45" Target="slides/slide14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jpeg" Type="http://schemas.openxmlformats.org/officeDocument/2006/relationships/image"/><Relationship Id="rId14" Target="../media/image13.jpe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jpeg" Type="http://schemas.openxmlformats.org/officeDocument/2006/relationships/image"/><Relationship Id="rId3" Target="../media/image48.pn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54.jpeg" Type="http://schemas.openxmlformats.org/officeDocument/2006/relationships/image"/><Relationship Id="rId14" Target="../media/image55.png" Type="http://schemas.openxmlformats.org/officeDocument/2006/relationships/image"/><Relationship Id="rId15" Target="../media/image56.svg" Type="http://schemas.openxmlformats.org/officeDocument/2006/relationships/image"/><Relationship Id="rId16" Target="../media/image57.png" Type="http://schemas.openxmlformats.org/officeDocument/2006/relationships/image"/><Relationship Id="rId2" Target="../media/image53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jpeg" Type="http://schemas.openxmlformats.org/officeDocument/2006/relationships/image"/><Relationship Id="rId4" Target="../media/image23.jpe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media/image26.jpeg" Type="http://schemas.openxmlformats.org/officeDocument/2006/relationships/image"/><Relationship Id="rId8" Target="../media/image27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Relationship Id="rId6" Target="../media/image32.png" Type="http://schemas.openxmlformats.org/officeDocument/2006/relationships/image"/><Relationship Id="rId7" Target="../media/image33.svg" Type="http://schemas.openxmlformats.org/officeDocument/2006/relationships/image"/><Relationship Id="rId8" Target="../media/image34.png" Type="http://schemas.openxmlformats.org/officeDocument/2006/relationships/image"/><Relationship Id="rId9" Target="../media/image3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jpeg" Type="http://schemas.openxmlformats.org/officeDocument/2006/relationships/image"/><Relationship Id="rId3" Target="../media/image4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jpeg" Type="http://schemas.openxmlformats.org/officeDocument/2006/relationships/image"/><Relationship Id="rId3" Target="../media/image4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833" t="0" r="-19722" b="-6755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6962" y="4131361"/>
            <a:ext cx="4996443" cy="4750680"/>
            <a:chOff x="0" y="0"/>
            <a:chExt cx="1293983" cy="12303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93983" cy="1230335"/>
            </a:xfrm>
            <a:custGeom>
              <a:avLst/>
              <a:gdLst/>
              <a:ahLst/>
              <a:cxnLst/>
              <a:rect r="r" b="b" t="t" l="l"/>
              <a:pathLst>
                <a:path h="1230335" w="1293983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1311" y="58194"/>
              <a:ext cx="1051361" cy="1056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24007" y="5963633"/>
            <a:ext cx="7854157" cy="7627620"/>
            <a:chOff x="0" y="0"/>
            <a:chExt cx="1027471" cy="9978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7471" cy="997836"/>
            </a:xfrm>
            <a:custGeom>
              <a:avLst/>
              <a:gdLst/>
              <a:ahLst/>
              <a:cxnLst/>
              <a:rect r="r" b="b" t="t" l="l"/>
              <a:pathLst>
                <a:path h="997836" w="1027471">
                  <a:moveTo>
                    <a:pt x="513735" y="0"/>
                  </a:moveTo>
                  <a:cubicBezTo>
                    <a:pt x="230007" y="0"/>
                    <a:pt x="0" y="223373"/>
                    <a:pt x="0" y="498918"/>
                  </a:cubicBezTo>
                  <a:cubicBezTo>
                    <a:pt x="0" y="774463"/>
                    <a:pt x="230007" y="997836"/>
                    <a:pt x="513735" y="997836"/>
                  </a:cubicBezTo>
                  <a:cubicBezTo>
                    <a:pt x="797464" y="997836"/>
                    <a:pt x="1027471" y="774463"/>
                    <a:pt x="1027471" y="498918"/>
                  </a:cubicBezTo>
                  <a:cubicBezTo>
                    <a:pt x="1027471" y="223373"/>
                    <a:pt x="797464" y="0"/>
                    <a:pt x="513735" y="0"/>
                  </a:cubicBezTo>
                  <a:close/>
                </a:path>
              </a:pathLst>
            </a:custGeom>
            <a:solidFill>
              <a:srgbClr val="124A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96325" y="36397"/>
              <a:ext cx="834820" cy="867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744293" y="-2576106"/>
            <a:ext cx="7203777" cy="5740737"/>
            <a:chOff x="0" y="0"/>
            <a:chExt cx="1019944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9944" cy="812800"/>
            </a:xfrm>
            <a:custGeom>
              <a:avLst/>
              <a:gdLst/>
              <a:ahLst/>
              <a:cxnLst/>
              <a:rect r="r" b="b" t="t" l="l"/>
              <a:pathLst>
                <a:path h="812800" w="1019944">
                  <a:moveTo>
                    <a:pt x="509972" y="0"/>
                  </a:moveTo>
                  <a:cubicBezTo>
                    <a:pt x="228322" y="0"/>
                    <a:pt x="0" y="181951"/>
                    <a:pt x="0" y="406400"/>
                  </a:cubicBezTo>
                  <a:cubicBezTo>
                    <a:pt x="0" y="630849"/>
                    <a:pt x="228322" y="812800"/>
                    <a:pt x="509972" y="812800"/>
                  </a:cubicBezTo>
                  <a:cubicBezTo>
                    <a:pt x="791622" y="812800"/>
                    <a:pt x="1019944" y="630849"/>
                    <a:pt x="1019944" y="406400"/>
                  </a:cubicBezTo>
                  <a:cubicBezTo>
                    <a:pt x="1019944" y="181951"/>
                    <a:pt x="791622" y="0"/>
                    <a:pt x="509972" y="0"/>
                  </a:cubicBezTo>
                  <a:close/>
                </a:path>
              </a:pathLst>
            </a:custGeom>
            <a:solidFill>
              <a:srgbClr val="124A8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95620" y="19050"/>
              <a:ext cx="828704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4893" y="1030836"/>
            <a:ext cx="8225327" cy="8225327"/>
          </a:xfrm>
          <a:custGeom>
            <a:avLst/>
            <a:gdLst/>
            <a:ahLst/>
            <a:cxnLst/>
            <a:rect r="r" b="b" t="t" l="l"/>
            <a:pathLst>
              <a:path h="8225327" w="8225327">
                <a:moveTo>
                  <a:pt x="0" y="0"/>
                </a:moveTo>
                <a:lnTo>
                  <a:pt x="8225327" y="0"/>
                </a:lnTo>
                <a:lnTo>
                  <a:pt x="8225327" y="8225328"/>
                </a:lnTo>
                <a:lnTo>
                  <a:pt x="0" y="8225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964351" y="3536512"/>
            <a:ext cx="6637719" cy="3318859"/>
          </a:xfrm>
          <a:custGeom>
            <a:avLst/>
            <a:gdLst/>
            <a:ahLst/>
            <a:cxnLst/>
            <a:rect r="r" b="b" t="t" l="l"/>
            <a:pathLst>
              <a:path h="3318859" w="6637719">
                <a:moveTo>
                  <a:pt x="0" y="0"/>
                </a:moveTo>
                <a:lnTo>
                  <a:pt x="6637718" y="0"/>
                </a:lnTo>
                <a:lnTo>
                  <a:pt x="6637718" y="3318859"/>
                </a:lnTo>
                <a:lnTo>
                  <a:pt x="0" y="3318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2426034" y="3459994"/>
            <a:ext cx="6651061" cy="3458552"/>
          </a:xfrm>
          <a:custGeom>
            <a:avLst/>
            <a:gdLst/>
            <a:ahLst/>
            <a:cxnLst/>
            <a:rect r="r" b="b" t="t" l="l"/>
            <a:pathLst>
              <a:path h="3458552" w="6651061">
                <a:moveTo>
                  <a:pt x="0" y="0"/>
                </a:moveTo>
                <a:lnTo>
                  <a:pt x="6651061" y="0"/>
                </a:lnTo>
                <a:lnTo>
                  <a:pt x="6651061" y="3458552"/>
                </a:lnTo>
                <a:lnTo>
                  <a:pt x="0" y="34585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01758" y="1686917"/>
            <a:ext cx="6404641" cy="6404641"/>
          </a:xfrm>
          <a:custGeom>
            <a:avLst/>
            <a:gdLst/>
            <a:ahLst/>
            <a:cxnLst/>
            <a:rect r="r" b="b" t="t" l="l"/>
            <a:pathLst>
              <a:path h="6404641" w="6404641">
                <a:moveTo>
                  <a:pt x="0" y="0"/>
                </a:moveTo>
                <a:lnTo>
                  <a:pt x="6404641" y="0"/>
                </a:lnTo>
                <a:lnTo>
                  <a:pt x="6404641" y="6404641"/>
                </a:lnTo>
                <a:lnTo>
                  <a:pt x="0" y="64046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32092" y="2296990"/>
            <a:ext cx="5616761" cy="2808381"/>
          </a:xfrm>
          <a:custGeom>
            <a:avLst/>
            <a:gdLst/>
            <a:ahLst/>
            <a:cxnLst/>
            <a:rect r="r" b="b" t="t" l="l"/>
            <a:pathLst>
              <a:path h="2808381" w="5616761">
                <a:moveTo>
                  <a:pt x="0" y="0"/>
                </a:moveTo>
                <a:lnTo>
                  <a:pt x="5616762" y="0"/>
                </a:lnTo>
                <a:lnTo>
                  <a:pt x="5616762" y="2808381"/>
                </a:lnTo>
                <a:lnTo>
                  <a:pt x="0" y="28083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2203071" y="6885441"/>
            <a:ext cx="3621733" cy="1512074"/>
          </a:xfrm>
          <a:custGeom>
            <a:avLst/>
            <a:gdLst/>
            <a:ahLst/>
            <a:cxnLst/>
            <a:rect r="r" b="b" t="t" l="l"/>
            <a:pathLst>
              <a:path h="1512074" w="3621733">
                <a:moveTo>
                  <a:pt x="0" y="0"/>
                </a:moveTo>
                <a:lnTo>
                  <a:pt x="3621733" y="0"/>
                </a:lnTo>
                <a:lnTo>
                  <a:pt x="3621733" y="1512074"/>
                </a:lnTo>
                <a:lnTo>
                  <a:pt x="0" y="1512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68391" y="2750404"/>
            <a:ext cx="4891093" cy="4891073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76539" t="-33191" r="-82926" b="-61408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2857596" y="8818580"/>
            <a:ext cx="14550923" cy="958863"/>
            <a:chOff x="0" y="0"/>
            <a:chExt cx="3832342" cy="25254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832342" cy="252540"/>
            </a:xfrm>
            <a:custGeom>
              <a:avLst/>
              <a:gdLst/>
              <a:ahLst/>
              <a:cxnLst/>
              <a:rect r="r" b="b" t="t" l="l"/>
              <a:pathLst>
                <a:path h="252540" w="3832342">
                  <a:moveTo>
                    <a:pt x="53206" y="0"/>
                  </a:moveTo>
                  <a:lnTo>
                    <a:pt x="3779136" y="0"/>
                  </a:lnTo>
                  <a:cubicBezTo>
                    <a:pt x="3808521" y="0"/>
                    <a:pt x="3832342" y="23821"/>
                    <a:pt x="3832342" y="53206"/>
                  </a:cubicBezTo>
                  <a:lnTo>
                    <a:pt x="3832342" y="199334"/>
                  </a:lnTo>
                  <a:cubicBezTo>
                    <a:pt x="3832342" y="213445"/>
                    <a:pt x="3826736" y="226978"/>
                    <a:pt x="3816758" y="236956"/>
                  </a:cubicBezTo>
                  <a:cubicBezTo>
                    <a:pt x="3806780" y="246934"/>
                    <a:pt x="3793247" y="252540"/>
                    <a:pt x="3779136" y="252540"/>
                  </a:cubicBezTo>
                  <a:lnTo>
                    <a:pt x="53206" y="252540"/>
                  </a:lnTo>
                  <a:cubicBezTo>
                    <a:pt x="39095" y="252540"/>
                    <a:pt x="25562" y="246934"/>
                    <a:pt x="15584" y="236956"/>
                  </a:cubicBezTo>
                  <a:cubicBezTo>
                    <a:pt x="5606" y="226978"/>
                    <a:pt x="0" y="213445"/>
                    <a:pt x="0" y="199334"/>
                  </a:cubicBezTo>
                  <a:lnTo>
                    <a:pt x="0" y="53206"/>
                  </a:lnTo>
                  <a:cubicBezTo>
                    <a:pt x="0" y="23821"/>
                    <a:pt x="23821" y="0"/>
                    <a:pt x="53206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57150"/>
              <a:ext cx="3832342" cy="30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-1026495" y="2561143"/>
            <a:ext cx="1721573" cy="1636893"/>
            <a:chOff x="0" y="0"/>
            <a:chExt cx="1293983" cy="1230335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293983" cy="1230335"/>
            </a:xfrm>
            <a:custGeom>
              <a:avLst/>
              <a:gdLst/>
              <a:ahLst/>
              <a:cxnLst/>
              <a:rect r="r" b="b" t="t" l="l"/>
              <a:pathLst>
                <a:path h="1230335" w="1293983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121311" y="58194"/>
              <a:ext cx="1051361" cy="1056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452293" y="9468554"/>
            <a:ext cx="1721573" cy="1636893"/>
            <a:chOff x="0" y="0"/>
            <a:chExt cx="1293983" cy="123033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93983" cy="1230335"/>
            </a:xfrm>
            <a:custGeom>
              <a:avLst/>
              <a:gdLst/>
              <a:ahLst/>
              <a:cxnLst/>
              <a:rect r="r" b="b" t="t" l="l"/>
              <a:pathLst>
                <a:path h="1230335" w="1293983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121311" y="58194"/>
              <a:ext cx="1051361" cy="1056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9" id="29"/>
          <p:cNvSpPr/>
          <p:nvPr/>
        </p:nvSpPr>
        <p:spPr>
          <a:xfrm flipH="false" flipV="false" rot="0">
            <a:off x="9719706" y="544905"/>
            <a:ext cx="7576946" cy="5669370"/>
          </a:xfrm>
          <a:custGeom>
            <a:avLst/>
            <a:gdLst/>
            <a:ahLst/>
            <a:cxnLst/>
            <a:rect r="r" b="b" t="t" l="l"/>
            <a:pathLst>
              <a:path h="5669370" w="7576946">
                <a:moveTo>
                  <a:pt x="0" y="0"/>
                </a:moveTo>
                <a:lnTo>
                  <a:pt x="7576946" y="0"/>
                </a:lnTo>
                <a:lnTo>
                  <a:pt x="7576946" y="5669370"/>
                </a:lnTo>
                <a:lnTo>
                  <a:pt x="0" y="566937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787618" y="2449418"/>
            <a:ext cx="1548250" cy="154825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787618" y="5831303"/>
            <a:ext cx="1548250" cy="154825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953902" y="5831303"/>
            <a:ext cx="1548250" cy="1548250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953902" y="2449418"/>
            <a:ext cx="1548250" cy="154825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6707532" y="2449418"/>
            <a:ext cx="5246370" cy="5246370"/>
            <a:chOff x="0" y="0"/>
            <a:chExt cx="14840029" cy="1484002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94B143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2"/>
              <a:stretch>
                <a:fillRect l="223" t="0" r="223" b="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576189" y="5985973"/>
            <a:ext cx="4049505" cy="1009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Projectes de curta durada para la mobilitat d'alumnat i personal d'Educació Escolar </a:t>
            </a:r>
            <a:r>
              <a:rPr lang="en-US" sz="1899">
                <a:solidFill>
                  <a:srgbClr val="000000"/>
                </a:solidFill>
                <a:latin typeface="Poppins Bold"/>
              </a:rPr>
              <a:t>KA122 SCH</a:t>
            </a:r>
            <a:r>
              <a:rPr lang="en-US" sz="1899">
                <a:solidFill>
                  <a:srgbClr val="000000"/>
                </a:solidFill>
                <a:latin typeface="Poppins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664077" y="5112426"/>
            <a:ext cx="4049505" cy="2342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El nostre objectiu és promoure i facilitar el contacte, l’intercanvi d’idees i el treball en col·laboració entre professorat i alumnat dels països que participen a </a:t>
            </a:r>
            <a:r>
              <a:rPr lang="en-US" sz="1899">
                <a:solidFill>
                  <a:srgbClr val="000000"/>
                </a:solidFill>
                <a:latin typeface="Poppins Bold"/>
              </a:rPr>
              <a:t>eTwinning</a:t>
            </a:r>
            <a:r>
              <a:rPr lang="en-US" sz="1899">
                <a:solidFill>
                  <a:srgbClr val="000000"/>
                </a:solidFill>
                <a:latin typeface="Poppins"/>
              </a:rPr>
              <a:t>, a través de les TIC.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3664077" y="2570679"/>
            <a:ext cx="4049505" cy="1009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Projectes acreditats de mobilitat d'alumnat i personal d'educació </a:t>
            </a:r>
            <a:r>
              <a:rPr lang="en-US" sz="1899">
                <a:solidFill>
                  <a:srgbClr val="000000"/>
                </a:solidFill>
                <a:latin typeface="Poppins Bold"/>
              </a:rPr>
              <a:t>KA121 SCH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38114" y="2690460"/>
            <a:ext cx="4049505" cy="134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Poppins"/>
              </a:rPr>
              <a:t>Projectes acreditats de mobilitat d'alumnat i personal de Formació professional Erasmus </a:t>
            </a:r>
            <a:r>
              <a:rPr lang="en-US" sz="1899">
                <a:solidFill>
                  <a:srgbClr val="000000"/>
                </a:solidFill>
                <a:latin typeface="Poppins Bold"/>
              </a:rPr>
              <a:t>KA121 VET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530700" y="2053956"/>
            <a:ext cx="11969800" cy="7204344"/>
          </a:xfrm>
          <a:custGeom>
            <a:avLst/>
            <a:gdLst/>
            <a:ahLst/>
            <a:cxnLst/>
            <a:rect r="r" b="b" t="t" l="l"/>
            <a:pathLst>
              <a:path h="7204344" w="11969800">
                <a:moveTo>
                  <a:pt x="0" y="0"/>
                </a:moveTo>
                <a:lnTo>
                  <a:pt x="11969800" y="0"/>
                </a:lnTo>
                <a:lnTo>
                  <a:pt x="11969800" y="7204344"/>
                </a:lnTo>
                <a:lnTo>
                  <a:pt x="0" y="720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50878" y="682288"/>
            <a:ext cx="9311442" cy="1289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2"/>
              </a:lnSpc>
              <a:spcBef>
                <a:spcPct val="0"/>
              </a:spcBef>
            </a:pPr>
            <a:r>
              <a:rPr lang="en-US" sz="7151">
                <a:solidFill>
                  <a:srgbClr val="0E4D8D"/>
                </a:solidFill>
                <a:latin typeface="Poppins Ultra-Bold"/>
              </a:rPr>
              <a:t>Qualitat i millora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80061" y="2445817"/>
            <a:ext cx="3688668" cy="14892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68"/>
              </a:lnSpc>
            </a:pPr>
            <a:r>
              <a:rPr lang="en-US" sz="2120">
                <a:solidFill>
                  <a:srgbClr val="000000"/>
                </a:solidFill>
                <a:latin typeface="Poppins Medium"/>
              </a:rPr>
              <a:t>Enfocament a l’usuari</a:t>
            </a:r>
          </a:p>
          <a:p>
            <a:pPr algn="just">
              <a:lnSpc>
                <a:spcPts val="2968"/>
              </a:lnSpc>
            </a:pPr>
            <a:r>
              <a:rPr lang="en-US" sz="2120">
                <a:solidFill>
                  <a:srgbClr val="000000"/>
                </a:solidFill>
                <a:latin typeface="Poppins Medium"/>
              </a:rPr>
              <a:t>Responsabilitat </a:t>
            </a:r>
          </a:p>
          <a:p>
            <a:pPr algn="just">
              <a:lnSpc>
                <a:spcPts val="2968"/>
              </a:lnSpc>
            </a:pPr>
            <a:r>
              <a:rPr lang="en-US" sz="2120">
                <a:solidFill>
                  <a:srgbClr val="000000"/>
                </a:solidFill>
                <a:latin typeface="Poppins Medium"/>
              </a:rPr>
              <a:t>Autoritat</a:t>
            </a:r>
          </a:p>
          <a:p>
            <a:pPr algn="just">
              <a:lnSpc>
                <a:spcPts val="2968"/>
              </a:lnSpc>
              <a:spcBef>
                <a:spcPct val="0"/>
              </a:spcBef>
            </a:pPr>
            <a:r>
              <a:rPr lang="en-US" sz="2120">
                <a:solidFill>
                  <a:srgbClr val="000000"/>
                </a:solidFill>
                <a:latin typeface="Poppins Medium"/>
              </a:rPr>
              <a:t>Comunicació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502213" y="2445817"/>
            <a:ext cx="5952451" cy="223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    Estructura i responsabilitats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    Formació, sensibilització i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    comunicació 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    Resposta i preparació</a:t>
            </a:r>
          </a:p>
          <a:p>
            <a:pPr algn="ctr">
              <a:lnSpc>
                <a:spcPts val="297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3293561" y="7737901"/>
            <a:ext cx="5952451" cy="223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Comprovar i verificar 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Mesurament i monitoratge.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A</a:t>
            </a:r>
            <a:r>
              <a:rPr lang="en-US" sz="2122">
                <a:solidFill>
                  <a:srgbClr val="000000"/>
                </a:solidFill>
                <a:latin typeface="Poppins Medium"/>
              </a:rPr>
              <a:t>ctuacions preventives i correctives.</a:t>
            </a:r>
          </a:p>
          <a:p>
            <a:pPr>
              <a:lnSpc>
                <a:spcPts val="2970"/>
              </a:lnSpc>
            </a:pPr>
          </a:p>
          <a:p>
            <a:pPr algn="ctr">
              <a:lnSpc>
                <a:spcPts val="297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8113675"/>
            <a:ext cx="5952451" cy="2232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70"/>
              </a:lnSpc>
            </a:pP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Aplicar els resultats 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R</a:t>
            </a:r>
            <a:r>
              <a:rPr lang="en-US" sz="2122">
                <a:solidFill>
                  <a:srgbClr val="000000"/>
                </a:solidFill>
                <a:latin typeface="Poppins Medium"/>
              </a:rPr>
              <a:t>eaccionar </a:t>
            </a:r>
          </a:p>
          <a:p>
            <a:pPr>
              <a:lnSpc>
                <a:spcPts val="2970"/>
              </a:lnSpc>
            </a:pPr>
            <a:r>
              <a:rPr lang="en-US" sz="2122">
                <a:solidFill>
                  <a:srgbClr val="000000"/>
                </a:solidFill>
                <a:latin typeface="Poppins Medium"/>
              </a:rPr>
              <a:t>N</a:t>
            </a:r>
            <a:r>
              <a:rPr lang="en-US" sz="2122">
                <a:solidFill>
                  <a:srgbClr val="000000"/>
                </a:solidFill>
                <a:latin typeface="Poppins Medium"/>
              </a:rPr>
              <a:t>oves millores.</a:t>
            </a:r>
          </a:p>
          <a:p>
            <a:pPr>
              <a:lnSpc>
                <a:spcPts val="2970"/>
              </a:lnSpc>
            </a:pPr>
          </a:p>
          <a:p>
            <a:pPr algn="ctr">
              <a:lnSpc>
                <a:spcPts val="297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261500" y="8628188"/>
            <a:ext cx="6500807" cy="650080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250403" y="-3590166"/>
            <a:ext cx="6500807" cy="650080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507999" y="1028700"/>
            <a:ext cx="3518501" cy="3285131"/>
          </a:xfrm>
          <a:custGeom>
            <a:avLst/>
            <a:gdLst/>
            <a:ahLst/>
            <a:cxnLst/>
            <a:rect r="r" b="b" t="t" l="l"/>
            <a:pathLst>
              <a:path h="3285131" w="3518501">
                <a:moveTo>
                  <a:pt x="0" y="0"/>
                </a:moveTo>
                <a:lnTo>
                  <a:pt x="3518501" y="0"/>
                </a:lnTo>
                <a:lnTo>
                  <a:pt x="3518501" y="3285131"/>
                </a:lnTo>
                <a:lnTo>
                  <a:pt x="0" y="32851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026500" y="292890"/>
            <a:ext cx="13485403" cy="256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2"/>
              </a:lnSpc>
              <a:spcBef>
                <a:spcPct val="0"/>
              </a:spcBef>
            </a:pPr>
            <a:r>
              <a:rPr lang="en-US" sz="7151">
                <a:solidFill>
                  <a:srgbClr val="0E4D8D"/>
                </a:solidFill>
                <a:latin typeface="Poppins Ultra-Bold"/>
              </a:rPr>
              <a:t>Xarxes de Transformació Educativa</a:t>
            </a:r>
            <a:r>
              <a:rPr lang="en-US" sz="7151">
                <a:solidFill>
                  <a:srgbClr val="0E4D8D"/>
                </a:solidFill>
                <a:latin typeface="Poppins Ultra-Bold"/>
              </a:rPr>
              <a:t> 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170956"/>
            <a:ext cx="16230600" cy="4074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404"/>
              </a:lnSpc>
              <a:spcBef>
                <a:spcPct val="0"/>
              </a:spcBef>
            </a:pPr>
            <a:r>
              <a:rPr lang="en-US" sz="4574">
                <a:solidFill>
                  <a:srgbClr val="0E4D8D"/>
                </a:solidFill>
                <a:latin typeface="Canva Sans"/>
              </a:rPr>
              <a:t>Som part de les</a:t>
            </a:r>
            <a:r>
              <a:rPr lang="en-US" sz="4574">
                <a:solidFill>
                  <a:srgbClr val="0E4D8D"/>
                </a:solidFill>
                <a:latin typeface="Canva Sans Bold"/>
              </a:rPr>
              <a:t> Xarxes de Transformació Educativa</a:t>
            </a:r>
            <a:r>
              <a:rPr lang="en-US" sz="4574">
                <a:solidFill>
                  <a:srgbClr val="0E4D8D"/>
                </a:solidFill>
                <a:latin typeface="Canva Sans"/>
              </a:rPr>
              <a:t> per mobilitzar els nous currículums des de les 5 dimensions del marc de </a:t>
            </a:r>
            <a:r>
              <a:rPr lang="en-US" sz="4574">
                <a:solidFill>
                  <a:srgbClr val="0E4D8D"/>
                </a:solidFill>
                <a:latin typeface="Canva Sans Bold"/>
              </a:rPr>
              <a:t>Qualitat Educativa</a:t>
            </a:r>
            <a:r>
              <a:rPr lang="en-US" sz="4574">
                <a:solidFill>
                  <a:srgbClr val="0E4D8D"/>
                </a:solidFill>
                <a:latin typeface="Canva Sans"/>
              </a:rPr>
              <a:t>: propòsit educatiu de centre, organització i gestió, pràctiques educatives, cultura avaluativa i, xarxa i entorn.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431392" y="-3590166"/>
            <a:ext cx="6500807" cy="650080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008897" y="-3590166"/>
            <a:ext cx="6500807" cy="650080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008897" y="3630203"/>
            <a:ext cx="8106156" cy="8229600"/>
          </a:xfrm>
          <a:custGeom>
            <a:avLst/>
            <a:gdLst/>
            <a:ahLst/>
            <a:cxnLst/>
            <a:rect r="r" b="b" t="t" l="l"/>
            <a:pathLst>
              <a:path h="8229600" w="8106156">
                <a:moveTo>
                  <a:pt x="0" y="0"/>
                </a:moveTo>
                <a:lnTo>
                  <a:pt x="8106156" y="0"/>
                </a:lnTo>
                <a:lnTo>
                  <a:pt x="81061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666" r="0" b="-15666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53457" y="2590175"/>
            <a:ext cx="6353188" cy="1436373"/>
          </a:xfrm>
          <a:custGeom>
            <a:avLst/>
            <a:gdLst/>
            <a:ahLst/>
            <a:cxnLst/>
            <a:rect r="r" b="b" t="t" l="l"/>
            <a:pathLst>
              <a:path h="1436373" w="6353188">
                <a:moveTo>
                  <a:pt x="0" y="0"/>
                </a:moveTo>
                <a:lnTo>
                  <a:pt x="6353188" y="0"/>
                </a:lnTo>
                <a:lnTo>
                  <a:pt x="6353188" y="1436373"/>
                </a:lnTo>
                <a:lnTo>
                  <a:pt x="0" y="14363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90446" y="4965007"/>
            <a:ext cx="6802702" cy="1822433"/>
          </a:xfrm>
          <a:custGeom>
            <a:avLst/>
            <a:gdLst/>
            <a:ahLst/>
            <a:cxnLst/>
            <a:rect r="r" b="b" t="t" l="l"/>
            <a:pathLst>
              <a:path h="1822433" w="6802702">
                <a:moveTo>
                  <a:pt x="0" y="0"/>
                </a:moveTo>
                <a:lnTo>
                  <a:pt x="6802702" y="0"/>
                </a:lnTo>
                <a:lnTo>
                  <a:pt x="6802702" y="1822433"/>
                </a:lnTo>
                <a:lnTo>
                  <a:pt x="0" y="18224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561636" y="5876223"/>
            <a:ext cx="6785018" cy="1913311"/>
          </a:xfrm>
          <a:custGeom>
            <a:avLst/>
            <a:gdLst/>
            <a:ahLst/>
            <a:cxnLst/>
            <a:rect r="r" b="b" t="t" l="l"/>
            <a:pathLst>
              <a:path h="1913311" w="6785018">
                <a:moveTo>
                  <a:pt x="0" y="0"/>
                </a:moveTo>
                <a:lnTo>
                  <a:pt x="6785018" y="0"/>
                </a:lnTo>
                <a:lnTo>
                  <a:pt x="6785018" y="1913311"/>
                </a:lnTo>
                <a:lnTo>
                  <a:pt x="0" y="1913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983670" y="2472938"/>
            <a:ext cx="2796283" cy="2808766"/>
          </a:xfrm>
          <a:custGeom>
            <a:avLst/>
            <a:gdLst/>
            <a:ahLst/>
            <a:cxnLst/>
            <a:rect r="r" b="b" t="t" l="l"/>
            <a:pathLst>
              <a:path h="2808766" w="2796283">
                <a:moveTo>
                  <a:pt x="0" y="0"/>
                </a:moveTo>
                <a:lnTo>
                  <a:pt x="2796283" y="0"/>
                </a:lnTo>
                <a:lnTo>
                  <a:pt x="2796283" y="2808766"/>
                </a:lnTo>
                <a:lnTo>
                  <a:pt x="0" y="28087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19011" y="7745003"/>
            <a:ext cx="6872576" cy="1768564"/>
          </a:xfrm>
          <a:custGeom>
            <a:avLst/>
            <a:gdLst/>
            <a:ahLst/>
            <a:cxnLst/>
            <a:rect r="r" b="b" t="t" l="l"/>
            <a:pathLst>
              <a:path h="1768564" w="6872576">
                <a:moveTo>
                  <a:pt x="0" y="0"/>
                </a:moveTo>
                <a:lnTo>
                  <a:pt x="6872577" y="0"/>
                </a:lnTo>
                <a:lnTo>
                  <a:pt x="6872577" y="1768564"/>
                </a:lnTo>
                <a:lnTo>
                  <a:pt x="0" y="1768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5354717" y="283943"/>
            <a:ext cx="7027095" cy="1289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12"/>
              </a:lnSpc>
              <a:spcBef>
                <a:spcPct val="0"/>
              </a:spcBef>
            </a:pPr>
            <a:r>
              <a:rPr lang="en-US" sz="7151">
                <a:solidFill>
                  <a:srgbClr val="0E4D8D"/>
                </a:solidFill>
                <a:latin typeface="Poppins Ultra-Bold"/>
              </a:rPr>
              <a:t>programes FP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22" r="0" b="-922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846962" y="4131361"/>
            <a:ext cx="4996443" cy="4750680"/>
            <a:chOff x="0" y="0"/>
            <a:chExt cx="1293983" cy="123033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293983" cy="1230335"/>
            </a:xfrm>
            <a:custGeom>
              <a:avLst/>
              <a:gdLst/>
              <a:ahLst/>
              <a:cxnLst/>
              <a:rect r="r" b="b" t="t" l="l"/>
              <a:pathLst>
                <a:path h="1230335" w="1293983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121311" y="58194"/>
              <a:ext cx="1051361" cy="1056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-1724007" y="5963633"/>
            <a:ext cx="7854157" cy="7627620"/>
            <a:chOff x="0" y="0"/>
            <a:chExt cx="1027471" cy="9978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27471" cy="997836"/>
            </a:xfrm>
            <a:custGeom>
              <a:avLst/>
              <a:gdLst/>
              <a:ahLst/>
              <a:cxnLst/>
              <a:rect r="r" b="b" t="t" l="l"/>
              <a:pathLst>
                <a:path h="997836" w="1027471">
                  <a:moveTo>
                    <a:pt x="513735" y="0"/>
                  </a:moveTo>
                  <a:cubicBezTo>
                    <a:pt x="230007" y="0"/>
                    <a:pt x="0" y="223373"/>
                    <a:pt x="0" y="498918"/>
                  </a:cubicBezTo>
                  <a:cubicBezTo>
                    <a:pt x="0" y="774463"/>
                    <a:pt x="230007" y="997836"/>
                    <a:pt x="513735" y="997836"/>
                  </a:cubicBezTo>
                  <a:cubicBezTo>
                    <a:pt x="797464" y="997836"/>
                    <a:pt x="1027471" y="774463"/>
                    <a:pt x="1027471" y="498918"/>
                  </a:cubicBezTo>
                  <a:cubicBezTo>
                    <a:pt x="1027471" y="223373"/>
                    <a:pt x="797464" y="0"/>
                    <a:pt x="513735" y="0"/>
                  </a:cubicBezTo>
                  <a:close/>
                </a:path>
              </a:pathLst>
            </a:custGeom>
            <a:solidFill>
              <a:srgbClr val="124A8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96325" y="36397"/>
              <a:ext cx="834820" cy="867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-744293" y="-2576106"/>
            <a:ext cx="7203777" cy="5740737"/>
            <a:chOff x="0" y="0"/>
            <a:chExt cx="1019944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19944" cy="812800"/>
            </a:xfrm>
            <a:custGeom>
              <a:avLst/>
              <a:gdLst/>
              <a:ahLst/>
              <a:cxnLst/>
              <a:rect r="r" b="b" t="t" l="l"/>
              <a:pathLst>
                <a:path h="812800" w="1019944">
                  <a:moveTo>
                    <a:pt x="509972" y="0"/>
                  </a:moveTo>
                  <a:cubicBezTo>
                    <a:pt x="228322" y="0"/>
                    <a:pt x="0" y="181951"/>
                    <a:pt x="0" y="406400"/>
                  </a:cubicBezTo>
                  <a:cubicBezTo>
                    <a:pt x="0" y="630849"/>
                    <a:pt x="228322" y="812800"/>
                    <a:pt x="509972" y="812800"/>
                  </a:cubicBezTo>
                  <a:cubicBezTo>
                    <a:pt x="791622" y="812800"/>
                    <a:pt x="1019944" y="630849"/>
                    <a:pt x="1019944" y="406400"/>
                  </a:cubicBezTo>
                  <a:cubicBezTo>
                    <a:pt x="1019944" y="181951"/>
                    <a:pt x="791622" y="0"/>
                    <a:pt x="509972" y="0"/>
                  </a:cubicBezTo>
                  <a:close/>
                </a:path>
              </a:pathLst>
            </a:custGeom>
            <a:solidFill>
              <a:srgbClr val="124A8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95620" y="19050"/>
              <a:ext cx="828704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4893" y="1030836"/>
            <a:ext cx="8225327" cy="8225327"/>
          </a:xfrm>
          <a:custGeom>
            <a:avLst/>
            <a:gdLst/>
            <a:ahLst/>
            <a:cxnLst/>
            <a:rect r="r" b="b" t="t" l="l"/>
            <a:pathLst>
              <a:path h="8225327" w="8225327">
                <a:moveTo>
                  <a:pt x="0" y="0"/>
                </a:moveTo>
                <a:lnTo>
                  <a:pt x="8225327" y="0"/>
                </a:lnTo>
                <a:lnTo>
                  <a:pt x="8225327" y="8225328"/>
                </a:lnTo>
                <a:lnTo>
                  <a:pt x="0" y="8225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-964351" y="3536512"/>
            <a:ext cx="6637719" cy="3318859"/>
          </a:xfrm>
          <a:custGeom>
            <a:avLst/>
            <a:gdLst/>
            <a:ahLst/>
            <a:cxnLst/>
            <a:rect r="r" b="b" t="t" l="l"/>
            <a:pathLst>
              <a:path h="3318859" w="6637719">
                <a:moveTo>
                  <a:pt x="0" y="0"/>
                </a:moveTo>
                <a:lnTo>
                  <a:pt x="6637718" y="0"/>
                </a:lnTo>
                <a:lnTo>
                  <a:pt x="6637718" y="3318859"/>
                </a:lnTo>
                <a:lnTo>
                  <a:pt x="0" y="3318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5400000">
            <a:off x="2426034" y="3459994"/>
            <a:ext cx="6651061" cy="3458552"/>
          </a:xfrm>
          <a:custGeom>
            <a:avLst/>
            <a:gdLst/>
            <a:ahLst/>
            <a:cxnLst/>
            <a:rect r="r" b="b" t="t" l="l"/>
            <a:pathLst>
              <a:path h="3458552" w="6651061">
                <a:moveTo>
                  <a:pt x="0" y="0"/>
                </a:moveTo>
                <a:lnTo>
                  <a:pt x="6651061" y="0"/>
                </a:lnTo>
                <a:lnTo>
                  <a:pt x="6651061" y="3458552"/>
                </a:lnTo>
                <a:lnTo>
                  <a:pt x="0" y="34585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95078" y="1580237"/>
            <a:ext cx="6618001" cy="6618001"/>
          </a:xfrm>
          <a:custGeom>
            <a:avLst/>
            <a:gdLst/>
            <a:ahLst/>
            <a:cxnLst/>
            <a:rect r="r" b="b" t="t" l="l"/>
            <a:pathLst>
              <a:path h="6618001" w="6618001">
                <a:moveTo>
                  <a:pt x="0" y="0"/>
                </a:moveTo>
                <a:lnTo>
                  <a:pt x="6618001" y="0"/>
                </a:lnTo>
                <a:lnTo>
                  <a:pt x="6618001" y="6618001"/>
                </a:lnTo>
                <a:lnTo>
                  <a:pt x="0" y="66180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232092" y="2296990"/>
            <a:ext cx="5616761" cy="2808381"/>
          </a:xfrm>
          <a:custGeom>
            <a:avLst/>
            <a:gdLst/>
            <a:ahLst/>
            <a:cxnLst/>
            <a:rect r="r" b="b" t="t" l="l"/>
            <a:pathLst>
              <a:path h="2808381" w="5616761">
                <a:moveTo>
                  <a:pt x="0" y="0"/>
                </a:moveTo>
                <a:lnTo>
                  <a:pt x="5616762" y="0"/>
                </a:lnTo>
                <a:lnTo>
                  <a:pt x="5616762" y="2808381"/>
                </a:lnTo>
                <a:lnTo>
                  <a:pt x="0" y="28083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10800000">
            <a:off x="2203071" y="6885441"/>
            <a:ext cx="3621733" cy="1512074"/>
          </a:xfrm>
          <a:custGeom>
            <a:avLst/>
            <a:gdLst/>
            <a:ahLst/>
            <a:cxnLst/>
            <a:rect r="r" b="b" t="t" l="l"/>
            <a:pathLst>
              <a:path h="1512074" w="3621733">
                <a:moveTo>
                  <a:pt x="0" y="0"/>
                </a:moveTo>
                <a:lnTo>
                  <a:pt x="3621733" y="0"/>
                </a:lnTo>
                <a:lnTo>
                  <a:pt x="3621733" y="1512074"/>
                </a:lnTo>
                <a:lnTo>
                  <a:pt x="0" y="15120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568391" y="2750404"/>
            <a:ext cx="4891093" cy="4891073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3"/>
              <a:stretch>
                <a:fillRect l="-25046" t="0" r="-25046" b="0"/>
              </a:stretch>
            </a:blipFill>
          </p:spPr>
        </p:sp>
      </p:grpSp>
      <p:sp>
        <p:nvSpPr>
          <p:cNvPr name="Freeform 20" id="20"/>
          <p:cNvSpPr/>
          <p:nvPr/>
        </p:nvSpPr>
        <p:spPr>
          <a:xfrm flipH="false" flipV="false" rot="0">
            <a:off x="16837968" y="8579395"/>
            <a:ext cx="605293" cy="605293"/>
          </a:xfrm>
          <a:custGeom>
            <a:avLst/>
            <a:gdLst/>
            <a:ahLst/>
            <a:cxnLst/>
            <a:rect r="r" b="b" t="t" l="l"/>
            <a:pathLst>
              <a:path h="605293" w="605293">
                <a:moveTo>
                  <a:pt x="0" y="0"/>
                </a:moveTo>
                <a:lnTo>
                  <a:pt x="605293" y="0"/>
                </a:lnTo>
                <a:lnTo>
                  <a:pt x="605293" y="605292"/>
                </a:lnTo>
                <a:lnTo>
                  <a:pt x="0" y="6052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883162" y="705411"/>
            <a:ext cx="560099" cy="646578"/>
          </a:xfrm>
          <a:custGeom>
            <a:avLst/>
            <a:gdLst/>
            <a:ahLst/>
            <a:cxnLst/>
            <a:rect r="r" b="b" t="t" l="l"/>
            <a:pathLst>
              <a:path h="646578" w="560099">
                <a:moveTo>
                  <a:pt x="0" y="0"/>
                </a:moveTo>
                <a:lnTo>
                  <a:pt x="560099" y="0"/>
                </a:lnTo>
                <a:lnTo>
                  <a:pt x="560099" y="646578"/>
                </a:lnTo>
                <a:lnTo>
                  <a:pt x="0" y="64657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7844037" y="3046215"/>
            <a:ext cx="9599224" cy="21314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6575"/>
              </a:lnSpc>
              <a:spcBef>
                <a:spcPct val="0"/>
              </a:spcBef>
            </a:pPr>
            <a:r>
              <a:rPr lang="en-US" sz="11839">
                <a:solidFill>
                  <a:srgbClr val="124A87"/>
                </a:solidFill>
                <a:latin typeface="Poppins Ultra-Bold"/>
              </a:rPr>
              <a:t>Thank You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556292" y="8509109"/>
            <a:ext cx="6158787" cy="64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934"/>
              </a:lnSpc>
              <a:spcBef>
                <a:spcPct val="0"/>
              </a:spcBef>
            </a:pPr>
            <a:r>
              <a:rPr lang="en-US" sz="3524">
                <a:solidFill>
                  <a:srgbClr val="000000"/>
                </a:solidFill>
                <a:latin typeface="Poppins Medium"/>
              </a:rPr>
              <a:t>www.reallygreatsite.com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448568" y="750841"/>
            <a:ext cx="3213740" cy="483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784"/>
              </a:lnSpc>
              <a:spcBef>
                <a:spcPct val="0"/>
              </a:spcBef>
            </a:pPr>
            <a:r>
              <a:rPr lang="en-US" sz="2703">
                <a:solidFill>
                  <a:srgbClr val="000000"/>
                </a:solidFill>
                <a:latin typeface="Poppins Medium"/>
              </a:rPr>
              <a:t>Arrowai Industries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-1026495" y="2561143"/>
            <a:ext cx="1721573" cy="1636893"/>
            <a:chOff x="0" y="0"/>
            <a:chExt cx="1293983" cy="1230335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293983" cy="1230335"/>
            </a:xfrm>
            <a:custGeom>
              <a:avLst/>
              <a:gdLst/>
              <a:ahLst/>
              <a:cxnLst/>
              <a:rect r="r" b="b" t="t" l="l"/>
              <a:pathLst>
                <a:path h="1230335" w="1293983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121311" y="58194"/>
              <a:ext cx="1051361" cy="1056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452293" y="9468554"/>
            <a:ext cx="1721573" cy="1636893"/>
            <a:chOff x="0" y="0"/>
            <a:chExt cx="1293983" cy="1230335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93983" cy="1230335"/>
            </a:xfrm>
            <a:custGeom>
              <a:avLst/>
              <a:gdLst/>
              <a:ahLst/>
              <a:cxnLst/>
              <a:rect r="r" b="b" t="t" l="l"/>
              <a:pathLst>
                <a:path h="1230335" w="1293983">
                  <a:moveTo>
                    <a:pt x="646992" y="0"/>
                  </a:moveTo>
                  <a:cubicBezTo>
                    <a:pt x="289668" y="0"/>
                    <a:pt x="0" y="275420"/>
                    <a:pt x="0" y="615167"/>
                  </a:cubicBezTo>
                  <a:cubicBezTo>
                    <a:pt x="0" y="954915"/>
                    <a:pt x="289668" y="1230335"/>
                    <a:pt x="646992" y="1230335"/>
                  </a:cubicBezTo>
                  <a:cubicBezTo>
                    <a:pt x="1004315" y="1230335"/>
                    <a:pt x="1293983" y="954915"/>
                    <a:pt x="1293983" y="615167"/>
                  </a:cubicBezTo>
                  <a:cubicBezTo>
                    <a:pt x="1293983" y="275420"/>
                    <a:pt x="1004315" y="0"/>
                    <a:pt x="646992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121311" y="58194"/>
              <a:ext cx="1051361" cy="10567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10556292" y="4922645"/>
            <a:ext cx="6886968" cy="998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786"/>
              </a:lnSpc>
              <a:spcBef>
                <a:spcPct val="0"/>
              </a:spcBef>
            </a:pPr>
            <a:r>
              <a:rPr lang="en-US" sz="5562">
                <a:solidFill>
                  <a:srgbClr val="000000"/>
                </a:solidFill>
                <a:latin typeface="Poppins Medium"/>
              </a:rPr>
              <a:t>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00519" y="452371"/>
            <a:ext cx="3855025" cy="3829394"/>
            <a:chOff x="0" y="0"/>
            <a:chExt cx="812800" cy="8073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114521" y="3885517"/>
            <a:ext cx="5408744" cy="5372783"/>
            <a:chOff x="0" y="0"/>
            <a:chExt cx="812800" cy="8073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2416497" y="601529"/>
            <a:ext cx="1089050" cy="1081809"/>
            <a:chOff x="0" y="0"/>
            <a:chExt cx="812800" cy="8073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2088936" y="8601591"/>
            <a:ext cx="3855025" cy="3829394"/>
            <a:chOff x="0" y="0"/>
            <a:chExt cx="812800" cy="8073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943961" y="8085975"/>
            <a:ext cx="1038133" cy="1031230"/>
            <a:chOff x="0" y="0"/>
            <a:chExt cx="812800" cy="80739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47546" y="2036705"/>
            <a:ext cx="6403497" cy="6403472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-16666" r="0" b="-16666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7151043" y="1101615"/>
            <a:ext cx="1992957" cy="3328529"/>
          </a:xfrm>
          <a:custGeom>
            <a:avLst/>
            <a:gdLst/>
            <a:ahLst/>
            <a:cxnLst/>
            <a:rect r="r" b="b" t="t" l="l"/>
            <a:pathLst>
              <a:path h="3328529" w="1992957">
                <a:moveTo>
                  <a:pt x="0" y="0"/>
                </a:moveTo>
                <a:lnTo>
                  <a:pt x="1992957" y="0"/>
                </a:lnTo>
                <a:lnTo>
                  <a:pt x="1992957" y="3328529"/>
                </a:lnTo>
                <a:lnTo>
                  <a:pt x="0" y="3328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7919450" y="3246741"/>
            <a:ext cx="3128962" cy="4114800"/>
          </a:xfrm>
          <a:custGeom>
            <a:avLst/>
            <a:gdLst/>
            <a:ahLst/>
            <a:cxnLst/>
            <a:rect r="r" b="b" t="t" l="l"/>
            <a:pathLst>
              <a:path h="4114800" w="3128962">
                <a:moveTo>
                  <a:pt x="0" y="0"/>
                </a:moveTo>
                <a:lnTo>
                  <a:pt x="3128962" y="0"/>
                </a:lnTo>
                <a:lnTo>
                  <a:pt x="31289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9371496" y="6382777"/>
            <a:ext cx="2731198" cy="4114800"/>
          </a:xfrm>
          <a:custGeom>
            <a:avLst/>
            <a:gdLst/>
            <a:ahLst/>
            <a:cxnLst/>
            <a:rect r="r" b="b" t="t" l="l"/>
            <a:pathLst>
              <a:path h="4114800" w="2731198">
                <a:moveTo>
                  <a:pt x="0" y="0"/>
                </a:moveTo>
                <a:lnTo>
                  <a:pt x="2731198" y="0"/>
                </a:lnTo>
                <a:lnTo>
                  <a:pt x="27311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311903" y="401504"/>
            <a:ext cx="13473017" cy="1260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0E4D8D"/>
                </a:solidFill>
                <a:latin typeface="Poppins Ultra-Bold"/>
              </a:rPr>
              <a:t>TRETS D’IDENTITAT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874219" y="3122916"/>
            <a:ext cx="17224407" cy="5479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158"/>
              </a:lnSpc>
            </a:pPr>
            <a:r>
              <a:rPr lang="en-US" sz="4398">
                <a:solidFill>
                  <a:srgbClr val="0E4D8D"/>
                </a:solidFill>
                <a:latin typeface="Poppins Bold"/>
              </a:rPr>
              <a:t>INNOVACIÓ</a:t>
            </a:r>
          </a:p>
          <a:p>
            <a:pPr algn="just">
              <a:lnSpc>
                <a:spcPts val="6158"/>
              </a:lnSpc>
            </a:pPr>
          </a:p>
          <a:p>
            <a:pPr algn="just">
              <a:lnSpc>
                <a:spcPts val="6158"/>
              </a:lnSpc>
            </a:pPr>
          </a:p>
          <a:p>
            <a:pPr algn="just">
              <a:lnSpc>
                <a:spcPts val="6158"/>
              </a:lnSpc>
            </a:pPr>
            <a:r>
              <a:rPr lang="en-US" sz="4398">
                <a:solidFill>
                  <a:srgbClr val="0E4D8D"/>
                </a:solidFill>
                <a:latin typeface="Poppins Bold"/>
              </a:rPr>
              <a:t>APRENENTATGE </a:t>
            </a:r>
          </a:p>
          <a:p>
            <a:pPr algn="just">
              <a:lnSpc>
                <a:spcPts val="6158"/>
              </a:lnSpc>
            </a:pPr>
          </a:p>
          <a:p>
            <a:pPr algn="just">
              <a:lnSpc>
                <a:spcPts val="6158"/>
              </a:lnSpc>
            </a:pPr>
          </a:p>
          <a:p>
            <a:pPr algn="just">
              <a:lnSpc>
                <a:spcPts val="6158"/>
              </a:lnSpc>
              <a:spcBef>
                <a:spcPct val="0"/>
              </a:spcBef>
            </a:pPr>
            <a:r>
              <a:rPr lang="en-US" sz="4398">
                <a:solidFill>
                  <a:srgbClr val="0E4D8D"/>
                </a:solidFill>
                <a:latin typeface="Poppins Bold"/>
              </a:rPr>
              <a:t>BONA FORMACIÓ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97707" y="6852531"/>
            <a:ext cx="2326407" cy="2310939"/>
            <a:chOff x="0" y="0"/>
            <a:chExt cx="812800" cy="80739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028754" y="8563532"/>
            <a:ext cx="3470007" cy="3446936"/>
            <a:chOff x="0" y="0"/>
            <a:chExt cx="812800" cy="8073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706249" y="637925"/>
            <a:ext cx="1089050" cy="1081809"/>
            <a:chOff x="0" y="0"/>
            <a:chExt cx="812800" cy="8073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991756" y="8227070"/>
            <a:ext cx="1038133" cy="1031230"/>
            <a:chOff x="0" y="0"/>
            <a:chExt cx="812800" cy="8073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4849875" y="8132239"/>
            <a:ext cx="1038133" cy="1031230"/>
            <a:chOff x="0" y="0"/>
            <a:chExt cx="812800" cy="80739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8286407" y="102525"/>
            <a:ext cx="9166994" cy="6164471"/>
          </a:xfrm>
          <a:custGeom>
            <a:avLst/>
            <a:gdLst/>
            <a:ahLst/>
            <a:cxnLst/>
            <a:rect r="r" b="b" t="t" l="l"/>
            <a:pathLst>
              <a:path h="6164471" w="9166994">
                <a:moveTo>
                  <a:pt x="0" y="0"/>
                </a:moveTo>
                <a:lnTo>
                  <a:pt x="9166994" y="0"/>
                </a:lnTo>
                <a:lnTo>
                  <a:pt x="9166994" y="6164472"/>
                </a:lnTo>
                <a:lnTo>
                  <a:pt x="0" y="6164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6714775" y="637925"/>
            <a:ext cx="1089050" cy="1081809"/>
            <a:chOff x="0" y="0"/>
            <a:chExt cx="812800" cy="80739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17029811" y="6852531"/>
            <a:ext cx="2326407" cy="2310939"/>
            <a:chOff x="0" y="0"/>
            <a:chExt cx="812800" cy="807396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6068821" y="8132239"/>
            <a:ext cx="3470007" cy="3446936"/>
            <a:chOff x="0" y="0"/>
            <a:chExt cx="812800" cy="807396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476853" y="2079786"/>
            <a:ext cx="3928798" cy="2209949"/>
          </a:xfrm>
          <a:custGeom>
            <a:avLst/>
            <a:gdLst/>
            <a:ahLst/>
            <a:cxnLst/>
            <a:rect r="r" b="b" t="t" l="l"/>
            <a:pathLst>
              <a:path h="2209949" w="3928798">
                <a:moveTo>
                  <a:pt x="0" y="0"/>
                </a:moveTo>
                <a:lnTo>
                  <a:pt x="3928799" y="0"/>
                </a:lnTo>
                <a:lnTo>
                  <a:pt x="3928799" y="2209950"/>
                </a:lnTo>
                <a:lnTo>
                  <a:pt x="0" y="22099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false" flipV="false" rot="0">
            <a:off x="5196187" y="3184761"/>
            <a:ext cx="3090220" cy="2317665"/>
          </a:xfrm>
          <a:custGeom>
            <a:avLst/>
            <a:gdLst/>
            <a:ahLst/>
            <a:cxnLst/>
            <a:rect r="r" b="b" t="t" l="l"/>
            <a:pathLst>
              <a:path h="2317665" w="3090220">
                <a:moveTo>
                  <a:pt x="0" y="0"/>
                </a:moveTo>
                <a:lnTo>
                  <a:pt x="3090220" y="0"/>
                </a:lnTo>
                <a:lnTo>
                  <a:pt x="3090220" y="2317665"/>
                </a:lnTo>
                <a:lnTo>
                  <a:pt x="0" y="2317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6541163" y="6127375"/>
            <a:ext cx="2796249" cy="3728332"/>
          </a:xfrm>
          <a:custGeom>
            <a:avLst/>
            <a:gdLst/>
            <a:ahLst/>
            <a:cxnLst/>
            <a:rect r="r" b="b" t="t" l="l"/>
            <a:pathLst>
              <a:path h="3728332" w="2796249">
                <a:moveTo>
                  <a:pt x="0" y="0"/>
                </a:moveTo>
                <a:lnTo>
                  <a:pt x="2796249" y="0"/>
                </a:lnTo>
                <a:lnTo>
                  <a:pt x="2796249" y="3728332"/>
                </a:lnTo>
                <a:lnTo>
                  <a:pt x="0" y="37283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3505547" y="7466837"/>
            <a:ext cx="2924520" cy="2193390"/>
          </a:xfrm>
          <a:custGeom>
            <a:avLst/>
            <a:gdLst/>
            <a:ahLst/>
            <a:cxnLst/>
            <a:rect r="r" b="b" t="t" l="l"/>
            <a:pathLst>
              <a:path h="2193390" w="2924520">
                <a:moveTo>
                  <a:pt x="0" y="0"/>
                </a:moveTo>
                <a:lnTo>
                  <a:pt x="2924521" y="0"/>
                </a:lnTo>
                <a:lnTo>
                  <a:pt x="2924521" y="2193390"/>
                </a:lnTo>
                <a:lnTo>
                  <a:pt x="0" y="21933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9949831" y="6347897"/>
            <a:ext cx="6467562" cy="2910403"/>
          </a:xfrm>
          <a:custGeom>
            <a:avLst/>
            <a:gdLst/>
            <a:ahLst/>
            <a:cxnLst/>
            <a:rect r="r" b="b" t="t" l="l"/>
            <a:pathLst>
              <a:path h="2910403" w="6467562">
                <a:moveTo>
                  <a:pt x="0" y="0"/>
                </a:moveTo>
                <a:lnTo>
                  <a:pt x="6467562" y="0"/>
                </a:lnTo>
                <a:lnTo>
                  <a:pt x="6467562" y="2910403"/>
                </a:lnTo>
                <a:lnTo>
                  <a:pt x="0" y="29104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0">
            <a:off x="1080858" y="4651686"/>
            <a:ext cx="2424689" cy="3232919"/>
          </a:xfrm>
          <a:custGeom>
            <a:avLst/>
            <a:gdLst/>
            <a:ahLst/>
            <a:cxnLst/>
            <a:rect r="r" b="b" t="t" l="l"/>
            <a:pathLst>
              <a:path h="3232919" w="2424689">
                <a:moveTo>
                  <a:pt x="0" y="0"/>
                </a:moveTo>
                <a:lnTo>
                  <a:pt x="2424689" y="0"/>
                </a:lnTo>
                <a:lnTo>
                  <a:pt x="2424689" y="3232918"/>
                </a:lnTo>
                <a:lnTo>
                  <a:pt x="0" y="32329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33" id="33"/>
          <p:cNvSpPr txBox="true"/>
          <p:nvPr/>
        </p:nvSpPr>
        <p:spPr>
          <a:xfrm rot="0">
            <a:off x="-1028754" y="399800"/>
            <a:ext cx="12449883" cy="145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E4D8D"/>
                </a:solidFill>
                <a:latin typeface="Poppins Ultra-Bold"/>
              </a:rPr>
              <a:t>L’institut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9058" y="1195006"/>
            <a:ext cx="12449883" cy="14541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0E4D8D"/>
                </a:solidFill>
                <a:latin typeface="Poppins Ultra-Bold"/>
              </a:rPr>
              <a:t>ESTUDIS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62100" y="3063799"/>
            <a:ext cx="5758805" cy="4529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991"/>
              </a:lnSpc>
            </a:pPr>
            <a:r>
              <a:rPr lang="en-US" sz="4279">
                <a:solidFill>
                  <a:srgbClr val="124A87"/>
                </a:solidFill>
                <a:latin typeface="Poppins Ultra-Bold"/>
              </a:rPr>
              <a:t>Educació Bàsica</a:t>
            </a:r>
          </a:p>
          <a:p>
            <a:pPr>
              <a:lnSpc>
                <a:spcPts val="5991"/>
              </a:lnSpc>
            </a:pPr>
          </a:p>
          <a:p>
            <a:pPr marL="923968" indent="-461984" lvl="1">
              <a:lnSpc>
                <a:spcPts val="5991"/>
              </a:lnSpc>
              <a:buFont typeface="Arial"/>
              <a:buChar char="•"/>
            </a:pPr>
            <a:r>
              <a:rPr lang="en-US" sz="4279">
                <a:solidFill>
                  <a:srgbClr val="124A87"/>
                </a:solidFill>
                <a:latin typeface="Poppins Ultra-Bold"/>
              </a:rPr>
              <a:t>ESO</a:t>
            </a:r>
          </a:p>
          <a:p>
            <a:pPr marL="923968" indent="-461984" lvl="1">
              <a:lnSpc>
                <a:spcPts val="5991"/>
              </a:lnSpc>
              <a:buFont typeface="Arial"/>
              <a:buChar char="•"/>
            </a:pPr>
            <a:r>
              <a:rPr lang="en-US" sz="4279">
                <a:solidFill>
                  <a:srgbClr val="124A87"/>
                </a:solidFill>
                <a:latin typeface="Poppins Ultra-Bold"/>
              </a:rPr>
              <a:t>FPB d’informàtica d’oficina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33612" y="3063799"/>
            <a:ext cx="5996199" cy="45299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991"/>
              </a:lnSpc>
            </a:pPr>
            <a:r>
              <a:rPr lang="en-US" sz="4279">
                <a:solidFill>
                  <a:srgbClr val="124A87"/>
                </a:solidFill>
                <a:latin typeface="Poppins Ultra-Bold"/>
              </a:rPr>
              <a:t>Postobligatòria</a:t>
            </a:r>
          </a:p>
          <a:p>
            <a:pPr algn="r">
              <a:lnSpc>
                <a:spcPts val="5991"/>
              </a:lnSpc>
            </a:pPr>
          </a:p>
          <a:p>
            <a:pPr algn="just" marL="923968" indent="-461984" lvl="1">
              <a:lnSpc>
                <a:spcPts val="5991"/>
              </a:lnSpc>
              <a:buFont typeface="Arial"/>
              <a:buChar char="•"/>
            </a:pPr>
            <a:r>
              <a:rPr lang="en-US" sz="4279">
                <a:solidFill>
                  <a:srgbClr val="124A87"/>
                </a:solidFill>
                <a:latin typeface="Poppins Ultra-Bold"/>
              </a:rPr>
              <a:t>CFGM sistemes microinformàtics i xarxes</a:t>
            </a:r>
          </a:p>
          <a:p>
            <a:pPr algn="just" marL="923968" indent="-461984" lvl="1">
              <a:lnSpc>
                <a:spcPts val="5991"/>
              </a:lnSpc>
              <a:buFont typeface="Arial"/>
              <a:buChar char="•"/>
            </a:pPr>
            <a:r>
              <a:rPr lang="en-US" sz="4279">
                <a:solidFill>
                  <a:srgbClr val="124A87"/>
                </a:solidFill>
                <a:latin typeface="Poppins Ultra-Bold"/>
              </a:rPr>
              <a:t>Batxillerat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-1297707" y="6852531"/>
            <a:ext cx="2326407" cy="2310939"/>
            <a:chOff x="0" y="0"/>
            <a:chExt cx="812800" cy="80739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028754" y="8563532"/>
            <a:ext cx="3470007" cy="3446936"/>
            <a:chOff x="0" y="0"/>
            <a:chExt cx="812800" cy="80739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706249" y="637925"/>
            <a:ext cx="1089050" cy="1081809"/>
            <a:chOff x="0" y="0"/>
            <a:chExt cx="812800" cy="80739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2986481" y="8132239"/>
            <a:ext cx="1038133" cy="1031230"/>
            <a:chOff x="0" y="0"/>
            <a:chExt cx="812800" cy="80739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6714775" y="637925"/>
            <a:ext cx="1089050" cy="1081809"/>
            <a:chOff x="0" y="0"/>
            <a:chExt cx="812800" cy="80739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4849875" y="8132239"/>
            <a:ext cx="1038133" cy="1031230"/>
            <a:chOff x="0" y="0"/>
            <a:chExt cx="812800" cy="807396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7029811" y="6852531"/>
            <a:ext cx="2326407" cy="2310939"/>
            <a:chOff x="0" y="0"/>
            <a:chExt cx="812800" cy="807396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6068821" y="8132239"/>
            <a:ext cx="3470007" cy="3446936"/>
            <a:chOff x="0" y="0"/>
            <a:chExt cx="812800" cy="80739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9721" y="1423227"/>
            <a:ext cx="1637958" cy="163795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09721" y="3402001"/>
            <a:ext cx="1637958" cy="163795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43466" y="7620342"/>
            <a:ext cx="1637958" cy="163795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6262910" y="5481454"/>
            <a:ext cx="1637958" cy="16379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6262910" y="7620342"/>
            <a:ext cx="1637958" cy="163795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569467" y="1635914"/>
            <a:ext cx="918465" cy="1039415"/>
          </a:xfrm>
          <a:custGeom>
            <a:avLst/>
            <a:gdLst/>
            <a:ahLst/>
            <a:cxnLst/>
            <a:rect r="r" b="b" t="t" l="l"/>
            <a:pathLst>
              <a:path h="1039415" w="918465">
                <a:moveTo>
                  <a:pt x="0" y="0"/>
                </a:moveTo>
                <a:lnTo>
                  <a:pt x="918466" y="0"/>
                </a:lnTo>
                <a:lnTo>
                  <a:pt x="918466" y="1039415"/>
                </a:lnTo>
                <a:lnTo>
                  <a:pt x="0" y="1039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43466" y="3760148"/>
            <a:ext cx="1027814" cy="923748"/>
          </a:xfrm>
          <a:custGeom>
            <a:avLst/>
            <a:gdLst/>
            <a:ahLst/>
            <a:cxnLst/>
            <a:rect r="r" b="b" t="t" l="l"/>
            <a:pathLst>
              <a:path h="923748" w="1027814">
                <a:moveTo>
                  <a:pt x="0" y="0"/>
                </a:moveTo>
                <a:lnTo>
                  <a:pt x="1027814" y="0"/>
                </a:lnTo>
                <a:lnTo>
                  <a:pt x="1027814" y="923748"/>
                </a:lnTo>
                <a:lnTo>
                  <a:pt x="0" y="9237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06559" y="8085639"/>
            <a:ext cx="1111772" cy="707365"/>
          </a:xfrm>
          <a:custGeom>
            <a:avLst/>
            <a:gdLst/>
            <a:ahLst/>
            <a:cxnLst/>
            <a:rect r="r" b="b" t="t" l="l"/>
            <a:pathLst>
              <a:path h="707365" w="1111772">
                <a:moveTo>
                  <a:pt x="0" y="0"/>
                </a:moveTo>
                <a:lnTo>
                  <a:pt x="1111771" y="0"/>
                </a:lnTo>
                <a:lnTo>
                  <a:pt x="1111771" y="707364"/>
                </a:lnTo>
                <a:lnTo>
                  <a:pt x="0" y="7073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618534" y="5905069"/>
            <a:ext cx="926711" cy="923236"/>
          </a:xfrm>
          <a:custGeom>
            <a:avLst/>
            <a:gdLst/>
            <a:ahLst/>
            <a:cxnLst/>
            <a:rect r="r" b="b" t="t" l="l"/>
            <a:pathLst>
              <a:path h="923236" w="926711">
                <a:moveTo>
                  <a:pt x="0" y="0"/>
                </a:moveTo>
                <a:lnTo>
                  <a:pt x="926710" y="0"/>
                </a:lnTo>
                <a:lnTo>
                  <a:pt x="926710" y="923236"/>
                </a:lnTo>
                <a:lnTo>
                  <a:pt x="0" y="923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6618534" y="7954803"/>
            <a:ext cx="969035" cy="969035"/>
          </a:xfrm>
          <a:custGeom>
            <a:avLst/>
            <a:gdLst/>
            <a:ahLst/>
            <a:cxnLst/>
            <a:rect r="r" b="b" t="t" l="l"/>
            <a:pathLst>
              <a:path h="969035" w="969035">
                <a:moveTo>
                  <a:pt x="0" y="0"/>
                </a:moveTo>
                <a:lnTo>
                  <a:pt x="969035" y="0"/>
                </a:lnTo>
                <a:lnTo>
                  <a:pt x="969035" y="969036"/>
                </a:lnTo>
                <a:lnTo>
                  <a:pt x="0" y="96903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543466" y="336324"/>
            <a:ext cx="14553816" cy="120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3"/>
              </a:lnSpc>
              <a:spcBef>
                <a:spcPct val="0"/>
              </a:spcBef>
            </a:pPr>
            <a:r>
              <a:rPr lang="en-US" sz="6645">
                <a:solidFill>
                  <a:srgbClr val="0E4D8D"/>
                </a:solidFill>
                <a:latin typeface="Poppins Ultra-Bold"/>
              </a:rPr>
              <a:t>PROJECTES DE CENTRE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857571" y="2305589"/>
            <a:ext cx="12729191" cy="5885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Projecte aquiproubullying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Escola verda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Participació en el pla educatiu de l’entorn.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Integració del pla PMOE-PROA+ per la millora e inclusió educatives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Erasmus +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Projectes de qualitat i millora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Xarxes de Transformació Educativa </a:t>
            </a:r>
          </a:p>
          <a:p>
            <a:pPr marL="652284" indent="-326142" lvl="1">
              <a:lnSpc>
                <a:spcPts val="4229"/>
              </a:lnSpc>
              <a:buFont typeface="Arial"/>
              <a:buChar char="•"/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Programes dels Cicles formatius:</a:t>
            </a:r>
          </a:p>
          <a:p>
            <a:pPr>
              <a:lnSpc>
                <a:spcPts val="4229"/>
              </a:lnSpc>
              <a:spcBef>
                <a:spcPct val="0"/>
              </a:spcBef>
            </a:pPr>
            <a:r>
              <a:rPr lang="en-US" sz="3021">
                <a:solidFill>
                  <a:srgbClr val="124A87"/>
                </a:solidFill>
                <a:latin typeface="Poppins Ultra-Bold"/>
              </a:rPr>
              <a:t>Aula d'emprenedoria, ATECA, aula tecnològica,DUAl,InnovaFP. Empren FP i activa FP</a:t>
            </a:r>
          </a:p>
        </p:txBody>
      </p:sp>
      <p:grpSp>
        <p:nvGrpSpPr>
          <p:cNvPr name="Group 24" id="24"/>
          <p:cNvGrpSpPr/>
          <p:nvPr/>
        </p:nvGrpSpPr>
        <p:grpSpPr>
          <a:xfrm rot="0">
            <a:off x="16284072" y="1635914"/>
            <a:ext cx="1637958" cy="1637958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16526003" y="2101210"/>
            <a:ext cx="1111772" cy="707365"/>
          </a:xfrm>
          <a:custGeom>
            <a:avLst/>
            <a:gdLst/>
            <a:ahLst/>
            <a:cxnLst/>
            <a:rect r="r" b="b" t="t" l="l"/>
            <a:pathLst>
              <a:path h="707365" w="1111772">
                <a:moveTo>
                  <a:pt x="0" y="0"/>
                </a:moveTo>
                <a:lnTo>
                  <a:pt x="1111772" y="0"/>
                </a:lnTo>
                <a:lnTo>
                  <a:pt x="1111772" y="707365"/>
                </a:lnTo>
                <a:lnTo>
                  <a:pt x="0" y="707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954076" y="3436342"/>
            <a:ext cx="1549374" cy="581345"/>
            <a:chOff x="0" y="0"/>
            <a:chExt cx="331141" cy="12424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31141" cy="124248"/>
            </a:xfrm>
            <a:custGeom>
              <a:avLst/>
              <a:gdLst/>
              <a:ahLst/>
              <a:cxnLst/>
              <a:rect r="r" b="b" t="t" l="l"/>
              <a:pathLst>
                <a:path h="124248" w="331141">
                  <a:moveTo>
                    <a:pt x="62124" y="0"/>
                  </a:moveTo>
                  <a:lnTo>
                    <a:pt x="269017" y="0"/>
                  </a:lnTo>
                  <a:cubicBezTo>
                    <a:pt x="303327" y="0"/>
                    <a:pt x="331141" y="27814"/>
                    <a:pt x="331141" y="62124"/>
                  </a:cubicBezTo>
                  <a:lnTo>
                    <a:pt x="331141" y="62124"/>
                  </a:lnTo>
                  <a:cubicBezTo>
                    <a:pt x="331141" y="78600"/>
                    <a:pt x="324596" y="94402"/>
                    <a:pt x="312945" y="106053"/>
                  </a:cubicBezTo>
                  <a:cubicBezTo>
                    <a:pt x="301294" y="117703"/>
                    <a:pt x="285493" y="124248"/>
                    <a:pt x="269017" y="124248"/>
                  </a:cubicBezTo>
                  <a:lnTo>
                    <a:pt x="62124" y="124248"/>
                  </a:lnTo>
                  <a:cubicBezTo>
                    <a:pt x="27814" y="124248"/>
                    <a:pt x="0" y="96434"/>
                    <a:pt x="0" y="62124"/>
                  </a:cubicBezTo>
                  <a:lnTo>
                    <a:pt x="0" y="62124"/>
                  </a:lnTo>
                  <a:cubicBezTo>
                    <a:pt x="0" y="27814"/>
                    <a:pt x="27814" y="0"/>
                    <a:pt x="62124" y="0"/>
                  </a:cubicBezTo>
                  <a:close/>
                </a:path>
              </a:pathLst>
            </a:custGeom>
            <a:solidFill>
              <a:srgbClr val="308C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331141" cy="181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954076" y="4274191"/>
            <a:ext cx="1549374" cy="581345"/>
            <a:chOff x="0" y="0"/>
            <a:chExt cx="331141" cy="12424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31141" cy="124248"/>
            </a:xfrm>
            <a:custGeom>
              <a:avLst/>
              <a:gdLst/>
              <a:ahLst/>
              <a:cxnLst/>
              <a:rect r="r" b="b" t="t" l="l"/>
              <a:pathLst>
                <a:path h="124248" w="331141">
                  <a:moveTo>
                    <a:pt x="62124" y="0"/>
                  </a:moveTo>
                  <a:lnTo>
                    <a:pt x="269017" y="0"/>
                  </a:lnTo>
                  <a:cubicBezTo>
                    <a:pt x="303327" y="0"/>
                    <a:pt x="331141" y="27814"/>
                    <a:pt x="331141" y="62124"/>
                  </a:cubicBezTo>
                  <a:lnTo>
                    <a:pt x="331141" y="62124"/>
                  </a:lnTo>
                  <a:cubicBezTo>
                    <a:pt x="331141" y="78600"/>
                    <a:pt x="324596" y="94402"/>
                    <a:pt x="312945" y="106053"/>
                  </a:cubicBezTo>
                  <a:cubicBezTo>
                    <a:pt x="301294" y="117703"/>
                    <a:pt x="285493" y="124248"/>
                    <a:pt x="269017" y="124248"/>
                  </a:cubicBezTo>
                  <a:lnTo>
                    <a:pt x="62124" y="124248"/>
                  </a:lnTo>
                  <a:cubicBezTo>
                    <a:pt x="27814" y="124248"/>
                    <a:pt x="0" y="96434"/>
                    <a:pt x="0" y="62124"/>
                  </a:cubicBezTo>
                  <a:lnTo>
                    <a:pt x="0" y="62124"/>
                  </a:lnTo>
                  <a:cubicBezTo>
                    <a:pt x="0" y="27814"/>
                    <a:pt x="27814" y="0"/>
                    <a:pt x="62124" y="0"/>
                  </a:cubicBezTo>
                  <a:close/>
                </a:path>
              </a:pathLst>
            </a:custGeom>
            <a:solidFill>
              <a:srgbClr val="308CF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331141" cy="181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54076" y="5113765"/>
            <a:ext cx="1549374" cy="581345"/>
            <a:chOff x="0" y="0"/>
            <a:chExt cx="331141" cy="12424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1141" cy="124248"/>
            </a:xfrm>
            <a:custGeom>
              <a:avLst/>
              <a:gdLst/>
              <a:ahLst/>
              <a:cxnLst/>
              <a:rect r="r" b="b" t="t" l="l"/>
              <a:pathLst>
                <a:path h="124248" w="331141">
                  <a:moveTo>
                    <a:pt x="62124" y="0"/>
                  </a:moveTo>
                  <a:lnTo>
                    <a:pt x="269017" y="0"/>
                  </a:lnTo>
                  <a:cubicBezTo>
                    <a:pt x="303327" y="0"/>
                    <a:pt x="331141" y="27814"/>
                    <a:pt x="331141" y="62124"/>
                  </a:cubicBezTo>
                  <a:lnTo>
                    <a:pt x="331141" y="62124"/>
                  </a:lnTo>
                  <a:cubicBezTo>
                    <a:pt x="331141" y="78600"/>
                    <a:pt x="324596" y="94402"/>
                    <a:pt x="312945" y="106053"/>
                  </a:cubicBezTo>
                  <a:cubicBezTo>
                    <a:pt x="301294" y="117703"/>
                    <a:pt x="285493" y="124248"/>
                    <a:pt x="269017" y="124248"/>
                  </a:cubicBezTo>
                  <a:lnTo>
                    <a:pt x="62124" y="124248"/>
                  </a:lnTo>
                  <a:cubicBezTo>
                    <a:pt x="27814" y="124248"/>
                    <a:pt x="0" y="96434"/>
                    <a:pt x="0" y="62124"/>
                  </a:cubicBezTo>
                  <a:lnTo>
                    <a:pt x="0" y="62124"/>
                  </a:lnTo>
                  <a:cubicBezTo>
                    <a:pt x="0" y="27814"/>
                    <a:pt x="27814" y="0"/>
                    <a:pt x="62124" y="0"/>
                  </a:cubicBezTo>
                  <a:close/>
                </a:path>
              </a:pathLst>
            </a:custGeom>
            <a:solidFill>
              <a:srgbClr val="308C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331141" cy="181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6954076" y="5953339"/>
            <a:ext cx="1549374" cy="581345"/>
            <a:chOff x="0" y="0"/>
            <a:chExt cx="331141" cy="12424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31141" cy="124248"/>
            </a:xfrm>
            <a:custGeom>
              <a:avLst/>
              <a:gdLst/>
              <a:ahLst/>
              <a:cxnLst/>
              <a:rect r="r" b="b" t="t" l="l"/>
              <a:pathLst>
                <a:path h="124248" w="331141">
                  <a:moveTo>
                    <a:pt x="62124" y="0"/>
                  </a:moveTo>
                  <a:lnTo>
                    <a:pt x="269017" y="0"/>
                  </a:lnTo>
                  <a:cubicBezTo>
                    <a:pt x="303327" y="0"/>
                    <a:pt x="331141" y="27814"/>
                    <a:pt x="331141" y="62124"/>
                  </a:cubicBezTo>
                  <a:lnTo>
                    <a:pt x="331141" y="62124"/>
                  </a:lnTo>
                  <a:cubicBezTo>
                    <a:pt x="331141" y="78600"/>
                    <a:pt x="324596" y="94402"/>
                    <a:pt x="312945" y="106053"/>
                  </a:cubicBezTo>
                  <a:cubicBezTo>
                    <a:pt x="301294" y="117703"/>
                    <a:pt x="285493" y="124248"/>
                    <a:pt x="269017" y="124248"/>
                  </a:cubicBezTo>
                  <a:lnTo>
                    <a:pt x="62124" y="124248"/>
                  </a:lnTo>
                  <a:cubicBezTo>
                    <a:pt x="27814" y="124248"/>
                    <a:pt x="0" y="96434"/>
                    <a:pt x="0" y="62124"/>
                  </a:cubicBezTo>
                  <a:lnTo>
                    <a:pt x="0" y="62124"/>
                  </a:lnTo>
                  <a:cubicBezTo>
                    <a:pt x="0" y="27814"/>
                    <a:pt x="27814" y="0"/>
                    <a:pt x="62124" y="0"/>
                  </a:cubicBezTo>
                  <a:close/>
                </a:path>
              </a:pathLst>
            </a:custGeom>
            <a:solidFill>
              <a:srgbClr val="308C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57150"/>
              <a:ext cx="331141" cy="181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6954076" y="6812312"/>
            <a:ext cx="1549374" cy="581345"/>
            <a:chOff x="0" y="0"/>
            <a:chExt cx="331141" cy="12424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31141" cy="124248"/>
            </a:xfrm>
            <a:custGeom>
              <a:avLst/>
              <a:gdLst/>
              <a:ahLst/>
              <a:cxnLst/>
              <a:rect r="r" b="b" t="t" l="l"/>
              <a:pathLst>
                <a:path h="124248" w="331141">
                  <a:moveTo>
                    <a:pt x="62124" y="0"/>
                  </a:moveTo>
                  <a:lnTo>
                    <a:pt x="269017" y="0"/>
                  </a:lnTo>
                  <a:cubicBezTo>
                    <a:pt x="303327" y="0"/>
                    <a:pt x="331141" y="27814"/>
                    <a:pt x="331141" y="62124"/>
                  </a:cubicBezTo>
                  <a:lnTo>
                    <a:pt x="331141" y="62124"/>
                  </a:lnTo>
                  <a:cubicBezTo>
                    <a:pt x="331141" y="78600"/>
                    <a:pt x="324596" y="94402"/>
                    <a:pt x="312945" y="106053"/>
                  </a:cubicBezTo>
                  <a:cubicBezTo>
                    <a:pt x="301294" y="117703"/>
                    <a:pt x="285493" y="124248"/>
                    <a:pt x="269017" y="124248"/>
                  </a:cubicBezTo>
                  <a:lnTo>
                    <a:pt x="62124" y="124248"/>
                  </a:lnTo>
                  <a:cubicBezTo>
                    <a:pt x="27814" y="124248"/>
                    <a:pt x="0" y="96434"/>
                    <a:pt x="0" y="62124"/>
                  </a:cubicBezTo>
                  <a:lnTo>
                    <a:pt x="0" y="62124"/>
                  </a:lnTo>
                  <a:cubicBezTo>
                    <a:pt x="0" y="27814"/>
                    <a:pt x="27814" y="0"/>
                    <a:pt x="62124" y="0"/>
                  </a:cubicBezTo>
                  <a:close/>
                </a:path>
              </a:pathLst>
            </a:custGeom>
            <a:solidFill>
              <a:srgbClr val="308C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57150"/>
              <a:ext cx="331141" cy="1813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002020" y="3513477"/>
            <a:ext cx="427073" cy="427073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918246" y="730810"/>
            <a:ext cx="14051979" cy="120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3"/>
              </a:lnSpc>
              <a:spcBef>
                <a:spcPct val="0"/>
              </a:spcBef>
            </a:pPr>
            <a:r>
              <a:rPr lang="en-US" sz="6645">
                <a:solidFill>
                  <a:srgbClr val="0E4D8D"/>
                </a:solidFill>
                <a:latin typeface="Poppins Ultra-Bold"/>
              </a:rPr>
              <a:t>PROJECTE AQUÍPROUBULLING</a:t>
            </a:r>
          </a:p>
        </p:txBody>
      </p:sp>
      <p:grpSp>
        <p:nvGrpSpPr>
          <p:cNvPr name="Group 21" id="21"/>
          <p:cNvGrpSpPr/>
          <p:nvPr/>
        </p:nvGrpSpPr>
        <p:grpSpPr>
          <a:xfrm rot="0">
            <a:off x="8002020" y="4352189"/>
            <a:ext cx="427073" cy="427073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8002020" y="5184191"/>
            <a:ext cx="427073" cy="427073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7" id="27"/>
          <p:cNvGrpSpPr/>
          <p:nvPr/>
        </p:nvGrpSpPr>
        <p:grpSpPr>
          <a:xfrm rot="0">
            <a:off x="7926899" y="6040174"/>
            <a:ext cx="427073" cy="427073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7926899" y="6891615"/>
            <a:ext cx="427073" cy="427073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7280853" y="741377"/>
            <a:ext cx="3470007" cy="3446936"/>
            <a:chOff x="0" y="0"/>
            <a:chExt cx="812800" cy="80739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6689450" y="-647890"/>
            <a:ext cx="2326407" cy="2310939"/>
            <a:chOff x="0" y="0"/>
            <a:chExt cx="812800" cy="807396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15672673" y="1562083"/>
            <a:ext cx="836377" cy="830816"/>
            <a:chOff x="0" y="0"/>
            <a:chExt cx="812800" cy="807396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6703681" y="4069299"/>
            <a:ext cx="1081391" cy="1074201"/>
            <a:chOff x="0" y="0"/>
            <a:chExt cx="812800" cy="80739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807396"/>
            </a:xfrm>
            <a:custGeom>
              <a:avLst/>
              <a:gdLst/>
              <a:ahLst/>
              <a:cxnLst/>
              <a:rect r="r" b="b" t="t" l="l"/>
              <a:pathLst>
                <a:path h="807396" w="812800">
                  <a:moveTo>
                    <a:pt x="406400" y="0"/>
                  </a:moveTo>
                  <a:cubicBezTo>
                    <a:pt x="181951" y="0"/>
                    <a:pt x="0" y="180742"/>
                    <a:pt x="0" y="403698"/>
                  </a:cubicBezTo>
                  <a:cubicBezTo>
                    <a:pt x="0" y="626654"/>
                    <a:pt x="181951" y="807396"/>
                    <a:pt x="406400" y="807396"/>
                  </a:cubicBezTo>
                  <a:cubicBezTo>
                    <a:pt x="630849" y="807396"/>
                    <a:pt x="812800" y="626654"/>
                    <a:pt x="812800" y="403698"/>
                  </a:cubicBezTo>
                  <a:cubicBezTo>
                    <a:pt x="812800" y="18074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76200" y="18543"/>
              <a:ext cx="660400" cy="7131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45" id="45"/>
          <p:cNvSpPr/>
          <p:nvPr/>
        </p:nvSpPr>
        <p:spPr>
          <a:xfrm flipH="false" flipV="false" rot="0">
            <a:off x="554461" y="2680956"/>
            <a:ext cx="6100191" cy="8229600"/>
          </a:xfrm>
          <a:custGeom>
            <a:avLst/>
            <a:gdLst/>
            <a:ahLst/>
            <a:cxnLst/>
            <a:rect r="r" b="b" t="t" l="l"/>
            <a:pathLst>
              <a:path h="8229600" w="6100191">
                <a:moveTo>
                  <a:pt x="0" y="0"/>
                </a:moveTo>
                <a:lnTo>
                  <a:pt x="6100191" y="0"/>
                </a:lnTo>
                <a:lnTo>
                  <a:pt x="610019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1000"/>
            </a:blip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8742621" y="3321112"/>
            <a:ext cx="5169252" cy="619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7"/>
              </a:lnSpc>
              <a:spcBef>
                <a:spcPct val="0"/>
              </a:spcBef>
            </a:pPr>
            <a:r>
              <a:rPr lang="en-US" sz="3476">
                <a:solidFill>
                  <a:srgbClr val="124A87"/>
                </a:solidFill>
                <a:latin typeface="Poppins Ultra-Bold"/>
              </a:rPr>
              <a:t>Confidencialitat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8742621" y="4178941"/>
            <a:ext cx="5169252" cy="619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7"/>
              </a:lnSpc>
              <a:spcBef>
                <a:spcPct val="0"/>
              </a:spcBef>
            </a:pPr>
            <a:r>
              <a:rPr lang="en-US" sz="3476">
                <a:solidFill>
                  <a:srgbClr val="124A87"/>
                </a:solidFill>
                <a:latin typeface="Poppins Ultra-Bold"/>
              </a:rPr>
              <a:t>Responsabilitat</a:t>
            </a:r>
          </a:p>
        </p:txBody>
      </p:sp>
      <p:sp>
        <p:nvSpPr>
          <p:cNvPr name="TextBox 48" id="48"/>
          <p:cNvSpPr txBox="true"/>
          <p:nvPr/>
        </p:nvSpPr>
        <p:spPr>
          <a:xfrm rot="0">
            <a:off x="8742621" y="4998536"/>
            <a:ext cx="4538847" cy="619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7"/>
              </a:lnSpc>
              <a:spcBef>
                <a:spcPct val="0"/>
              </a:spcBef>
            </a:pPr>
            <a:r>
              <a:rPr lang="en-US" sz="3476">
                <a:solidFill>
                  <a:srgbClr val="124A87"/>
                </a:solidFill>
                <a:latin typeface="Poppins Ultra-Bold"/>
              </a:rPr>
              <a:t>Acompanyament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8742621" y="5839642"/>
            <a:ext cx="2801854" cy="619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7"/>
              </a:lnSpc>
              <a:spcBef>
                <a:spcPct val="0"/>
              </a:spcBef>
            </a:pPr>
            <a:r>
              <a:rPr lang="en-US" sz="3476">
                <a:solidFill>
                  <a:srgbClr val="124A87"/>
                </a:solidFill>
                <a:latin typeface="Poppins Ultra-Bold"/>
              </a:rPr>
              <a:t>Eines</a:t>
            </a:r>
          </a:p>
        </p:txBody>
      </p:sp>
      <p:sp>
        <p:nvSpPr>
          <p:cNvPr name="TextBox 50" id="50"/>
          <p:cNvSpPr txBox="true"/>
          <p:nvPr/>
        </p:nvSpPr>
        <p:spPr>
          <a:xfrm rot="0">
            <a:off x="8742621" y="6699121"/>
            <a:ext cx="10273236" cy="6195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67"/>
              </a:lnSpc>
              <a:spcBef>
                <a:spcPct val="0"/>
              </a:spcBef>
            </a:pPr>
            <a:r>
              <a:rPr lang="en-US" sz="3476">
                <a:solidFill>
                  <a:srgbClr val="124A87"/>
                </a:solidFill>
                <a:latin typeface="Poppins Ultra-Bold"/>
              </a:rPr>
              <a:t>Resolució de  conflictes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546666" y="781452"/>
            <a:ext cx="10758944" cy="1075894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355303" y="-1978853"/>
            <a:ext cx="10758944" cy="1075894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156988" y="-1396924"/>
            <a:ext cx="11141128" cy="11141084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t="0" r="-2504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8355303" y="8527500"/>
            <a:ext cx="4319820" cy="431982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276351" y="4874511"/>
            <a:ext cx="3186838" cy="3853702"/>
          </a:xfrm>
          <a:custGeom>
            <a:avLst/>
            <a:gdLst/>
            <a:ahLst/>
            <a:cxnLst/>
            <a:rect r="r" b="b" t="t" l="l"/>
            <a:pathLst>
              <a:path h="3853702" w="3186838">
                <a:moveTo>
                  <a:pt x="0" y="0"/>
                </a:moveTo>
                <a:lnTo>
                  <a:pt x="3186838" y="0"/>
                </a:lnTo>
                <a:lnTo>
                  <a:pt x="3186838" y="3853702"/>
                </a:lnTo>
                <a:lnTo>
                  <a:pt x="0" y="38537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28700" y="838200"/>
            <a:ext cx="5715165" cy="120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303"/>
              </a:lnSpc>
              <a:spcBef>
                <a:spcPct val="0"/>
              </a:spcBef>
            </a:pPr>
            <a:r>
              <a:rPr lang="en-US" sz="6645">
                <a:solidFill>
                  <a:srgbClr val="0E4D8D"/>
                </a:solidFill>
                <a:latin typeface="Poppins Ultra-Bold"/>
              </a:rPr>
              <a:t>Escola verda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28700" y="2675854"/>
            <a:ext cx="6868978" cy="15033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61"/>
              </a:lnSpc>
              <a:spcBef>
                <a:spcPct val="0"/>
              </a:spcBef>
            </a:pPr>
            <a:r>
              <a:rPr lang="en-US" sz="2115">
                <a:solidFill>
                  <a:srgbClr val="000000"/>
                </a:solidFill>
                <a:latin typeface="Poppins Medium"/>
              </a:rPr>
              <a:t>Des del Programa Escoles Verdes treballem en la sostenibilitat a través de l’estalvi d’energia i materials, la selecció i reducció de residus i reutilització de materials.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16092" y="6007897"/>
            <a:ext cx="6500807" cy="650080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082263" y="6007897"/>
            <a:ext cx="6500807" cy="650080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326038" y="4556433"/>
            <a:ext cx="7635924" cy="763589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5"/>
            </a:xfrm>
            <a:custGeom>
              <a:avLst/>
              <a:gdLst/>
              <a:ahLst/>
              <a:cxnLst/>
              <a:rect r="r" b="b" t="t" l="l"/>
              <a:pathLst>
                <a:path h="6349975" w="6350000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66" t="0" r="-16666" b="0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-1174769" y="-972023"/>
            <a:ext cx="2873687" cy="2873687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6534111" y="-972023"/>
            <a:ext cx="2873687" cy="287368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262075" y="5620141"/>
            <a:ext cx="3901189" cy="2754239"/>
          </a:xfrm>
          <a:custGeom>
            <a:avLst/>
            <a:gdLst/>
            <a:ahLst/>
            <a:cxnLst/>
            <a:rect r="r" b="b" t="t" l="l"/>
            <a:pathLst>
              <a:path h="2754239" w="3901189">
                <a:moveTo>
                  <a:pt x="0" y="0"/>
                </a:moveTo>
                <a:lnTo>
                  <a:pt x="3901189" y="0"/>
                </a:lnTo>
                <a:lnTo>
                  <a:pt x="3901189" y="2754239"/>
                </a:lnTo>
                <a:lnTo>
                  <a:pt x="0" y="27542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784999" y="332116"/>
            <a:ext cx="12119775" cy="120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03"/>
              </a:lnSpc>
              <a:spcBef>
                <a:spcPct val="0"/>
              </a:spcBef>
            </a:pPr>
            <a:r>
              <a:rPr lang="en-US" sz="6645">
                <a:solidFill>
                  <a:srgbClr val="0E4D8D"/>
                </a:solidFill>
                <a:latin typeface="Poppins Ultra-Bold"/>
              </a:rPr>
              <a:t>Pla educatiu de l’entorn.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6403" y="1825463"/>
            <a:ext cx="14835193" cy="4206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29"/>
              </a:lnSpc>
            </a:pPr>
            <a:r>
              <a:rPr lang="en-US" sz="2378">
                <a:solidFill>
                  <a:srgbClr val="000000"/>
                </a:solidFill>
                <a:latin typeface="Poppins Medium"/>
              </a:rPr>
              <a:t>El Pla Educatiu d’Entorn (PEE) és una proposta de cooperació educativa entre el Departament d’Ensenyament de la Generalitat de Catalunya i les entitats municipals, que vol donar resposta a les múltiples necessitats de la nostra societat, amb l’objectiu d’aconseguir l’èxit educatiu i contribuir en la cohesió social mitjançant l’equitat, l’educació intercultural, el foment de la convivència i l’ús de la llengua catalana.</a:t>
            </a:r>
          </a:p>
          <a:p>
            <a:pPr>
              <a:lnSpc>
                <a:spcPts val="3329"/>
              </a:lnSpc>
            </a:pPr>
            <a:r>
              <a:rPr lang="en-US" sz="2378">
                <a:solidFill>
                  <a:srgbClr val="000000"/>
                </a:solidFill>
                <a:latin typeface="Poppins"/>
              </a:rPr>
              <a:t>Les activitats consisteixen en uns Tallers d’Estudi Assistit a l’ESO i dos Clubs de Lectura tant per educació primària com per secundària.</a:t>
            </a:r>
          </a:p>
          <a:p>
            <a:pPr>
              <a:lnSpc>
                <a:spcPts val="3329"/>
              </a:lnSpc>
            </a:pPr>
            <a:r>
              <a:rPr lang="en-US" sz="2378">
                <a:solidFill>
                  <a:srgbClr val="000000"/>
                </a:solidFill>
                <a:latin typeface="Poppins"/>
              </a:rPr>
              <a:t> </a:t>
            </a:r>
          </a:p>
          <a:p>
            <a:pPr>
              <a:lnSpc>
                <a:spcPts val="3329"/>
              </a:lnSpc>
            </a:pPr>
          </a:p>
          <a:p>
            <a:pPr>
              <a:lnSpc>
                <a:spcPts val="332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43193" y="7217328"/>
            <a:ext cx="6500807" cy="6500807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4D8D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590256" y="716521"/>
            <a:ext cx="6500807" cy="6500807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3C8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325434" y="3693878"/>
            <a:ext cx="7170234" cy="4800073"/>
          </a:xfrm>
          <a:custGeom>
            <a:avLst/>
            <a:gdLst/>
            <a:ahLst/>
            <a:cxnLst/>
            <a:rect r="r" b="b" t="t" l="l"/>
            <a:pathLst>
              <a:path h="4800073" w="7170234">
                <a:moveTo>
                  <a:pt x="0" y="0"/>
                </a:moveTo>
                <a:lnTo>
                  <a:pt x="7170234" y="0"/>
                </a:lnTo>
                <a:lnTo>
                  <a:pt x="7170234" y="4800073"/>
                </a:lnTo>
                <a:lnTo>
                  <a:pt x="0" y="4800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24200" y="526021"/>
            <a:ext cx="14135100" cy="238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303"/>
              </a:lnSpc>
              <a:spcBef>
                <a:spcPct val="0"/>
              </a:spcBef>
            </a:pPr>
            <a:r>
              <a:rPr lang="en-US" sz="6645">
                <a:solidFill>
                  <a:srgbClr val="0E4D8D"/>
                </a:solidFill>
                <a:latin typeface="Poppins Ultra-Bold"/>
              </a:rPr>
              <a:t> PMOE-PROA+ per la millora e inclusió educatives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271364" y="3129012"/>
            <a:ext cx="8987936" cy="6453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10"/>
              </a:lnSpc>
            </a:pPr>
            <a:r>
              <a:rPr lang="en-US" sz="2793">
                <a:solidFill>
                  <a:srgbClr val="000000"/>
                </a:solidFill>
                <a:latin typeface="Poppins Medium"/>
              </a:rPr>
              <a:t>El pla té com a objectius:</a:t>
            </a:r>
          </a:p>
          <a:p>
            <a:pPr algn="just" marL="603035" indent="-301517" lvl="1">
              <a:lnSpc>
                <a:spcPts val="3910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Poppins Medium"/>
              </a:rPr>
              <a:t>Contribuir a la millora de l'equitat en l'accés a oportunitats educatives i a l'èxit escolar de tot l'alumnat per tal que disposin dels recursos necessaris per compensar les necessitats i desigualtats educatives de l'alumnat i les seves famílies.</a:t>
            </a:r>
          </a:p>
          <a:p>
            <a:pPr algn="just" marL="603035" indent="-301517" lvl="1">
              <a:lnSpc>
                <a:spcPts val="3910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Poppins Medium"/>
              </a:rPr>
              <a:t>Reforçar l'atenció de l'alumnat amb necessitats específiques de suport educatiu i millorar l'enfocament inclusiu.</a:t>
            </a:r>
          </a:p>
          <a:p>
            <a:pPr algn="just" marL="603035" indent="-301517" lvl="1">
              <a:lnSpc>
                <a:spcPts val="3910"/>
              </a:lnSpc>
              <a:buFont typeface="Arial"/>
              <a:buChar char="•"/>
            </a:pPr>
            <a:r>
              <a:rPr lang="en-US" sz="2793">
                <a:solidFill>
                  <a:srgbClr val="000000"/>
                </a:solidFill>
                <a:latin typeface="Poppins Medium"/>
              </a:rPr>
              <a:t>Reforçar la dimensió comunitària de l'acció educativa.</a:t>
            </a:r>
          </a:p>
          <a:p>
            <a:pPr algn="just">
              <a:lnSpc>
                <a:spcPts val="39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DAF90Y6ld5k</dc:identifier>
  <dcterms:modified xsi:type="dcterms:W3CDTF">2011-08-01T06:04:30Z</dcterms:modified>
  <cp:revision>1</cp:revision>
  <dc:title>INSTITUT ANTONI BALLESTER</dc:title>
</cp:coreProperties>
</file>