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Source Code Pro"/>
      <p:regular r:id="rId30"/>
      <p:bold r:id="rId31"/>
      <p:italic r:id="rId32"/>
      <p:boldItalic r:id="rId33"/>
    </p:embeddedFont>
    <p:embeddedFont>
      <p:font typeface="Average"/>
      <p:regular r:id="rId34"/>
    </p:embeddedFont>
    <p:embeddedFont>
      <p:font typeface="Oswald"/>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CodePro-bold.fntdata"/><Relationship Id="rId30" Type="http://schemas.openxmlformats.org/officeDocument/2006/relationships/font" Target="fonts/SourceCodePro-regular.fntdata"/><Relationship Id="rId11" Type="http://schemas.openxmlformats.org/officeDocument/2006/relationships/slide" Target="slides/slide6.xml"/><Relationship Id="rId33" Type="http://schemas.openxmlformats.org/officeDocument/2006/relationships/font" Target="fonts/SourceCodePro-boldItalic.fntdata"/><Relationship Id="rId10" Type="http://schemas.openxmlformats.org/officeDocument/2006/relationships/slide" Target="slides/slide5.xml"/><Relationship Id="rId32" Type="http://schemas.openxmlformats.org/officeDocument/2006/relationships/font" Target="fonts/SourceCodePro-italic.fntdata"/><Relationship Id="rId13" Type="http://schemas.openxmlformats.org/officeDocument/2006/relationships/slide" Target="slides/slide8.xml"/><Relationship Id="rId35" Type="http://schemas.openxmlformats.org/officeDocument/2006/relationships/font" Target="fonts/Oswald-regular.fntdata"/><Relationship Id="rId12" Type="http://schemas.openxmlformats.org/officeDocument/2006/relationships/slide" Target="slides/slide7.xml"/><Relationship Id="rId34" Type="http://schemas.openxmlformats.org/officeDocument/2006/relationships/font" Target="fonts/Average-regular.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Oswald-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94211d307e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94211d307e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4211d307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4211d307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629af974c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9629af974c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629af974c_0_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629af974c_0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629af974c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629af974c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629af974c_0_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9629af974c_0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9629af974c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9629af974c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94211d307e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94211d307e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629af974c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9629af974c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953b6ccb7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953b6ccb7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9772b9878d_2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9772b9878d_2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9629af974c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9629af974c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629af974c_0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9629af974c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629af974c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9629af974c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9629af974c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9629af974c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4211d307e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94211d307e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629af974c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629af974c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629af974c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629af974c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9629af974c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9629af974c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53b6ccb7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53b6ccb7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629af974c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629af974c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9629af974c_0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9629af974c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629af974c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9629af974c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s://drive.google.com/file/d/1tJjlD5EY0ea12Qz121nlQkqH0zNsbUeq/view" TargetMode="External"/><Relationship Id="rId4" Type="http://schemas.openxmlformats.org/officeDocument/2006/relationships/image" Target="../media/image5.png"/><Relationship Id="rId5" Type="http://schemas.openxmlformats.org/officeDocument/2006/relationships/image" Target="../media/image27.png"/><Relationship Id="rId6"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35.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hyperlink" Target="https://agora.xtec.cat/ies-vacarisses/wp-content/uploads/usu603/2020/09/Declaraci%C3%B3-responsable-Dep-Educaci%C3%B3-8-9-2020.pdf" TargetMode="External"/><Relationship Id="rId4" Type="http://schemas.openxmlformats.org/officeDocument/2006/relationships/hyperlink" Target="https://docs.google.com/document/d/1pa7wKMVbqbMIylBBFQCthR0N1qSw-ggHZUBS-dGaIX8/edit" TargetMode="External"/><Relationship Id="rId5"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hyperlink" Target="https://drive.google.com/file/d/1FiBECVMDQ3VotUC4jaO0tOVqZFuS60ky/view?usp=sharing" TargetMode="External"/><Relationship Id="rId4" Type="http://schemas.openxmlformats.org/officeDocument/2006/relationships/image" Target="../media/image21.png"/><Relationship Id="rId5" Type="http://schemas.openxmlformats.org/officeDocument/2006/relationships/image" Target="../media/image19.png"/><Relationship Id="rId6" Type="http://schemas.openxmlformats.org/officeDocument/2006/relationships/hyperlink" Target="http://www.youtube.com/watch?v=mPKO_zZwmOE" TargetMode="External"/><Relationship Id="rId7" Type="http://schemas.openxmlformats.org/officeDocument/2006/relationships/image" Target="../media/image3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4570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a"/>
              <a:t>Tots junts front la COVID-19</a:t>
            </a:r>
            <a:endParaRPr/>
          </a:p>
        </p:txBody>
      </p:sp>
      <p:sp>
        <p:nvSpPr>
          <p:cNvPr id="60" name="Google Shape;60;p13"/>
          <p:cNvSpPr txBox="1"/>
          <p:nvPr>
            <p:ph idx="1" type="subTitle"/>
          </p:nvPr>
        </p:nvSpPr>
        <p:spPr>
          <a:xfrm>
            <a:off x="671250" y="11936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a"/>
              <a:t>MESURES SANITÀRIES ESCOLARS</a:t>
            </a:r>
            <a:endParaRPr/>
          </a:p>
        </p:txBody>
      </p:sp>
      <p:pic>
        <p:nvPicPr>
          <p:cNvPr id="61" name="Google Shape;61;p13"/>
          <p:cNvPicPr preferRelativeResize="0"/>
          <p:nvPr/>
        </p:nvPicPr>
        <p:blipFill>
          <a:blip r:embed="rId3">
            <a:alphaModFix/>
          </a:blip>
          <a:stretch>
            <a:fillRect/>
          </a:stretch>
        </p:blipFill>
        <p:spPr>
          <a:xfrm>
            <a:off x="1647650" y="1716500"/>
            <a:ext cx="5848699" cy="32809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2"/>
          <p:cNvPicPr preferRelativeResize="0"/>
          <p:nvPr/>
        </p:nvPicPr>
        <p:blipFill>
          <a:blip r:embed="rId3">
            <a:alphaModFix/>
          </a:blip>
          <a:stretch>
            <a:fillRect/>
          </a:stretch>
        </p:blipFill>
        <p:spPr>
          <a:xfrm>
            <a:off x="614150" y="1120925"/>
            <a:ext cx="3517250" cy="2668525"/>
          </a:xfrm>
          <a:prstGeom prst="rect">
            <a:avLst/>
          </a:prstGeom>
          <a:noFill/>
          <a:ln>
            <a:noFill/>
          </a:ln>
        </p:spPr>
      </p:pic>
      <p:pic>
        <p:nvPicPr>
          <p:cNvPr id="124" name="Google Shape;124;p22"/>
          <p:cNvPicPr preferRelativeResize="0"/>
          <p:nvPr/>
        </p:nvPicPr>
        <p:blipFill>
          <a:blip r:embed="rId4">
            <a:alphaModFix/>
          </a:blip>
          <a:stretch>
            <a:fillRect/>
          </a:stretch>
        </p:blipFill>
        <p:spPr>
          <a:xfrm>
            <a:off x="4745650" y="83525"/>
            <a:ext cx="3932450" cy="4918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t>MASCARETA (</a:t>
            </a:r>
            <a:r>
              <a:rPr lang="ca" sz="2400"/>
              <a:t>COM POSAR-LA I TREURE-LA</a:t>
            </a:r>
            <a:r>
              <a:rPr lang="ca"/>
              <a:t>)</a:t>
            </a:r>
            <a:endParaRPr/>
          </a:p>
        </p:txBody>
      </p:sp>
      <p:pic>
        <p:nvPicPr>
          <p:cNvPr id="130" name="Google Shape;130;p23"/>
          <p:cNvPicPr preferRelativeResize="0"/>
          <p:nvPr/>
        </p:nvPicPr>
        <p:blipFill>
          <a:blip r:embed="rId3">
            <a:alphaModFix/>
          </a:blip>
          <a:stretch>
            <a:fillRect/>
          </a:stretch>
        </p:blipFill>
        <p:spPr>
          <a:xfrm>
            <a:off x="556300" y="1017725"/>
            <a:ext cx="3093551" cy="3820975"/>
          </a:xfrm>
          <a:prstGeom prst="rect">
            <a:avLst/>
          </a:prstGeom>
          <a:noFill/>
          <a:ln>
            <a:noFill/>
          </a:ln>
        </p:spPr>
      </p:pic>
      <p:pic>
        <p:nvPicPr>
          <p:cNvPr id="131" name="Google Shape;131;p23"/>
          <p:cNvPicPr preferRelativeResize="0"/>
          <p:nvPr/>
        </p:nvPicPr>
        <p:blipFill>
          <a:blip r:embed="rId4">
            <a:alphaModFix/>
          </a:blip>
          <a:stretch>
            <a:fillRect/>
          </a:stretch>
        </p:blipFill>
        <p:spPr>
          <a:xfrm>
            <a:off x="3802250" y="1017725"/>
            <a:ext cx="5189351" cy="382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265500" y="375950"/>
            <a:ext cx="4045200" cy="178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a"/>
              <a:t>PORTA-LA I BEN POSADA!</a:t>
            </a:r>
            <a:endParaRPr/>
          </a:p>
        </p:txBody>
      </p:sp>
      <p:pic>
        <p:nvPicPr>
          <p:cNvPr id="137" name="Google Shape;137;p24"/>
          <p:cNvPicPr preferRelativeResize="0"/>
          <p:nvPr/>
        </p:nvPicPr>
        <p:blipFill>
          <a:blip r:embed="rId3">
            <a:alphaModFix/>
          </a:blip>
          <a:stretch>
            <a:fillRect/>
          </a:stretch>
        </p:blipFill>
        <p:spPr>
          <a:xfrm>
            <a:off x="893000" y="2402850"/>
            <a:ext cx="2790200" cy="2054600"/>
          </a:xfrm>
          <a:prstGeom prst="rect">
            <a:avLst/>
          </a:prstGeom>
          <a:noFill/>
          <a:ln>
            <a:noFill/>
          </a:ln>
        </p:spPr>
      </p:pic>
      <p:pic>
        <p:nvPicPr>
          <p:cNvPr id="138" name="Google Shape;138;p24"/>
          <p:cNvPicPr preferRelativeResize="0"/>
          <p:nvPr/>
        </p:nvPicPr>
        <p:blipFill>
          <a:blip r:embed="rId4">
            <a:alphaModFix/>
          </a:blip>
          <a:stretch>
            <a:fillRect/>
          </a:stretch>
        </p:blipFill>
        <p:spPr>
          <a:xfrm>
            <a:off x="4706100" y="375950"/>
            <a:ext cx="4188975" cy="2752300"/>
          </a:xfrm>
          <a:prstGeom prst="rect">
            <a:avLst/>
          </a:prstGeom>
          <a:noFill/>
          <a:ln>
            <a:noFill/>
          </a:ln>
        </p:spPr>
      </p:pic>
      <p:sp>
        <p:nvSpPr>
          <p:cNvPr id="139" name="Google Shape;139;p24"/>
          <p:cNvSpPr txBox="1"/>
          <p:nvPr/>
        </p:nvSpPr>
        <p:spPr>
          <a:xfrm>
            <a:off x="4706100" y="3151900"/>
            <a:ext cx="4361700" cy="157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ca" sz="2300">
                <a:latin typeface="Source Code Pro"/>
                <a:ea typeface="Source Code Pro"/>
                <a:cs typeface="Source Code Pro"/>
                <a:sym typeface="Source Code Pro"/>
              </a:rPr>
              <a:t>COBRIR NAS I BOCA, SENSE DEIXAR ESPAIS.</a:t>
            </a:r>
            <a:endParaRPr b="1" sz="2300">
              <a:latin typeface="Source Code Pro"/>
              <a:ea typeface="Source Code Pro"/>
              <a:cs typeface="Source Code Pro"/>
              <a:sym typeface="Source Code Pro"/>
            </a:endParaRPr>
          </a:p>
          <a:p>
            <a:pPr indent="0" lvl="0" marL="0" rtl="0" algn="ctr">
              <a:spcBef>
                <a:spcPts val="0"/>
              </a:spcBef>
              <a:spcAft>
                <a:spcPts val="0"/>
              </a:spcAft>
              <a:buNone/>
            </a:pPr>
            <a:r>
              <a:rPr b="1" lang="ca" sz="2300">
                <a:latin typeface="Source Code Pro"/>
                <a:ea typeface="Source Code Pro"/>
                <a:cs typeface="Source Code Pro"/>
                <a:sym typeface="Source Code Pro"/>
              </a:rPr>
              <a:t>NO LA TOQUIS UN COP POSADA!</a:t>
            </a:r>
            <a:endParaRPr b="1" sz="2300">
              <a:latin typeface="Source Code Pro"/>
              <a:ea typeface="Source Code Pro"/>
              <a:cs typeface="Source Code Pro"/>
              <a:sym typeface="Source Code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265500" y="4718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a"/>
              <a:t>L’ús de les mascaretes</a:t>
            </a:r>
            <a:endParaRPr/>
          </a:p>
        </p:txBody>
      </p:sp>
      <p:pic>
        <p:nvPicPr>
          <p:cNvPr id="145" name="Google Shape;145;p25">
            <a:hlinkClick r:id="rId3"/>
          </p:cNvPr>
          <p:cNvPicPr preferRelativeResize="0"/>
          <p:nvPr/>
        </p:nvPicPr>
        <p:blipFill>
          <a:blip r:embed="rId4">
            <a:alphaModFix/>
          </a:blip>
          <a:stretch>
            <a:fillRect/>
          </a:stretch>
        </p:blipFill>
        <p:spPr>
          <a:xfrm>
            <a:off x="4688800" y="24437"/>
            <a:ext cx="4125850" cy="2484075"/>
          </a:xfrm>
          <a:prstGeom prst="rect">
            <a:avLst/>
          </a:prstGeom>
          <a:noFill/>
          <a:ln>
            <a:noFill/>
          </a:ln>
        </p:spPr>
      </p:pic>
      <p:sp>
        <p:nvSpPr>
          <p:cNvPr id="146" name="Google Shape;146;p25"/>
          <p:cNvSpPr txBox="1"/>
          <p:nvPr>
            <p:ph idx="2" type="body"/>
          </p:nvPr>
        </p:nvSpPr>
        <p:spPr>
          <a:xfrm>
            <a:off x="4688800" y="2661700"/>
            <a:ext cx="4187700" cy="10719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b="1" lang="ca" sz="1600">
                <a:solidFill>
                  <a:srgbClr val="000000"/>
                </a:solidFill>
              </a:rPr>
              <a:t>Si Lady Gaga i Ariana Grande poden cantar i ballar amb la mascareta posada, tu també pots estar a classe sense baixar-te la mascareta. </a:t>
            </a:r>
            <a:endParaRPr b="1" sz="1600">
              <a:solidFill>
                <a:srgbClr val="000000"/>
              </a:solidFill>
            </a:endParaRPr>
          </a:p>
        </p:txBody>
      </p:sp>
      <p:pic>
        <p:nvPicPr>
          <p:cNvPr id="147" name="Google Shape;147;p25"/>
          <p:cNvPicPr preferRelativeResize="0"/>
          <p:nvPr/>
        </p:nvPicPr>
        <p:blipFill>
          <a:blip r:embed="rId5">
            <a:alphaModFix/>
          </a:blip>
          <a:stretch>
            <a:fillRect/>
          </a:stretch>
        </p:blipFill>
        <p:spPr>
          <a:xfrm>
            <a:off x="472100" y="2332900"/>
            <a:ext cx="3721818" cy="2047000"/>
          </a:xfrm>
          <a:prstGeom prst="rect">
            <a:avLst/>
          </a:prstGeom>
          <a:noFill/>
          <a:ln>
            <a:noFill/>
          </a:ln>
        </p:spPr>
      </p:pic>
      <p:pic>
        <p:nvPicPr>
          <p:cNvPr id="148" name="Google Shape;148;p25"/>
          <p:cNvPicPr preferRelativeResize="0"/>
          <p:nvPr/>
        </p:nvPicPr>
        <p:blipFill>
          <a:blip r:embed="rId6">
            <a:alphaModFix/>
          </a:blip>
          <a:stretch>
            <a:fillRect/>
          </a:stretch>
        </p:blipFill>
        <p:spPr>
          <a:xfrm>
            <a:off x="6224850" y="3688325"/>
            <a:ext cx="2511676" cy="1410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07675" y="268975"/>
            <a:ext cx="3922500" cy="1614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a"/>
              <a:t>Evita la propagació del virus!</a:t>
            </a:r>
            <a:endParaRPr/>
          </a:p>
        </p:txBody>
      </p:sp>
      <p:pic>
        <p:nvPicPr>
          <p:cNvPr id="154" name="Google Shape;154;p26"/>
          <p:cNvPicPr preferRelativeResize="0"/>
          <p:nvPr/>
        </p:nvPicPr>
        <p:blipFill>
          <a:blip r:embed="rId3">
            <a:alphaModFix/>
          </a:blip>
          <a:stretch>
            <a:fillRect/>
          </a:stretch>
        </p:blipFill>
        <p:spPr>
          <a:xfrm>
            <a:off x="5120562" y="113938"/>
            <a:ext cx="3474863" cy="4915624"/>
          </a:xfrm>
          <a:prstGeom prst="rect">
            <a:avLst/>
          </a:prstGeom>
          <a:noFill/>
          <a:ln>
            <a:noFill/>
          </a:ln>
        </p:spPr>
      </p:pic>
      <p:pic>
        <p:nvPicPr>
          <p:cNvPr id="155" name="Google Shape;155;p26"/>
          <p:cNvPicPr preferRelativeResize="0"/>
          <p:nvPr/>
        </p:nvPicPr>
        <p:blipFill>
          <a:blip r:embed="rId4">
            <a:alphaModFix/>
          </a:blip>
          <a:stretch>
            <a:fillRect/>
          </a:stretch>
        </p:blipFill>
        <p:spPr>
          <a:xfrm>
            <a:off x="188950" y="2129400"/>
            <a:ext cx="4249325" cy="2383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265500" y="1764550"/>
            <a:ext cx="4045200" cy="178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a"/>
              <a:t>RENTA BÉ LES MANS</a:t>
            </a:r>
            <a:endParaRPr/>
          </a:p>
        </p:txBody>
      </p:sp>
      <p:pic>
        <p:nvPicPr>
          <p:cNvPr id="161" name="Google Shape;161;p27"/>
          <p:cNvPicPr preferRelativeResize="0"/>
          <p:nvPr/>
        </p:nvPicPr>
        <p:blipFill>
          <a:blip r:embed="rId3">
            <a:alphaModFix/>
          </a:blip>
          <a:stretch>
            <a:fillRect/>
          </a:stretch>
        </p:blipFill>
        <p:spPr>
          <a:xfrm>
            <a:off x="4706025" y="101878"/>
            <a:ext cx="4215075" cy="2950547"/>
          </a:xfrm>
          <a:prstGeom prst="rect">
            <a:avLst/>
          </a:prstGeom>
          <a:noFill/>
          <a:ln>
            <a:noFill/>
          </a:ln>
        </p:spPr>
      </p:pic>
      <p:sp>
        <p:nvSpPr>
          <p:cNvPr id="162" name="Google Shape;162;p27"/>
          <p:cNvSpPr txBox="1"/>
          <p:nvPr/>
        </p:nvSpPr>
        <p:spPr>
          <a:xfrm>
            <a:off x="4706025" y="3125375"/>
            <a:ext cx="4361700" cy="135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ca" sz="2300">
                <a:latin typeface="Source Code Pro"/>
                <a:ea typeface="Source Code Pro"/>
                <a:cs typeface="Source Code Pro"/>
                <a:sym typeface="Source Code Pro"/>
              </a:rPr>
              <a:t>RENTAT BÉ ABANS I DESPRÉS DE TOCAR LA MASCARETA.</a:t>
            </a:r>
            <a:endParaRPr b="1" sz="2300">
              <a:latin typeface="Source Code Pro"/>
              <a:ea typeface="Source Code Pro"/>
              <a:cs typeface="Source Code Pro"/>
              <a:sym typeface="Source Code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671250" y="14554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ca"/>
              <a:t>2. GESTIÓ POSSIBLES CASOS</a:t>
            </a:r>
            <a:endParaRPr/>
          </a:p>
        </p:txBody>
      </p:sp>
      <p:pic>
        <p:nvPicPr>
          <p:cNvPr id="168" name="Google Shape;168;p28"/>
          <p:cNvPicPr preferRelativeResize="0"/>
          <p:nvPr/>
        </p:nvPicPr>
        <p:blipFill>
          <a:blip r:embed="rId3">
            <a:alphaModFix/>
          </a:blip>
          <a:stretch>
            <a:fillRect/>
          </a:stretch>
        </p:blipFill>
        <p:spPr>
          <a:xfrm>
            <a:off x="3083475" y="2529450"/>
            <a:ext cx="3080250" cy="2015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1281750" y="167000"/>
            <a:ext cx="2282100" cy="171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a"/>
              <a:t>Detectem símptomes </a:t>
            </a:r>
            <a:endParaRPr/>
          </a:p>
        </p:txBody>
      </p:sp>
      <p:sp>
        <p:nvSpPr>
          <p:cNvPr id="174" name="Google Shape;174;p29"/>
          <p:cNvSpPr txBox="1"/>
          <p:nvPr>
            <p:ph idx="2" type="body"/>
          </p:nvPr>
        </p:nvSpPr>
        <p:spPr>
          <a:xfrm>
            <a:off x="4626325" y="-12325"/>
            <a:ext cx="4447800" cy="41412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AutoNum type="arabicPeriod"/>
            </a:pPr>
            <a:r>
              <a:rPr b="1" lang="ca"/>
              <a:t>Abans</a:t>
            </a:r>
            <a:r>
              <a:rPr b="1" lang="ca"/>
              <a:t> de les classes: </a:t>
            </a:r>
            <a:r>
              <a:rPr lang="ca"/>
              <a:t>Si no et trobes bé i  tens algun d’aquest símptomes, ho has de comunicar a la família. </a:t>
            </a:r>
            <a:endParaRPr/>
          </a:p>
          <a:p>
            <a:pPr indent="-342900" lvl="0" marL="457200" rtl="0" algn="l">
              <a:spcBef>
                <a:spcPts val="0"/>
              </a:spcBef>
              <a:spcAft>
                <a:spcPts val="0"/>
              </a:spcAft>
              <a:buSzPts val="1800"/>
              <a:buAutoNum type="arabicPeriod"/>
            </a:pPr>
            <a:r>
              <a:rPr lang="ca"/>
              <a:t>Si la teva temperatura és major a 37,5ºC queda’t a casa.</a:t>
            </a:r>
            <a:endParaRPr/>
          </a:p>
          <a:p>
            <a:pPr indent="-342900" lvl="0" marL="457200" rtl="0" algn="l">
              <a:spcBef>
                <a:spcPts val="0"/>
              </a:spcBef>
              <a:spcAft>
                <a:spcPts val="0"/>
              </a:spcAft>
              <a:buSzPts val="1800"/>
              <a:buAutoNum type="arabicPeriod"/>
            </a:pPr>
            <a:r>
              <a:rPr b="1" lang="ca"/>
              <a:t>A primera hora, </a:t>
            </a:r>
            <a:r>
              <a:rPr lang="ca"/>
              <a:t>ens </a:t>
            </a:r>
            <a:r>
              <a:rPr lang="ca"/>
              <a:t>prendran</a:t>
            </a:r>
            <a:r>
              <a:rPr lang="ca"/>
              <a:t> la temperatura, sigues puntual i ajuda a fer-ho tot el </a:t>
            </a:r>
            <a:r>
              <a:rPr lang="ca"/>
              <a:t>més</a:t>
            </a:r>
            <a:r>
              <a:rPr lang="ca"/>
              <a:t> </a:t>
            </a:r>
            <a:r>
              <a:rPr lang="ca"/>
              <a:t>senzill</a:t>
            </a:r>
            <a:r>
              <a:rPr lang="ca"/>
              <a:t> possible.  </a:t>
            </a:r>
            <a:endParaRPr/>
          </a:p>
          <a:p>
            <a:pPr indent="-342900" lvl="0" marL="457200" rtl="0" algn="l">
              <a:spcBef>
                <a:spcPts val="0"/>
              </a:spcBef>
              <a:spcAft>
                <a:spcPts val="0"/>
              </a:spcAft>
              <a:buSzPts val="1800"/>
              <a:buAutoNum type="arabicPeriod"/>
            </a:pPr>
            <a:r>
              <a:rPr lang="ca"/>
              <a:t>Si </a:t>
            </a:r>
            <a:r>
              <a:rPr b="1" lang="ca"/>
              <a:t>durant el dia</a:t>
            </a:r>
            <a:r>
              <a:rPr lang="ca"/>
              <a:t> no et trobes bé, comunica-ho al professorat. </a:t>
            </a:r>
            <a:endParaRPr/>
          </a:p>
        </p:txBody>
      </p:sp>
      <p:pic>
        <p:nvPicPr>
          <p:cNvPr id="175" name="Google Shape;175;p29"/>
          <p:cNvPicPr preferRelativeResize="0"/>
          <p:nvPr/>
        </p:nvPicPr>
        <p:blipFill rotWithShape="1">
          <a:blip r:embed="rId3">
            <a:alphaModFix/>
          </a:blip>
          <a:srcRect b="0" l="0" r="2780" t="0"/>
          <a:stretch/>
        </p:blipFill>
        <p:spPr>
          <a:xfrm>
            <a:off x="152400" y="2029700"/>
            <a:ext cx="4220050" cy="2154675"/>
          </a:xfrm>
          <a:prstGeom prst="rect">
            <a:avLst/>
          </a:prstGeom>
          <a:noFill/>
          <a:ln>
            <a:noFill/>
          </a:ln>
        </p:spPr>
      </p:pic>
      <p:pic>
        <p:nvPicPr>
          <p:cNvPr id="176" name="Google Shape;176;p29"/>
          <p:cNvPicPr preferRelativeResize="0"/>
          <p:nvPr/>
        </p:nvPicPr>
        <p:blipFill rotWithShape="1">
          <a:blip r:embed="rId4">
            <a:alphaModFix/>
          </a:blip>
          <a:srcRect b="0" l="12567" r="12266" t="12319"/>
          <a:stretch/>
        </p:blipFill>
        <p:spPr>
          <a:xfrm>
            <a:off x="5642850" y="3741925"/>
            <a:ext cx="3262875" cy="1369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a"/>
              <a:t>GESTIÓ DE CASOS</a:t>
            </a:r>
            <a:endParaRPr/>
          </a:p>
        </p:txBody>
      </p:sp>
      <p:pic>
        <p:nvPicPr>
          <p:cNvPr id="182" name="Google Shape;182;p30"/>
          <p:cNvPicPr preferRelativeResize="0"/>
          <p:nvPr/>
        </p:nvPicPr>
        <p:blipFill>
          <a:blip r:embed="rId3">
            <a:alphaModFix/>
          </a:blip>
          <a:stretch>
            <a:fillRect/>
          </a:stretch>
        </p:blipFill>
        <p:spPr>
          <a:xfrm>
            <a:off x="869125" y="1106000"/>
            <a:ext cx="6930449" cy="3732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FFFFFF"/>
              </a:buClr>
              <a:buSzPts val="2400"/>
              <a:buFont typeface="Arial"/>
              <a:buChar char="●"/>
            </a:pPr>
            <a:r>
              <a:rPr lang="ca" sz="2400">
                <a:solidFill>
                  <a:srgbClr val="FFFFFF"/>
                </a:solidFill>
                <a:latin typeface="Arial"/>
                <a:ea typeface="Arial"/>
                <a:cs typeface="Arial"/>
                <a:sym typeface="Arial"/>
              </a:rPr>
              <a:t>Si un alumne/a presenta algun d’aquests símptomes COVID-19, des de </a:t>
            </a:r>
            <a:r>
              <a:rPr b="1" lang="ca" sz="2400">
                <a:solidFill>
                  <a:srgbClr val="FFFFFF"/>
                </a:solidFill>
                <a:latin typeface="Arial"/>
                <a:ea typeface="Arial"/>
                <a:cs typeface="Arial"/>
                <a:sym typeface="Arial"/>
              </a:rPr>
              <a:t>consergeria </a:t>
            </a:r>
            <a:r>
              <a:rPr lang="ca" sz="2400">
                <a:solidFill>
                  <a:srgbClr val="FFFFFF"/>
                </a:solidFill>
                <a:latin typeface="Arial"/>
                <a:ea typeface="Arial"/>
                <a:cs typeface="Arial"/>
                <a:sym typeface="Arial"/>
              </a:rPr>
              <a:t>trucaran als seus pares/tutors legals per tal que el vinguin a buscar.</a:t>
            </a:r>
            <a:endParaRPr sz="2400">
              <a:solidFill>
                <a:srgbClr val="FFFFFF"/>
              </a:solidFill>
              <a:latin typeface="Arial"/>
              <a:ea typeface="Arial"/>
              <a:cs typeface="Arial"/>
              <a:sym typeface="Arial"/>
            </a:endParaRPr>
          </a:p>
          <a:p>
            <a:pPr indent="0" lvl="0" marL="457200" rtl="0" algn="l">
              <a:lnSpc>
                <a:spcPct val="115000"/>
              </a:lnSpc>
              <a:spcBef>
                <a:spcPts val="1600"/>
              </a:spcBef>
              <a:spcAft>
                <a:spcPts val="0"/>
              </a:spcAft>
              <a:buNone/>
            </a:pPr>
            <a:r>
              <a:t/>
            </a:r>
            <a:endParaRPr sz="2400">
              <a:solidFill>
                <a:srgbClr val="FFFFFF"/>
              </a:solidFill>
              <a:latin typeface="Arial"/>
              <a:ea typeface="Arial"/>
              <a:cs typeface="Arial"/>
              <a:sym typeface="Arial"/>
            </a:endParaRPr>
          </a:p>
          <a:p>
            <a:pPr indent="-381000" lvl="0" marL="457200" rtl="0" algn="l">
              <a:lnSpc>
                <a:spcPct val="115000"/>
              </a:lnSpc>
              <a:spcBef>
                <a:spcPts val="1600"/>
              </a:spcBef>
              <a:spcAft>
                <a:spcPts val="0"/>
              </a:spcAft>
              <a:buClr>
                <a:srgbClr val="FFFFFF"/>
              </a:buClr>
              <a:buSzPts val="2400"/>
              <a:buFont typeface="Arial"/>
              <a:buChar char="●"/>
            </a:pPr>
            <a:r>
              <a:rPr lang="ca" sz="2400">
                <a:solidFill>
                  <a:srgbClr val="FFFFFF"/>
                </a:solidFill>
                <a:latin typeface="Arial"/>
                <a:ea typeface="Arial"/>
                <a:cs typeface="Arial"/>
                <a:sym typeface="Arial"/>
              </a:rPr>
              <a:t>Quan un alumne ha de sortir de classe per símptomes de Covid, el professorat de guàrdia l’acompanyarà a l’aula 1.29 (saleta enfront consergeria), fins que la família el vingui a recollir. Si tenim més d’un cas, s’ubicarà a la cantina. </a:t>
            </a:r>
            <a:endParaRPr sz="2400">
              <a:solidFill>
                <a:srgbClr val="FFFFFF"/>
              </a:solidFill>
              <a:latin typeface="Arial"/>
              <a:ea typeface="Arial"/>
              <a:cs typeface="Arial"/>
              <a:sym typeface="Arial"/>
            </a:endParaRPr>
          </a:p>
          <a:p>
            <a:pPr indent="0" lvl="0" marL="0" rtl="0" algn="l">
              <a:spcBef>
                <a:spcPts val="1600"/>
              </a:spcBef>
              <a:spcAft>
                <a:spcPts val="0"/>
              </a:spcAft>
              <a:buNone/>
            </a:pPr>
            <a:r>
              <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4"/>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2"/>
          <p:cNvSpPr txBox="1"/>
          <p:nvPr>
            <p:ph type="title"/>
          </p:nvPr>
        </p:nvSpPr>
        <p:spPr>
          <a:xfrm>
            <a:off x="265500" y="424200"/>
            <a:ext cx="4045200" cy="244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a"/>
              <a:t>3.</a:t>
            </a:r>
            <a:endParaRPr/>
          </a:p>
          <a:p>
            <a:pPr indent="0" lvl="0" marL="0" rtl="0" algn="ctr">
              <a:spcBef>
                <a:spcPts val="0"/>
              </a:spcBef>
              <a:spcAft>
                <a:spcPts val="0"/>
              </a:spcAft>
              <a:buNone/>
            </a:pPr>
            <a:r>
              <a:rPr lang="ca"/>
              <a:t>DECLARACIÓ RESPONSABLE</a:t>
            </a:r>
            <a:endParaRPr/>
          </a:p>
        </p:txBody>
      </p:sp>
      <p:sp>
        <p:nvSpPr>
          <p:cNvPr id="193" name="Google Shape;193;p32"/>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a"/>
              <a:t>QUÈ HAURÀS DE PORTAR AL CENTRE EL 1r DIA DE CLASSE?  </a:t>
            </a:r>
            <a:endParaRPr/>
          </a:p>
        </p:txBody>
      </p:sp>
      <p:sp>
        <p:nvSpPr>
          <p:cNvPr id="194" name="Google Shape;194;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ca" sz="2000">
                <a:solidFill>
                  <a:srgbClr val="000000"/>
                </a:solidFill>
                <a:latin typeface="Arial"/>
                <a:ea typeface="Arial"/>
                <a:cs typeface="Arial"/>
                <a:sym typeface="Arial"/>
              </a:rPr>
              <a:t>L’alumnat haurà de lliurar la </a:t>
            </a:r>
            <a:r>
              <a:rPr lang="ca" sz="2000" u="sng">
                <a:solidFill>
                  <a:schemeClr val="hlink"/>
                </a:solidFill>
                <a:latin typeface="Arial"/>
                <a:ea typeface="Arial"/>
                <a:cs typeface="Arial"/>
                <a:sym typeface="Arial"/>
                <a:hlinkClick r:id="rId3"/>
              </a:rPr>
              <a:t>declaració de responsabilitat</a:t>
            </a:r>
            <a:r>
              <a:rPr lang="ca" sz="2000" u="sng">
                <a:solidFill>
                  <a:srgbClr val="1155CC"/>
                </a:solidFill>
                <a:latin typeface="Arial"/>
                <a:ea typeface="Arial"/>
                <a:cs typeface="Arial"/>
                <a:sym typeface="Arial"/>
                <a:hlinkClick r:id="rId4">
                  <a:extLst>
                    <a:ext uri="{A12FA001-AC4F-418D-AE19-62706E023703}">
                      <ahyp:hlinkClr val="tx"/>
                    </a:ext>
                  </a:extLst>
                </a:hlinkClick>
              </a:rPr>
              <a:t> </a:t>
            </a:r>
            <a:r>
              <a:rPr lang="ca" sz="2000">
                <a:solidFill>
                  <a:srgbClr val="000000"/>
                </a:solidFill>
                <a:latin typeface="Arial"/>
                <a:ea typeface="Arial"/>
                <a:cs typeface="Arial"/>
                <a:sym typeface="Arial"/>
              </a:rPr>
              <a:t>signada per les famílies.</a:t>
            </a:r>
            <a:endParaRPr sz="2700"/>
          </a:p>
        </p:txBody>
      </p:sp>
      <p:pic>
        <p:nvPicPr>
          <p:cNvPr id="195" name="Google Shape;195;p32"/>
          <p:cNvPicPr preferRelativeResize="0"/>
          <p:nvPr/>
        </p:nvPicPr>
        <p:blipFill rotWithShape="1">
          <a:blip r:embed="rId5">
            <a:alphaModFix/>
          </a:blip>
          <a:srcRect b="16513" l="0" r="0" t="0"/>
          <a:stretch/>
        </p:blipFill>
        <p:spPr>
          <a:xfrm>
            <a:off x="4759800" y="283373"/>
            <a:ext cx="2143125" cy="1789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265500" y="357350"/>
            <a:ext cx="4045200" cy="1175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ca"/>
              <a:t>KIT SANITARI</a:t>
            </a:r>
            <a:endParaRPr/>
          </a:p>
        </p:txBody>
      </p:sp>
      <p:sp>
        <p:nvSpPr>
          <p:cNvPr id="201" name="Google Shape;201;p33"/>
          <p:cNvSpPr txBox="1"/>
          <p:nvPr>
            <p:ph idx="1" type="subTitle"/>
          </p:nvPr>
        </p:nvSpPr>
        <p:spPr>
          <a:xfrm>
            <a:off x="265500" y="1912375"/>
            <a:ext cx="3975300" cy="28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a"/>
              <a:t>Què has de portar a la motxilla SEMPRE?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ca"/>
              <a:t>En una bossa o </a:t>
            </a:r>
            <a:r>
              <a:rPr lang="ca"/>
              <a:t>necesser</a:t>
            </a:r>
            <a:r>
              <a:rPr lang="ca"/>
              <a:t> : </a:t>
            </a:r>
            <a:endParaRPr/>
          </a:p>
          <a:p>
            <a:pPr indent="0" lvl="0" marL="0" rtl="0" algn="ctr">
              <a:spcBef>
                <a:spcPts val="0"/>
              </a:spcBef>
              <a:spcAft>
                <a:spcPts val="0"/>
              </a:spcAft>
              <a:buNone/>
            </a:pPr>
            <a:r>
              <a:t/>
            </a:r>
            <a:endParaRPr/>
          </a:p>
          <a:p>
            <a:pPr indent="-361950" lvl="0" marL="457200" rtl="0" algn="ctr">
              <a:spcBef>
                <a:spcPts val="0"/>
              </a:spcBef>
              <a:spcAft>
                <a:spcPts val="0"/>
              </a:spcAft>
              <a:buSzPts val="2100"/>
              <a:buAutoNum type="arabicPeriod"/>
            </a:pPr>
            <a:r>
              <a:rPr lang="ca"/>
              <a:t>Gel hidroalcohòlic</a:t>
            </a:r>
            <a:endParaRPr/>
          </a:p>
          <a:p>
            <a:pPr indent="-361950" lvl="0" marL="457200" rtl="0" algn="ctr">
              <a:spcBef>
                <a:spcPts val="0"/>
              </a:spcBef>
              <a:spcAft>
                <a:spcPts val="0"/>
              </a:spcAft>
              <a:buSzPts val="2100"/>
              <a:buAutoNum type="arabicPeriod"/>
            </a:pPr>
            <a:r>
              <a:rPr lang="ca"/>
              <a:t>Mascareta de recanvi </a:t>
            </a:r>
            <a:endParaRPr/>
          </a:p>
          <a:p>
            <a:pPr indent="-361950" lvl="0" marL="457200" rtl="0" algn="ctr">
              <a:spcBef>
                <a:spcPts val="0"/>
              </a:spcBef>
              <a:spcAft>
                <a:spcPts val="0"/>
              </a:spcAft>
              <a:buSzPts val="2100"/>
              <a:buAutoNum type="arabicPeriod"/>
            </a:pPr>
            <a:r>
              <a:rPr lang="ca"/>
              <a:t>Mocadors de paper </a:t>
            </a:r>
            <a:endParaRPr/>
          </a:p>
        </p:txBody>
      </p:sp>
      <p:pic>
        <p:nvPicPr>
          <p:cNvPr id="202" name="Google Shape;202;p33" title="GEL HIDROALCOHÒLIC"/>
          <p:cNvPicPr preferRelativeResize="0"/>
          <p:nvPr/>
        </p:nvPicPr>
        <p:blipFill rotWithShape="1">
          <a:blip r:embed="rId3">
            <a:alphaModFix/>
          </a:blip>
          <a:srcRect b="0" l="7550" r="12544" t="9453"/>
          <a:stretch/>
        </p:blipFill>
        <p:spPr>
          <a:xfrm>
            <a:off x="5126125" y="577500"/>
            <a:ext cx="1667500" cy="2206175"/>
          </a:xfrm>
          <a:prstGeom prst="rect">
            <a:avLst/>
          </a:prstGeom>
          <a:noFill/>
          <a:ln>
            <a:noFill/>
          </a:ln>
        </p:spPr>
      </p:pic>
      <p:sp>
        <p:nvSpPr>
          <p:cNvPr id="203" name="Google Shape;203;p33"/>
          <p:cNvSpPr txBox="1"/>
          <p:nvPr/>
        </p:nvSpPr>
        <p:spPr>
          <a:xfrm>
            <a:off x="4615725" y="2700925"/>
            <a:ext cx="2688300" cy="79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ca" sz="1900">
                <a:latin typeface="Source Code Pro"/>
                <a:ea typeface="Source Code Pro"/>
                <a:cs typeface="Source Code Pro"/>
                <a:sym typeface="Source Code Pro"/>
              </a:rPr>
              <a:t>GEL HIDROALCOHÒLIC</a:t>
            </a:r>
            <a:endParaRPr b="1" sz="1900">
              <a:latin typeface="Source Code Pro"/>
              <a:ea typeface="Source Code Pro"/>
              <a:cs typeface="Source Code Pro"/>
              <a:sym typeface="Source Code Pro"/>
            </a:endParaRPr>
          </a:p>
        </p:txBody>
      </p:sp>
      <p:pic>
        <p:nvPicPr>
          <p:cNvPr id="204" name="Google Shape;204;p33"/>
          <p:cNvPicPr preferRelativeResize="0"/>
          <p:nvPr/>
        </p:nvPicPr>
        <p:blipFill rotWithShape="1">
          <a:blip r:embed="rId4">
            <a:alphaModFix/>
          </a:blip>
          <a:srcRect b="31258" l="6701" r="6710" t="34201"/>
          <a:stretch/>
        </p:blipFill>
        <p:spPr>
          <a:xfrm>
            <a:off x="7351350" y="1057050"/>
            <a:ext cx="1600050" cy="855325"/>
          </a:xfrm>
          <a:prstGeom prst="rect">
            <a:avLst/>
          </a:prstGeom>
          <a:noFill/>
          <a:ln>
            <a:noFill/>
          </a:ln>
        </p:spPr>
      </p:pic>
      <p:sp>
        <p:nvSpPr>
          <p:cNvPr id="205" name="Google Shape;205;p33"/>
          <p:cNvSpPr txBox="1"/>
          <p:nvPr/>
        </p:nvSpPr>
        <p:spPr>
          <a:xfrm>
            <a:off x="7352625" y="1874425"/>
            <a:ext cx="1749900" cy="164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ca" sz="1900">
                <a:latin typeface="Source Code Pro"/>
                <a:ea typeface="Source Code Pro"/>
                <a:cs typeface="Source Code Pro"/>
                <a:sym typeface="Source Code Pro"/>
              </a:rPr>
              <a:t>MASCARETA DE RECANVI </a:t>
            </a:r>
            <a:r>
              <a:rPr b="1" lang="ca">
                <a:latin typeface="Source Code Pro"/>
                <a:ea typeface="Source Code Pro"/>
                <a:cs typeface="Source Code Pro"/>
                <a:sym typeface="Source Code Pro"/>
              </a:rPr>
              <a:t>Guardada en una bossa de paper o sobre.</a:t>
            </a:r>
            <a:r>
              <a:rPr b="1" lang="ca" sz="1900">
                <a:latin typeface="Source Code Pro"/>
                <a:ea typeface="Source Code Pro"/>
                <a:cs typeface="Source Code Pro"/>
                <a:sym typeface="Source Code Pro"/>
              </a:rPr>
              <a:t> </a:t>
            </a:r>
            <a:endParaRPr b="1" sz="1900">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206" name="Google Shape;206;p33"/>
          <p:cNvPicPr preferRelativeResize="0"/>
          <p:nvPr/>
        </p:nvPicPr>
        <p:blipFill rotWithShape="1">
          <a:blip r:embed="rId5">
            <a:alphaModFix/>
          </a:blip>
          <a:srcRect b="11450" l="0" r="0" t="11543"/>
          <a:stretch/>
        </p:blipFill>
        <p:spPr>
          <a:xfrm>
            <a:off x="5915300" y="3416825"/>
            <a:ext cx="1723475" cy="1327187"/>
          </a:xfrm>
          <a:prstGeom prst="rect">
            <a:avLst/>
          </a:prstGeom>
          <a:noFill/>
          <a:ln>
            <a:noFill/>
          </a:ln>
        </p:spPr>
      </p:pic>
      <p:sp>
        <p:nvSpPr>
          <p:cNvPr id="207" name="Google Shape;207;p33"/>
          <p:cNvSpPr txBox="1"/>
          <p:nvPr/>
        </p:nvSpPr>
        <p:spPr>
          <a:xfrm>
            <a:off x="5644200" y="4672850"/>
            <a:ext cx="22404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ca" sz="1900">
                <a:latin typeface="Source Code Pro"/>
                <a:ea typeface="Source Code Pro"/>
                <a:cs typeface="Source Code Pro"/>
                <a:sym typeface="Source Code Pro"/>
              </a:rPr>
              <a:t>MOCADORS PAPER</a:t>
            </a:r>
            <a:endParaRPr b="1" sz="1900">
              <a:latin typeface="Source Code Pro"/>
              <a:ea typeface="Source Code Pro"/>
              <a:cs typeface="Source Code Pro"/>
              <a:sym typeface="Source Code Pro"/>
            </a:endParaRPr>
          </a:p>
        </p:txBody>
      </p:sp>
      <p:pic>
        <p:nvPicPr>
          <p:cNvPr id="208" name="Google Shape;208;p33"/>
          <p:cNvPicPr preferRelativeResize="0"/>
          <p:nvPr/>
        </p:nvPicPr>
        <p:blipFill rotWithShape="1">
          <a:blip r:embed="rId6">
            <a:alphaModFix/>
          </a:blip>
          <a:srcRect b="12551" l="0" r="0" t="12916"/>
          <a:stretch/>
        </p:blipFill>
        <p:spPr>
          <a:xfrm>
            <a:off x="7351350" y="314586"/>
            <a:ext cx="1600050" cy="7424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sz="3200"/>
              <a:t>4.</a:t>
            </a:r>
            <a:r>
              <a:rPr lang="ca" sz="3200"/>
              <a:t> TALLER DE RENTAT DE MANS </a:t>
            </a:r>
            <a:endParaRPr sz="3200"/>
          </a:p>
          <a:p>
            <a:pPr indent="0" lvl="0" marL="0" rtl="0" algn="l">
              <a:spcBef>
                <a:spcPts val="0"/>
              </a:spcBef>
              <a:spcAft>
                <a:spcPts val="0"/>
              </a:spcAft>
              <a:buNone/>
            </a:pPr>
            <a:r>
              <a:t/>
            </a:r>
            <a:endParaRPr sz="3200"/>
          </a:p>
        </p:txBody>
      </p:sp>
      <p:sp>
        <p:nvSpPr>
          <p:cNvPr id="214" name="Google Shape;214;p34"/>
          <p:cNvSpPr txBox="1"/>
          <p:nvPr>
            <p:ph idx="1" type="body"/>
          </p:nvPr>
        </p:nvSpPr>
        <p:spPr>
          <a:xfrm>
            <a:off x="274075" y="1349950"/>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a" sz="1700"/>
              <a:t>MATERIAL</a:t>
            </a:r>
            <a:endParaRPr b="1" sz="1700"/>
          </a:p>
          <a:p>
            <a:pPr indent="-336550" lvl="0" marL="457200" rtl="0" algn="l">
              <a:spcBef>
                <a:spcPts val="1600"/>
              </a:spcBef>
              <a:spcAft>
                <a:spcPts val="0"/>
              </a:spcAft>
              <a:buSzPts val="1700"/>
              <a:buChar char="-"/>
            </a:pPr>
            <a:r>
              <a:rPr lang="ca" sz="1700"/>
              <a:t>Guants </a:t>
            </a:r>
            <a:endParaRPr sz="1700"/>
          </a:p>
          <a:p>
            <a:pPr indent="-336550" lvl="0" marL="457200" rtl="0" algn="l">
              <a:spcBef>
                <a:spcPts val="0"/>
              </a:spcBef>
              <a:spcAft>
                <a:spcPts val="0"/>
              </a:spcAft>
              <a:buSzPts val="1700"/>
              <a:buChar char="-"/>
            </a:pPr>
            <a:r>
              <a:rPr lang="ca" sz="1700"/>
              <a:t>Pintura </a:t>
            </a:r>
            <a:endParaRPr sz="1700"/>
          </a:p>
          <a:p>
            <a:pPr indent="-336550" lvl="0" marL="457200" rtl="0" algn="l">
              <a:spcBef>
                <a:spcPts val="0"/>
              </a:spcBef>
              <a:spcAft>
                <a:spcPts val="0"/>
              </a:spcAft>
              <a:buSzPts val="1700"/>
              <a:buChar char="-"/>
            </a:pPr>
            <a:r>
              <a:rPr lang="ca" sz="1700"/>
              <a:t>3 voluntaris </a:t>
            </a:r>
            <a:endParaRPr sz="1700"/>
          </a:p>
        </p:txBody>
      </p:sp>
      <p:sp>
        <p:nvSpPr>
          <p:cNvPr id="215" name="Google Shape;215;p34"/>
          <p:cNvSpPr txBox="1"/>
          <p:nvPr>
            <p:ph idx="2" type="body"/>
          </p:nvPr>
        </p:nvSpPr>
        <p:spPr>
          <a:xfrm>
            <a:off x="3131225" y="1349950"/>
            <a:ext cx="5867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a" sz="1700"/>
              <a:t>PROCÉS</a:t>
            </a:r>
            <a:endParaRPr b="1" sz="1700"/>
          </a:p>
          <a:p>
            <a:pPr indent="-336550" lvl="0" marL="457200" rtl="0" algn="l">
              <a:spcBef>
                <a:spcPts val="1600"/>
              </a:spcBef>
              <a:spcAft>
                <a:spcPts val="0"/>
              </a:spcAft>
              <a:buSzPts val="1700"/>
              <a:buAutoNum type="arabicPeriod"/>
            </a:pPr>
            <a:r>
              <a:rPr lang="ca" sz="1700"/>
              <a:t>2 voluntaris demostren com es renten les mans normalment. </a:t>
            </a:r>
            <a:endParaRPr sz="1700"/>
          </a:p>
          <a:p>
            <a:pPr indent="-336550" lvl="0" marL="457200" rtl="0" algn="l">
              <a:spcBef>
                <a:spcPts val="0"/>
              </a:spcBef>
              <a:spcAft>
                <a:spcPts val="0"/>
              </a:spcAft>
              <a:buSzPts val="1700"/>
              <a:buAutoNum type="arabicPeriod"/>
            </a:pPr>
            <a:r>
              <a:rPr lang="ca" sz="1700"/>
              <a:t>Visualització dels dos vídeos.</a:t>
            </a:r>
            <a:endParaRPr sz="1700"/>
          </a:p>
          <a:p>
            <a:pPr indent="-336550" lvl="0" marL="457200" rtl="0" algn="l">
              <a:spcBef>
                <a:spcPts val="0"/>
              </a:spcBef>
              <a:spcAft>
                <a:spcPts val="0"/>
              </a:spcAft>
              <a:buSzPts val="1700"/>
              <a:buAutoNum type="arabicPeriod"/>
            </a:pPr>
            <a:r>
              <a:rPr lang="ca" sz="1700"/>
              <a:t>3r voluntari ho fa amb la metodologia apresa, juntament amb tota la classe fent de guia per no oblidar cap pas.  </a:t>
            </a:r>
            <a:endParaRPr sz="1700"/>
          </a:p>
          <a:p>
            <a:pPr indent="-336550" lvl="0" marL="457200" rtl="0" algn="l">
              <a:spcBef>
                <a:spcPts val="0"/>
              </a:spcBef>
              <a:spcAft>
                <a:spcPts val="0"/>
              </a:spcAft>
              <a:buSzPts val="1700"/>
              <a:buAutoNum type="arabicPeriod"/>
            </a:pPr>
            <a:r>
              <a:rPr lang="ca" sz="1700"/>
              <a:t>Fer una comparativa entre els dos primers voluntaris i el 3r. </a:t>
            </a:r>
            <a:r>
              <a:rPr lang="ca" sz="1700"/>
              <a:t> </a:t>
            </a:r>
            <a:endParaRPr sz="1700"/>
          </a:p>
          <a:p>
            <a:pPr indent="-336550" lvl="0" marL="457200" rtl="0" algn="l">
              <a:spcBef>
                <a:spcPts val="0"/>
              </a:spcBef>
              <a:spcAft>
                <a:spcPts val="0"/>
              </a:spcAft>
              <a:buSzPts val="1700"/>
              <a:buAutoNum type="arabicPeriod"/>
            </a:pPr>
            <a:r>
              <a:rPr lang="ca" sz="1700"/>
              <a:t>Recollir material i </a:t>
            </a:r>
            <a:r>
              <a:rPr lang="ca" sz="1700"/>
              <a:t>repassar</a:t>
            </a:r>
            <a:r>
              <a:rPr lang="ca" sz="1700"/>
              <a:t> els </a:t>
            </a:r>
            <a:r>
              <a:rPr lang="ca" sz="1700"/>
              <a:t>passos</a:t>
            </a:r>
            <a:r>
              <a:rPr lang="ca" sz="1700"/>
              <a:t> fent la simulació entre tots . </a:t>
            </a:r>
            <a:endParaRPr sz="17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sz="1700"/>
          </a:p>
        </p:txBody>
      </p:sp>
      <p:pic>
        <p:nvPicPr>
          <p:cNvPr id="216" name="Google Shape;216;p34"/>
          <p:cNvPicPr preferRelativeResize="0"/>
          <p:nvPr/>
        </p:nvPicPr>
        <p:blipFill rotWithShape="1">
          <a:blip r:embed="rId3">
            <a:alphaModFix/>
          </a:blip>
          <a:srcRect b="5679" l="24637" r="25224" t="6670"/>
          <a:stretch/>
        </p:blipFill>
        <p:spPr>
          <a:xfrm>
            <a:off x="6904725" y="159850"/>
            <a:ext cx="1633300" cy="1607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5"/>
          <p:cNvSpPr txBox="1"/>
          <p:nvPr>
            <p:ph type="title"/>
          </p:nvPr>
        </p:nvSpPr>
        <p:spPr>
          <a:xfrm>
            <a:off x="331775" y="76938"/>
            <a:ext cx="4045200" cy="178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a"/>
              <a:t>COM LES HEM DE RENTAR?</a:t>
            </a:r>
            <a:endParaRPr/>
          </a:p>
        </p:txBody>
      </p:sp>
      <p:pic>
        <p:nvPicPr>
          <p:cNvPr id="222" name="Google Shape;222;p35">
            <a:hlinkClick r:id="rId3"/>
          </p:cNvPr>
          <p:cNvPicPr preferRelativeResize="0"/>
          <p:nvPr/>
        </p:nvPicPr>
        <p:blipFill rotWithShape="1">
          <a:blip r:embed="rId4">
            <a:alphaModFix/>
          </a:blip>
          <a:srcRect b="11459" l="0" r="0" t="-11460"/>
          <a:stretch/>
        </p:blipFill>
        <p:spPr>
          <a:xfrm>
            <a:off x="5679475" y="3569125"/>
            <a:ext cx="2209725" cy="1330425"/>
          </a:xfrm>
          <a:prstGeom prst="rect">
            <a:avLst/>
          </a:prstGeom>
          <a:noFill/>
          <a:ln>
            <a:noFill/>
          </a:ln>
        </p:spPr>
      </p:pic>
      <p:pic>
        <p:nvPicPr>
          <p:cNvPr id="223" name="Google Shape;223;p35"/>
          <p:cNvPicPr preferRelativeResize="0"/>
          <p:nvPr/>
        </p:nvPicPr>
        <p:blipFill rotWithShape="1">
          <a:blip r:embed="rId5">
            <a:alphaModFix/>
          </a:blip>
          <a:srcRect b="11174" l="0" r="0" t="4294"/>
          <a:stretch/>
        </p:blipFill>
        <p:spPr>
          <a:xfrm>
            <a:off x="1144575" y="1866150"/>
            <a:ext cx="2683426" cy="3230325"/>
          </a:xfrm>
          <a:prstGeom prst="rect">
            <a:avLst/>
          </a:prstGeom>
          <a:noFill/>
          <a:ln>
            <a:noFill/>
          </a:ln>
        </p:spPr>
      </p:pic>
      <p:pic>
        <p:nvPicPr>
          <p:cNvPr descr="La higiene de mans és la principal, més senzilla i eficaç mesura per prevenir la infecció o colonització adquirida en els centres sanitaris. En aquest vídeo es mostra com s'ha de fer un rentat de mans higiènic. Aquesta és la tècnica recomanada quan les mans estan visiblement brutes o tacades de sang o bé després d'haver anat al lavabo. En la resta de casos, convé utilitzar la tècnica de rentat de mans amb un preparat alcohòlic.&#10;Institut Català de la Salut" id="224" name="Google Shape;224;p35" title="Com s'ha de fer un rentat de mans higiènic?">
            <a:hlinkClick r:id="rId6"/>
          </p:cNvPr>
          <p:cNvPicPr preferRelativeResize="0"/>
          <p:nvPr/>
        </p:nvPicPr>
        <p:blipFill>
          <a:blip r:embed="rId7">
            <a:alphaModFix/>
          </a:blip>
          <a:stretch>
            <a:fillRect/>
          </a:stretch>
        </p:blipFill>
        <p:spPr>
          <a:xfrm>
            <a:off x="4616200" y="182850"/>
            <a:ext cx="4470300" cy="3352725"/>
          </a:xfrm>
          <a:prstGeom prst="rect">
            <a:avLst/>
          </a:prstGeom>
          <a:noFill/>
          <a:ln>
            <a:noFill/>
          </a:ln>
        </p:spPr>
      </p:pic>
      <p:sp>
        <p:nvSpPr>
          <p:cNvPr id="225" name="Google Shape;225;p35"/>
          <p:cNvSpPr txBox="1"/>
          <p:nvPr/>
        </p:nvSpPr>
        <p:spPr>
          <a:xfrm>
            <a:off x="7964425" y="3569125"/>
            <a:ext cx="1122000" cy="5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a" sz="800"/>
              <a:t>https://www.youtube.com/watch?v=mPKO_zZwmOE</a:t>
            </a:r>
            <a:endParaRPr sz="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6"/>
          <p:cNvPicPr preferRelativeResize="0"/>
          <p:nvPr/>
        </p:nvPicPr>
        <p:blipFill>
          <a:blip r:embed="rId3">
            <a:alphaModFix/>
          </a:blip>
          <a:stretch>
            <a:fillRect/>
          </a:stretch>
        </p:blipFill>
        <p:spPr>
          <a:xfrm>
            <a:off x="533400" y="152400"/>
            <a:ext cx="3411661" cy="4838700"/>
          </a:xfrm>
          <a:prstGeom prst="rect">
            <a:avLst/>
          </a:prstGeom>
          <a:noFill/>
          <a:ln>
            <a:noFill/>
          </a:ln>
        </p:spPr>
      </p:pic>
      <p:pic>
        <p:nvPicPr>
          <p:cNvPr id="231" name="Google Shape;231;p36"/>
          <p:cNvPicPr preferRelativeResize="0"/>
          <p:nvPr/>
        </p:nvPicPr>
        <p:blipFill>
          <a:blip r:embed="rId4">
            <a:alphaModFix/>
          </a:blip>
          <a:stretch>
            <a:fillRect/>
          </a:stretch>
        </p:blipFill>
        <p:spPr>
          <a:xfrm>
            <a:off x="4097461" y="152400"/>
            <a:ext cx="3418963" cy="4838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a"/>
              <a:t>ÍNDEX</a:t>
            </a:r>
            <a:endParaRPr/>
          </a:p>
        </p:txBody>
      </p:sp>
      <p:sp>
        <p:nvSpPr>
          <p:cNvPr id="73" name="Google Shape;73;p15"/>
          <p:cNvSpPr txBox="1"/>
          <p:nvPr>
            <p:ph idx="2" type="body"/>
          </p:nvPr>
        </p:nvSpPr>
        <p:spPr>
          <a:xfrm>
            <a:off x="4731300" y="366725"/>
            <a:ext cx="4239300" cy="40527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AutoNum type="arabicPeriod"/>
            </a:pPr>
            <a:r>
              <a:rPr lang="ca" sz="1400"/>
              <a:t>NORMATIVA COVID-19</a:t>
            </a:r>
            <a:endParaRPr sz="1400"/>
          </a:p>
          <a:p>
            <a:pPr indent="0" lvl="0" marL="0" rtl="0" algn="l">
              <a:spcBef>
                <a:spcPts val="1600"/>
              </a:spcBef>
              <a:spcAft>
                <a:spcPts val="0"/>
              </a:spcAft>
              <a:buNone/>
            </a:pPr>
            <a:r>
              <a:rPr lang="ca" sz="1400"/>
              <a:t>1.1 MESURES GENERALS.</a:t>
            </a:r>
            <a:endParaRPr sz="1400"/>
          </a:p>
          <a:p>
            <a:pPr indent="-317500" lvl="0" marL="457200" rtl="0" algn="l">
              <a:spcBef>
                <a:spcPts val="1600"/>
              </a:spcBef>
              <a:spcAft>
                <a:spcPts val="0"/>
              </a:spcAft>
              <a:buSzPts val="1400"/>
              <a:buChar char="-"/>
            </a:pPr>
            <a:r>
              <a:rPr lang="ca" sz="1400"/>
              <a:t>LAVABOS</a:t>
            </a:r>
            <a:endParaRPr sz="1400"/>
          </a:p>
          <a:p>
            <a:pPr indent="-317500" lvl="0" marL="457200" rtl="0" algn="l">
              <a:spcBef>
                <a:spcPts val="0"/>
              </a:spcBef>
              <a:spcAft>
                <a:spcPts val="0"/>
              </a:spcAft>
              <a:buSzPts val="1400"/>
              <a:buChar char="-"/>
            </a:pPr>
            <a:r>
              <a:rPr lang="ca" sz="1400"/>
              <a:t>AULA</a:t>
            </a:r>
            <a:endParaRPr sz="1400"/>
          </a:p>
          <a:p>
            <a:pPr indent="0" lvl="0" marL="0" rtl="0" algn="l">
              <a:spcBef>
                <a:spcPts val="1600"/>
              </a:spcBef>
              <a:spcAft>
                <a:spcPts val="0"/>
              </a:spcAft>
              <a:buNone/>
            </a:pPr>
            <a:r>
              <a:rPr lang="ca" sz="1400"/>
              <a:t>1.2. MESURES PREVENCIÓ PERSONAL:</a:t>
            </a:r>
            <a:endParaRPr sz="1400"/>
          </a:p>
          <a:p>
            <a:pPr indent="-317500" lvl="0" marL="457200" rtl="0" algn="l">
              <a:spcBef>
                <a:spcPts val="1600"/>
              </a:spcBef>
              <a:spcAft>
                <a:spcPts val="0"/>
              </a:spcAft>
              <a:buSzPts val="1400"/>
              <a:buChar char="-"/>
            </a:pPr>
            <a:r>
              <a:rPr lang="ca" sz="1400"/>
              <a:t>MASCARETA.</a:t>
            </a:r>
            <a:endParaRPr sz="1400"/>
          </a:p>
          <a:p>
            <a:pPr indent="-317500" lvl="0" marL="457200" rtl="0" algn="l">
              <a:spcBef>
                <a:spcPts val="0"/>
              </a:spcBef>
              <a:spcAft>
                <a:spcPts val="0"/>
              </a:spcAft>
              <a:buSzPts val="1400"/>
              <a:buChar char="-"/>
            </a:pPr>
            <a:r>
              <a:rPr lang="ca" sz="1400"/>
              <a:t>KIT SANITARI.</a:t>
            </a:r>
            <a:endParaRPr sz="1400"/>
          </a:p>
          <a:p>
            <a:pPr indent="-317500" lvl="0" marL="457200" rtl="0" algn="l">
              <a:spcBef>
                <a:spcPts val="0"/>
              </a:spcBef>
              <a:spcAft>
                <a:spcPts val="0"/>
              </a:spcAft>
              <a:buSzPts val="1400"/>
              <a:buChar char="-"/>
            </a:pPr>
            <a:r>
              <a:rPr lang="ca" sz="1400"/>
              <a:t>MATERIAL ESCOLAR. </a:t>
            </a:r>
            <a:endParaRPr sz="1400"/>
          </a:p>
          <a:p>
            <a:pPr indent="-317500" lvl="0" marL="457200" rtl="0" algn="l">
              <a:spcBef>
                <a:spcPts val="0"/>
              </a:spcBef>
              <a:spcAft>
                <a:spcPts val="0"/>
              </a:spcAft>
              <a:buSzPts val="1400"/>
              <a:buAutoNum type="arabicPeriod"/>
            </a:pPr>
            <a:r>
              <a:rPr lang="ca" sz="1400"/>
              <a:t>GESTIÓ POSSIBLES CASOS</a:t>
            </a:r>
            <a:endParaRPr sz="1400"/>
          </a:p>
          <a:p>
            <a:pPr indent="-317500" lvl="0" marL="457200" rtl="0" algn="l">
              <a:spcBef>
                <a:spcPts val="0"/>
              </a:spcBef>
              <a:spcAft>
                <a:spcPts val="0"/>
              </a:spcAft>
              <a:buSzPts val="1400"/>
              <a:buAutoNum type="arabicPeriod"/>
            </a:pPr>
            <a:r>
              <a:rPr lang="ca" sz="1400"/>
              <a:t>DECLARACIÓ RESPONSABLE.</a:t>
            </a:r>
            <a:endParaRPr sz="1400"/>
          </a:p>
          <a:p>
            <a:pPr indent="-317500" lvl="0" marL="457200" rtl="0" algn="l">
              <a:spcBef>
                <a:spcPts val="0"/>
              </a:spcBef>
              <a:spcAft>
                <a:spcPts val="0"/>
              </a:spcAft>
              <a:buSzPts val="1400"/>
              <a:buAutoNum type="arabicPeriod"/>
            </a:pPr>
            <a:r>
              <a:rPr lang="ca" sz="1400"/>
              <a:t>TALLER DE RENTAT DE MANS.</a:t>
            </a:r>
            <a:endParaRPr sz="1400"/>
          </a:p>
        </p:txBody>
      </p:sp>
      <p:sp>
        <p:nvSpPr>
          <p:cNvPr id="74" name="Google Shape;74;p15"/>
          <p:cNvSpPr txBox="1"/>
          <p:nvPr>
            <p:ph idx="1" type="subTitle"/>
          </p:nvPr>
        </p:nvSpPr>
        <p:spPr>
          <a:xfrm>
            <a:off x="265500" y="2921401"/>
            <a:ext cx="4045200" cy="52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a"/>
              <a:t>ACTIVITATS &amp; TIMING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645900" y="502825"/>
            <a:ext cx="7852200" cy="861000"/>
          </a:xfrm>
          <a:prstGeom prst="rect">
            <a:avLst/>
          </a:prstGeom>
        </p:spPr>
        <p:txBody>
          <a:bodyPr anchorCtr="0" anchor="ctr" bIns="91425" lIns="91425" spcFirstLastPara="1" rIns="91425" wrap="square" tIns="91425">
            <a:noAutofit/>
          </a:bodyPr>
          <a:lstStyle/>
          <a:p>
            <a:pPr indent="-457200" lvl="0" marL="457200" rtl="0" algn="ctr">
              <a:spcBef>
                <a:spcPts val="0"/>
              </a:spcBef>
              <a:spcAft>
                <a:spcPts val="0"/>
              </a:spcAft>
              <a:buSzPts val="3600"/>
              <a:buAutoNum type="arabicPeriod"/>
            </a:pPr>
            <a:r>
              <a:rPr lang="ca"/>
              <a:t>1. </a:t>
            </a:r>
            <a:r>
              <a:rPr lang="ca"/>
              <a:t>MESURES GENERALS</a:t>
            </a:r>
            <a:endParaRPr/>
          </a:p>
        </p:txBody>
      </p:sp>
      <p:pic>
        <p:nvPicPr>
          <p:cNvPr id="80" name="Google Shape;80;p16"/>
          <p:cNvPicPr preferRelativeResize="0"/>
          <p:nvPr/>
        </p:nvPicPr>
        <p:blipFill>
          <a:blip r:embed="rId3">
            <a:alphaModFix/>
          </a:blip>
          <a:stretch>
            <a:fillRect/>
          </a:stretch>
        </p:blipFill>
        <p:spPr>
          <a:xfrm>
            <a:off x="1429725" y="1363825"/>
            <a:ext cx="5953616" cy="3424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1006150" y="-81075"/>
            <a:ext cx="2943300" cy="11556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None/>
            </a:pPr>
            <a:r>
              <a:rPr lang="ca"/>
              <a:t>LAVABOS</a:t>
            </a:r>
            <a:endParaRPr/>
          </a:p>
        </p:txBody>
      </p:sp>
      <p:sp>
        <p:nvSpPr>
          <p:cNvPr id="86" name="Google Shape;86;p17"/>
          <p:cNvSpPr txBox="1"/>
          <p:nvPr>
            <p:ph idx="1" type="subTitle"/>
          </p:nvPr>
        </p:nvSpPr>
        <p:spPr>
          <a:xfrm>
            <a:off x="312500" y="898026"/>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a" sz="2400"/>
              <a:t>Normativa</a:t>
            </a:r>
            <a:endParaRPr sz="2400"/>
          </a:p>
        </p:txBody>
      </p:sp>
      <p:sp>
        <p:nvSpPr>
          <p:cNvPr id="87" name="Google Shape;87;p17"/>
          <p:cNvSpPr txBox="1"/>
          <p:nvPr>
            <p:ph idx="2" type="body"/>
          </p:nvPr>
        </p:nvSpPr>
        <p:spPr>
          <a:xfrm>
            <a:off x="4671900" y="423125"/>
            <a:ext cx="4383600" cy="44580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AutoNum type="arabicPeriod"/>
            </a:pPr>
            <a:r>
              <a:rPr lang="ca"/>
              <a:t>Només podrà sortir un alumne per aula amb salconduït.</a:t>
            </a:r>
            <a:endParaRPr/>
          </a:p>
          <a:p>
            <a:pPr indent="-342900" lvl="0" marL="457200" rtl="0" algn="l">
              <a:spcBef>
                <a:spcPts val="0"/>
              </a:spcBef>
              <a:spcAft>
                <a:spcPts val="0"/>
              </a:spcAft>
              <a:buSzPts val="1800"/>
              <a:buAutoNum type="arabicPeriod"/>
            </a:pPr>
            <a:r>
              <a:rPr lang="ca"/>
              <a:t>Al lavabo un màxim de 2 persones. </a:t>
            </a:r>
            <a:endParaRPr/>
          </a:p>
          <a:p>
            <a:pPr indent="0" lvl="0" marL="457200" rtl="0" algn="l">
              <a:spcBef>
                <a:spcPts val="1600"/>
              </a:spcBef>
              <a:spcAft>
                <a:spcPts val="0"/>
              </a:spcAft>
              <a:buNone/>
            </a:pPr>
            <a:r>
              <a:rPr lang="ca"/>
              <a:t>Cal esperar fora del lavabo on indiquen les marques del terra fins poder entrar.</a:t>
            </a:r>
            <a:endParaRPr/>
          </a:p>
          <a:p>
            <a:pPr indent="-342900" lvl="0" marL="457200" rtl="0" algn="l">
              <a:spcBef>
                <a:spcPts val="1600"/>
              </a:spcBef>
              <a:spcAft>
                <a:spcPts val="0"/>
              </a:spcAft>
              <a:buSzPts val="1800"/>
              <a:buAutoNum type="arabicPeriod"/>
            </a:pPr>
            <a:r>
              <a:rPr lang="ca"/>
              <a:t>Renta’t bé les mans </a:t>
            </a:r>
            <a:r>
              <a:rPr lang="ca"/>
              <a:t>amb aigua i sabó</a:t>
            </a:r>
            <a:r>
              <a:rPr lang="ca"/>
              <a:t>, tal i com </a:t>
            </a:r>
            <a:r>
              <a:rPr lang="ca"/>
              <a:t>indiquen</a:t>
            </a:r>
            <a:r>
              <a:rPr lang="ca"/>
              <a:t> els cartells. </a:t>
            </a:r>
            <a:endParaRPr/>
          </a:p>
          <a:p>
            <a:pPr indent="-342900" lvl="0" marL="457200" rtl="0" algn="l">
              <a:spcBef>
                <a:spcPts val="0"/>
              </a:spcBef>
              <a:spcAft>
                <a:spcPts val="0"/>
              </a:spcAft>
              <a:buSzPts val="1800"/>
              <a:buAutoNum type="arabicPeriod"/>
            </a:pPr>
            <a:r>
              <a:rPr lang="ca"/>
              <a:t>S’utilitzaran els lavabos habilitats en hora de classe</a:t>
            </a:r>
            <a:endParaRPr/>
          </a:p>
        </p:txBody>
      </p:sp>
      <p:pic>
        <p:nvPicPr>
          <p:cNvPr id="88" name="Google Shape;88;p17"/>
          <p:cNvPicPr preferRelativeResize="0"/>
          <p:nvPr/>
        </p:nvPicPr>
        <p:blipFill rotWithShape="1">
          <a:blip r:embed="rId3">
            <a:alphaModFix/>
          </a:blip>
          <a:srcRect b="0" l="3872" r="4358" t="0"/>
          <a:stretch/>
        </p:blipFill>
        <p:spPr>
          <a:xfrm>
            <a:off x="786950" y="1372850"/>
            <a:ext cx="3069300" cy="3665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ca" sz="3400"/>
              <a:t>LAVABOS: Distància de seguretat</a:t>
            </a:r>
            <a:endParaRPr sz="3400"/>
          </a:p>
        </p:txBody>
      </p:sp>
      <p:pic>
        <p:nvPicPr>
          <p:cNvPr id="94" name="Google Shape;94;p18"/>
          <p:cNvPicPr preferRelativeResize="0"/>
          <p:nvPr/>
        </p:nvPicPr>
        <p:blipFill rotWithShape="1">
          <a:blip r:embed="rId3">
            <a:alphaModFix/>
          </a:blip>
          <a:srcRect b="24879" l="0" r="0" t="25490"/>
          <a:stretch/>
        </p:blipFill>
        <p:spPr>
          <a:xfrm>
            <a:off x="1812875" y="1321000"/>
            <a:ext cx="5171599" cy="2841400"/>
          </a:xfrm>
          <a:prstGeom prst="rect">
            <a:avLst/>
          </a:prstGeom>
          <a:noFill/>
          <a:ln>
            <a:noFill/>
          </a:ln>
        </p:spPr>
      </p:pic>
      <p:sp>
        <p:nvSpPr>
          <p:cNvPr id="95" name="Google Shape;95;p18"/>
          <p:cNvSpPr txBox="1"/>
          <p:nvPr/>
        </p:nvSpPr>
        <p:spPr>
          <a:xfrm>
            <a:off x="-26025" y="4040425"/>
            <a:ext cx="8849400" cy="99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ca" sz="2400">
                <a:solidFill>
                  <a:srgbClr val="FFFFFF"/>
                </a:solidFill>
              </a:rPr>
              <a:t>Caldrà respectar el marcatge del terra</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265500" y="-88525"/>
            <a:ext cx="4045200" cy="87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a"/>
              <a:t>AULA</a:t>
            </a:r>
            <a:endParaRPr/>
          </a:p>
        </p:txBody>
      </p:sp>
      <p:sp>
        <p:nvSpPr>
          <p:cNvPr id="101" name="Google Shape;101;p19"/>
          <p:cNvSpPr txBox="1"/>
          <p:nvPr>
            <p:ph idx="1" type="subTitle"/>
          </p:nvPr>
        </p:nvSpPr>
        <p:spPr>
          <a:xfrm>
            <a:off x="265500" y="695451"/>
            <a:ext cx="4045200" cy="59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a"/>
              <a:t>Grups estables</a:t>
            </a:r>
            <a:endParaRPr/>
          </a:p>
        </p:txBody>
      </p:sp>
      <p:sp>
        <p:nvSpPr>
          <p:cNvPr id="102" name="Google Shape;102;p19"/>
          <p:cNvSpPr txBox="1"/>
          <p:nvPr>
            <p:ph idx="2" type="body"/>
          </p:nvPr>
        </p:nvSpPr>
        <p:spPr>
          <a:xfrm>
            <a:off x="4572000" y="485225"/>
            <a:ext cx="4520700" cy="45474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AutoNum type="arabicPeriod"/>
            </a:pPr>
            <a:r>
              <a:rPr lang="ca" sz="1700"/>
              <a:t>Sortirem de l’aula per anar al laboratori, gimnàs, lavabo i pati. </a:t>
            </a:r>
            <a:r>
              <a:rPr lang="ca" sz="1000"/>
              <a:t>(RESPECTA ELS HORARIS!)</a:t>
            </a:r>
            <a:endParaRPr sz="1000"/>
          </a:p>
          <a:p>
            <a:pPr indent="-336550" lvl="0" marL="457200" rtl="0" algn="l">
              <a:spcBef>
                <a:spcPts val="0"/>
              </a:spcBef>
              <a:spcAft>
                <a:spcPts val="0"/>
              </a:spcAft>
              <a:buSzPts val="1700"/>
              <a:buAutoNum type="arabicPeriod"/>
            </a:pPr>
            <a:r>
              <a:rPr lang="ca" sz="1700"/>
              <a:t>Hem de ventilar l’aula amb freqüència (10 minuts </a:t>
            </a:r>
            <a:r>
              <a:rPr lang="ca" sz="1700"/>
              <a:t>a l'inici</a:t>
            </a:r>
            <a:r>
              <a:rPr lang="ca" sz="1700"/>
              <a:t> de cada classe mínim).</a:t>
            </a:r>
            <a:endParaRPr sz="1700"/>
          </a:p>
          <a:p>
            <a:pPr indent="-336550" lvl="0" marL="457200" rtl="0" algn="l">
              <a:spcBef>
                <a:spcPts val="0"/>
              </a:spcBef>
              <a:spcAft>
                <a:spcPts val="0"/>
              </a:spcAft>
              <a:buSzPts val="1700"/>
              <a:buAutoNum type="arabicPeriod"/>
            </a:pPr>
            <a:r>
              <a:rPr lang="ca" sz="1700"/>
              <a:t>És molt important que respectem la distància entre tots i no moure les taules..</a:t>
            </a:r>
            <a:endParaRPr sz="1700"/>
          </a:p>
          <a:p>
            <a:pPr indent="-336550" lvl="0" marL="457200" rtl="0" algn="l">
              <a:spcBef>
                <a:spcPts val="0"/>
              </a:spcBef>
              <a:spcAft>
                <a:spcPts val="0"/>
              </a:spcAft>
              <a:buSzPts val="1700"/>
              <a:buAutoNum type="arabicPeriod"/>
            </a:pPr>
            <a:r>
              <a:rPr lang="ca" sz="1700"/>
              <a:t>Cada vegada que entrem o sortim de l’aula ens desinfectem les mans amb gel hidroalcohòlic. </a:t>
            </a:r>
            <a:endParaRPr sz="1700"/>
          </a:p>
          <a:p>
            <a:pPr indent="-336550" lvl="0" marL="457200" rtl="0" algn="l">
              <a:spcBef>
                <a:spcPts val="0"/>
              </a:spcBef>
              <a:spcAft>
                <a:spcPts val="0"/>
              </a:spcAft>
              <a:buSzPts val="1700"/>
              <a:buAutoNum type="arabicPeriod"/>
            </a:pPr>
            <a:r>
              <a:rPr lang="ca" sz="1700"/>
              <a:t> A la tornada del pati desinfectarem la nostra taula.  </a:t>
            </a:r>
            <a:endParaRPr sz="1700"/>
          </a:p>
          <a:p>
            <a:pPr indent="-336550" lvl="0" marL="457200" rtl="0" algn="l">
              <a:spcBef>
                <a:spcPts val="0"/>
              </a:spcBef>
              <a:spcAft>
                <a:spcPts val="0"/>
              </a:spcAft>
              <a:buSzPts val="1700"/>
              <a:buAutoNum type="arabicPeriod"/>
            </a:pPr>
            <a:r>
              <a:rPr lang="ca" sz="1700"/>
              <a:t>No es pot compartir material entre companys, </a:t>
            </a:r>
            <a:r>
              <a:rPr lang="ca" sz="1700"/>
              <a:t>cadascú</a:t>
            </a:r>
            <a:r>
              <a:rPr lang="ca" sz="1700"/>
              <a:t> </a:t>
            </a:r>
            <a:r>
              <a:rPr lang="ca" sz="1700"/>
              <a:t>és</a:t>
            </a:r>
            <a:r>
              <a:rPr lang="ca" sz="1700"/>
              <a:t> responsable de portar el seu material.</a:t>
            </a:r>
            <a:endParaRPr sz="1700"/>
          </a:p>
          <a:p>
            <a:pPr indent="0" lvl="0" marL="457200" rtl="0" algn="l">
              <a:spcBef>
                <a:spcPts val="1600"/>
              </a:spcBef>
              <a:spcAft>
                <a:spcPts val="1600"/>
              </a:spcAft>
              <a:buNone/>
            </a:pPr>
            <a:r>
              <a:t/>
            </a:r>
            <a:endParaRPr sz="1700"/>
          </a:p>
        </p:txBody>
      </p:sp>
      <p:pic>
        <p:nvPicPr>
          <p:cNvPr id="103" name="Google Shape;103;p19"/>
          <p:cNvPicPr preferRelativeResize="0"/>
          <p:nvPr/>
        </p:nvPicPr>
        <p:blipFill>
          <a:blip r:embed="rId3">
            <a:alphaModFix/>
          </a:blip>
          <a:stretch>
            <a:fillRect/>
          </a:stretch>
        </p:blipFill>
        <p:spPr>
          <a:xfrm>
            <a:off x="369600" y="1187450"/>
            <a:ext cx="3837000" cy="2398135"/>
          </a:xfrm>
          <a:prstGeom prst="rect">
            <a:avLst/>
          </a:prstGeom>
          <a:noFill/>
          <a:ln>
            <a:noFill/>
          </a:ln>
        </p:spPr>
      </p:pic>
      <p:pic>
        <p:nvPicPr>
          <p:cNvPr id="104" name="Google Shape;104;p19"/>
          <p:cNvPicPr preferRelativeResize="0"/>
          <p:nvPr/>
        </p:nvPicPr>
        <p:blipFill>
          <a:blip r:embed="rId4">
            <a:alphaModFix/>
          </a:blip>
          <a:stretch>
            <a:fillRect/>
          </a:stretch>
        </p:blipFill>
        <p:spPr>
          <a:xfrm>
            <a:off x="676575" y="2735327"/>
            <a:ext cx="3166725" cy="2223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671250" y="8458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ca"/>
              <a:t>1.2. MESURES DE PREVENCIÓ PERSONAL</a:t>
            </a:r>
            <a:endParaRPr/>
          </a:p>
        </p:txBody>
      </p:sp>
      <p:pic>
        <p:nvPicPr>
          <p:cNvPr id="110" name="Google Shape;110;p20"/>
          <p:cNvPicPr preferRelativeResize="0"/>
          <p:nvPr/>
        </p:nvPicPr>
        <p:blipFill>
          <a:blip r:embed="rId3">
            <a:alphaModFix/>
          </a:blip>
          <a:stretch>
            <a:fillRect/>
          </a:stretch>
        </p:blipFill>
        <p:spPr>
          <a:xfrm>
            <a:off x="2797500" y="1733925"/>
            <a:ext cx="3437174" cy="3202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199300" y="158700"/>
            <a:ext cx="4287600" cy="105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ca"/>
              <a:t>MASCARETA</a:t>
            </a:r>
            <a:endParaRPr/>
          </a:p>
        </p:txBody>
      </p:sp>
      <p:sp>
        <p:nvSpPr>
          <p:cNvPr id="116" name="Google Shape;116;p21"/>
          <p:cNvSpPr txBox="1"/>
          <p:nvPr>
            <p:ph idx="2" type="body"/>
          </p:nvPr>
        </p:nvSpPr>
        <p:spPr>
          <a:xfrm>
            <a:off x="4859525" y="95975"/>
            <a:ext cx="3837000" cy="27855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AutoNum type="arabicPeriod"/>
            </a:pPr>
            <a:r>
              <a:rPr lang="ca"/>
              <a:t>És obligatori el seu ús dins del recinte escolar (aules, passadissos, patis, lavabos,...).</a:t>
            </a:r>
            <a:endParaRPr/>
          </a:p>
          <a:p>
            <a:pPr indent="-342900" lvl="0" marL="457200" rtl="0" algn="l">
              <a:spcBef>
                <a:spcPts val="0"/>
              </a:spcBef>
              <a:spcAft>
                <a:spcPts val="0"/>
              </a:spcAft>
              <a:buSzPts val="1800"/>
              <a:buAutoNum type="arabicPeriod"/>
            </a:pPr>
            <a:r>
              <a:rPr lang="ca"/>
              <a:t>Ha de tapar nas i boca.</a:t>
            </a:r>
            <a:endParaRPr/>
          </a:p>
          <a:p>
            <a:pPr indent="-342900" lvl="0" marL="457200" rtl="0" algn="l">
              <a:spcBef>
                <a:spcPts val="0"/>
              </a:spcBef>
              <a:spcAft>
                <a:spcPts val="0"/>
              </a:spcAft>
              <a:buSzPts val="1800"/>
              <a:buAutoNum type="arabicPeriod"/>
            </a:pPr>
            <a:r>
              <a:rPr lang="ca"/>
              <a:t>S’ha de desinfectar, netejar o canviar diàriament.  </a:t>
            </a:r>
            <a:endParaRPr/>
          </a:p>
        </p:txBody>
      </p:sp>
      <p:pic>
        <p:nvPicPr>
          <p:cNvPr id="117" name="Google Shape;117;p21"/>
          <p:cNvPicPr preferRelativeResize="0"/>
          <p:nvPr/>
        </p:nvPicPr>
        <p:blipFill>
          <a:blip r:embed="rId3">
            <a:alphaModFix/>
          </a:blip>
          <a:stretch>
            <a:fillRect/>
          </a:stretch>
        </p:blipFill>
        <p:spPr>
          <a:xfrm>
            <a:off x="167125" y="1302725"/>
            <a:ext cx="4351950" cy="3060325"/>
          </a:xfrm>
          <a:prstGeom prst="rect">
            <a:avLst/>
          </a:prstGeom>
          <a:noFill/>
          <a:ln>
            <a:noFill/>
          </a:ln>
        </p:spPr>
      </p:pic>
      <p:pic>
        <p:nvPicPr>
          <p:cNvPr id="118" name="Google Shape;118;p21"/>
          <p:cNvPicPr preferRelativeResize="0"/>
          <p:nvPr/>
        </p:nvPicPr>
        <p:blipFill>
          <a:blip r:embed="rId4">
            <a:alphaModFix/>
          </a:blip>
          <a:stretch>
            <a:fillRect/>
          </a:stretch>
        </p:blipFill>
        <p:spPr>
          <a:xfrm>
            <a:off x="4757974" y="2478300"/>
            <a:ext cx="4169750" cy="1884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