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5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7.xml" ContentType="application/vnd.openxmlformats-officedocument.presentationml.slide+xml"/>
  <Override PartName="/ppt/slides/slide32.xml" ContentType="application/vnd.openxmlformats-officedocument.presentationml.slide+xml"/>
  <Override PartName="/ppt/slides/slide39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53.xml" ContentType="application/vnd.openxmlformats-officedocument.presentationml.slide+xml"/>
  <Override PartName="/ppt/slides/slide70.xml" ContentType="application/vnd.openxmlformats-officedocument.presentationml.slide+xml"/>
  <Override PartName="/ppt/slides/slide52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48.xml" ContentType="application/vnd.openxmlformats-officedocument.presentationml.slide+xml"/>
  <Override PartName="/ppt/slides/slide45.xml" ContentType="application/vnd.openxmlformats-officedocument.presentationml.slide+xml"/>
  <Override PartName="/ppt/slides/slide51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727" r:id="rId2"/>
    <p:sldMasterId id="2147484739" r:id="rId3"/>
  </p:sldMasterIdLst>
  <p:notesMasterIdLst>
    <p:notesMasterId r:id="rId75"/>
  </p:notesMasterIdLst>
  <p:handoutMasterIdLst>
    <p:handoutMasterId r:id="rId76"/>
  </p:handoutMasterIdLst>
  <p:sldIdLst>
    <p:sldId id="256" r:id="rId4"/>
    <p:sldId id="418" r:id="rId5"/>
    <p:sldId id="409" r:id="rId6"/>
    <p:sldId id="408" r:id="rId7"/>
    <p:sldId id="412" r:id="rId8"/>
    <p:sldId id="420" r:id="rId9"/>
    <p:sldId id="429" r:id="rId10"/>
    <p:sldId id="421" r:id="rId11"/>
    <p:sldId id="416" r:id="rId12"/>
    <p:sldId id="415" r:id="rId13"/>
    <p:sldId id="374" r:id="rId14"/>
    <p:sldId id="264" r:id="rId15"/>
    <p:sldId id="328" r:id="rId16"/>
    <p:sldId id="361" r:id="rId17"/>
    <p:sldId id="373" r:id="rId18"/>
    <p:sldId id="357" r:id="rId19"/>
    <p:sldId id="419" r:id="rId20"/>
    <p:sldId id="354" r:id="rId21"/>
    <p:sldId id="269" r:id="rId22"/>
    <p:sldId id="278" r:id="rId23"/>
    <p:sldId id="430" r:id="rId24"/>
    <p:sldId id="276" r:id="rId25"/>
    <p:sldId id="403" r:id="rId26"/>
    <p:sldId id="348" r:id="rId27"/>
    <p:sldId id="345" r:id="rId28"/>
    <p:sldId id="346" r:id="rId29"/>
    <p:sldId id="347" r:id="rId30"/>
    <p:sldId id="353" r:id="rId31"/>
    <p:sldId id="352" r:id="rId32"/>
    <p:sldId id="378" r:id="rId33"/>
    <p:sldId id="281" r:id="rId34"/>
    <p:sldId id="280" r:id="rId35"/>
    <p:sldId id="355" r:id="rId36"/>
    <p:sldId id="387" r:id="rId37"/>
    <p:sldId id="386" r:id="rId38"/>
    <p:sldId id="372" r:id="rId39"/>
    <p:sldId id="288" r:id="rId40"/>
    <p:sldId id="381" r:id="rId41"/>
    <p:sldId id="334" r:id="rId42"/>
    <p:sldId id="286" r:id="rId43"/>
    <p:sldId id="343" r:id="rId44"/>
    <p:sldId id="367" r:id="rId45"/>
    <p:sldId id="299" r:id="rId46"/>
    <p:sldId id="337" r:id="rId47"/>
    <p:sldId id="338" r:id="rId48"/>
    <p:sldId id="302" r:id="rId49"/>
    <p:sldId id="339" r:id="rId50"/>
    <p:sldId id="426" r:id="rId51"/>
    <p:sldId id="427" r:id="rId52"/>
    <p:sldId id="428" r:id="rId53"/>
    <p:sldId id="297" r:id="rId54"/>
    <p:sldId id="388" r:id="rId55"/>
    <p:sldId id="389" r:id="rId56"/>
    <p:sldId id="304" r:id="rId57"/>
    <p:sldId id="301" r:id="rId58"/>
    <p:sldId id="422" r:id="rId59"/>
    <p:sldId id="423" r:id="rId60"/>
    <p:sldId id="405" r:id="rId61"/>
    <p:sldId id="424" r:id="rId62"/>
    <p:sldId id="425" r:id="rId63"/>
    <p:sldId id="327" r:id="rId64"/>
    <p:sldId id="326" r:id="rId65"/>
    <p:sldId id="308" r:id="rId66"/>
    <p:sldId id="391" r:id="rId67"/>
    <p:sldId id="315" r:id="rId68"/>
    <p:sldId id="316" r:id="rId69"/>
    <p:sldId id="376" r:id="rId70"/>
    <p:sldId id="342" r:id="rId71"/>
    <p:sldId id="406" r:id="rId72"/>
    <p:sldId id="362" r:id="rId73"/>
    <p:sldId id="263" r:id="rId74"/>
  </p:sldIdLst>
  <p:sldSz cx="9144000" cy="6858000" type="screen4x3"/>
  <p:notesSz cx="6797675" cy="9926638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B4B"/>
    <a:srgbClr val="1C5D5C"/>
    <a:srgbClr val="FAF0F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nse estil, quadrícula de ta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Estil mitjà 4 - èmfasi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Estil amb tema 1 - èmfasi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Estil mitjà 1 - èmfasi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 clar 3 - èmfasi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1885" autoAdjust="0"/>
  </p:normalViewPr>
  <p:slideViewPr>
    <p:cSldViewPr>
      <p:cViewPr varScale="1">
        <p:scale>
          <a:sx n="106" d="100"/>
          <a:sy n="106" d="100"/>
        </p:scale>
        <p:origin x="18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customXml" Target="../customXml/item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83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81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b.ftx.gencat.cat\313$\OAU\Oficina\PAU\Estadistiques\Roda%20premsa%202020\PAU%20juny\20201102_Resultats_finals\05_distribucio_2020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a-ES" sz="1400" dirty="0"/>
              <a:t>Histograma de les notes de PAU dels alumnes presentats a les proves</a:t>
            </a:r>
          </a:p>
        </c:rich>
      </c:tx>
      <c:layout>
        <c:manualLayout>
          <c:xMode val="edge"/>
          <c:yMode val="edge"/>
          <c:x val="9.5158920971711181E-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6954314720812199E-2"/>
          <c:y val="0.144859813084112"/>
          <c:w val="0.93147208121827396"/>
          <c:h val="0.654205607476636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101600">
              <a:solidFill>
                <a:srgbClr val="C00000"/>
              </a:solidFill>
              <a:miter lim="800000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FD-4088-BF7D-07A551E8EE2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FD-4088-BF7D-07A551E8EE27}"/>
                </c:ext>
              </c:extLst>
            </c:dLbl>
            <c:dLbl>
              <c:idx val="11"/>
              <c:layout>
                <c:manualLayout>
                  <c:x val="6.0617930372917116E-3"/>
                  <c:y val="-1.20016189565089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a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76-4DBC-91FB-2E74C9EE17D9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'Dades pels gràfics'!$E$7:$E$26</c:f>
              <c:strCache>
                <c:ptCount val="20"/>
                <c:pt idx="0">
                  <c:v>[0, 0.5)</c:v>
                </c:pt>
                <c:pt idx="1">
                  <c:v>[0.5, 1)</c:v>
                </c:pt>
                <c:pt idx="2">
                  <c:v>[1, 1.5)</c:v>
                </c:pt>
                <c:pt idx="3">
                  <c:v>[1.5, 2)</c:v>
                </c:pt>
                <c:pt idx="4">
                  <c:v>[2, 2.5)</c:v>
                </c:pt>
                <c:pt idx="5">
                  <c:v>[2.5, 3)</c:v>
                </c:pt>
                <c:pt idx="6">
                  <c:v>[3, 3.5)</c:v>
                </c:pt>
                <c:pt idx="7">
                  <c:v>[3.5, 4)</c:v>
                </c:pt>
                <c:pt idx="8">
                  <c:v>[4, 4.5)</c:v>
                </c:pt>
                <c:pt idx="9">
                  <c:v>[4.5, 5)</c:v>
                </c:pt>
                <c:pt idx="10">
                  <c:v>[5, 5.5)</c:v>
                </c:pt>
                <c:pt idx="11">
                  <c:v>[5.5, 6)</c:v>
                </c:pt>
                <c:pt idx="12">
                  <c:v>[6, 6.5)</c:v>
                </c:pt>
                <c:pt idx="13">
                  <c:v>[6.5, 7)</c:v>
                </c:pt>
                <c:pt idx="14">
                  <c:v>[7, 7.5)</c:v>
                </c:pt>
                <c:pt idx="15">
                  <c:v>[7.5, 8)</c:v>
                </c:pt>
                <c:pt idx="16">
                  <c:v>[8, 8.5)</c:v>
                </c:pt>
                <c:pt idx="17">
                  <c:v>[8.5, 9)</c:v>
                </c:pt>
                <c:pt idx="18">
                  <c:v>[9, 9.5) *</c:v>
                </c:pt>
                <c:pt idx="19">
                  <c:v>[9.5, 10] *</c:v>
                </c:pt>
              </c:strCache>
            </c:strRef>
          </c:cat>
          <c:val>
            <c:numRef>
              <c:f>'Dades pels gràfics'!$F$7:$F$26</c:f>
              <c:numCache>
                <c:formatCode>General</c:formatCode>
                <c:ptCount val="20"/>
                <c:pt idx="0">
                  <c:v>99</c:v>
                </c:pt>
                <c:pt idx="1">
                  <c:v>4</c:v>
                </c:pt>
                <c:pt idx="2">
                  <c:v>5</c:v>
                </c:pt>
                <c:pt idx="3">
                  <c:v>12</c:v>
                </c:pt>
                <c:pt idx="4">
                  <c:v>39</c:v>
                </c:pt>
                <c:pt idx="5">
                  <c:v>86</c:v>
                </c:pt>
                <c:pt idx="6">
                  <c:v>230</c:v>
                </c:pt>
                <c:pt idx="7">
                  <c:v>455</c:v>
                </c:pt>
                <c:pt idx="8">
                  <c:v>1004</c:v>
                </c:pt>
                <c:pt idx="9">
                  <c:v>1743</c:v>
                </c:pt>
                <c:pt idx="10">
                  <c:v>2745</c:v>
                </c:pt>
                <c:pt idx="11">
                  <c:v>3648</c:v>
                </c:pt>
                <c:pt idx="12">
                  <c:v>4363</c:v>
                </c:pt>
                <c:pt idx="13">
                  <c:v>4782</c:v>
                </c:pt>
                <c:pt idx="14">
                  <c:v>4628</c:v>
                </c:pt>
                <c:pt idx="15">
                  <c:v>4103</c:v>
                </c:pt>
                <c:pt idx="16">
                  <c:v>3070</c:v>
                </c:pt>
                <c:pt idx="17">
                  <c:v>2016</c:v>
                </c:pt>
                <c:pt idx="18">
                  <c:v>799</c:v>
                </c:pt>
                <c:pt idx="19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6-4DBC-91FB-2E74C9EE1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axId val="111039616"/>
        <c:axId val="111041536"/>
      </c:barChart>
      <c:catAx>
        <c:axId val="11103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Distribució de notes</a:t>
                </a:r>
              </a:p>
            </c:rich>
          </c:tx>
          <c:layout>
            <c:manualLayout>
              <c:xMode val="edge"/>
              <c:yMode val="edge"/>
              <c:x val="0.43147208121827513"/>
              <c:y val="0.92990648823904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a-ES"/>
          </a:p>
        </c:txPr>
        <c:crossAx val="111041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04153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Nombre d'alumnes</a:t>
                </a:r>
              </a:p>
            </c:rich>
          </c:tx>
          <c:layout>
            <c:manualLayout>
              <c:xMode val="edge"/>
              <c:yMode val="edge"/>
              <c:x val="1.7766497461928904E-2"/>
              <c:y val="0.329439304983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one"/>
        <c:crossAx val="111039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a-E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7D12D89B-3101-344D-ABEC-8B25706B18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wrap="square" lIns="91695" tIns="45847" rIns="91695" bIns="458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96AC861A-E0AB-B74B-8F38-61803352AB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wrap="square" lIns="91695" tIns="45847" rIns="91695" bIns="458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21F6E857-9D26-A649-8545-89526F0027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wrap="square" lIns="91695" tIns="45847" rIns="91695" bIns="458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34E58407-1E17-7F4F-95E2-248B01F76B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wrap="square" lIns="91695" tIns="45847" rIns="91695" bIns="458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A7F31F-C428-A544-965B-5454BA1C0485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6D340776-A932-E548-944F-6C0626199A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wrap="square" lIns="91695" tIns="45847" rIns="91695" bIns="458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87084C26-4E6D-7243-BD1D-4E943712A9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wrap="square" lIns="91695" tIns="45847" rIns="91695" bIns="458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4" name="Contenidor d'imatge de diapositiva 3">
            <a:extLst>
              <a:ext uri="{FF2B5EF4-FFF2-40B4-BE49-F238E27FC236}">
                <a16:creationId xmlns:a16="http://schemas.microsoft.com/office/drawing/2014/main" id="{2B773D3A-1634-EE41-A7D8-ACB5D9F2E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5" tIns="45847" rIns="91695" bIns="45847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>
            <a:extLst>
              <a:ext uri="{FF2B5EF4-FFF2-40B4-BE49-F238E27FC236}">
                <a16:creationId xmlns:a16="http://schemas.microsoft.com/office/drawing/2014/main" id="{6FA78AD0-4491-AC4F-B472-6981D5A77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927" y="4716026"/>
            <a:ext cx="5437822" cy="4465560"/>
          </a:xfrm>
          <a:prstGeom prst="rect">
            <a:avLst/>
          </a:prstGeom>
        </p:spPr>
        <p:txBody>
          <a:bodyPr vert="horz" lIns="91695" tIns="45847" rIns="91695" bIns="45847" rtlCol="0"/>
          <a:lstStyle/>
          <a:p>
            <a:pPr lvl="0"/>
            <a:r>
              <a:rPr lang="ca-ES" noProof="0"/>
              <a:t>Feu clic aquí per editar estils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DFAB13EE-35CE-5A44-A6A9-26F3D3A033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wrap="square" lIns="91695" tIns="45847" rIns="91695" bIns="458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069D280-1616-1445-A6CA-90A6C9264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wrap="square" lIns="91695" tIns="45847" rIns="91695" bIns="458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EE19D8-5EA9-024C-AAFC-7B97970B0580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idor d'imatge de diapositiva 1">
            <a:extLst>
              <a:ext uri="{FF2B5EF4-FFF2-40B4-BE49-F238E27FC236}">
                <a16:creationId xmlns:a16="http://schemas.microsoft.com/office/drawing/2014/main" id="{CB57F8D4-2ECF-6E41-9B44-5E74969D4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Contenidor de notes 2">
            <a:extLst>
              <a:ext uri="{FF2B5EF4-FFF2-40B4-BE49-F238E27FC236}">
                <a16:creationId xmlns:a16="http://schemas.microsoft.com/office/drawing/2014/main" id="{20C39146-6AA3-7C4F-A6BB-9F8E2CC53F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/>
          </a:p>
        </p:txBody>
      </p:sp>
      <p:sp>
        <p:nvSpPr>
          <p:cNvPr id="11267" name="Contenidor de data 1">
            <a:extLst>
              <a:ext uri="{FF2B5EF4-FFF2-40B4-BE49-F238E27FC236}">
                <a16:creationId xmlns:a16="http://schemas.microsoft.com/office/drawing/2014/main" id="{D5B84CDF-0624-974D-A089-B3FB6DEC20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628785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idor d'imatge de diapositiva 1">
            <a:extLst>
              <a:ext uri="{FF2B5EF4-FFF2-40B4-BE49-F238E27FC236}">
                <a16:creationId xmlns:a16="http://schemas.microsoft.com/office/drawing/2014/main" id="{E0713500-0DA5-0840-85EE-F9A0D360FE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Contenidor de notes 2">
            <a:extLst>
              <a:ext uri="{FF2B5EF4-FFF2-40B4-BE49-F238E27FC236}">
                <a16:creationId xmlns:a16="http://schemas.microsoft.com/office/drawing/2014/main" id="{62366A99-3E33-5742-8AF9-C9E365D0A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/>
          </a:p>
        </p:txBody>
      </p:sp>
      <p:sp>
        <p:nvSpPr>
          <p:cNvPr id="37891" name="Contenidor de data 3">
            <a:extLst>
              <a:ext uri="{FF2B5EF4-FFF2-40B4-BE49-F238E27FC236}">
                <a16:creationId xmlns:a16="http://schemas.microsoft.com/office/drawing/2014/main" id="{0FD09EFA-DCF2-DE48-A489-2B92D008D7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idor d'imatge de diapositiva 1">
            <a:extLst>
              <a:ext uri="{FF2B5EF4-FFF2-40B4-BE49-F238E27FC236}">
                <a16:creationId xmlns:a16="http://schemas.microsoft.com/office/drawing/2014/main" id="{D5695D5E-9C53-AA45-9163-A4A8EB679F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Contenidor de notes 2">
            <a:extLst>
              <a:ext uri="{FF2B5EF4-FFF2-40B4-BE49-F238E27FC236}">
                <a16:creationId xmlns:a16="http://schemas.microsoft.com/office/drawing/2014/main" id="{86DF8EA3-9C4B-5D48-8D81-326E3AC67E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4035" name="Contenidor de data 3">
            <a:extLst>
              <a:ext uri="{FF2B5EF4-FFF2-40B4-BE49-F238E27FC236}">
                <a16:creationId xmlns:a16="http://schemas.microsoft.com/office/drawing/2014/main" id="{18972BE7-C2A9-EA45-B138-2299A88AC2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694694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idor d'imatge de diapositiva 1">
            <a:extLst>
              <a:ext uri="{FF2B5EF4-FFF2-40B4-BE49-F238E27FC236}">
                <a16:creationId xmlns:a16="http://schemas.microsoft.com/office/drawing/2014/main" id="{4DC53E5D-3CCC-454C-8C9F-0B998D4BCC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Contenidor de notes 2">
            <a:extLst>
              <a:ext uri="{FF2B5EF4-FFF2-40B4-BE49-F238E27FC236}">
                <a16:creationId xmlns:a16="http://schemas.microsoft.com/office/drawing/2014/main" id="{452D9AB0-5F90-3C49-91BB-DA3766C4E9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/>
          </a:p>
        </p:txBody>
      </p:sp>
      <p:sp>
        <p:nvSpPr>
          <p:cNvPr id="51203" name="Contenidor de data 1">
            <a:extLst>
              <a:ext uri="{FF2B5EF4-FFF2-40B4-BE49-F238E27FC236}">
                <a16:creationId xmlns:a16="http://schemas.microsoft.com/office/drawing/2014/main" id="{EA1322E9-A72C-EA4A-B942-AAA5248BFF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imagen de diapositiva 1">
            <a:extLst>
              <a:ext uri="{FF2B5EF4-FFF2-40B4-BE49-F238E27FC236}">
                <a16:creationId xmlns:a16="http://schemas.microsoft.com/office/drawing/2014/main" id="{184111B5-B967-654D-B84B-43B2A98D7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Marcador de notas 2">
            <a:extLst>
              <a:ext uri="{FF2B5EF4-FFF2-40B4-BE49-F238E27FC236}">
                <a16:creationId xmlns:a16="http://schemas.microsoft.com/office/drawing/2014/main" id="{45AB7A73-4EFB-1E43-8BB2-1B4E7BE56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3251" name="Marcador de fecha 3">
            <a:extLst>
              <a:ext uri="{FF2B5EF4-FFF2-40B4-BE49-F238E27FC236}">
                <a16:creationId xmlns:a16="http://schemas.microsoft.com/office/drawing/2014/main" id="{DB1B6E7D-1179-874C-A54E-C42A34EEFB9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24177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idor d'imatge de diapositiva 1">
            <a:extLst>
              <a:ext uri="{FF2B5EF4-FFF2-40B4-BE49-F238E27FC236}">
                <a16:creationId xmlns:a16="http://schemas.microsoft.com/office/drawing/2014/main" id="{89553F2B-BD53-F743-A25D-F320B0ED2E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Contenidor de notes 2">
            <a:extLst>
              <a:ext uri="{FF2B5EF4-FFF2-40B4-BE49-F238E27FC236}">
                <a16:creationId xmlns:a16="http://schemas.microsoft.com/office/drawing/2014/main" id="{A16C09E7-6812-164C-930F-5BFDBE43F2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/>
          </a:p>
        </p:txBody>
      </p:sp>
      <p:sp>
        <p:nvSpPr>
          <p:cNvPr id="63491" name="Contenidor de data 3">
            <a:extLst>
              <a:ext uri="{FF2B5EF4-FFF2-40B4-BE49-F238E27FC236}">
                <a16:creationId xmlns:a16="http://schemas.microsoft.com/office/drawing/2014/main" id="{34080403-E7B8-594E-9635-16259059BD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197162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497928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Marcador de imagen de diapositiva 1">
            <a:extLst>
              <a:ext uri="{FF2B5EF4-FFF2-40B4-BE49-F238E27FC236}">
                <a16:creationId xmlns:a16="http://schemas.microsoft.com/office/drawing/2014/main" id="{5E871F0C-18DF-7F42-9D96-AAE49B589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Marcador de notas 2">
            <a:extLst>
              <a:ext uri="{FF2B5EF4-FFF2-40B4-BE49-F238E27FC236}">
                <a16:creationId xmlns:a16="http://schemas.microsoft.com/office/drawing/2014/main" id="{E6438424-5E50-7143-9C8C-35729C17A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81923" name="Marcador de fecha 3">
            <a:extLst>
              <a:ext uri="{FF2B5EF4-FFF2-40B4-BE49-F238E27FC236}">
                <a16:creationId xmlns:a16="http://schemas.microsoft.com/office/drawing/2014/main" id="{F68B6018-4404-2D4F-961A-8B98F59CD7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7B9B27-8626-4D60-AA17-927C02E1061A}" type="slidenum">
              <a:rPr lang="ca-ES" altLang="ca-ES" smtClean="0"/>
              <a:pPr>
                <a:spcBef>
                  <a:spcPct val="0"/>
                </a:spcBef>
              </a:pPr>
              <a:t>3</a:t>
            </a:fld>
            <a:endParaRPr lang="ca-ES" altLang="ca-E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ca-E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6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7B9B27-8626-4D60-AA17-927C02E1061A}" type="slidenum">
              <a:rPr lang="ca-ES" altLang="ca-ES" smtClean="0"/>
              <a:pPr>
                <a:spcBef>
                  <a:spcPct val="0"/>
                </a:spcBef>
              </a:pPr>
              <a:t>5</a:t>
            </a:fld>
            <a:endParaRPr lang="ca-ES" altLang="ca-E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ca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56742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1" indent="-2852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1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0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8" indent="-22823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7B9B27-8626-4D60-AA17-927C02E1061A}" type="slidenum">
              <a:rPr lang="ca-ES" altLang="ca-ES" smtClean="0"/>
              <a:pPr>
                <a:spcBef>
                  <a:spcPct val="0"/>
                </a:spcBef>
              </a:pPr>
              <a:t>10</a:t>
            </a:fld>
            <a:endParaRPr lang="ca-ES" altLang="ca-E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a-ES" altLang="ca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1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idor d'imatge de diapositiva 1">
            <a:extLst>
              <a:ext uri="{FF2B5EF4-FFF2-40B4-BE49-F238E27FC236}">
                <a16:creationId xmlns:a16="http://schemas.microsoft.com/office/drawing/2014/main" id="{9D59CB6C-E48D-0940-AD83-53CC914E68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Contenidor de notes 2">
            <a:extLst>
              <a:ext uri="{FF2B5EF4-FFF2-40B4-BE49-F238E27FC236}">
                <a16:creationId xmlns:a16="http://schemas.microsoft.com/office/drawing/2014/main" id="{2228591D-D0AF-4C47-95CE-0217EF1FFE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/>
          </a:p>
        </p:txBody>
      </p:sp>
      <p:sp>
        <p:nvSpPr>
          <p:cNvPr id="15363" name="Contenidor de data 3">
            <a:extLst>
              <a:ext uri="{FF2B5EF4-FFF2-40B4-BE49-F238E27FC236}">
                <a16:creationId xmlns:a16="http://schemas.microsoft.com/office/drawing/2014/main" id="{431534CF-AD20-664A-B661-517FD78BB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idor d'imatge de diapositiva 1">
            <a:extLst>
              <a:ext uri="{FF2B5EF4-FFF2-40B4-BE49-F238E27FC236}">
                <a16:creationId xmlns:a16="http://schemas.microsoft.com/office/drawing/2014/main" id="{7AC3DC35-2A82-F04A-AC86-03D4816900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Contenidor de notes 2">
            <a:extLst>
              <a:ext uri="{FF2B5EF4-FFF2-40B4-BE49-F238E27FC236}">
                <a16:creationId xmlns:a16="http://schemas.microsoft.com/office/drawing/2014/main" id="{1183DFF7-B969-A343-BA37-017A73BB7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/>
          </a:p>
        </p:txBody>
      </p:sp>
      <p:sp>
        <p:nvSpPr>
          <p:cNvPr id="19459" name="Contenidor de data 3">
            <a:extLst>
              <a:ext uri="{FF2B5EF4-FFF2-40B4-BE49-F238E27FC236}">
                <a16:creationId xmlns:a16="http://schemas.microsoft.com/office/drawing/2014/main" id="{4AD0BC83-72ED-E348-AF7C-EAE3C0A36B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761" indent="-28529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171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7640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4108" indent="-22823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057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704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3514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9982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6361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79838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 i comia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3290400"/>
            <a:ext cx="77724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87600" y="4827600"/>
            <a:ext cx="77724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dirty="0"/>
              <a:t>Feu clic aquí per editar l'estil de subtítols del patró</a:t>
            </a:r>
          </a:p>
        </p:txBody>
      </p:sp>
      <p:sp>
        <p:nvSpPr>
          <p:cNvPr id="5" name="Contenidor de número de diapositiva 5">
            <a:extLst>
              <a:ext uri="{FF2B5EF4-FFF2-40B4-BE49-F238E27FC236}">
                <a16:creationId xmlns:a16="http://schemas.microsoft.com/office/drawing/2014/main" id="{468ABCF6-A022-A041-A1DF-92983E0061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ca-ES" altLang="ca-ES"/>
              <a:t>Dra. Pilar Gómez</a:t>
            </a:r>
          </a:p>
          <a:p>
            <a:pPr>
              <a:defRPr/>
            </a:pPr>
            <a:r>
              <a:rPr lang="ca-ES" altLang="ca-ES"/>
              <a:t>Dr. Jesús M. Prujà</a:t>
            </a:r>
            <a:endParaRPr lang="ca-ES" altLang="ca-ES" dirty="0"/>
          </a:p>
        </p:txBody>
      </p:sp>
      <p:pic>
        <p:nvPicPr>
          <p:cNvPr id="6" name="Imat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3108"/>
            <a:ext cx="3972653" cy="13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7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D410-2180-4E17-9330-6143EC504E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73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D410-2180-4E17-9330-6143EC504E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0242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D410-2180-4E17-9330-6143EC504E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69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D410-2180-4E17-9330-6143EC504E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1969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D410-2180-4E17-9330-6143EC504E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3777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D410-2180-4E17-9330-6143EC504E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901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D410-2180-4E17-9330-6143EC504E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7569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D410-2180-4E17-9330-6143EC504E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23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D410-2180-4E17-9330-6143EC504E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9696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6FAA-21DE-46EE-8FD5-011173F1337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709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51520" y="2132856"/>
            <a:ext cx="8464072" cy="3674056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E999213-171B-644D-B51F-698515DA9C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0DAD-6FA8-A546-B7E5-F01E17833B68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438427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6FAA-21DE-46EE-8FD5-011173F1337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1791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6FAA-21DE-46EE-8FD5-011173F1337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01446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6FAA-21DE-46EE-8FD5-011173F1337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3115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6FAA-21DE-46EE-8FD5-011173F1337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5593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6FAA-21DE-46EE-8FD5-011173F1337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7472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6FAA-21DE-46EE-8FD5-011173F1337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6066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6FAA-21DE-46EE-8FD5-011173F1337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7222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6FAA-21DE-46EE-8FD5-011173F1337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8901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6FAA-21DE-46EE-8FD5-011173F1337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7791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6FAA-21DE-46EE-8FD5-011173F1337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33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recte 8">
            <a:extLst>
              <a:ext uri="{FF2B5EF4-FFF2-40B4-BE49-F238E27FC236}">
                <a16:creationId xmlns:a16="http://schemas.microsoft.com/office/drawing/2014/main" id="{C0235A00-D346-A548-B618-11516209C4E1}"/>
              </a:ext>
            </a:extLst>
          </p:cNvPr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87828" y="2250247"/>
            <a:ext cx="8464072" cy="4106103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E7019EE-0C5A-224C-9D36-4E197ED8E2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D7A0-F5A1-6D47-AD72-2994A4F85590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07359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 sense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27584" y="2195696"/>
            <a:ext cx="8464072" cy="35300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Títo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5" name="Contenidor de número de diapositiva 5">
            <a:extLst>
              <a:ext uri="{FF2B5EF4-FFF2-40B4-BE49-F238E27FC236}">
                <a16:creationId xmlns:a16="http://schemas.microsoft.com/office/drawing/2014/main" id="{376BB9BE-3067-F94F-A796-70AF0CEBE0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EBD8-72E8-CF4A-BE0E-94940EF7C2C1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702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7188" y="577083"/>
            <a:ext cx="8570912" cy="50641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539552" y="2042837"/>
            <a:ext cx="4038600" cy="365769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72408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26A9B2F-740C-ED42-87D6-B6FC113068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D728-79DF-3C41-9E24-E800CF7ED1D0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05742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3">
            <a:extLst>
              <a:ext uri="{FF2B5EF4-FFF2-40B4-BE49-F238E27FC236}">
                <a16:creationId xmlns:a16="http://schemas.microsoft.com/office/drawing/2014/main" id="{C6654D7A-CF9A-FD41-81AA-82F51A8D4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D149-8C1A-F943-A0DB-B4613D8E303F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  <p:sp>
        <p:nvSpPr>
          <p:cNvPr id="4" name="QuadreDeText 3"/>
          <p:cNvSpPr txBox="1"/>
          <p:nvPr userDrawn="1"/>
        </p:nvSpPr>
        <p:spPr>
          <a:xfrm rot="19580850">
            <a:off x="447302" y="1969794"/>
            <a:ext cx="84311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Esborrany</a:t>
            </a:r>
            <a:endParaRPr lang="ca-ES" sz="96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58953" y="4884787"/>
            <a:ext cx="606425" cy="817880"/>
          </a:xfrm>
          <a:custGeom>
            <a:avLst/>
            <a:gdLst/>
            <a:ahLst/>
            <a:cxnLst/>
            <a:rect l="l" t="t" r="r" b="b"/>
            <a:pathLst>
              <a:path w="1212850" h="1226820">
                <a:moveTo>
                  <a:pt x="12903" y="737221"/>
                </a:moveTo>
                <a:lnTo>
                  <a:pt x="3044" y="687191"/>
                </a:lnTo>
                <a:lnTo>
                  <a:pt x="0" y="635817"/>
                </a:lnTo>
                <a:lnTo>
                  <a:pt x="4516" y="585135"/>
                </a:lnTo>
                <a:lnTo>
                  <a:pt x="14685" y="535171"/>
                </a:lnTo>
                <a:lnTo>
                  <a:pt x="29945" y="486084"/>
                </a:lnTo>
                <a:lnTo>
                  <a:pt x="49738" y="438033"/>
                </a:lnTo>
                <a:lnTo>
                  <a:pt x="73503" y="391176"/>
                </a:lnTo>
                <a:lnTo>
                  <a:pt x="100680" y="345672"/>
                </a:lnTo>
                <a:lnTo>
                  <a:pt x="130711" y="301679"/>
                </a:lnTo>
                <a:lnTo>
                  <a:pt x="163035" y="259356"/>
                </a:lnTo>
                <a:lnTo>
                  <a:pt x="193128" y="223713"/>
                </a:lnTo>
                <a:lnTo>
                  <a:pt x="223995" y="188312"/>
                </a:lnTo>
                <a:lnTo>
                  <a:pt x="256300" y="154018"/>
                </a:lnTo>
                <a:lnTo>
                  <a:pt x="290705" y="121696"/>
                </a:lnTo>
                <a:lnTo>
                  <a:pt x="327874" y="92212"/>
                </a:lnTo>
                <a:lnTo>
                  <a:pt x="368470" y="66430"/>
                </a:lnTo>
                <a:lnTo>
                  <a:pt x="412118" y="44468"/>
                </a:lnTo>
                <a:lnTo>
                  <a:pt x="457988" y="26692"/>
                </a:lnTo>
                <a:lnTo>
                  <a:pt x="505480" y="13254"/>
                </a:lnTo>
                <a:lnTo>
                  <a:pt x="553991" y="4306"/>
                </a:lnTo>
                <a:lnTo>
                  <a:pt x="602921" y="0"/>
                </a:lnTo>
                <a:lnTo>
                  <a:pt x="651668" y="487"/>
                </a:lnTo>
                <a:lnTo>
                  <a:pt x="699630" y="5921"/>
                </a:lnTo>
                <a:lnTo>
                  <a:pt x="746207" y="16452"/>
                </a:lnTo>
                <a:lnTo>
                  <a:pt x="790796" y="32234"/>
                </a:lnTo>
                <a:lnTo>
                  <a:pt x="832796" y="53418"/>
                </a:lnTo>
                <a:lnTo>
                  <a:pt x="873516" y="81855"/>
                </a:lnTo>
                <a:lnTo>
                  <a:pt x="911868" y="112635"/>
                </a:lnTo>
                <a:lnTo>
                  <a:pt x="947866" y="145589"/>
                </a:lnTo>
                <a:lnTo>
                  <a:pt x="981527" y="180546"/>
                </a:lnTo>
                <a:lnTo>
                  <a:pt x="1012867" y="217336"/>
                </a:lnTo>
                <a:lnTo>
                  <a:pt x="1041903" y="255788"/>
                </a:lnTo>
                <a:lnTo>
                  <a:pt x="1068651" y="295732"/>
                </a:lnTo>
                <a:lnTo>
                  <a:pt x="1093127" y="336999"/>
                </a:lnTo>
                <a:lnTo>
                  <a:pt x="1115347" y="379416"/>
                </a:lnTo>
                <a:lnTo>
                  <a:pt x="1135327" y="422815"/>
                </a:lnTo>
                <a:lnTo>
                  <a:pt x="1153085" y="467025"/>
                </a:lnTo>
                <a:lnTo>
                  <a:pt x="1168636" y="511875"/>
                </a:lnTo>
                <a:lnTo>
                  <a:pt x="1181777" y="559836"/>
                </a:lnTo>
                <a:lnTo>
                  <a:pt x="1193003" y="608491"/>
                </a:lnTo>
                <a:lnTo>
                  <a:pt x="1202002" y="657710"/>
                </a:lnTo>
                <a:lnTo>
                  <a:pt x="1208462" y="707367"/>
                </a:lnTo>
                <a:lnTo>
                  <a:pt x="1212072" y="757332"/>
                </a:lnTo>
                <a:lnTo>
                  <a:pt x="1212520" y="807478"/>
                </a:lnTo>
                <a:lnTo>
                  <a:pt x="1209495" y="857677"/>
                </a:lnTo>
                <a:lnTo>
                  <a:pt x="1202683" y="907801"/>
                </a:lnTo>
                <a:lnTo>
                  <a:pt x="1191775" y="957722"/>
                </a:lnTo>
                <a:lnTo>
                  <a:pt x="1180839" y="1000670"/>
                </a:lnTo>
                <a:lnTo>
                  <a:pt x="1163213" y="1042040"/>
                </a:lnTo>
                <a:lnTo>
                  <a:pt x="1139483" y="1081071"/>
                </a:lnTo>
                <a:lnTo>
                  <a:pt x="1110232" y="1117000"/>
                </a:lnTo>
                <a:lnTo>
                  <a:pt x="1076045" y="1149064"/>
                </a:lnTo>
                <a:lnTo>
                  <a:pt x="1037507" y="1176502"/>
                </a:lnTo>
                <a:lnTo>
                  <a:pt x="995201" y="1198550"/>
                </a:lnTo>
                <a:lnTo>
                  <a:pt x="949711" y="1214446"/>
                </a:lnTo>
                <a:lnTo>
                  <a:pt x="895616" y="1222776"/>
                </a:lnTo>
                <a:lnTo>
                  <a:pt x="841263" y="1226602"/>
                </a:lnTo>
                <a:lnTo>
                  <a:pt x="786918" y="1226397"/>
                </a:lnTo>
                <a:lnTo>
                  <a:pt x="732845" y="1222632"/>
                </a:lnTo>
                <a:lnTo>
                  <a:pt x="679312" y="1215778"/>
                </a:lnTo>
                <a:lnTo>
                  <a:pt x="626583" y="1206307"/>
                </a:lnTo>
                <a:lnTo>
                  <a:pt x="576726" y="1194322"/>
                </a:lnTo>
                <a:lnTo>
                  <a:pt x="527537" y="1180208"/>
                </a:lnTo>
                <a:lnTo>
                  <a:pt x="479193" y="1163955"/>
                </a:lnTo>
                <a:lnTo>
                  <a:pt x="431870" y="1145551"/>
                </a:lnTo>
                <a:lnTo>
                  <a:pt x="385744" y="1124986"/>
                </a:lnTo>
                <a:lnTo>
                  <a:pt x="340990" y="1102250"/>
                </a:lnTo>
                <a:lnTo>
                  <a:pt x="297784" y="1077331"/>
                </a:lnTo>
                <a:lnTo>
                  <a:pt x="256302" y="1050220"/>
                </a:lnTo>
                <a:lnTo>
                  <a:pt x="216719" y="1020905"/>
                </a:lnTo>
                <a:lnTo>
                  <a:pt x="179212" y="989376"/>
                </a:lnTo>
                <a:lnTo>
                  <a:pt x="143957" y="955622"/>
                </a:lnTo>
                <a:lnTo>
                  <a:pt x="108796" y="917279"/>
                </a:lnTo>
                <a:lnTo>
                  <a:pt x="77524" y="875937"/>
                </a:lnTo>
                <a:lnTo>
                  <a:pt x="50729" y="831925"/>
                </a:lnTo>
                <a:lnTo>
                  <a:pt x="28993" y="785577"/>
                </a:lnTo>
                <a:lnTo>
                  <a:pt x="12903" y="737221"/>
                </a:lnTo>
                <a:close/>
              </a:path>
            </a:pathLst>
          </a:custGeom>
          <a:solidFill>
            <a:srgbClr val="CD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43200" y="4891137"/>
            <a:ext cx="606425" cy="817880"/>
          </a:xfrm>
          <a:custGeom>
            <a:avLst/>
            <a:gdLst/>
            <a:ahLst/>
            <a:cxnLst/>
            <a:rect l="l" t="t" r="r" b="b"/>
            <a:pathLst>
              <a:path w="1212850" h="1226820">
                <a:moveTo>
                  <a:pt x="12903" y="737221"/>
                </a:moveTo>
                <a:lnTo>
                  <a:pt x="3044" y="687191"/>
                </a:lnTo>
                <a:lnTo>
                  <a:pt x="0" y="635817"/>
                </a:lnTo>
                <a:lnTo>
                  <a:pt x="4516" y="585135"/>
                </a:lnTo>
                <a:lnTo>
                  <a:pt x="14685" y="535171"/>
                </a:lnTo>
                <a:lnTo>
                  <a:pt x="29945" y="486084"/>
                </a:lnTo>
                <a:lnTo>
                  <a:pt x="49738" y="438033"/>
                </a:lnTo>
                <a:lnTo>
                  <a:pt x="73503" y="391176"/>
                </a:lnTo>
                <a:lnTo>
                  <a:pt x="100680" y="345672"/>
                </a:lnTo>
                <a:lnTo>
                  <a:pt x="130711" y="301679"/>
                </a:lnTo>
                <a:lnTo>
                  <a:pt x="163035" y="259356"/>
                </a:lnTo>
                <a:lnTo>
                  <a:pt x="193128" y="223713"/>
                </a:lnTo>
                <a:lnTo>
                  <a:pt x="223995" y="188312"/>
                </a:lnTo>
                <a:lnTo>
                  <a:pt x="256300" y="154018"/>
                </a:lnTo>
                <a:lnTo>
                  <a:pt x="290705" y="121696"/>
                </a:lnTo>
                <a:lnTo>
                  <a:pt x="327874" y="92212"/>
                </a:lnTo>
                <a:lnTo>
                  <a:pt x="368470" y="66430"/>
                </a:lnTo>
                <a:lnTo>
                  <a:pt x="412118" y="44468"/>
                </a:lnTo>
                <a:lnTo>
                  <a:pt x="457988" y="26692"/>
                </a:lnTo>
                <a:lnTo>
                  <a:pt x="505480" y="13254"/>
                </a:lnTo>
                <a:lnTo>
                  <a:pt x="553991" y="4306"/>
                </a:lnTo>
                <a:lnTo>
                  <a:pt x="602921" y="0"/>
                </a:lnTo>
                <a:lnTo>
                  <a:pt x="651668" y="487"/>
                </a:lnTo>
                <a:lnTo>
                  <a:pt x="699630" y="5921"/>
                </a:lnTo>
                <a:lnTo>
                  <a:pt x="746207" y="16452"/>
                </a:lnTo>
                <a:lnTo>
                  <a:pt x="790796" y="32234"/>
                </a:lnTo>
                <a:lnTo>
                  <a:pt x="832796" y="53418"/>
                </a:lnTo>
                <a:lnTo>
                  <a:pt x="873516" y="81855"/>
                </a:lnTo>
                <a:lnTo>
                  <a:pt x="911868" y="112635"/>
                </a:lnTo>
                <a:lnTo>
                  <a:pt x="947866" y="145589"/>
                </a:lnTo>
                <a:lnTo>
                  <a:pt x="981527" y="180546"/>
                </a:lnTo>
                <a:lnTo>
                  <a:pt x="1012867" y="217336"/>
                </a:lnTo>
                <a:lnTo>
                  <a:pt x="1041903" y="255788"/>
                </a:lnTo>
                <a:lnTo>
                  <a:pt x="1068651" y="295732"/>
                </a:lnTo>
                <a:lnTo>
                  <a:pt x="1093127" y="336999"/>
                </a:lnTo>
                <a:lnTo>
                  <a:pt x="1115347" y="379416"/>
                </a:lnTo>
                <a:lnTo>
                  <a:pt x="1135327" y="422815"/>
                </a:lnTo>
                <a:lnTo>
                  <a:pt x="1153085" y="467025"/>
                </a:lnTo>
                <a:lnTo>
                  <a:pt x="1168636" y="511875"/>
                </a:lnTo>
                <a:lnTo>
                  <a:pt x="1181777" y="559836"/>
                </a:lnTo>
                <a:lnTo>
                  <a:pt x="1193003" y="608491"/>
                </a:lnTo>
                <a:lnTo>
                  <a:pt x="1202002" y="657710"/>
                </a:lnTo>
                <a:lnTo>
                  <a:pt x="1208462" y="707367"/>
                </a:lnTo>
                <a:lnTo>
                  <a:pt x="1212072" y="757332"/>
                </a:lnTo>
                <a:lnTo>
                  <a:pt x="1212520" y="807478"/>
                </a:lnTo>
                <a:lnTo>
                  <a:pt x="1209495" y="857677"/>
                </a:lnTo>
                <a:lnTo>
                  <a:pt x="1202683" y="907801"/>
                </a:lnTo>
                <a:lnTo>
                  <a:pt x="1191775" y="957722"/>
                </a:lnTo>
                <a:lnTo>
                  <a:pt x="1180839" y="1000670"/>
                </a:lnTo>
                <a:lnTo>
                  <a:pt x="1163213" y="1042040"/>
                </a:lnTo>
                <a:lnTo>
                  <a:pt x="1139483" y="1081071"/>
                </a:lnTo>
                <a:lnTo>
                  <a:pt x="1110232" y="1117000"/>
                </a:lnTo>
                <a:lnTo>
                  <a:pt x="1076045" y="1149064"/>
                </a:lnTo>
                <a:lnTo>
                  <a:pt x="1037507" y="1176502"/>
                </a:lnTo>
                <a:lnTo>
                  <a:pt x="995201" y="1198550"/>
                </a:lnTo>
                <a:lnTo>
                  <a:pt x="949711" y="1214446"/>
                </a:lnTo>
                <a:lnTo>
                  <a:pt x="895616" y="1222776"/>
                </a:lnTo>
                <a:lnTo>
                  <a:pt x="841263" y="1226602"/>
                </a:lnTo>
                <a:lnTo>
                  <a:pt x="786918" y="1226397"/>
                </a:lnTo>
                <a:lnTo>
                  <a:pt x="732845" y="1222632"/>
                </a:lnTo>
                <a:lnTo>
                  <a:pt x="679312" y="1215778"/>
                </a:lnTo>
                <a:lnTo>
                  <a:pt x="626583" y="1206307"/>
                </a:lnTo>
                <a:lnTo>
                  <a:pt x="576726" y="1194322"/>
                </a:lnTo>
                <a:lnTo>
                  <a:pt x="527537" y="1180208"/>
                </a:lnTo>
                <a:lnTo>
                  <a:pt x="479193" y="1163955"/>
                </a:lnTo>
                <a:lnTo>
                  <a:pt x="431870" y="1145551"/>
                </a:lnTo>
                <a:lnTo>
                  <a:pt x="385744" y="1124986"/>
                </a:lnTo>
                <a:lnTo>
                  <a:pt x="340990" y="1102250"/>
                </a:lnTo>
                <a:lnTo>
                  <a:pt x="297784" y="1077331"/>
                </a:lnTo>
                <a:lnTo>
                  <a:pt x="256302" y="1050220"/>
                </a:lnTo>
                <a:lnTo>
                  <a:pt x="216719" y="1020905"/>
                </a:lnTo>
                <a:lnTo>
                  <a:pt x="179212" y="989376"/>
                </a:lnTo>
                <a:lnTo>
                  <a:pt x="143957" y="955622"/>
                </a:lnTo>
                <a:lnTo>
                  <a:pt x="108796" y="917279"/>
                </a:lnTo>
                <a:lnTo>
                  <a:pt x="77524" y="875937"/>
                </a:lnTo>
                <a:lnTo>
                  <a:pt x="50729" y="831925"/>
                </a:lnTo>
                <a:lnTo>
                  <a:pt x="28993" y="785577"/>
                </a:lnTo>
                <a:lnTo>
                  <a:pt x="12903" y="737221"/>
                </a:lnTo>
                <a:close/>
              </a:path>
            </a:pathLst>
          </a:custGeom>
          <a:solidFill>
            <a:srgbClr val="D9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QuadreDeText 10"/>
          <p:cNvSpPr txBox="1"/>
          <p:nvPr userDrawn="1"/>
        </p:nvSpPr>
        <p:spPr>
          <a:xfrm rot="19580850">
            <a:off x="219284" y="2050993"/>
            <a:ext cx="84311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Esborrany</a:t>
            </a:r>
            <a:endParaRPr lang="ca-ES" sz="96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392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D410-2180-4E17-9330-6143EC504E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881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3D410-2180-4E17-9330-6143EC504E6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41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>
            <a:extLst>
              <a:ext uri="{FF2B5EF4-FFF2-40B4-BE49-F238E27FC236}">
                <a16:creationId xmlns:a16="http://schemas.microsoft.com/office/drawing/2014/main" id="{BE6C66EC-3228-3240-B183-6D16AB5713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</a:t>
            </a:r>
          </a:p>
        </p:txBody>
      </p:sp>
      <p:sp>
        <p:nvSpPr>
          <p:cNvPr id="1027" name="Contenidor de text 2">
            <a:extLst>
              <a:ext uri="{FF2B5EF4-FFF2-40B4-BE49-F238E27FC236}">
                <a16:creationId xmlns:a16="http://schemas.microsoft.com/office/drawing/2014/main" id="{7CC36C5B-16BE-3444-9CCE-474FD59CDB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7350" y="1846263"/>
            <a:ext cx="838358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dirty="0"/>
              <a:t>Feu clic aquí per editar estils</a:t>
            </a:r>
          </a:p>
          <a:p>
            <a:pPr lvl="1"/>
            <a:r>
              <a:rPr lang="ca-ES" altLang="ca-ES" dirty="0"/>
              <a:t>Segon nivell</a:t>
            </a:r>
          </a:p>
          <a:p>
            <a:pPr lvl="2"/>
            <a:r>
              <a:rPr lang="ca-ES" altLang="ca-ES" dirty="0"/>
              <a:t>Tercer nivell</a:t>
            </a:r>
          </a:p>
          <a:p>
            <a:pPr lvl="3"/>
            <a:r>
              <a:rPr lang="ca-ES" altLang="ca-ES" dirty="0"/>
              <a:t>Quart nivell</a:t>
            </a:r>
          </a:p>
          <a:p>
            <a:pPr lvl="4"/>
            <a:r>
              <a:rPr lang="ca-ES" altLang="ca-ES" dirty="0"/>
              <a:t>Cinquè nivell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38D7CD2-1A73-3747-81A0-D42B27167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6550" y="6303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305D6A-931B-694B-B58E-3E8EEB61C403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  <p:cxnSp>
        <p:nvCxnSpPr>
          <p:cNvPr id="8" name="Connector recte 7">
            <a:extLst>
              <a:ext uri="{FF2B5EF4-FFF2-40B4-BE49-F238E27FC236}">
                <a16:creationId xmlns:a16="http://schemas.microsoft.com/office/drawing/2014/main" id="{3E88E505-8A5E-6849-BE1B-BC6DF0C54593}"/>
              </a:ext>
            </a:extLst>
          </p:cNvPr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QuadreDeText 1">
            <a:extLst>
              <a:ext uri="{FF2B5EF4-FFF2-40B4-BE49-F238E27FC236}">
                <a16:creationId xmlns:a16="http://schemas.microsoft.com/office/drawing/2014/main" id="{97E44226-89F7-6D42-801B-EC815A27BA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4300" y="6237288"/>
            <a:ext cx="1439863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a-ES" altLang="ca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Dra. Pilar Gómez</a:t>
            </a:r>
          </a:p>
          <a:p>
            <a:pPr eaLnBrk="1" hangingPunct="1">
              <a:defRPr/>
            </a:pPr>
            <a:r>
              <a:rPr lang="ca-ES" altLang="ca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Jesús M. </a:t>
            </a:r>
            <a:r>
              <a:rPr lang="ca-ES" altLang="ca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Prujà</a:t>
            </a:r>
            <a:endParaRPr lang="ca-ES" altLang="ca-E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D9563D66-A649-A448-B56E-BDA3330904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237288"/>
            <a:ext cx="224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reDeText 2"/>
          <p:cNvSpPr txBox="1"/>
          <p:nvPr userDrawn="1"/>
        </p:nvSpPr>
        <p:spPr>
          <a:xfrm rot="19954774">
            <a:off x="321238" y="1994609"/>
            <a:ext cx="83838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Esborrany</a:t>
            </a:r>
            <a:endParaRPr lang="ca-ES" sz="96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1" r:id="rId2"/>
    <p:sldLayoutId id="2147484725" r:id="rId3"/>
    <p:sldLayoutId id="2147484722" r:id="rId4"/>
    <p:sldLayoutId id="2147484723" r:id="rId5"/>
    <p:sldLayoutId id="2147484726" r:id="rId6"/>
    <p:sldLayoutId id="214748475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Arial" pitchFamily="34" charset="0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 2" pitchFamily="2" charset="2"/>
        <a:buChar char="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 smtClean="0"/>
              <a:t>Editeu els estils de text del patró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3D410-2180-4E17-9330-6143EC504E6D}" type="slidenum">
              <a:rPr lang="ca-ES" smtClean="0"/>
              <a:t>‹#›</a:t>
            </a:fld>
            <a:endParaRPr lang="ca-ES"/>
          </a:p>
        </p:txBody>
      </p:sp>
      <p:sp>
        <p:nvSpPr>
          <p:cNvPr id="7" name="QuadreDeText 6"/>
          <p:cNvSpPr txBox="1"/>
          <p:nvPr userDrawn="1"/>
        </p:nvSpPr>
        <p:spPr>
          <a:xfrm rot="19679389">
            <a:off x="-105112" y="2107331"/>
            <a:ext cx="9108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Esborrany</a:t>
            </a:r>
            <a:endParaRPr lang="ca-ES" sz="9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9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6FAA-21DE-46EE-8FD5-011173F13375}" type="slidenum">
              <a:rPr lang="ca-ES" smtClean="0"/>
              <a:t>‹#›</a:t>
            </a:fld>
            <a:endParaRPr lang="ca-ES"/>
          </a:p>
        </p:txBody>
      </p:sp>
      <p:sp>
        <p:nvSpPr>
          <p:cNvPr id="7" name="QuadreDeText 6"/>
          <p:cNvSpPr txBox="1"/>
          <p:nvPr userDrawn="1"/>
        </p:nvSpPr>
        <p:spPr>
          <a:xfrm rot="19580850">
            <a:off x="447302" y="1969794"/>
            <a:ext cx="84311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Esborrany</a:t>
            </a:r>
            <a:endParaRPr lang="ca-ES" sz="96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2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niversitats.gencat.cat/ca/inici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niversitats.gencat.cat/ca/inici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net.gencat.cat/centres/AppJava/login" TargetMode="External"/><Relationship Id="rId7" Type="http://schemas.openxmlformats.org/officeDocument/2006/relationships/hyperlink" Target="mailto:coordinaciopau.universitats@gencat.ca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universitats.gencat.cat/ca/proves-acces-PAU-PAP/preparat-PAU/" TargetMode="Externa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niversitats.gencat.cat/ca/proves-acces-PAU-PAP/preparat-PA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ccesuniversitat.gencat.cat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universitat.gencat.ca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ccesuniversitat.gencat.cat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universitat.gencat.ca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ccesuniversitat.gencat.cat/" TargetMode="Externa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ccesuniversitat.gencat.cat/" TargetMode="Externa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ucacio.gencat.cat/web/.content/home/departament/publicacions/infografies/batxillerat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hyperlink" Target="http://universitats.gencat.cat/ca/preinscripcio/taula_ponderacions/" TargetMode="Externa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niversitats.gencat.cat/ca/proves-acces-PAU-PAP/sobre-proves-aptitud-personal/" TargetMode="External"/><Relationship Id="rId4" Type="http://schemas.openxmlformats.org/officeDocument/2006/relationships/hyperlink" Target="http://universitats.gencat.cat/ca/preinscripcio/prova_aptitud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universitats.gencat.cat/ca/preinscripcio/prova_aptitud/" TargetMode="External"/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hyperlink" Target="https://universitats.gencat.cat/ca/proves-acces-PAU-PAP/sobre-proves-aptitud-personal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ats.gencat.cat/ca/detalls/oferta/1170-Administracio-i-Direccio-dEmpres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ccesuniversitat.gencat.cat/" TargetMode="External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ccesuniversitat.gencat.cat/" TargetMode="Externa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ccesuniversitat.gencat.cat/" TargetMode="Externa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iversitats.gencat.cat/ca/proves-acces-PAU-PAP/dies-horaris-pau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plicacions.universitats.gencat.cat/posat/AppJava/frontoffice/;jsessionid=204E319CEDB28BE271A79052C6833183.lt22stx1?0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s://agaur.gencat.cat/ca/beques-i-ajuts/pagines-especials/beques-i-ajuts-per-estudis-universitaris1/acreditacio-economica-i-beques-equitat/" TargetMode="External"/><Relationship Id="rId3" Type="http://schemas.openxmlformats.org/officeDocument/2006/relationships/image" Target="../media/image72.svg"/><Relationship Id="rId7" Type="http://schemas.openxmlformats.org/officeDocument/2006/relationships/hyperlink" Target="https://sede.educacion.gob.es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74.svg"/><Relationship Id="rId4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hyperlink" Target="mailto:https://recercaiuniversitats.gencat.cat/ca/03_ambits_dactuacio/accions_d_integracio_dels_estudiants_discapacitats_a_la_universitat/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ttps://recercaiuniversitats.gencat.cat/ca/03_ambits_dactuacio/accions_d_integracio_dels_estudiants_discapacitats_a_la_universitat/?subject=UNIDISCAT" TargetMode="External"/><Relationship Id="rId5" Type="http://schemas.openxmlformats.org/officeDocument/2006/relationships/hyperlink" Target="http://www.fundacionprevent.com/" TargetMode="External"/><Relationship Id="rId4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saru@gencat.cat" TargetMode="External"/><Relationship Id="rId7" Type="http://schemas.openxmlformats.org/officeDocument/2006/relationships/hyperlink" Target="https://bcu.cat/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gualtat.gencat.cat/ca/ambits-dactuacio/antiracisme-migracions-i-refugi/serveis/servei-dacompanyament-al-reconeixement-universitari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7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file:///D:\47189976w\Downloads\Panorama_de_la_educacion_2023._Indicadores_de_la_O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ítol 1">
            <a:extLst>
              <a:ext uri="{FF2B5EF4-FFF2-40B4-BE49-F238E27FC236}">
                <a16:creationId xmlns:a16="http://schemas.microsoft.com/office/drawing/2014/main" id="{4E3D97F9-F0BD-3C47-970B-250F2AD92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738" y="2692400"/>
            <a:ext cx="7772400" cy="881063"/>
          </a:xfrm>
        </p:spPr>
        <p:txBody>
          <a:bodyPr/>
          <a:lstStyle/>
          <a:p>
            <a:pPr eaLnBrk="1" hangingPunct="1"/>
            <a:r>
              <a:rPr lang="ca-ES" altLang="ca-ES" dirty="0"/>
              <a:t>Accés i admissió a la universitat</a:t>
            </a:r>
          </a:p>
        </p:txBody>
      </p:sp>
      <p:sp>
        <p:nvSpPr>
          <p:cNvPr id="10242" name="Subtítol 2">
            <a:extLst>
              <a:ext uri="{FF2B5EF4-FFF2-40B4-BE49-F238E27FC236}">
                <a16:creationId xmlns:a16="http://schemas.microsoft.com/office/drawing/2014/main" id="{998397EA-7028-2643-9188-1ED90E097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738" y="3596370"/>
            <a:ext cx="7772400" cy="7635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a-ES" altLang="ca-ES" dirty="0"/>
              <a:t>Proves d’accés a la universitat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dirty="0"/>
              <a:t>Preinscripció universitària 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dirty="0" smtClean="0"/>
              <a:t>2025</a:t>
            </a:r>
            <a:endParaRPr lang="ca-ES" altLang="ca-ES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3923928" y="6021288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ca-ES" altLang="ca-ES" dirty="0" smtClean="0"/>
              <a:t>Dra. Pilar Gómez</a:t>
            </a:r>
          </a:p>
          <a:p>
            <a:pPr algn="l">
              <a:defRPr/>
            </a:pPr>
            <a:r>
              <a:rPr lang="ca-ES" altLang="ca-ES" dirty="0" smtClean="0"/>
              <a:t>Dr. Jesús M. </a:t>
            </a:r>
            <a:r>
              <a:rPr lang="ca-ES" altLang="ca-ES" dirty="0" err="1" smtClean="0"/>
              <a:t>Prujà</a:t>
            </a:r>
            <a:endParaRPr lang="ca-ES" alt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a-ES" altLang="ca-ES" sz="2400" b="1" dirty="0" smtClean="0">
                <a:solidFill>
                  <a:srgbClr val="C00000"/>
                </a:solidFill>
                <a:latin typeface="+mj-lt"/>
              </a:rPr>
              <a:t>PAU 2025: Ponderacions (fase d’admissió)</a:t>
            </a:r>
            <a:endParaRPr lang="ca-ES" altLang="ca-ES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685800" y="1485254"/>
            <a:ext cx="7696200" cy="49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ca-ES" altLang="ca-ES" sz="20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762000" y="1556792"/>
            <a:ext cx="7696200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7700" y="1781132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2000" dirty="0" smtClean="0">
                <a:latin typeface="+mn-lt"/>
              </a:rPr>
              <a:t>Per </a:t>
            </a:r>
            <a:r>
              <a:rPr lang="ca-ES" altLang="ca-ES" sz="2000" dirty="0">
                <a:latin typeface="+mn-lt"/>
              </a:rPr>
              <a:t>millorar la nota d’admissió </a:t>
            </a:r>
            <a:r>
              <a:rPr lang="ca-ES" altLang="ca-ES" sz="2000" dirty="0" smtClean="0">
                <a:latin typeface="+mn-lt"/>
              </a:rPr>
              <a:t>l’alumnat es pot examinar </a:t>
            </a:r>
            <a:r>
              <a:rPr lang="ca-ES" altLang="ca-ES" sz="2000" dirty="0">
                <a:latin typeface="+mn-lt"/>
              </a:rPr>
              <a:t>de fins a 3 matèries de 2n curs, </a:t>
            </a:r>
            <a:r>
              <a:rPr lang="ca-ES" altLang="ca-ES" sz="2000" b="1" dirty="0" smtClean="0">
                <a:latin typeface="+mn-lt"/>
              </a:rPr>
              <a:t>comunes</a:t>
            </a:r>
            <a:r>
              <a:rPr lang="ca-ES" altLang="ca-ES" sz="2000" dirty="0" smtClean="0">
                <a:latin typeface="+mn-lt"/>
              </a:rPr>
              <a:t> </a:t>
            </a:r>
            <a:r>
              <a:rPr lang="ca-ES" altLang="ca-ES" sz="2000" dirty="0">
                <a:latin typeface="+mn-lt"/>
              </a:rPr>
              <a:t>o de modalitat, diferents a les que s’hagin examinat a la </a:t>
            </a:r>
            <a:r>
              <a:rPr lang="ca-ES" altLang="ca-ES" sz="2000" dirty="0" smtClean="0">
                <a:latin typeface="+mn-lt"/>
              </a:rPr>
              <a:t>fase </a:t>
            </a:r>
            <a:r>
              <a:rPr lang="ca-ES" altLang="ca-ES" sz="2000" dirty="0">
                <a:latin typeface="+mn-lt"/>
              </a:rPr>
              <a:t>d’accés</a:t>
            </a:r>
            <a:r>
              <a:rPr lang="ca-ES" altLang="ca-ES" sz="2000" dirty="0" smtClean="0">
                <a:latin typeface="+mn-lt"/>
              </a:rPr>
              <a:t>.</a:t>
            </a:r>
          </a:p>
          <a:p>
            <a:pPr marL="0" indent="0" eaLnBrk="1" hangingPunct="1">
              <a:buClr>
                <a:srgbClr val="CC0033"/>
              </a:buClr>
              <a:buNone/>
            </a:pPr>
            <a:endParaRPr lang="ca-ES" altLang="ca-ES" sz="2000" dirty="0">
              <a:latin typeface="+mn-lt"/>
            </a:endParaRPr>
          </a:p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2000" dirty="0">
                <a:latin typeface="+mn-lt"/>
              </a:rPr>
              <a:t>També podran examinar-se d’una </a:t>
            </a:r>
            <a:r>
              <a:rPr lang="ca-ES" altLang="ca-ES" sz="2000" b="1" dirty="0" smtClean="0">
                <a:latin typeface="+mn-lt"/>
              </a:rPr>
              <a:t>altra </a:t>
            </a:r>
            <a:r>
              <a:rPr lang="ca-ES" altLang="ca-ES" sz="2000" b="1" dirty="0">
                <a:latin typeface="+mn-lt"/>
              </a:rPr>
              <a:t>llengua estrangera</a:t>
            </a:r>
            <a:r>
              <a:rPr lang="ca-ES" altLang="ca-ES" sz="2000" dirty="0" smtClean="0">
                <a:latin typeface="+mn-lt"/>
              </a:rPr>
              <a:t>.</a:t>
            </a:r>
          </a:p>
          <a:p>
            <a:pPr marL="0" indent="0" eaLnBrk="1" hangingPunct="1">
              <a:buClr>
                <a:srgbClr val="CC0033"/>
              </a:buClr>
              <a:buNone/>
            </a:pPr>
            <a:endParaRPr lang="ca-ES" altLang="ca-ES" sz="2000" dirty="0">
              <a:latin typeface="+mn-lt"/>
            </a:endParaRPr>
          </a:p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2000" dirty="0">
                <a:latin typeface="+mn-lt"/>
              </a:rPr>
              <a:t>CAAE 16/09/2024: </a:t>
            </a:r>
          </a:p>
          <a:p>
            <a:pPr marL="0" indent="0" eaLnBrk="1" hangingPunct="1">
              <a:buClr>
                <a:srgbClr val="CC0033"/>
              </a:buClr>
              <a:buNone/>
            </a:pPr>
            <a:r>
              <a:rPr lang="ca-ES" altLang="ca-ES" sz="2000" i="1" dirty="0" smtClean="0">
                <a:latin typeface="+mn-lt"/>
              </a:rPr>
              <a:t>	La </a:t>
            </a:r>
            <a:r>
              <a:rPr lang="ca-ES" altLang="ca-ES" sz="2000" i="1" dirty="0">
                <a:latin typeface="+mn-lt"/>
              </a:rPr>
              <a:t>CAAE acorda que les matèries </a:t>
            </a:r>
            <a:r>
              <a:rPr lang="ca-ES" altLang="ca-ES" sz="2000" i="1" dirty="0" smtClean="0">
                <a:latin typeface="+mn-lt"/>
              </a:rPr>
              <a:t>comunes </a:t>
            </a:r>
            <a:r>
              <a:rPr lang="ca-ES" altLang="ca-ES" sz="2000" i="1" dirty="0">
                <a:latin typeface="+mn-lt"/>
              </a:rPr>
              <a:t>(</a:t>
            </a:r>
            <a:r>
              <a:rPr lang="ca-ES" altLang="ca-ES" sz="2000" i="1" dirty="0" smtClean="0">
                <a:latin typeface="+mn-lt"/>
              </a:rPr>
              <a:t>Història, 	Història </a:t>
            </a:r>
            <a:r>
              <a:rPr lang="ca-ES" altLang="ca-ES" sz="2000" i="1" dirty="0">
                <a:latin typeface="+mn-lt"/>
              </a:rPr>
              <a:t>de la Filosofia i llengües estrangeres) no seran </a:t>
            </a:r>
            <a:r>
              <a:rPr lang="ca-ES" altLang="ca-ES" sz="2000" i="1" dirty="0" smtClean="0">
                <a:latin typeface="+mn-lt"/>
              </a:rPr>
              <a:t>	matèries </a:t>
            </a:r>
            <a:r>
              <a:rPr lang="ca-ES" altLang="ca-ES" sz="2000" i="1" dirty="0">
                <a:latin typeface="+mn-lt"/>
              </a:rPr>
              <a:t>ponderables per calcular la nota d’admissió als </a:t>
            </a:r>
            <a:r>
              <a:rPr lang="ca-ES" altLang="ca-ES" sz="2000" i="1" dirty="0" smtClean="0">
                <a:latin typeface="+mn-lt"/>
              </a:rPr>
              <a:t>	diferents </a:t>
            </a:r>
            <a:r>
              <a:rPr lang="ca-ES" altLang="ca-ES" sz="2000" i="1" dirty="0">
                <a:latin typeface="+mn-lt"/>
              </a:rPr>
              <a:t>graus impartits per les universitats públiques </a:t>
            </a:r>
            <a:r>
              <a:rPr lang="ca-ES" altLang="ca-ES" sz="2000" i="1" dirty="0" smtClean="0">
                <a:latin typeface="+mn-lt"/>
              </a:rPr>
              <a:t>	catalanes </a:t>
            </a:r>
            <a:r>
              <a:rPr lang="ca-ES" altLang="ca-ES" sz="2000" i="1" dirty="0">
                <a:latin typeface="+mn-lt"/>
              </a:rPr>
              <a:t>i la </a:t>
            </a:r>
            <a:r>
              <a:rPr lang="ca-ES" altLang="ca-ES" sz="2000" i="1" dirty="0" err="1" smtClean="0">
                <a:latin typeface="+mn-lt"/>
              </a:rPr>
              <a:t>UVic</a:t>
            </a:r>
            <a:r>
              <a:rPr lang="ca-ES" altLang="ca-ES" sz="2000" i="1" dirty="0" smtClean="0">
                <a:latin typeface="+mn-lt"/>
              </a:rPr>
              <a:t>-UCC.</a:t>
            </a:r>
            <a:endParaRPr lang="ca-ES" altLang="ca-ES" sz="2000" i="1" dirty="0">
              <a:latin typeface="+mn-lt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140701"/>
            <a:ext cx="5184576" cy="591344"/>
          </a:xfrm>
          <a:prstGeom prst="rect">
            <a:avLst/>
          </a:prstGeom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CD149-8C1A-F943-A0DB-B4613D8E303F}" type="slidenum">
              <a:rPr lang="ca-ES" altLang="ca-ES" smtClean="0"/>
              <a:pPr>
                <a:defRPr/>
              </a:pPr>
              <a:t>10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9617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1">
            <a:extLst>
              <a:ext uri="{FF2B5EF4-FFF2-40B4-BE49-F238E27FC236}">
                <a16:creationId xmlns:a16="http://schemas.microsoft.com/office/drawing/2014/main" id="{4B98B4A0-E200-A847-BA7E-13409D1E7D01}"/>
              </a:ext>
            </a:extLst>
          </p:cNvPr>
          <p:cNvSpPr txBox="1">
            <a:spLocks/>
          </p:cNvSpPr>
          <p:nvPr/>
        </p:nvSpPr>
        <p:spPr bwMode="auto">
          <a:xfrm>
            <a:off x="1580954" y="2780928"/>
            <a:ext cx="6156325" cy="935038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3600" b="1" dirty="0">
                <a:solidFill>
                  <a:srgbClr val="C00000"/>
                </a:solidFill>
              </a:rPr>
              <a:t>Accés a la universitat 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33D0DAD-6FA8-A546-B7E5-F01E17833B68}" type="slidenum">
              <a:rPr lang="ca-ES" altLang="ca-ES" smtClean="0"/>
              <a:pPr>
                <a:defRPr/>
              </a:pPr>
              <a:t>11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0853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ol 1">
            <a:extLst>
              <a:ext uri="{FF2B5EF4-FFF2-40B4-BE49-F238E27FC236}">
                <a16:creationId xmlns:a16="http://schemas.microsoft.com/office/drawing/2014/main" id="{A41644A4-2064-9C40-9C78-22D743C0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6324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/>
              <a:t>Accés a la universitat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12</a:t>
            </a:fld>
            <a:endParaRPr lang="ca-ES" altLang="ca-ES" dirty="0"/>
          </a:p>
        </p:txBody>
      </p:sp>
      <p:sp>
        <p:nvSpPr>
          <p:cNvPr id="11" name="Rectangle arrodonit 10">
            <a:extLst>
              <a:ext uri="{FF2B5EF4-FFF2-40B4-BE49-F238E27FC236}">
                <a16:creationId xmlns:a16="http://schemas.microsoft.com/office/drawing/2014/main" id="{C5C8B4D1-F958-154B-9D7F-5018AC09EB82}"/>
              </a:ext>
            </a:extLst>
          </p:cNvPr>
          <p:cNvSpPr/>
          <p:nvPr/>
        </p:nvSpPr>
        <p:spPr>
          <a:xfrm>
            <a:off x="306388" y="1682750"/>
            <a:ext cx="1909763" cy="81915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bg1"/>
                </a:solidFill>
                <a:cs typeface="Arial" pitchFamily="34" charset="0"/>
              </a:rPr>
              <a:t>Batxillerat</a:t>
            </a:r>
          </a:p>
          <a:p>
            <a:pPr algn="ctr" eaLnBrk="1" hangingPunct="1">
              <a:defRPr/>
            </a:pPr>
            <a:r>
              <a:rPr lang="ca-ES" sz="1400" b="1" dirty="0">
                <a:solidFill>
                  <a:schemeClr val="bg1"/>
                </a:solidFill>
                <a:cs typeface="Arial" pitchFamily="34" charset="0"/>
              </a:rPr>
              <a:t>Estudis estrangers homologats</a:t>
            </a:r>
          </a:p>
        </p:txBody>
      </p:sp>
      <p:sp>
        <p:nvSpPr>
          <p:cNvPr id="12" name="Rectangle arrodonit 11">
            <a:extLst>
              <a:ext uri="{FF2B5EF4-FFF2-40B4-BE49-F238E27FC236}">
                <a16:creationId xmlns:a16="http://schemas.microsoft.com/office/drawing/2014/main" id="{CF49EEAA-641F-0141-BAF7-F4938DB05DDC}"/>
              </a:ext>
            </a:extLst>
          </p:cNvPr>
          <p:cNvSpPr/>
          <p:nvPr/>
        </p:nvSpPr>
        <p:spPr>
          <a:xfrm>
            <a:off x="2289175" y="1673225"/>
            <a:ext cx="930275" cy="81915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bg1"/>
                </a:solidFill>
                <a:cs typeface="Arial" pitchFamily="34" charset="0"/>
              </a:rPr>
              <a:t>CFGS</a:t>
            </a:r>
          </a:p>
        </p:txBody>
      </p:sp>
      <p:sp>
        <p:nvSpPr>
          <p:cNvPr id="13" name="Rectangle arrodonit 12">
            <a:extLst>
              <a:ext uri="{FF2B5EF4-FFF2-40B4-BE49-F238E27FC236}">
                <a16:creationId xmlns:a16="http://schemas.microsoft.com/office/drawing/2014/main" id="{5EF5C478-4674-3943-B877-4CF8623E9FE9}"/>
              </a:ext>
            </a:extLst>
          </p:cNvPr>
          <p:cNvSpPr/>
          <p:nvPr/>
        </p:nvSpPr>
        <p:spPr>
          <a:xfrm>
            <a:off x="5881688" y="1684338"/>
            <a:ext cx="657225" cy="82073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bg1"/>
                </a:solidFill>
                <a:cs typeface="Arial" pitchFamily="34" charset="0"/>
              </a:rPr>
              <a:t>+45</a:t>
            </a:r>
          </a:p>
        </p:txBody>
      </p:sp>
      <p:sp>
        <p:nvSpPr>
          <p:cNvPr id="14" name="Rectangle arrodonit 13">
            <a:extLst>
              <a:ext uri="{FF2B5EF4-FFF2-40B4-BE49-F238E27FC236}">
                <a16:creationId xmlns:a16="http://schemas.microsoft.com/office/drawing/2014/main" id="{6741E138-55BB-FE45-91C3-BD7B78D63A5D}"/>
              </a:ext>
            </a:extLst>
          </p:cNvPr>
          <p:cNvSpPr/>
          <p:nvPr/>
        </p:nvSpPr>
        <p:spPr>
          <a:xfrm>
            <a:off x="5103813" y="1676400"/>
            <a:ext cx="733425" cy="82073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bg1"/>
                </a:solidFill>
                <a:cs typeface="Arial" pitchFamily="34" charset="0"/>
              </a:rPr>
              <a:t>+25</a:t>
            </a:r>
          </a:p>
        </p:txBody>
      </p:sp>
      <p:sp>
        <p:nvSpPr>
          <p:cNvPr id="15" name="Rectangle arrodonit 14">
            <a:extLst>
              <a:ext uri="{FF2B5EF4-FFF2-40B4-BE49-F238E27FC236}">
                <a16:creationId xmlns:a16="http://schemas.microsoft.com/office/drawing/2014/main" id="{7D3D088A-C4DA-EA45-8870-F2ED6441DB72}"/>
              </a:ext>
            </a:extLst>
          </p:cNvPr>
          <p:cNvSpPr/>
          <p:nvPr/>
        </p:nvSpPr>
        <p:spPr>
          <a:xfrm>
            <a:off x="3257550" y="1673225"/>
            <a:ext cx="1814513" cy="81915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b="1" dirty="0">
                <a:solidFill>
                  <a:schemeClr val="bg1"/>
                </a:solidFill>
              </a:rPr>
              <a:t>Estrangers UE </a:t>
            </a:r>
            <a:r>
              <a:rPr lang="ca-ES" altLang="ca-ES" sz="1400" b="1" dirty="0">
                <a:solidFill>
                  <a:schemeClr val="bg1"/>
                </a:solidFill>
              </a:rPr>
              <a:t>– Credencial </a:t>
            </a:r>
          </a:p>
        </p:txBody>
      </p:sp>
      <p:sp>
        <p:nvSpPr>
          <p:cNvPr id="17" name="Rectangle arrodonit 16">
            <a:extLst>
              <a:ext uri="{FF2B5EF4-FFF2-40B4-BE49-F238E27FC236}">
                <a16:creationId xmlns:a16="http://schemas.microsoft.com/office/drawing/2014/main" id="{1174BFAF-03EF-5C49-8E6B-9F565D16B5E3}"/>
              </a:ext>
            </a:extLst>
          </p:cNvPr>
          <p:cNvSpPr/>
          <p:nvPr/>
        </p:nvSpPr>
        <p:spPr>
          <a:xfrm>
            <a:off x="6583363" y="1684338"/>
            <a:ext cx="666750" cy="82073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bg1"/>
                </a:solidFill>
                <a:cs typeface="Arial" pitchFamily="34" charset="0"/>
              </a:rPr>
              <a:t>+40</a:t>
            </a:r>
          </a:p>
        </p:txBody>
      </p:sp>
      <p:sp>
        <p:nvSpPr>
          <p:cNvPr id="18" name="Rectangle arrodonit 17">
            <a:extLst>
              <a:ext uri="{FF2B5EF4-FFF2-40B4-BE49-F238E27FC236}">
                <a16:creationId xmlns:a16="http://schemas.microsoft.com/office/drawing/2014/main" id="{3AB41216-B077-5040-B2EC-77DEBFDBC164}"/>
              </a:ext>
            </a:extLst>
          </p:cNvPr>
          <p:cNvSpPr/>
          <p:nvPr/>
        </p:nvSpPr>
        <p:spPr>
          <a:xfrm>
            <a:off x="338138" y="2997200"/>
            <a:ext cx="1530350" cy="84455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1600" b="1" dirty="0">
                <a:solidFill>
                  <a:schemeClr val="tx1"/>
                </a:solidFill>
                <a:cs typeface="Arial" pitchFamily="34" charset="0"/>
              </a:rPr>
              <a:t>PAU</a:t>
            </a:r>
          </a:p>
          <a:p>
            <a:pPr algn="ctr" eaLnBrk="1" hangingPunct="1">
              <a:defRPr/>
            </a:pPr>
            <a:r>
              <a:rPr lang="ca-ES" sz="1600" b="1" dirty="0">
                <a:solidFill>
                  <a:schemeClr val="tx1"/>
                </a:solidFill>
                <a:cs typeface="Arial" pitchFamily="34" charset="0"/>
              </a:rPr>
              <a:t>Fase </a:t>
            </a:r>
            <a:r>
              <a:rPr lang="ca-ES" sz="1600" b="1" dirty="0" smtClean="0">
                <a:solidFill>
                  <a:schemeClr val="tx1"/>
                </a:solidFill>
                <a:cs typeface="Arial" pitchFamily="34" charset="0"/>
              </a:rPr>
              <a:t>d’accés</a:t>
            </a:r>
            <a:endParaRPr lang="ca-ES" sz="1600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ca-ES" sz="1600" dirty="0">
                <a:solidFill>
                  <a:schemeClr val="tx1"/>
                </a:solidFill>
                <a:cs typeface="Arial" pitchFamily="34" charset="0"/>
              </a:rPr>
              <a:t>obligatòria*</a:t>
            </a:r>
          </a:p>
        </p:txBody>
      </p:sp>
      <p:sp>
        <p:nvSpPr>
          <p:cNvPr id="19" name="Rectangle arrodonit 18">
            <a:extLst>
              <a:ext uri="{FF2B5EF4-FFF2-40B4-BE49-F238E27FC236}">
                <a16:creationId xmlns:a16="http://schemas.microsoft.com/office/drawing/2014/main" id="{3D97D60D-1994-944F-AEA7-2E82A62D02DE}"/>
              </a:ext>
            </a:extLst>
          </p:cNvPr>
          <p:cNvSpPr/>
          <p:nvPr/>
        </p:nvSpPr>
        <p:spPr>
          <a:xfrm>
            <a:off x="5143500" y="2973388"/>
            <a:ext cx="693738" cy="86995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ca-ES" sz="1600" dirty="0">
                <a:solidFill>
                  <a:schemeClr val="tx1"/>
                </a:solidFill>
                <a:cs typeface="Arial" pitchFamily="34" charset="0"/>
              </a:rPr>
              <a:t>Prova</a:t>
            </a:r>
          </a:p>
          <a:p>
            <a:pPr algn="ctr" eaLnBrk="1" hangingPunct="1">
              <a:defRPr/>
            </a:pPr>
            <a:r>
              <a:rPr lang="ca-ES" sz="1600" dirty="0">
                <a:solidFill>
                  <a:schemeClr val="tx1"/>
                </a:solidFill>
                <a:cs typeface="Arial" pitchFamily="34" charset="0"/>
              </a:rPr>
              <a:t>*</a:t>
            </a:r>
          </a:p>
        </p:txBody>
      </p:sp>
      <p:sp>
        <p:nvSpPr>
          <p:cNvPr id="21" name="Rectangle arrodonit 20">
            <a:extLst>
              <a:ext uri="{FF2B5EF4-FFF2-40B4-BE49-F238E27FC236}">
                <a16:creationId xmlns:a16="http://schemas.microsoft.com/office/drawing/2014/main" id="{0B12105D-F227-F545-8DCC-AE96B9CE3C6D}"/>
              </a:ext>
            </a:extLst>
          </p:cNvPr>
          <p:cNvSpPr/>
          <p:nvPr/>
        </p:nvSpPr>
        <p:spPr>
          <a:xfrm>
            <a:off x="5881688" y="4254500"/>
            <a:ext cx="1368425" cy="57626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1600" dirty="0">
                <a:solidFill>
                  <a:schemeClr val="tx1"/>
                </a:solidFill>
                <a:cs typeface="Arial" pitchFamily="34" charset="0"/>
              </a:rPr>
              <a:t>Entrevista*</a:t>
            </a:r>
          </a:p>
        </p:txBody>
      </p:sp>
      <p:sp>
        <p:nvSpPr>
          <p:cNvPr id="22" name="Rectangle arrodonit 21">
            <a:extLst>
              <a:ext uri="{FF2B5EF4-FFF2-40B4-BE49-F238E27FC236}">
                <a16:creationId xmlns:a16="http://schemas.microsoft.com/office/drawing/2014/main" id="{C68DF2EC-1F53-6A4A-A285-A66D851CC2EA}"/>
              </a:ext>
            </a:extLst>
          </p:cNvPr>
          <p:cNvSpPr/>
          <p:nvPr/>
        </p:nvSpPr>
        <p:spPr>
          <a:xfrm>
            <a:off x="323850" y="5157788"/>
            <a:ext cx="8410575" cy="576262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2400" b="1" dirty="0">
                <a:solidFill>
                  <a:schemeClr val="tx1"/>
                </a:solidFill>
                <a:cs typeface="Arial" pitchFamily="34" charset="0"/>
              </a:rPr>
              <a:t>UNIVERSITAT</a:t>
            </a:r>
          </a:p>
        </p:txBody>
      </p:sp>
      <p:sp>
        <p:nvSpPr>
          <p:cNvPr id="29" name="Rectangle arrodonit 28">
            <a:extLst>
              <a:ext uri="{FF2B5EF4-FFF2-40B4-BE49-F238E27FC236}">
                <a16:creationId xmlns:a16="http://schemas.microsoft.com/office/drawing/2014/main" id="{CA3CA7EC-9328-AA46-92BA-4A61841A0855}"/>
              </a:ext>
            </a:extLst>
          </p:cNvPr>
          <p:cNvSpPr/>
          <p:nvPr/>
        </p:nvSpPr>
        <p:spPr>
          <a:xfrm>
            <a:off x="2722563" y="2979738"/>
            <a:ext cx="2349500" cy="8636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1600" b="1" dirty="0">
                <a:solidFill>
                  <a:schemeClr val="tx1"/>
                </a:solidFill>
                <a:cs typeface="Arial" pitchFamily="34" charset="0"/>
              </a:rPr>
              <a:t>PAU</a:t>
            </a:r>
          </a:p>
          <a:p>
            <a:pPr algn="ctr" eaLnBrk="1" hangingPunct="1">
              <a:defRPr/>
            </a:pPr>
            <a:r>
              <a:rPr lang="ca-ES" sz="1600" b="1" dirty="0">
                <a:solidFill>
                  <a:schemeClr val="tx1"/>
                </a:solidFill>
                <a:cs typeface="Arial" pitchFamily="34" charset="0"/>
              </a:rPr>
              <a:t>Fase </a:t>
            </a:r>
            <a:r>
              <a:rPr lang="ca-ES" sz="1600" b="1" dirty="0" smtClean="0">
                <a:solidFill>
                  <a:schemeClr val="tx1"/>
                </a:solidFill>
                <a:cs typeface="Arial" pitchFamily="34" charset="0"/>
              </a:rPr>
              <a:t>d’admissió</a:t>
            </a:r>
            <a:endParaRPr lang="ca-ES" sz="1600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ca-ES" sz="1600" dirty="0">
                <a:solidFill>
                  <a:schemeClr val="tx1"/>
                </a:solidFill>
                <a:cs typeface="Arial" pitchFamily="34" charset="0"/>
              </a:rPr>
              <a:t>(voluntària)</a:t>
            </a:r>
          </a:p>
        </p:txBody>
      </p:sp>
      <p:sp>
        <p:nvSpPr>
          <p:cNvPr id="14350" name="QuadreDeText 34">
            <a:extLst>
              <a:ext uri="{FF2B5EF4-FFF2-40B4-BE49-F238E27FC236}">
                <a16:creationId xmlns:a16="http://schemas.microsoft.com/office/drawing/2014/main" id="{C52862B6-262D-CC4E-A174-7D443608F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75" y="5827713"/>
            <a:ext cx="1851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100"/>
              <a:t>(*) Requisit obligatori</a:t>
            </a:r>
          </a:p>
        </p:txBody>
      </p:sp>
      <p:sp>
        <p:nvSpPr>
          <p:cNvPr id="45" name="Rectangle arrodonit 44">
            <a:extLst>
              <a:ext uri="{FF2B5EF4-FFF2-40B4-BE49-F238E27FC236}">
                <a16:creationId xmlns:a16="http://schemas.microsoft.com/office/drawing/2014/main" id="{5FB95D0A-8DA0-5E42-80C7-56D0326FDC49}"/>
              </a:ext>
            </a:extLst>
          </p:cNvPr>
          <p:cNvSpPr/>
          <p:nvPr/>
        </p:nvSpPr>
        <p:spPr>
          <a:xfrm>
            <a:off x="7294563" y="1677988"/>
            <a:ext cx="1439862" cy="81756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1500" b="1" dirty="0">
                <a:solidFill>
                  <a:schemeClr val="bg1"/>
                </a:solidFill>
                <a:cs typeface="Arial" pitchFamily="34" charset="0"/>
              </a:rPr>
              <a:t>Titulació universitària</a:t>
            </a:r>
          </a:p>
        </p:txBody>
      </p:sp>
      <p:sp>
        <p:nvSpPr>
          <p:cNvPr id="54" name="Rectangle arrodonit 53">
            <a:extLst>
              <a:ext uri="{FF2B5EF4-FFF2-40B4-BE49-F238E27FC236}">
                <a16:creationId xmlns:a16="http://schemas.microsoft.com/office/drawing/2014/main" id="{9A8E9D67-F7B7-9647-9E7D-BA2A14C61FCD}"/>
              </a:ext>
            </a:extLst>
          </p:cNvPr>
          <p:cNvSpPr/>
          <p:nvPr/>
        </p:nvSpPr>
        <p:spPr>
          <a:xfrm>
            <a:off x="5891213" y="2973388"/>
            <a:ext cx="631825" cy="86995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ca-ES" sz="1600" dirty="0">
                <a:solidFill>
                  <a:schemeClr val="tx1"/>
                </a:solidFill>
                <a:cs typeface="Arial" pitchFamily="34" charset="0"/>
              </a:rPr>
              <a:t>Prova</a:t>
            </a:r>
          </a:p>
          <a:p>
            <a:pPr algn="ctr" eaLnBrk="1" hangingPunct="1">
              <a:defRPr/>
            </a:pPr>
            <a:r>
              <a:rPr lang="ca-ES" sz="1600" dirty="0">
                <a:solidFill>
                  <a:schemeClr val="tx1"/>
                </a:solidFill>
                <a:cs typeface="Arial" pitchFamily="34" charset="0"/>
              </a:rPr>
              <a:t>*</a:t>
            </a:r>
          </a:p>
        </p:txBody>
      </p:sp>
      <p:cxnSp>
        <p:nvCxnSpPr>
          <p:cNvPr id="58" name="Connector de fletxa recta 57">
            <a:extLst>
              <a:ext uri="{FF2B5EF4-FFF2-40B4-BE49-F238E27FC236}">
                <a16:creationId xmlns:a16="http://schemas.microsoft.com/office/drawing/2014/main" id="{A434EF15-74AB-9949-84A5-8E424BE7778A}"/>
              </a:ext>
            </a:extLst>
          </p:cNvPr>
          <p:cNvCxnSpPr/>
          <p:nvPr/>
        </p:nvCxnSpPr>
        <p:spPr>
          <a:xfrm>
            <a:off x="2555875" y="2505075"/>
            <a:ext cx="0" cy="2652713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de fletxa recta 58">
            <a:extLst>
              <a:ext uri="{FF2B5EF4-FFF2-40B4-BE49-F238E27FC236}">
                <a16:creationId xmlns:a16="http://schemas.microsoft.com/office/drawing/2014/main" id="{625347DC-33EA-6F4B-96E0-C5E784C92AAB}"/>
              </a:ext>
            </a:extLst>
          </p:cNvPr>
          <p:cNvCxnSpPr/>
          <p:nvPr/>
        </p:nvCxnSpPr>
        <p:spPr>
          <a:xfrm>
            <a:off x="4140200" y="2505075"/>
            <a:ext cx="0" cy="468313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de fletxa recta 59">
            <a:extLst>
              <a:ext uri="{FF2B5EF4-FFF2-40B4-BE49-F238E27FC236}">
                <a16:creationId xmlns:a16="http://schemas.microsoft.com/office/drawing/2014/main" id="{A3DC2C28-8228-584C-95D6-237D1386EDE0}"/>
              </a:ext>
            </a:extLst>
          </p:cNvPr>
          <p:cNvCxnSpPr/>
          <p:nvPr/>
        </p:nvCxnSpPr>
        <p:spPr>
          <a:xfrm>
            <a:off x="5470525" y="2505075"/>
            <a:ext cx="0" cy="492125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de fletxa recta 60">
            <a:extLst>
              <a:ext uri="{FF2B5EF4-FFF2-40B4-BE49-F238E27FC236}">
                <a16:creationId xmlns:a16="http://schemas.microsoft.com/office/drawing/2014/main" id="{E5435C57-959F-D645-9E30-860601C7D6F1}"/>
              </a:ext>
            </a:extLst>
          </p:cNvPr>
          <p:cNvCxnSpPr>
            <a:endCxn id="54" idx="0"/>
          </p:cNvCxnSpPr>
          <p:nvPr/>
        </p:nvCxnSpPr>
        <p:spPr>
          <a:xfrm>
            <a:off x="6202363" y="2513013"/>
            <a:ext cx="4762" cy="460375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de fletxa recta 61">
            <a:extLst>
              <a:ext uri="{FF2B5EF4-FFF2-40B4-BE49-F238E27FC236}">
                <a16:creationId xmlns:a16="http://schemas.microsoft.com/office/drawing/2014/main" id="{969BFF9B-6EBE-4C47-B02C-78ABC6AF76C7}"/>
              </a:ext>
            </a:extLst>
          </p:cNvPr>
          <p:cNvCxnSpPr/>
          <p:nvPr/>
        </p:nvCxnSpPr>
        <p:spPr>
          <a:xfrm>
            <a:off x="6902450" y="2513013"/>
            <a:ext cx="0" cy="1741487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 de fletxa recta 67">
            <a:extLst>
              <a:ext uri="{FF2B5EF4-FFF2-40B4-BE49-F238E27FC236}">
                <a16:creationId xmlns:a16="http://schemas.microsoft.com/office/drawing/2014/main" id="{D31F215F-E944-5D4F-88E1-AF41F921EA65}"/>
              </a:ext>
            </a:extLst>
          </p:cNvPr>
          <p:cNvCxnSpPr/>
          <p:nvPr/>
        </p:nvCxnSpPr>
        <p:spPr>
          <a:xfrm>
            <a:off x="6211888" y="3851275"/>
            <a:ext cx="0" cy="403225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 de fletxa recta 71">
            <a:extLst>
              <a:ext uri="{FF2B5EF4-FFF2-40B4-BE49-F238E27FC236}">
                <a16:creationId xmlns:a16="http://schemas.microsoft.com/office/drawing/2014/main" id="{02E23628-B075-D641-A9F3-0B21562873B0}"/>
              </a:ext>
            </a:extLst>
          </p:cNvPr>
          <p:cNvCxnSpPr/>
          <p:nvPr/>
        </p:nvCxnSpPr>
        <p:spPr>
          <a:xfrm>
            <a:off x="6588125" y="4830763"/>
            <a:ext cx="0" cy="328612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 de fletxa recta 72">
            <a:extLst>
              <a:ext uri="{FF2B5EF4-FFF2-40B4-BE49-F238E27FC236}">
                <a16:creationId xmlns:a16="http://schemas.microsoft.com/office/drawing/2014/main" id="{F29643BF-4615-1B47-BC47-FB150C00A4E1}"/>
              </a:ext>
            </a:extLst>
          </p:cNvPr>
          <p:cNvCxnSpPr/>
          <p:nvPr/>
        </p:nvCxnSpPr>
        <p:spPr>
          <a:xfrm>
            <a:off x="7945438" y="2513013"/>
            <a:ext cx="0" cy="2644775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 de fletxa recta 76">
            <a:extLst>
              <a:ext uri="{FF2B5EF4-FFF2-40B4-BE49-F238E27FC236}">
                <a16:creationId xmlns:a16="http://schemas.microsoft.com/office/drawing/2014/main" id="{5DD3B475-5CD4-1447-A45B-2936C17BEB4A}"/>
              </a:ext>
            </a:extLst>
          </p:cNvPr>
          <p:cNvCxnSpPr/>
          <p:nvPr/>
        </p:nvCxnSpPr>
        <p:spPr>
          <a:xfrm>
            <a:off x="2987675" y="2505075"/>
            <a:ext cx="0" cy="492125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de fletxa recta 80">
            <a:extLst>
              <a:ext uri="{FF2B5EF4-FFF2-40B4-BE49-F238E27FC236}">
                <a16:creationId xmlns:a16="http://schemas.microsoft.com/office/drawing/2014/main" id="{C8F4975B-5EC9-594D-9D31-FA464D031A58}"/>
              </a:ext>
            </a:extLst>
          </p:cNvPr>
          <p:cNvCxnSpPr/>
          <p:nvPr/>
        </p:nvCxnSpPr>
        <p:spPr>
          <a:xfrm>
            <a:off x="1042988" y="2513013"/>
            <a:ext cx="0" cy="492125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de fletxa recta 81">
            <a:extLst>
              <a:ext uri="{FF2B5EF4-FFF2-40B4-BE49-F238E27FC236}">
                <a16:creationId xmlns:a16="http://schemas.microsoft.com/office/drawing/2014/main" id="{2A3D92ED-58E2-4048-BF43-83FAB6A4371D}"/>
              </a:ext>
            </a:extLst>
          </p:cNvPr>
          <p:cNvCxnSpPr/>
          <p:nvPr/>
        </p:nvCxnSpPr>
        <p:spPr>
          <a:xfrm>
            <a:off x="1038225" y="3851275"/>
            <a:ext cx="0" cy="1306513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de fletxa recta 83">
            <a:extLst>
              <a:ext uri="{FF2B5EF4-FFF2-40B4-BE49-F238E27FC236}">
                <a16:creationId xmlns:a16="http://schemas.microsoft.com/office/drawing/2014/main" id="{CD247D05-6F41-1A4B-9986-A3871EC3438F}"/>
              </a:ext>
            </a:extLst>
          </p:cNvPr>
          <p:cNvCxnSpPr>
            <a:endCxn id="29" idx="1"/>
          </p:cNvCxnSpPr>
          <p:nvPr/>
        </p:nvCxnSpPr>
        <p:spPr>
          <a:xfrm flipV="1">
            <a:off x="1892300" y="3411538"/>
            <a:ext cx="830263" cy="17462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 de fletxa recta 88">
            <a:extLst>
              <a:ext uri="{FF2B5EF4-FFF2-40B4-BE49-F238E27FC236}">
                <a16:creationId xmlns:a16="http://schemas.microsoft.com/office/drawing/2014/main" id="{514E4365-F29A-9F49-8C88-7B2600F67856}"/>
              </a:ext>
            </a:extLst>
          </p:cNvPr>
          <p:cNvCxnSpPr/>
          <p:nvPr/>
        </p:nvCxnSpPr>
        <p:spPr>
          <a:xfrm>
            <a:off x="3924300" y="3841750"/>
            <a:ext cx="0" cy="1316038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 de fletxa recta 92">
            <a:extLst>
              <a:ext uri="{FF2B5EF4-FFF2-40B4-BE49-F238E27FC236}">
                <a16:creationId xmlns:a16="http://schemas.microsoft.com/office/drawing/2014/main" id="{4862B825-3555-0842-87A9-A9207C965E81}"/>
              </a:ext>
            </a:extLst>
          </p:cNvPr>
          <p:cNvCxnSpPr/>
          <p:nvPr/>
        </p:nvCxnSpPr>
        <p:spPr>
          <a:xfrm>
            <a:off x="5459413" y="3851275"/>
            <a:ext cx="0" cy="1316038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7" name="Rectangle 15377">
            <a:extLst>
              <a:ext uri="{FF2B5EF4-FFF2-40B4-BE49-F238E27FC236}">
                <a16:creationId xmlns:a16="http://schemas.microsoft.com/office/drawing/2014/main" id="{52BDB241-7EBB-F145-9CF3-103052892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1193800"/>
            <a:ext cx="1865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/>
              <a:t>Proves d’accés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F04400C4-9A1D-AC43-A130-A0223C9C72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075" y="2189485"/>
            <a:ext cx="2160588" cy="822325"/>
          </a:xfrm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ca-ES" altLang="ca-E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Estructura</a:t>
            </a:r>
          </a:p>
          <a:p>
            <a:pPr marL="342900" indent="-342900"/>
            <a:r>
              <a:rPr lang="ca-ES" altLang="ca-ES" sz="1400" dirty="0">
                <a:ea typeface="ＭＳ Ｐゴシック" panose="020B0600070205080204" pitchFamily="34" charset="-128"/>
              </a:rPr>
              <a:t>Dues fases</a:t>
            </a:r>
          </a:p>
        </p:txBody>
      </p:sp>
      <p:sp>
        <p:nvSpPr>
          <p:cNvPr id="16386" name="Títol 1">
            <a:extLst>
              <a:ext uri="{FF2B5EF4-FFF2-40B4-BE49-F238E27FC236}">
                <a16:creationId xmlns:a16="http://schemas.microsoft.com/office/drawing/2014/main" id="{1B7B879B-DE0F-7E4E-8493-222E1835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PAU </a:t>
            </a:r>
            <a:r>
              <a:rPr lang="ca-ES" altLang="ca-ES" dirty="0" smtClean="0"/>
              <a:t>2025</a:t>
            </a:r>
            <a:endParaRPr lang="ca-ES" altLang="ca-ES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13</a:t>
            </a:fld>
            <a:endParaRPr lang="ca-ES" altLang="ca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672B44-93FC-0A46-9BF4-B1B20D55C5EA}"/>
              </a:ext>
            </a:extLst>
          </p:cNvPr>
          <p:cNvSpPr/>
          <p:nvPr/>
        </p:nvSpPr>
        <p:spPr>
          <a:xfrm>
            <a:off x="414338" y="3172742"/>
            <a:ext cx="2141537" cy="8001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a-ES" b="1" dirty="0">
                <a:ea typeface="ＭＳ Ｐゴシック" charset="-128"/>
              </a:rPr>
              <a:t>Fase </a:t>
            </a:r>
            <a:r>
              <a:rPr lang="ca-ES" b="1" dirty="0" smtClean="0">
                <a:ea typeface="ＭＳ Ｐゴシック" charset="-128"/>
              </a:rPr>
              <a:t>d’accés </a:t>
            </a:r>
            <a:r>
              <a:rPr lang="ca-ES" b="1" dirty="0">
                <a:ea typeface="ＭＳ Ｐゴシック" charset="-128"/>
              </a:rPr>
              <a:t/>
            </a:r>
            <a:br>
              <a:rPr lang="ca-ES" b="1" dirty="0">
                <a:ea typeface="ＭＳ Ｐゴシック" charset="-128"/>
              </a:rPr>
            </a:br>
            <a:r>
              <a:rPr lang="ca-ES" sz="1400" dirty="0" smtClean="0">
                <a:ea typeface="ＭＳ Ｐゴシック" charset="-128"/>
              </a:rPr>
              <a:t>(Obligatòria </a:t>
            </a:r>
            <a:r>
              <a:rPr lang="ca-ES" sz="1400" dirty="0">
                <a:ea typeface="ＭＳ Ｐゴシック" charset="-128"/>
              </a:rPr>
              <a:t>b</a:t>
            </a:r>
            <a:r>
              <a:rPr lang="ca-ES" sz="1400" dirty="0" smtClean="0">
                <a:ea typeface="ＭＳ Ｐゴシック" charset="-128"/>
              </a:rPr>
              <a:t>atxillerat</a:t>
            </a:r>
            <a:r>
              <a:rPr lang="ca-ES" sz="1400" dirty="0">
                <a:ea typeface="ＭＳ Ｐゴシック" charset="-128"/>
              </a:rPr>
              <a:t>)  </a:t>
            </a:r>
            <a:r>
              <a:rPr lang="ca-ES" sz="1400" b="1" dirty="0">
                <a:ea typeface="ＭＳ Ｐゴシック" charset="-128"/>
              </a:rPr>
              <a:t>        </a:t>
            </a:r>
          </a:p>
          <a:p>
            <a:pPr>
              <a:defRPr/>
            </a:pPr>
            <a:r>
              <a:rPr lang="ca-ES" sz="1400" b="1" dirty="0">
                <a:ea typeface="ＭＳ Ｐゴシック" charset="-128"/>
              </a:rPr>
              <a:t>nota d’accés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7BABB2-A567-6A42-BCE4-8D9E924BA1D8}"/>
              </a:ext>
            </a:extLst>
          </p:cNvPr>
          <p:cNvSpPr/>
          <p:nvPr/>
        </p:nvSpPr>
        <p:spPr>
          <a:xfrm>
            <a:off x="414338" y="4012530"/>
            <a:ext cx="2141537" cy="1492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a-ES" b="1" dirty="0">
                <a:ea typeface="ＭＳ Ｐゴシック" charset="-128"/>
              </a:rPr>
              <a:t>Fase </a:t>
            </a:r>
            <a:r>
              <a:rPr lang="ca-ES" b="1" dirty="0" smtClean="0">
                <a:ea typeface="ＭＳ Ｐゴシック" charset="-128"/>
              </a:rPr>
              <a:t>d’admissió </a:t>
            </a:r>
            <a:r>
              <a:rPr lang="ca-ES" b="1" dirty="0">
                <a:ea typeface="ＭＳ Ｐゴシック" charset="-128"/>
              </a:rPr>
              <a:t/>
            </a:r>
            <a:br>
              <a:rPr lang="ca-ES" b="1" dirty="0">
                <a:ea typeface="ＭＳ Ｐゴシック" charset="-128"/>
              </a:rPr>
            </a:br>
            <a:r>
              <a:rPr lang="ca-ES" sz="1600" dirty="0" smtClean="0">
                <a:ea typeface="ＭＳ Ｐゴシック" charset="-128"/>
              </a:rPr>
              <a:t>(Opcional</a:t>
            </a:r>
            <a:r>
              <a:rPr lang="ca-ES" sz="1600" dirty="0">
                <a:ea typeface="ＭＳ Ｐゴシック" charset="-128"/>
              </a:rPr>
              <a:t>: </a:t>
            </a:r>
            <a:r>
              <a:rPr lang="ca-ES" sz="1600" dirty="0" smtClean="0">
                <a:ea typeface="ＭＳ Ｐゴシック" charset="-128"/>
              </a:rPr>
              <a:t>batxillerat</a:t>
            </a:r>
            <a:r>
              <a:rPr lang="ca-ES" sz="1600" dirty="0">
                <a:ea typeface="ＭＳ Ｐゴシック" charset="-128"/>
              </a:rPr>
              <a:t>, CFGS</a:t>
            </a:r>
            <a:r>
              <a:rPr lang="ca-ES" sz="1600" dirty="0" smtClean="0">
                <a:ea typeface="ＭＳ Ｐゴシック" charset="-128"/>
              </a:rPr>
              <a:t>.)</a:t>
            </a:r>
            <a:r>
              <a:rPr lang="ca-ES" sz="1600" b="1" dirty="0" smtClean="0">
                <a:ea typeface="ＭＳ Ｐゴシック" charset="-128"/>
              </a:rPr>
              <a:t>          </a:t>
            </a:r>
            <a:endParaRPr lang="ca-ES" sz="1600" b="1" dirty="0">
              <a:ea typeface="ＭＳ Ｐゴシック" charset="-128"/>
            </a:endParaRPr>
          </a:p>
          <a:p>
            <a:pPr>
              <a:defRPr/>
            </a:pPr>
            <a:r>
              <a:rPr lang="ca-ES" sz="1600" b="1" dirty="0">
                <a:ea typeface="ＭＳ Ｐゴシック" charset="-128"/>
              </a:rPr>
              <a:t>complement de nota d’admissió</a:t>
            </a:r>
          </a:p>
          <a:p>
            <a:pPr>
              <a:defRPr/>
            </a:pPr>
            <a:endParaRPr lang="ca-ES" sz="900" b="1" dirty="0">
              <a:ea typeface="ＭＳ Ｐゴシック" charset="-128"/>
            </a:endParaRPr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7BD8F463-AD92-0247-BEC9-EC60E30B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189485"/>
            <a:ext cx="2160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ca-ES" altLang="ca-ES" sz="2000" b="1">
                <a:solidFill>
                  <a:srgbClr val="C00000"/>
                </a:solidFill>
                <a:ea typeface="ＭＳ Ｐゴシック" panose="020B0600070205080204" pitchFamily="34" charset="-128"/>
              </a:rPr>
              <a:t>Qualificació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92740A-C9C6-C342-8C20-EC71CFC97F8B}"/>
              </a:ext>
            </a:extLst>
          </p:cNvPr>
          <p:cNvSpPr/>
          <p:nvPr/>
        </p:nvSpPr>
        <p:spPr>
          <a:xfrm>
            <a:off x="2706687" y="3163217"/>
            <a:ext cx="1858963" cy="7921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342900">
              <a:defRPr/>
            </a:pPr>
            <a:r>
              <a:rPr lang="ca-ES" dirty="0">
                <a:ea typeface="ＭＳ Ｐゴシック" charset="-128"/>
              </a:rPr>
              <a:t>Independent en </a:t>
            </a:r>
            <a:br>
              <a:rPr lang="ca-ES" dirty="0">
                <a:ea typeface="ＭＳ Ｐゴシック" charset="-128"/>
              </a:rPr>
            </a:br>
            <a:r>
              <a:rPr lang="ca-ES" dirty="0">
                <a:ea typeface="ＭＳ Ｐゴシック" charset="-128"/>
              </a:rPr>
              <a:t>les dues fases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58F1097-1AEC-B047-8BB1-7D673D5A1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2189485"/>
            <a:ext cx="2627312" cy="865187"/>
          </a:xfrm>
          <a:prstGeom prst="rect">
            <a:avLst/>
          </a:prstGeom>
          <a:noFill/>
          <a:ln w="25400">
            <a:noFill/>
            <a:beve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None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r>
              <a:rPr lang="ca-ES" sz="2000" b="1" dirty="0">
                <a:solidFill>
                  <a:srgbClr val="C00000"/>
                </a:solidFill>
                <a:ea typeface="ＭＳ Ｐゴシック" charset="-128"/>
              </a:rPr>
              <a:t>Convocatòries</a:t>
            </a:r>
          </a:p>
          <a:p>
            <a:pPr>
              <a:spcBef>
                <a:spcPts val="0"/>
              </a:spcBef>
              <a:defRPr/>
            </a:pPr>
            <a:r>
              <a:rPr lang="ca-ES" sz="1400" dirty="0">
                <a:ea typeface="ＭＳ Ｐゴシック" charset="-128"/>
              </a:rPr>
              <a:t>Dues anuals i </a:t>
            </a:r>
            <a:br>
              <a:rPr lang="ca-ES" sz="1400" dirty="0">
                <a:ea typeface="ＭＳ Ｐゴシック" charset="-128"/>
              </a:rPr>
            </a:br>
            <a:r>
              <a:rPr lang="ca-ES" sz="1400" dirty="0">
                <a:ea typeface="ＭＳ Ｐゴシック" charset="-128"/>
              </a:rPr>
              <a:t>sense límit per aprovar</a:t>
            </a:r>
            <a:endParaRPr lang="ca-ES" sz="1400" dirty="0">
              <a:solidFill>
                <a:schemeClr val="bg1"/>
              </a:solidFill>
              <a:ea typeface="ＭＳ Ｐゴシック" charset="-128"/>
            </a:endParaRPr>
          </a:p>
          <a:p>
            <a:pPr indent="-342900">
              <a:defRPr/>
            </a:pPr>
            <a:endParaRPr lang="ca-ES" sz="2000" b="1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AFB067-BAAD-9444-B37B-14DAA32CEB89}"/>
              </a:ext>
            </a:extLst>
          </p:cNvPr>
          <p:cNvSpPr>
            <a:spLocks/>
          </p:cNvSpPr>
          <p:nvPr/>
        </p:nvSpPr>
        <p:spPr>
          <a:xfrm>
            <a:off x="4716463" y="3163217"/>
            <a:ext cx="1908175" cy="6461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342900">
              <a:defRPr/>
            </a:pPr>
            <a:r>
              <a:rPr lang="ca-ES" b="1" dirty="0">
                <a:ea typeface="ＭＳ Ｐゴシック" charset="-128"/>
              </a:rPr>
              <a:t>Ordinària</a:t>
            </a:r>
            <a:r>
              <a:rPr lang="ca-ES" dirty="0">
                <a:ea typeface="ＭＳ Ｐゴシック" charset="-128"/>
              </a:rPr>
              <a:t/>
            </a:r>
            <a:br>
              <a:rPr lang="ca-ES" dirty="0">
                <a:ea typeface="ＭＳ Ｐゴシック" charset="-128"/>
              </a:rPr>
            </a:br>
            <a:r>
              <a:rPr lang="ca-ES" dirty="0" smtClean="0">
                <a:ea typeface="ＭＳ Ｐゴシック" charset="-128"/>
              </a:rPr>
              <a:t>(Juny</a:t>
            </a:r>
            <a:r>
              <a:rPr lang="ca-ES" dirty="0">
                <a:ea typeface="ＭＳ Ｐゴシック" charset="-128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83F3E8-7FAE-3C4A-AD67-7DBB37777954}"/>
              </a:ext>
            </a:extLst>
          </p:cNvPr>
          <p:cNvSpPr>
            <a:spLocks/>
          </p:cNvSpPr>
          <p:nvPr/>
        </p:nvSpPr>
        <p:spPr>
          <a:xfrm>
            <a:off x="4716463" y="3856955"/>
            <a:ext cx="1908175" cy="6461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342900">
              <a:defRPr/>
            </a:pPr>
            <a:r>
              <a:rPr lang="ca-ES" b="1" dirty="0">
                <a:ea typeface="ＭＳ Ｐゴシック" charset="-128"/>
              </a:rPr>
              <a:t>Extraordinària</a:t>
            </a:r>
          </a:p>
          <a:p>
            <a:pPr indent="-342900">
              <a:defRPr/>
            </a:pPr>
            <a:r>
              <a:rPr lang="ca-ES" dirty="0">
                <a:ea typeface="ＭＳ Ｐゴシック" charset="-128"/>
              </a:rPr>
              <a:t>(Setembre)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DA980081-2D13-B04A-A170-CA0240ACA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2205360"/>
            <a:ext cx="2628900" cy="863600"/>
          </a:xfrm>
          <a:prstGeom prst="rect">
            <a:avLst/>
          </a:prstGeom>
          <a:noFill/>
          <a:ln w="25400">
            <a:noFill/>
            <a:beve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None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r>
              <a:rPr lang="ca-ES" sz="2000" b="1" dirty="0">
                <a:solidFill>
                  <a:srgbClr val="C00000"/>
                </a:solidFill>
                <a:ea typeface="ＭＳ Ｐゴシック" charset="-128"/>
              </a:rPr>
              <a:t>Durada</a:t>
            </a:r>
          </a:p>
          <a:p>
            <a:pPr indent="-342900">
              <a:defRPr/>
            </a:pPr>
            <a:r>
              <a:rPr lang="ca-ES" sz="1400" dirty="0">
                <a:ea typeface="ＭＳ Ｐゴシック" charset="-128"/>
              </a:rPr>
              <a:t>Dies consecutius</a:t>
            </a:r>
            <a:endParaRPr lang="ca-ES" sz="1400" dirty="0">
              <a:solidFill>
                <a:schemeClr val="bg1"/>
              </a:solidFill>
              <a:ea typeface="ＭＳ Ｐゴシック" charset="-128"/>
            </a:endParaRPr>
          </a:p>
          <a:p>
            <a:pPr indent="-342900">
              <a:defRPr/>
            </a:pPr>
            <a:endParaRPr lang="ca-ES" sz="2000" b="1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0F5CD8-238D-5A43-AF85-BAB45A24BA5B}"/>
              </a:ext>
            </a:extLst>
          </p:cNvPr>
          <p:cNvSpPr>
            <a:spLocks/>
          </p:cNvSpPr>
          <p:nvPr/>
        </p:nvSpPr>
        <p:spPr>
          <a:xfrm>
            <a:off x="6821488" y="3172742"/>
            <a:ext cx="1927225" cy="12001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indent="-342900">
              <a:defRPr/>
            </a:pPr>
            <a:r>
              <a:rPr lang="ca-ES" dirty="0">
                <a:ea typeface="ＭＳ Ｐゴシック" charset="-128"/>
              </a:rPr>
              <a:t>1:30 h per a cada exercici </a:t>
            </a:r>
            <a:br>
              <a:rPr lang="ca-ES" dirty="0">
                <a:ea typeface="ＭＳ Ｐゴシック" charset="-128"/>
              </a:rPr>
            </a:br>
            <a:r>
              <a:rPr lang="ca-ES" dirty="0">
                <a:ea typeface="ＭＳ Ｐゴシック" charset="-128"/>
              </a:rPr>
              <a:t>(</a:t>
            </a:r>
            <a:r>
              <a:rPr lang="ca-ES" dirty="0" smtClean="0">
                <a:ea typeface="ＭＳ Ｐゴシック" charset="-128"/>
              </a:rPr>
              <a:t>2h </a:t>
            </a:r>
            <a:r>
              <a:rPr lang="ca-ES" dirty="0">
                <a:ea typeface="ＭＳ Ｐゴシック" charset="-128"/>
              </a:rPr>
              <a:t>tribunals especials)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FE87EF-0D4F-3941-A6C4-4DA1DAD1C30F}"/>
              </a:ext>
            </a:extLst>
          </p:cNvPr>
          <p:cNvSpPr>
            <a:spLocks/>
          </p:cNvSpPr>
          <p:nvPr/>
        </p:nvSpPr>
        <p:spPr>
          <a:xfrm>
            <a:off x="6821488" y="4437980"/>
            <a:ext cx="1908175" cy="9223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342900">
              <a:defRPr/>
            </a:pPr>
            <a:r>
              <a:rPr lang="ca-ES" dirty="0">
                <a:ea typeface="ＭＳ Ｐゴシック" charset="-128"/>
              </a:rPr>
              <a:t>Interval de 30 minuts entre exercicis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AADBB7-5A44-ED41-8E1F-4AC44A5F5B54}"/>
              </a:ext>
            </a:extLst>
          </p:cNvPr>
          <p:cNvSpPr>
            <a:spLocks/>
          </p:cNvSpPr>
          <p:nvPr/>
        </p:nvSpPr>
        <p:spPr>
          <a:xfrm>
            <a:off x="6821488" y="5303167"/>
            <a:ext cx="1908175" cy="6461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342900">
              <a:defRPr/>
            </a:pPr>
            <a:r>
              <a:rPr lang="ca-ES" dirty="0">
                <a:ea typeface="ＭＳ Ｐゴシック" charset="-128"/>
              </a:rPr>
              <a:t>Exàmens matí </a:t>
            </a:r>
            <a:br>
              <a:rPr lang="ca-ES" dirty="0">
                <a:ea typeface="ＭＳ Ｐゴシック" charset="-128"/>
              </a:rPr>
            </a:br>
            <a:r>
              <a:rPr lang="ca-ES" dirty="0">
                <a:ea typeface="ＭＳ Ｐゴシック" charset="-128"/>
              </a:rPr>
              <a:t>i tarda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59CBA0F-2C2E-E646-ACE1-84D4981ABD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300" t="2754" r="14300" b="23750"/>
          <a:stretch/>
        </p:blipFill>
        <p:spPr>
          <a:xfrm flipH="1">
            <a:off x="443330" y="1628800"/>
            <a:ext cx="528270" cy="54377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4FC8EBE-CAF8-AB48-99DD-0C4CF44530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6225"/>
          <a:stretch/>
        </p:blipFill>
        <p:spPr>
          <a:xfrm>
            <a:off x="4609983" y="1518805"/>
            <a:ext cx="770676" cy="64563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558A6AE3-3EC8-034C-8F2B-629467DD8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23621"/>
          <a:stretch/>
        </p:blipFill>
        <p:spPr>
          <a:xfrm>
            <a:off x="2424548" y="1412776"/>
            <a:ext cx="980728" cy="74907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A79754AC-5CC4-3640-B61D-2EA3FECB6C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3111"/>
          <a:stretch/>
        </p:blipFill>
        <p:spPr>
          <a:xfrm>
            <a:off x="6500597" y="1484784"/>
            <a:ext cx="1002328" cy="770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idor de contingut 5">
            <a:extLst>
              <a:ext uri="{FF2B5EF4-FFF2-40B4-BE49-F238E27FC236}">
                <a16:creationId xmlns:a16="http://schemas.microsoft.com/office/drawing/2014/main" id="{069FF762-F780-3C41-AB5D-6FA690B3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60" y="1264099"/>
            <a:ext cx="7959725" cy="434975"/>
          </a:xfrm>
        </p:spPr>
        <p:txBody>
          <a:bodyPr/>
          <a:lstStyle/>
          <a:p>
            <a:r>
              <a:rPr lang="ca-ES" altLang="ca-ES" b="1" dirty="0"/>
              <a:t>Calendari proves</a:t>
            </a:r>
          </a:p>
        </p:txBody>
      </p:sp>
      <p:sp>
        <p:nvSpPr>
          <p:cNvPr id="17411" name="Títol 1">
            <a:extLst>
              <a:ext uri="{FF2B5EF4-FFF2-40B4-BE49-F238E27FC236}">
                <a16:creationId xmlns:a16="http://schemas.microsoft.com/office/drawing/2014/main" id="{6CB6062F-83F0-9C44-AF12-A5EBB466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PAU </a:t>
            </a:r>
            <a:r>
              <a:rPr lang="ca-ES" altLang="ca-ES" dirty="0" smtClean="0"/>
              <a:t>2025</a:t>
            </a:r>
            <a:endParaRPr lang="ca-ES" alt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14</a:t>
            </a:fld>
            <a:endParaRPr lang="ca-ES" altLang="ca-ES"/>
          </a:p>
        </p:txBody>
      </p:sp>
      <p:grpSp>
        <p:nvGrpSpPr>
          <p:cNvPr id="2" name="Agrupa 1"/>
          <p:cNvGrpSpPr/>
          <p:nvPr/>
        </p:nvGrpSpPr>
        <p:grpSpPr>
          <a:xfrm>
            <a:off x="527659" y="1678772"/>
            <a:ext cx="6341685" cy="1455164"/>
            <a:chOff x="576946" y="1672179"/>
            <a:chExt cx="6341685" cy="1455164"/>
          </a:xfrm>
        </p:grpSpPr>
        <p:sp>
          <p:nvSpPr>
            <p:cNvPr id="17412" name="Rectangle 2">
              <a:extLst>
                <a:ext uri="{FF2B5EF4-FFF2-40B4-BE49-F238E27FC236}">
                  <a16:creationId xmlns:a16="http://schemas.microsoft.com/office/drawing/2014/main" id="{5D9C43CE-825B-494D-884F-51E5CB9CA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2171883"/>
              <a:ext cx="3287712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Wingdings 2" pitchFamily="2" charset="2"/>
                <a:buNone/>
              </a:pPr>
              <a:r>
                <a:rPr lang="ca-ES" altLang="ca-ES" b="1" dirty="0">
                  <a:solidFill>
                    <a:srgbClr val="C00000"/>
                  </a:solidFill>
                  <a:ea typeface="ＭＳ Ｐゴシック" panose="020B0600070205080204" pitchFamily="34" charset="-128"/>
                </a:rPr>
                <a:t>Tribunals ordinaris</a:t>
              </a:r>
            </a:p>
            <a:p>
              <a:pPr>
                <a:spcBef>
                  <a:spcPct val="0"/>
                </a:spcBef>
                <a:buFont typeface="Wingdings 2" pitchFamily="2" charset="2"/>
                <a:buNone/>
              </a:pPr>
              <a:r>
                <a:rPr lang="ca-ES" altLang="ca-ES" sz="1400" b="1" dirty="0">
                  <a:solidFill>
                    <a:srgbClr val="C00000"/>
                  </a:solidFill>
                  <a:ea typeface="ＭＳ Ｐゴシック" panose="020B0600070205080204" pitchFamily="34" charset="-128"/>
                </a:rPr>
                <a:t>(Tot </a:t>
              </a:r>
              <a:r>
                <a:rPr lang="ca-ES" altLang="ca-ES" sz="1400" b="1" dirty="0" smtClean="0">
                  <a:solidFill>
                    <a:srgbClr val="C00000"/>
                  </a:solidFill>
                  <a:ea typeface="ＭＳ Ｐゴシック" panose="020B0600070205080204" pitchFamily="34" charset="-128"/>
                </a:rPr>
                <a:t>l’alumnat, </a:t>
              </a:r>
              <a:r>
                <a:rPr lang="ca-ES" altLang="ca-ES" sz="1400" b="1" dirty="0">
                  <a:solidFill>
                    <a:srgbClr val="C00000"/>
                  </a:solidFill>
                  <a:ea typeface="ＭＳ Ｐゴシック" panose="020B0600070205080204" pitchFamily="34" charset="-128"/>
                </a:rPr>
                <a:t>inclòs NESE</a:t>
              </a:r>
              <a:r>
                <a:rPr lang="ca-ES" altLang="ca-ES" b="1" dirty="0">
                  <a:solidFill>
                    <a:srgbClr val="C00000"/>
                  </a:solidFill>
                  <a:ea typeface="ＭＳ Ｐゴシック" panose="020B0600070205080204" pitchFamily="34" charset="-128"/>
                </a:rPr>
                <a:t>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E6DB9F-D689-D342-984A-FFFAFA15BD20}"/>
                </a:ext>
              </a:extLst>
            </p:cNvPr>
            <p:cNvSpPr/>
            <p:nvPr/>
          </p:nvSpPr>
          <p:spPr>
            <a:xfrm>
              <a:off x="3359393" y="2103914"/>
              <a:ext cx="969719" cy="1016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ca-ES" sz="1200" b="1" dirty="0" smtClean="0">
                  <a:ea typeface="ＭＳ Ｐゴシック" charset="-128"/>
                </a:rPr>
                <a:t>Dc</a:t>
              </a:r>
              <a:endParaRPr lang="ca-ES" sz="1200" b="1" dirty="0">
                <a:ea typeface="ＭＳ Ｐゴシック" charset="-128"/>
              </a:endParaRPr>
            </a:p>
            <a:p>
              <a:pPr algn="ctr">
                <a:defRPr/>
              </a:pPr>
              <a:r>
                <a:rPr lang="ca-ES" sz="4800" b="1" dirty="0" smtClean="0">
                  <a:ea typeface="ＭＳ Ｐゴシック" charset="-128"/>
                </a:rPr>
                <a:t>11</a:t>
              </a:r>
              <a:endParaRPr lang="ca-ES" sz="4800" b="1" dirty="0">
                <a:ea typeface="ＭＳ Ｐゴシック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915001-AA2C-1D4F-B5C6-5094A2335478}"/>
                </a:ext>
              </a:extLst>
            </p:cNvPr>
            <p:cNvSpPr/>
            <p:nvPr/>
          </p:nvSpPr>
          <p:spPr>
            <a:xfrm>
              <a:off x="4642644" y="2111343"/>
              <a:ext cx="947737" cy="1016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1200" b="1" dirty="0" err="1" smtClean="0">
                  <a:ea typeface="ＭＳ Ｐゴシック" charset="-128"/>
                </a:rPr>
                <a:t>Dj</a:t>
              </a:r>
              <a:endParaRPr lang="ca-ES" sz="1200" b="1" dirty="0">
                <a:ea typeface="ＭＳ Ｐゴシック" charset="-128"/>
              </a:endParaRPr>
            </a:p>
            <a:p>
              <a:pPr algn="ctr">
                <a:defRPr/>
              </a:pPr>
              <a:r>
                <a:rPr lang="ca-ES" sz="4800" b="1" dirty="0" smtClean="0">
                  <a:ea typeface="ＭＳ Ｐゴシック" charset="-128"/>
                </a:rPr>
                <a:t>12</a:t>
              </a:r>
              <a:endParaRPr lang="ca-ES" sz="4800" b="1" dirty="0">
                <a:ea typeface="ＭＳ Ｐゴシック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B6FE04-EB0A-F54C-88D0-D2882D55C309}"/>
                </a:ext>
              </a:extLst>
            </p:cNvPr>
            <p:cNvSpPr/>
            <p:nvPr/>
          </p:nvSpPr>
          <p:spPr>
            <a:xfrm>
              <a:off x="5928031" y="2103914"/>
              <a:ext cx="990600" cy="1016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1200" b="1" dirty="0" smtClean="0">
                  <a:ea typeface="ＭＳ Ｐゴシック" charset="-128"/>
                </a:rPr>
                <a:t>Dv</a:t>
              </a:r>
              <a:endParaRPr lang="ca-ES" sz="1200" b="1" dirty="0">
                <a:ea typeface="ＭＳ Ｐゴシック" charset="-128"/>
              </a:endParaRPr>
            </a:p>
            <a:p>
              <a:pPr algn="ctr">
                <a:defRPr/>
              </a:pPr>
              <a:r>
                <a:rPr lang="ca-ES" sz="4800" b="1" dirty="0" smtClean="0">
                  <a:ea typeface="ＭＳ Ｐゴシック" charset="-128"/>
                </a:rPr>
                <a:t>13</a:t>
              </a:r>
              <a:endParaRPr lang="ca-ES" sz="4800" b="1" dirty="0">
                <a:ea typeface="ＭＳ Ｐゴシック" charset="-128"/>
              </a:endParaRPr>
            </a:p>
          </p:txBody>
        </p:sp>
        <p:sp>
          <p:nvSpPr>
            <p:cNvPr id="17416" name="Rectangle 2">
              <a:extLst>
                <a:ext uri="{FF2B5EF4-FFF2-40B4-BE49-F238E27FC236}">
                  <a16:creationId xmlns:a16="http://schemas.microsoft.com/office/drawing/2014/main" id="{8DB87146-5EF7-0E47-9F26-DE0712517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946" y="1672179"/>
              <a:ext cx="4539566" cy="43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indent="-342900"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Wingdings 2" pitchFamily="2" charset="2"/>
                <a:buNone/>
              </a:pPr>
              <a:r>
                <a:rPr lang="ca-ES" altLang="ca-ES" sz="1600" b="1" dirty="0">
                  <a:solidFill>
                    <a:srgbClr val="C00000"/>
                  </a:solidFill>
                  <a:ea typeface="ＭＳ Ｐゴシック" panose="020B0600070205080204" pitchFamily="34" charset="-128"/>
                </a:rPr>
                <a:t>  </a:t>
              </a:r>
              <a:r>
                <a:rPr lang="ca-ES" altLang="ca-ES" b="1" dirty="0">
                  <a:solidFill>
                    <a:srgbClr val="C00000"/>
                  </a:solidFill>
                  <a:ea typeface="ＭＳ Ｐゴシック" panose="020B0600070205080204" pitchFamily="34" charset="-128"/>
                </a:rPr>
                <a:t>Convocatòria ordinària JUNY </a:t>
              </a:r>
              <a:r>
                <a:rPr lang="ca-ES" altLang="ca-ES" b="1" dirty="0" smtClean="0">
                  <a:solidFill>
                    <a:srgbClr val="C00000"/>
                  </a:solidFill>
                  <a:ea typeface="ＭＳ Ｐゴシック" panose="020B0600070205080204" pitchFamily="34" charset="-128"/>
                </a:rPr>
                <a:t>2025</a:t>
              </a:r>
              <a:endParaRPr lang="ca-ES" altLang="ca-ES" dirty="0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" name="QuadreDeText 2"/>
          <p:cNvSpPr txBox="1"/>
          <p:nvPr/>
        </p:nvSpPr>
        <p:spPr>
          <a:xfrm>
            <a:off x="593253" y="3754284"/>
            <a:ext cx="23022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ca-ES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Tribunal especial i</a:t>
            </a:r>
          </a:p>
          <a:p>
            <a:pPr>
              <a:buClr>
                <a:srgbClr val="C00000"/>
              </a:buClr>
            </a:pPr>
            <a:r>
              <a:rPr lang="ca-ES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d’incidències (TEI</a:t>
            </a:r>
            <a:r>
              <a:rPr lang="ca-ES" sz="20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E6DB9F-D689-D342-984A-FFFAFA15BD20}"/>
              </a:ext>
            </a:extLst>
          </p:cNvPr>
          <p:cNvSpPr/>
          <p:nvPr/>
        </p:nvSpPr>
        <p:spPr>
          <a:xfrm>
            <a:off x="3359393" y="3619857"/>
            <a:ext cx="985837" cy="1016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1200" b="1" dirty="0" err="1">
                <a:ea typeface="ＭＳ Ｐゴシック" charset="-128"/>
              </a:rPr>
              <a:t>Dt</a:t>
            </a:r>
            <a:endParaRPr lang="ca-ES" sz="1200" b="1" dirty="0">
              <a:ea typeface="ＭＳ Ｐゴシック" charset="-128"/>
            </a:endParaRPr>
          </a:p>
          <a:p>
            <a:pPr algn="ctr">
              <a:defRPr/>
            </a:pPr>
            <a:r>
              <a:rPr lang="ca-ES" sz="4800" b="1" dirty="0" smtClean="0">
                <a:ea typeface="ＭＳ Ｐゴシック" charset="-128"/>
              </a:rPr>
              <a:t>17</a:t>
            </a:r>
            <a:endParaRPr lang="ca-ES" sz="4800" b="1" dirty="0">
              <a:ea typeface="ＭＳ Ｐゴシック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E6DB9F-D689-D342-984A-FFFAFA15BD20}"/>
              </a:ext>
            </a:extLst>
          </p:cNvPr>
          <p:cNvSpPr/>
          <p:nvPr/>
        </p:nvSpPr>
        <p:spPr>
          <a:xfrm>
            <a:off x="4653756" y="3602432"/>
            <a:ext cx="985837" cy="1016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1200" b="1" dirty="0">
                <a:ea typeface="ＭＳ Ｐゴシック" charset="-128"/>
              </a:rPr>
              <a:t>Dc</a:t>
            </a:r>
          </a:p>
          <a:p>
            <a:pPr algn="ctr">
              <a:defRPr/>
            </a:pPr>
            <a:r>
              <a:rPr lang="ca-ES" sz="4800" b="1" dirty="0" smtClean="0">
                <a:ea typeface="ＭＳ Ｐゴシック" charset="-128"/>
              </a:rPr>
              <a:t>18</a:t>
            </a:r>
            <a:endParaRPr lang="ca-ES" sz="4800" b="1" dirty="0">
              <a:ea typeface="ＭＳ Ｐゴシック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E6DB9F-D689-D342-984A-FFFAFA15BD20}"/>
              </a:ext>
            </a:extLst>
          </p:cNvPr>
          <p:cNvSpPr/>
          <p:nvPr/>
        </p:nvSpPr>
        <p:spPr>
          <a:xfrm>
            <a:off x="5967282" y="3600395"/>
            <a:ext cx="985837" cy="10156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1200" b="1" dirty="0" err="1">
                <a:ea typeface="ＭＳ Ｐゴシック" charset="-128"/>
              </a:rPr>
              <a:t>Dj</a:t>
            </a:r>
            <a:endParaRPr lang="ca-ES" sz="1200" b="1" dirty="0">
              <a:ea typeface="ＭＳ Ｐゴシック" charset="-128"/>
            </a:endParaRPr>
          </a:p>
          <a:p>
            <a:pPr algn="ctr">
              <a:defRPr/>
            </a:pPr>
            <a:r>
              <a:rPr lang="ca-ES" sz="4800" b="1" dirty="0" smtClean="0">
                <a:ea typeface="ＭＳ Ｐゴシック" charset="-128"/>
              </a:rPr>
              <a:t>19</a:t>
            </a:r>
            <a:endParaRPr lang="ca-ES" sz="4800" b="1" dirty="0">
              <a:ea typeface="ＭＳ Ｐゴシック" charset="-128"/>
            </a:endParaRPr>
          </a:p>
        </p:txBody>
      </p:sp>
      <p:grpSp>
        <p:nvGrpSpPr>
          <p:cNvPr id="4" name="Agrupa 3"/>
          <p:cNvGrpSpPr/>
          <p:nvPr/>
        </p:nvGrpSpPr>
        <p:grpSpPr>
          <a:xfrm>
            <a:off x="4139695" y="4986642"/>
            <a:ext cx="4653735" cy="490637"/>
            <a:chOff x="4139695" y="4986642"/>
            <a:chExt cx="4653735" cy="490637"/>
          </a:xfrm>
        </p:grpSpPr>
        <p:sp>
          <p:nvSpPr>
            <p:cNvPr id="6" name="Rectangle arrodonit 5"/>
            <p:cNvSpPr/>
            <p:nvPr/>
          </p:nvSpPr>
          <p:spPr>
            <a:xfrm>
              <a:off x="4401742" y="5043593"/>
              <a:ext cx="4047626" cy="433686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39695" y="5062315"/>
              <a:ext cx="42817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dirty="0"/>
                <a:t>      </a:t>
              </a:r>
              <a:r>
                <a:rPr lang="ca-ES" dirty="0">
                  <a:hlinkClick r:id="rId2"/>
                </a:rPr>
                <a:t>https://universitats.gencat.cat/ca/inici/</a:t>
              </a:r>
              <a:endParaRPr lang="ca-ES" dirty="0"/>
            </a:p>
          </p:txBody>
        </p:sp>
        <p:pic>
          <p:nvPicPr>
            <p:cNvPr id="33" name="Imatge 4">
              <a:extLst>
                <a:ext uri="{FF2B5EF4-FFF2-40B4-BE49-F238E27FC236}">
                  <a16:creationId xmlns:a16="http://schemas.microsoft.com/office/drawing/2014/main" id="{01737399-E921-C842-9A44-BAD99406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8102556" y="4986642"/>
              <a:ext cx="690874" cy="41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idor de contingut 5">
            <a:extLst>
              <a:ext uri="{FF2B5EF4-FFF2-40B4-BE49-F238E27FC236}">
                <a16:creationId xmlns:a16="http://schemas.microsoft.com/office/drawing/2014/main" id="{069FF762-F780-3C41-AB5D-6FA690B3D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85" y="1274378"/>
            <a:ext cx="7959725" cy="434975"/>
          </a:xfrm>
        </p:spPr>
        <p:txBody>
          <a:bodyPr/>
          <a:lstStyle/>
          <a:p>
            <a:r>
              <a:rPr lang="ca-ES" altLang="ca-ES" b="1" dirty="0"/>
              <a:t>Calendari proves</a:t>
            </a:r>
          </a:p>
        </p:txBody>
      </p:sp>
      <p:sp>
        <p:nvSpPr>
          <p:cNvPr id="17411" name="Títol 1">
            <a:extLst>
              <a:ext uri="{FF2B5EF4-FFF2-40B4-BE49-F238E27FC236}">
                <a16:creationId xmlns:a16="http://schemas.microsoft.com/office/drawing/2014/main" id="{6CB6062F-83F0-9C44-AF12-A5EBB466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PAU </a:t>
            </a:r>
            <a:r>
              <a:rPr lang="ca-ES" altLang="ca-ES" dirty="0" smtClean="0"/>
              <a:t>2025</a:t>
            </a:r>
            <a:endParaRPr lang="ca-ES" alt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15</a:t>
            </a:fld>
            <a:endParaRPr lang="ca-ES" altLang="ca-ES"/>
          </a:p>
        </p:txBody>
      </p:sp>
      <p:grpSp>
        <p:nvGrpSpPr>
          <p:cNvPr id="3" name="Agrupa 2"/>
          <p:cNvGrpSpPr/>
          <p:nvPr/>
        </p:nvGrpSpPr>
        <p:grpSpPr>
          <a:xfrm>
            <a:off x="2123728" y="2460569"/>
            <a:ext cx="5251450" cy="1152525"/>
            <a:chOff x="325438" y="3789363"/>
            <a:chExt cx="5251450" cy="1152525"/>
          </a:xfrm>
        </p:grpSpPr>
        <p:sp>
          <p:nvSpPr>
            <p:cNvPr id="17417" name="Rectangle 2">
              <a:extLst>
                <a:ext uri="{FF2B5EF4-FFF2-40B4-BE49-F238E27FC236}">
                  <a16:creationId xmlns:a16="http://schemas.microsoft.com/office/drawing/2014/main" id="{62C0E0A7-C9FD-8E42-B2DD-883D2F595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38" y="3789363"/>
              <a:ext cx="3286125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Wingdings 2" pitchFamily="2" charset="2"/>
                <a:buNone/>
              </a:pPr>
              <a:endParaRPr lang="ca-ES" altLang="ca-ES" sz="2000" b="1" dirty="0">
                <a:solidFill>
                  <a:srgbClr val="C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24AACC-8B58-3B4D-B135-E7496CDB95E1}"/>
                </a:ext>
              </a:extLst>
            </p:cNvPr>
            <p:cNvSpPr/>
            <p:nvPr/>
          </p:nvSpPr>
          <p:spPr>
            <a:xfrm>
              <a:off x="2351088" y="3925888"/>
              <a:ext cx="985837" cy="1016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1200" b="1" dirty="0" smtClean="0">
                  <a:ea typeface="ＭＳ Ｐゴシック" charset="-128"/>
                </a:rPr>
                <a:t>Dc</a:t>
              </a:r>
              <a:endParaRPr lang="ca-ES" sz="1200" b="1" dirty="0">
                <a:ea typeface="ＭＳ Ｐゴシック" charset="-128"/>
              </a:endParaRPr>
            </a:p>
            <a:p>
              <a:pPr algn="ctr">
                <a:defRPr/>
              </a:pPr>
              <a:r>
                <a:rPr lang="ca-ES" sz="4800" b="1" dirty="0">
                  <a:ea typeface="ＭＳ Ｐゴシック" charset="-128"/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43DD74-26BE-3B45-A760-170E17F83A4B}"/>
                </a:ext>
              </a:extLst>
            </p:cNvPr>
            <p:cNvSpPr/>
            <p:nvPr/>
          </p:nvSpPr>
          <p:spPr>
            <a:xfrm>
              <a:off x="3490913" y="3925888"/>
              <a:ext cx="947737" cy="1016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1200" b="1" dirty="0" err="1" smtClean="0">
                  <a:ea typeface="ＭＳ Ｐゴシック" charset="-128"/>
                </a:rPr>
                <a:t>Dj</a:t>
              </a:r>
              <a:endParaRPr lang="ca-ES" sz="1200" b="1" dirty="0">
                <a:ea typeface="ＭＳ Ｐゴシック" charset="-128"/>
              </a:endParaRPr>
            </a:p>
            <a:p>
              <a:pPr algn="ctr">
                <a:defRPr/>
              </a:pPr>
              <a:r>
                <a:rPr lang="ca-ES" sz="4800" b="1" dirty="0">
                  <a:ea typeface="ＭＳ Ｐゴシック" charset="-128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ED5B43F-F46B-DD4D-BA6D-C0B3921AB0EF}"/>
                </a:ext>
              </a:extLst>
            </p:cNvPr>
            <p:cNvSpPr/>
            <p:nvPr/>
          </p:nvSpPr>
          <p:spPr>
            <a:xfrm>
              <a:off x="4586288" y="3925888"/>
              <a:ext cx="990600" cy="1016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1200" b="1" dirty="0" smtClean="0">
                  <a:ea typeface="ＭＳ Ｐゴシック" charset="-128"/>
                </a:rPr>
                <a:t>Dv</a:t>
              </a:r>
              <a:endParaRPr lang="ca-ES" sz="1200" b="1" dirty="0">
                <a:ea typeface="ＭＳ Ｐゴシック" charset="-128"/>
              </a:endParaRPr>
            </a:p>
            <a:p>
              <a:pPr algn="ctr">
                <a:defRPr/>
              </a:pPr>
              <a:r>
                <a:rPr lang="ca-ES" sz="4800" b="1" dirty="0">
                  <a:ea typeface="ＭＳ Ｐゴシック" charset="-128"/>
                </a:rPr>
                <a:t>5</a:t>
              </a:r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8DB87146-5EF7-0E47-9F26-DE0712517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68" y="1699828"/>
            <a:ext cx="7392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ca-ES" altLang="ca-ES" sz="1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 </a:t>
            </a:r>
            <a:r>
              <a:rPr lang="ca-ES" altLang="ca-E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Convocatòria extraordinària SETEMBRE </a:t>
            </a:r>
            <a:r>
              <a:rPr lang="ca-ES" altLang="ca-ES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2025</a:t>
            </a:r>
            <a:endParaRPr lang="ca-ES" altLang="ca-ES" dirty="0">
              <a:ea typeface="ＭＳ Ｐゴシック" panose="020B0600070205080204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814" y="266633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altLang="ca-ES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Tribunals ordinaris </a:t>
            </a:r>
          </a:p>
          <a:p>
            <a:r>
              <a:rPr lang="ca-ES" altLang="ca-ES" sz="14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(Tot </a:t>
            </a:r>
            <a:r>
              <a:rPr lang="ca-ES" altLang="ca-ES" sz="1400" b="1" dirty="0" smtClean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l’alumnat, </a:t>
            </a:r>
            <a:r>
              <a:rPr lang="ca-ES" altLang="ca-ES" sz="14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inclòs NESE</a:t>
            </a:r>
            <a:r>
              <a:rPr lang="ca-ES" altLang="ca-ES" sz="14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)</a:t>
            </a:r>
          </a:p>
          <a:p>
            <a:endParaRPr lang="ca-ES" altLang="ca-ES" b="1" dirty="0">
              <a:solidFill>
                <a:srgbClr val="C0000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39695" y="5062315"/>
            <a:ext cx="4281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      </a:t>
            </a:r>
            <a:r>
              <a:rPr lang="ca-ES" dirty="0">
                <a:hlinkClick r:id="rId2"/>
              </a:rPr>
              <a:t>https://universitats.gencat.cat/ca/inici/</a:t>
            </a:r>
            <a:endParaRPr lang="ca-ES" dirty="0"/>
          </a:p>
        </p:txBody>
      </p:sp>
      <p:grpSp>
        <p:nvGrpSpPr>
          <p:cNvPr id="17" name="Agrupa 16"/>
          <p:cNvGrpSpPr/>
          <p:nvPr/>
        </p:nvGrpSpPr>
        <p:grpSpPr>
          <a:xfrm>
            <a:off x="4139695" y="4986642"/>
            <a:ext cx="4653735" cy="490637"/>
            <a:chOff x="4139695" y="4986642"/>
            <a:chExt cx="4653735" cy="490637"/>
          </a:xfrm>
        </p:grpSpPr>
        <p:sp>
          <p:nvSpPr>
            <p:cNvPr id="18" name="Rectangle arrodonit 17"/>
            <p:cNvSpPr/>
            <p:nvPr/>
          </p:nvSpPr>
          <p:spPr>
            <a:xfrm>
              <a:off x="4401742" y="5043593"/>
              <a:ext cx="4047626" cy="433686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39695" y="5062315"/>
              <a:ext cx="42817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dirty="0"/>
                <a:t>      </a:t>
              </a:r>
              <a:r>
                <a:rPr lang="ca-ES" dirty="0">
                  <a:hlinkClick r:id="rId2"/>
                </a:rPr>
                <a:t>https://universitats.gencat.cat/ca/inici/</a:t>
              </a:r>
              <a:endParaRPr lang="ca-ES" dirty="0"/>
            </a:p>
          </p:txBody>
        </p:sp>
        <p:pic>
          <p:nvPicPr>
            <p:cNvPr id="23" name="Imatge 4">
              <a:extLst>
                <a:ext uri="{FF2B5EF4-FFF2-40B4-BE49-F238E27FC236}">
                  <a16:creationId xmlns:a16="http://schemas.microsoft.com/office/drawing/2014/main" id="{01737399-E921-C842-9A44-BAD99406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8102556" y="4986642"/>
              <a:ext cx="690874" cy="41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73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ol 3">
            <a:extLst>
              <a:ext uri="{FF2B5EF4-FFF2-40B4-BE49-F238E27FC236}">
                <a16:creationId xmlns:a16="http://schemas.microsoft.com/office/drawing/2014/main" id="{F54A8C94-D22C-7349-8F07-0477D094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76" y="474316"/>
            <a:ext cx="8570912" cy="506412"/>
          </a:xfrm>
          <a:noFill/>
        </p:spPr>
        <p:txBody>
          <a:bodyPr/>
          <a:lstStyle/>
          <a:p>
            <a:r>
              <a:rPr lang="ca-ES" altLang="ca-ES" dirty="0"/>
              <a:t>PAU </a:t>
            </a:r>
            <a:r>
              <a:rPr lang="ca-ES" altLang="ca-ES" dirty="0" smtClean="0"/>
              <a:t>2025: Horaris: Tribunal convocatòria ordinària / </a:t>
            </a:r>
            <a:r>
              <a:rPr lang="ca-ES" altLang="ca-ES" dirty="0" smtClean="0">
                <a:solidFill>
                  <a:srgbClr val="00B050"/>
                </a:solidFill>
              </a:rPr>
              <a:t>TEI</a:t>
            </a:r>
            <a:endParaRPr lang="ca-ES" altLang="ca-ES" dirty="0">
              <a:solidFill>
                <a:srgbClr val="00B050"/>
              </a:solidFill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>
          <a:xfrm>
            <a:off x="6686550" y="6161661"/>
            <a:ext cx="2133600" cy="507428"/>
          </a:xfrm>
        </p:spPr>
        <p:txBody>
          <a:bodyPr/>
          <a:lstStyle/>
          <a:p>
            <a:pPr>
              <a:defRPr/>
            </a:pPr>
            <a:fld id="{233D0DAD-6FA8-A546-B7E5-F01E17833B68}" type="slidenum">
              <a:rPr lang="ca-ES" altLang="ca-ES" smtClean="0"/>
              <a:pPr>
                <a:defRPr/>
              </a:pPr>
              <a:t>16</a:t>
            </a:fld>
            <a:endParaRPr lang="ca-ES" altLang="ca-ES" dirty="0"/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86647"/>
              </p:ext>
            </p:extLst>
          </p:nvPr>
        </p:nvGraphicFramePr>
        <p:xfrm>
          <a:off x="467544" y="1156316"/>
          <a:ext cx="8352606" cy="464894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82670">
                  <a:extLst>
                    <a:ext uri="{9D8B030D-6E8A-4147-A177-3AD203B41FA5}">
                      <a16:colId xmlns:a16="http://schemas.microsoft.com/office/drawing/2014/main" val="348343019"/>
                    </a:ext>
                  </a:extLst>
                </a:gridCol>
                <a:gridCol w="2273714">
                  <a:extLst>
                    <a:ext uri="{9D8B030D-6E8A-4147-A177-3AD203B41FA5}">
                      <a16:colId xmlns:a16="http://schemas.microsoft.com/office/drawing/2014/main" val="149721206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609811247"/>
                    </a:ext>
                  </a:extLst>
                </a:gridCol>
                <a:gridCol w="2519958">
                  <a:extLst>
                    <a:ext uri="{9D8B030D-6E8A-4147-A177-3AD203B41FA5}">
                      <a16:colId xmlns:a16="http://schemas.microsoft.com/office/drawing/2014/main" val="2353550030"/>
                    </a:ext>
                  </a:extLst>
                </a:gridCol>
              </a:tblGrid>
              <a:tr h="589135">
                <a:tc>
                  <a:txBody>
                    <a:bodyPr/>
                    <a:lstStyle/>
                    <a:p>
                      <a:pPr algn="ctr"/>
                      <a:r>
                        <a:rPr lang="ca-ES" sz="1050" b="1" dirty="0" smtClean="0"/>
                        <a:t>HORARI</a:t>
                      </a:r>
                      <a:endParaRPr lang="ca-ES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dirty="0" smtClean="0"/>
                        <a:t>DIA 1</a:t>
                      </a:r>
                    </a:p>
                    <a:p>
                      <a:r>
                        <a:rPr lang="ca-ES" sz="1100" b="1" dirty="0" smtClean="0"/>
                        <a:t>DIMECRES 11 JUNY</a:t>
                      </a:r>
                    </a:p>
                    <a:p>
                      <a:r>
                        <a:rPr lang="ca-ES" sz="1050" b="1" dirty="0" smtClean="0">
                          <a:solidFill>
                            <a:srgbClr val="00B050"/>
                          </a:solidFill>
                        </a:rPr>
                        <a:t>DIMARTS 17 JUNY</a:t>
                      </a:r>
                      <a:endParaRPr lang="ca-ES" sz="105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dirty="0" smtClean="0"/>
                        <a:t>DIA</a:t>
                      </a:r>
                      <a:r>
                        <a:rPr lang="ca-ES" sz="1000" b="0" baseline="0" dirty="0" smtClean="0"/>
                        <a:t> 2</a:t>
                      </a:r>
                    </a:p>
                    <a:p>
                      <a:r>
                        <a:rPr lang="ca-ES" sz="1100" b="1" baseline="0" dirty="0" smtClean="0"/>
                        <a:t>DIJOUS 12 JUNY</a:t>
                      </a:r>
                    </a:p>
                    <a:p>
                      <a:r>
                        <a:rPr lang="ca-ES" sz="1050" b="1" baseline="0" dirty="0" smtClean="0">
                          <a:solidFill>
                            <a:srgbClr val="00B050"/>
                          </a:solidFill>
                        </a:rPr>
                        <a:t>DIMECRES 18 JUNY</a:t>
                      </a:r>
                      <a:endParaRPr lang="ca-ES" sz="105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dirty="0" smtClean="0"/>
                        <a:t>DIA 3</a:t>
                      </a:r>
                    </a:p>
                    <a:p>
                      <a:r>
                        <a:rPr lang="ca-ES" sz="1100" b="1" dirty="0" smtClean="0"/>
                        <a:t>DIVENDRES 13</a:t>
                      </a:r>
                      <a:r>
                        <a:rPr lang="ca-ES" sz="1100" b="1" baseline="0" dirty="0" smtClean="0"/>
                        <a:t> JUNY</a:t>
                      </a:r>
                    </a:p>
                    <a:p>
                      <a:r>
                        <a:rPr lang="ca-ES" sz="1050" b="1" baseline="0" dirty="0" smtClean="0">
                          <a:solidFill>
                            <a:srgbClr val="00B050"/>
                          </a:solidFill>
                        </a:rPr>
                        <a:t>DIJOUS 19 JUNY</a:t>
                      </a:r>
                      <a:endParaRPr lang="ca-ES" sz="105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54423"/>
                  </a:ext>
                </a:extLst>
              </a:tr>
              <a:tr h="424177">
                <a:tc>
                  <a:txBody>
                    <a:bodyPr/>
                    <a:lstStyle/>
                    <a:p>
                      <a:r>
                        <a:rPr lang="ca-ES" sz="1050" b="0" dirty="0" smtClean="0">
                          <a:solidFill>
                            <a:schemeClr val="bg1"/>
                          </a:solidFill>
                        </a:rPr>
                        <a:t>8.30 – 9.00</a:t>
                      </a:r>
                      <a:r>
                        <a:rPr lang="ca-ES" sz="1050" b="0" baseline="0" dirty="0" smtClean="0">
                          <a:solidFill>
                            <a:schemeClr val="bg1"/>
                          </a:solidFill>
                        </a:rPr>
                        <a:t> H</a:t>
                      </a:r>
                      <a:endParaRPr lang="ca-ES" sz="105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1050" b="0" dirty="0" smtClean="0">
                          <a:solidFill>
                            <a:schemeClr val="bg1"/>
                          </a:solidFill>
                        </a:rPr>
                        <a:t>Composició de les aules</a:t>
                      </a:r>
                      <a:endParaRPr lang="ca-ES" sz="105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82949"/>
                  </a:ext>
                </a:extLst>
              </a:tr>
              <a:tr h="424230">
                <a:tc>
                  <a:txBody>
                    <a:bodyPr/>
                    <a:lstStyle/>
                    <a:p>
                      <a:r>
                        <a:rPr lang="ca-ES" sz="1050" b="0" dirty="0" smtClean="0"/>
                        <a:t>9.00 – 10:30</a:t>
                      </a:r>
                      <a:r>
                        <a:rPr lang="ca-ES" sz="1050" b="0" baseline="0" dirty="0" smtClean="0"/>
                        <a:t> H*</a:t>
                      </a:r>
                      <a:endParaRPr lang="ca-ES" sz="105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50" b="1" dirty="0" smtClean="0"/>
                        <a:t>Llengua Castellana</a:t>
                      </a:r>
                      <a:r>
                        <a:rPr lang="ca-ES" sz="1050" b="1" baseline="0" dirty="0" smtClean="0"/>
                        <a:t> i Literatura</a:t>
                      </a:r>
                      <a:endParaRPr lang="ca-ES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50" b="1" dirty="0" smtClean="0"/>
                        <a:t>Història</a:t>
                      </a:r>
                    </a:p>
                    <a:p>
                      <a:r>
                        <a:rPr lang="ca-ES" sz="1050" b="1" dirty="0" smtClean="0"/>
                        <a:t>Història de la Filosofia</a:t>
                      </a:r>
                      <a:endParaRPr lang="ca-ES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50" b="1" dirty="0" smtClean="0"/>
                        <a:t>Llengua Catalana</a:t>
                      </a:r>
                      <a:r>
                        <a:rPr lang="ca-ES" sz="1050" b="1" baseline="0" dirty="0" smtClean="0"/>
                        <a:t> i Literatura</a:t>
                      </a:r>
                      <a:endParaRPr lang="ca-ES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073679"/>
                  </a:ext>
                </a:extLst>
              </a:tr>
              <a:tr h="409079">
                <a:tc>
                  <a:txBody>
                    <a:bodyPr/>
                    <a:lstStyle/>
                    <a:p>
                      <a:r>
                        <a:rPr lang="ca-ES" sz="1050" b="0" dirty="0" smtClean="0">
                          <a:solidFill>
                            <a:schemeClr val="bg1"/>
                          </a:solidFill>
                        </a:rPr>
                        <a:t>10:30</a:t>
                      </a:r>
                      <a:r>
                        <a:rPr lang="ca-ES" sz="1050" b="0" baseline="0" dirty="0" smtClean="0">
                          <a:solidFill>
                            <a:schemeClr val="bg1"/>
                          </a:solidFill>
                        </a:rPr>
                        <a:t> – 12.00 H</a:t>
                      </a:r>
                      <a:endParaRPr lang="ca-ES" sz="105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1050" b="0" dirty="0" smtClean="0">
                          <a:solidFill>
                            <a:schemeClr val="bg1"/>
                          </a:solidFill>
                        </a:rPr>
                        <a:t>Descans</a:t>
                      </a:r>
                      <a:endParaRPr lang="ca-ES" sz="105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84942"/>
                  </a:ext>
                </a:extLst>
              </a:tr>
              <a:tr h="1135707">
                <a:tc>
                  <a:txBody>
                    <a:bodyPr/>
                    <a:lstStyle/>
                    <a:p>
                      <a:r>
                        <a:rPr lang="ca-ES" sz="1050" b="0" dirty="0" smtClean="0"/>
                        <a:t>12:00 – 13:30 H</a:t>
                      </a:r>
                      <a:endParaRPr lang="ca-ES" sz="105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50" b="1" dirty="0" smtClean="0"/>
                        <a:t>Llengua estrangera</a:t>
                      </a:r>
                      <a:endParaRPr lang="ca-ES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50" b="1" dirty="0" smtClean="0"/>
                        <a:t>Anàlisi Musical</a:t>
                      </a:r>
                    </a:p>
                    <a:p>
                      <a:r>
                        <a:rPr lang="ca-ES" sz="1050" b="1" dirty="0" smtClean="0"/>
                        <a:t>Dibuix Tècnic</a:t>
                      </a:r>
                      <a:r>
                        <a:rPr lang="ca-ES" sz="1050" b="1" baseline="0" dirty="0" smtClean="0"/>
                        <a:t> Aplicat a les Arts Plàstiques i al Disseny</a:t>
                      </a:r>
                    </a:p>
                    <a:p>
                      <a:r>
                        <a:rPr lang="ca-ES" sz="1050" b="1" baseline="0" dirty="0" smtClean="0"/>
                        <a:t>Ciències Generals</a:t>
                      </a:r>
                    </a:p>
                    <a:p>
                      <a:r>
                        <a:rPr lang="ca-ES" sz="1050" b="1" baseline="0" dirty="0" smtClean="0"/>
                        <a:t>Llengua i Cultures Llatines</a:t>
                      </a:r>
                    </a:p>
                    <a:p>
                      <a:r>
                        <a:rPr lang="ca-ES" sz="1050" b="1" baseline="0" dirty="0" smtClean="0"/>
                        <a:t>Matemàtiques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50" b="1" dirty="0" smtClean="0"/>
                        <a:t>Arts Escèniques</a:t>
                      </a:r>
                    </a:p>
                    <a:p>
                      <a:r>
                        <a:rPr lang="ca-ES" sz="1050" b="1" dirty="0" smtClean="0"/>
                        <a:t>Dibuix</a:t>
                      </a:r>
                      <a:r>
                        <a:rPr lang="ca-ES" sz="1050" b="1" baseline="0" dirty="0" smtClean="0"/>
                        <a:t> Artístic</a:t>
                      </a:r>
                    </a:p>
                    <a:p>
                      <a:r>
                        <a:rPr lang="ca-ES" sz="1050" b="1" baseline="0" dirty="0" smtClean="0"/>
                        <a:t>Llengua i Cultures Gregues</a:t>
                      </a:r>
                    </a:p>
                    <a:p>
                      <a:r>
                        <a:rPr lang="ca-ES" sz="1050" b="1" baseline="0" dirty="0" smtClean="0"/>
                        <a:t>Matemàtiques Aplicades a les Ciències Socials</a:t>
                      </a:r>
                    </a:p>
                    <a:p>
                      <a:r>
                        <a:rPr lang="ca-ES" sz="1050" b="1" baseline="0" dirty="0" smtClean="0"/>
                        <a:t>Moviments Culturals i Artístics</a:t>
                      </a:r>
                      <a:endParaRPr lang="ca-ES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024998"/>
                  </a:ext>
                </a:extLst>
              </a:tr>
              <a:tr h="409079">
                <a:tc>
                  <a:txBody>
                    <a:bodyPr/>
                    <a:lstStyle/>
                    <a:p>
                      <a:r>
                        <a:rPr lang="ca-ES" sz="1050" b="0" dirty="0" smtClean="0">
                          <a:solidFill>
                            <a:schemeClr val="bg1"/>
                          </a:solidFill>
                        </a:rPr>
                        <a:t>13.30</a:t>
                      </a:r>
                      <a:r>
                        <a:rPr lang="ca-ES" sz="1050" b="0" baseline="0" dirty="0" smtClean="0">
                          <a:solidFill>
                            <a:schemeClr val="bg1"/>
                          </a:solidFill>
                        </a:rPr>
                        <a:t> – 15.00 H</a:t>
                      </a:r>
                      <a:endParaRPr lang="ca-ES" sz="105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1050" b="0" dirty="0" smtClean="0">
                          <a:solidFill>
                            <a:schemeClr val="bg1"/>
                          </a:solidFill>
                        </a:rPr>
                        <a:t>Descans</a:t>
                      </a:r>
                      <a:endParaRPr lang="ca-ES" sz="105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612251"/>
                  </a:ext>
                </a:extLst>
              </a:tr>
              <a:tr h="1257540">
                <a:tc>
                  <a:txBody>
                    <a:bodyPr/>
                    <a:lstStyle/>
                    <a:p>
                      <a:r>
                        <a:rPr lang="ca-ES" sz="1050" b="0" dirty="0" smtClean="0"/>
                        <a:t>15.00 – 16.30 H</a:t>
                      </a:r>
                      <a:endParaRPr lang="ca-ES" sz="105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50" b="1" dirty="0" smtClean="0"/>
                        <a:t>Cor</a:t>
                      </a:r>
                      <a:r>
                        <a:rPr lang="ca-ES" sz="1050" b="1" baseline="0" dirty="0" smtClean="0"/>
                        <a:t> i Tècnica Vocal</a:t>
                      </a:r>
                    </a:p>
                    <a:p>
                      <a:r>
                        <a:rPr lang="ca-ES" sz="1050" b="1" baseline="0" dirty="0" smtClean="0"/>
                        <a:t>Física</a:t>
                      </a:r>
                    </a:p>
                    <a:p>
                      <a:r>
                        <a:rPr lang="ca-ES" sz="1050" b="1" baseline="0" dirty="0" smtClean="0"/>
                        <a:t>Fonaments Artístics</a:t>
                      </a:r>
                    </a:p>
                    <a:p>
                      <a:r>
                        <a:rPr lang="ca-ES" sz="1050" b="1" baseline="0" dirty="0" smtClean="0"/>
                        <a:t>Geografia</a:t>
                      </a:r>
                    </a:p>
                    <a:p>
                      <a:r>
                        <a:rPr lang="ca-ES" sz="1050" b="1" baseline="0" dirty="0" smtClean="0"/>
                        <a:t>Geologia i Ciències Ambientals</a:t>
                      </a:r>
                    </a:p>
                    <a:p>
                      <a:r>
                        <a:rPr lang="ca-ES" sz="1050" b="1" baseline="0" dirty="0" smtClean="0"/>
                        <a:t>Literatura Dramàtica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50" b="1" dirty="0" smtClean="0"/>
                        <a:t>Dibuix Tècnic</a:t>
                      </a:r>
                    </a:p>
                    <a:p>
                      <a:r>
                        <a:rPr lang="ca-ES" sz="1050" b="1" dirty="0" smtClean="0"/>
                        <a:t>Història de l’Art</a:t>
                      </a:r>
                    </a:p>
                    <a:p>
                      <a:r>
                        <a:rPr lang="ca-ES" sz="1050" b="1" dirty="0" smtClean="0"/>
                        <a:t>Història de la Música i de la Dansa</a:t>
                      </a:r>
                    </a:p>
                    <a:p>
                      <a:r>
                        <a:rPr lang="ca-ES" sz="1050" b="1" dirty="0" smtClean="0"/>
                        <a:t>Literatura Castellana</a:t>
                      </a:r>
                    </a:p>
                    <a:p>
                      <a:r>
                        <a:rPr lang="ca-ES" sz="1050" b="1" dirty="0" smtClean="0"/>
                        <a:t>Química</a:t>
                      </a:r>
                    </a:p>
                    <a:p>
                      <a:r>
                        <a:rPr lang="ca-ES" sz="1050" b="1" dirty="0" smtClean="0"/>
                        <a:t>Tècniques</a:t>
                      </a:r>
                      <a:r>
                        <a:rPr lang="ca-ES" sz="1050" b="1" baseline="0" dirty="0" smtClean="0"/>
                        <a:t> d’Expressió </a:t>
                      </a:r>
                      <a:r>
                        <a:rPr lang="ca-ES" sz="1050" b="1" baseline="0" dirty="0" err="1" smtClean="0"/>
                        <a:t>Graficoplàstica</a:t>
                      </a:r>
                      <a:endParaRPr lang="ca-ES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50" b="1" dirty="0" smtClean="0"/>
                        <a:t>Biologia</a:t>
                      </a:r>
                    </a:p>
                    <a:p>
                      <a:r>
                        <a:rPr lang="ca-ES" sz="1050" b="1" dirty="0" smtClean="0"/>
                        <a:t>Disseny</a:t>
                      </a:r>
                    </a:p>
                    <a:p>
                      <a:r>
                        <a:rPr lang="ca-ES" sz="1050" b="1" dirty="0" smtClean="0"/>
                        <a:t>Funcionament de l’Empresa i Disseny</a:t>
                      </a:r>
                      <a:r>
                        <a:rPr lang="ca-ES" sz="1050" b="1" baseline="0" dirty="0" smtClean="0"/>
                        <a:t> de Models de Negoci</a:t>
                      </a:r>
                    </a:p>
                    <a:p>
                      <a:r>
                        <a:rPr lang="ca-ES" sz="1050" b="1" baseline="0" dirty="0" smtClean="0"/>
                        <a:t>Literatura Catalana</a:t>
                      </a:r>
                    </a:p>
                    <a:p>
                      <a:r>
                        <a:rPr lang="ca-ES" sz="1050" b="1" baseline="0" dirty="0" smtClean="0"/>
                        <a:t>Tecnologia i Enginyeria</a:t>
                      </a:r>
                      <a:endParaRPr lang="ca-ES" sz="105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97179"/>
                  </a:ext>
                </a:extLst>
              </a:tr>
            </a:tbl>
          </a:graphicData>
        </a:graphic>
      </p:graphicFrame>
      <p:sp>
        <p:nvSpPr>
          <p:cNvPr id="6" name="Contenidor de text 13">
            <a:extLst>
              <a:ext uri="{FF2B5EF4-FFF2-40B4-BE49-F238E27FC236}">
                <a16:creationId xmlns:a16="http://schemas.microsoft.com/office/drawing/2014/main" id="{872B2A69-00EE-1444-9E98-7C4E2F4CFB80}"/>
              </a:ext>
            </a:extLst>
          </p:cNvPr>
          <p:cNvSpPr txBox="1">
            <a:spLocks/>
          </p:cNvSpPr>
          <p:nvPr/>
        </p:nvSpPr>
        <p:spPr bwMode="auto">
          <a:xfrm>
            <a:off x="896944" y="5733256"/>
            <a:ext cx="7419472" cy="42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Tx/>
              <a:buNone/>
              <a:defRPr sz="2200" b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altLang="es-ES" sz="1200" dirty="0" smtClean="0"/>
              <a:t>*Alumnat amb dislèxia/TDA-TDAH i 33% discapacitat 30 minuts més en cada examen</a:t>
            </a:r>
            <a:endParaRPr lang="ca-ES" alt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a-ES" dirty="0" smtClean="0"/>
              <a:t>PAU 2025: Documentació alumnat NESE i NEE</a:t>
            </a:r>
            <a:endParaRPr lang="ca-E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7FB83C-1ADD-4943-A5B3-84B9CB76B8E3}"/>
              </a:ext>
            </a:extLst>
          </p:cNvPr>
          <p:cNvSpPr/>
          <p:nvPr/>
        </p:nvSpPr>
        <p:spPr>
          <a:xfrm>
            <a:off x="555472" y="1574832"/>
            <a:ext cx="3784584" cy="301631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32000" rIns="72000"/>
          <a:lstStyle/>
          <a:p>
            <a:pPr algn="ctr" eaLnBrk="1" hangingPunct="1">
              <a:defRPr/>
            </a:pPr>
            <a:r>
              <a:rPr lang="ca-ES" sz="2400" b="1" dirty="0" smtClean="0">
                <a:solidFill>
                  <a:srgbClr val="C00000"/>
                </a:solidFill>
                <a:cs typeface="Arial" pitchFamily="34" charset="0"/>
              </a:rPr>
              <a:t>Batxillerat:</a:t>
            </a:r>
          </a:p>
          <a:p>
            <a:pPr algn="ctr" eaLnBrk="1" hangingPunct="1">
              <a:defRPr/>
            </a:pPr>
            <a:r>
              <a:rPr lang="ca-ES" sz="2400" b="1" dirty="0" smtClean="0">
                <a:solidFill>
                  <a:srgbClr val="C00000"/>
                </a:solidFill>
                <a:cs typeface="Arial" pitchFamily="34" charset="0"/>
              </a:rPr>
              <a:t>Portal </a:t>
            </a:r>
            <a:r>
              <a:rPr lang="ca-ES" sz="2400" b="1" dirty="0" err="1" smtClean="0">
                <a:solidFill>
                  <a:srgbClr val="C00000"/>
                </a:solidFill>
                <a:cs typeface="Arial" pitchFamily="34" charset="0"/>
              </a:rPr>
              <a:t>Accesnet</a:t>
            </a:r>
            <a:r>
              <a:rPr lang="ca-ES" sz="2400" b="1" dirty="0" smtClean="0">
                <a:solidFill>
                  <a:srgbClr val="C00000"/>
                </a:solidFill>
                <a:cs typeface="Arial" pitchFamily="34" charset="0"/>
              </a:rPr>
              <a:t>-Centres</a:t>
            </a:r>
          </a:p>
          <a:p>
            <a:pPr algn="ctr" eaLnBrk="1" hangingPunct="1">
              <a:defRPr/>
            </a:pPr>
            <a:endParaRPr lang="ca-ES" sz="20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7FB83C-1ADD-4943-A5B3-84B9CB76B8E3}"/>
              </a:ext>
            </a:extLst>
          </p:cNvPr>
          <p:cNvSpPr/>
          <p:nvPr/>
        </p:nvSpPr>
        <p:spPr>
          <a:xfrm>
            <a:off x="4499993" y="2026600"/>
            <a:ext cx="3788788" cy="20162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32000" rIns="72000"/>
          <a:lstStyle/>
          <a:p>
            <a:pPr algn="ctr" eaLnBrk="1" hangingPunct="1">
              <a:defRPr/>
            </a:pPr>
            <a:r>
              <a:rPr lang="ca-ES" sz="2400" b="1" dirty="0" smtClean="0">
                <a:solidFill>
                  <a:srgbClr val="C00000"/>
                </a:solidFill>
                <a:cs typeface="Arial" pitchFamily="34" charset="0"/>
              </a:rPr>
              <a:t>CFGS</a:t>
            </a:r>
          </a:p>
          <a:p>
            <a:pPr algn="ctr" eaLnBrk="1" hangingPunct="1">
              <a:defRPr/>
            </a:pPr>
            <a:endParaRPr lang="ca-ES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ca-ES" altLang="ca-ES" sz="1400" dirty="0">
              <a:solidFill>
                <a:srgbClr val="C00000"/>
              </a:solidFill>
            </a:endParaRPr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601422" y="3068960"/>
            <a:ext cx="3784401" cy="16461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a-ES" sz="1600" dirty="0" smtClean="0"/>
              <a:t>Termini fins al </a:t>
            </a:r>
            <a:r>
              <a:rPr lang="ca-ES" sz="1600" b="1" dirty="0" smtClean="0"/>
              <a:t>30 de gener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sz="1600" dirty="0" smtClean="0"/>
              <a:t>Tràmit </a:t>
            </a:r>
            <a:r>
              <a:rPr lang="ca-ES" sz="1600" b="1" dirty="0" smtClean="0"/>
              <a:t>“Validació matrícula RALC”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sz="1600" dirty="0" smtClean="0"/>
              <a:t>Informar </a:t>
            </a:r>
            <a:r>
              <a:rPr lang="ca-ES" sz="1600" b="1" dirty="0" smtClean="0"/>
              <a:t>mesures específiques i/o les adaptacions </a:t>
            </a:r>
            <a:endParaRPr lang="ca-ES" sz="1600" b="1" dirty="0"/>
          </a:p>
        </p:txBody>
      </p:sp>
      <p:sp>
        <p:nvSpPr>
          <p:cNvPr id="13" name="Contenidor de contingut 3"/>
          <p:cNvSpPr txBox="1">
            <a:spLocks/>
          </p:cNvSpPr>
          <p:nvPr/>
        </p:nvSpPr>
        <p:spPr bwMode="auto">
          <a:xfrm>
            <a:off x="4499992" y="3037591"/>
            <a:ext cx="3788789" cy="6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itchFamily="2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a-ES" sz="1600" dirty="0" smtClean="0"/>
              <a:t>Termini fins al </a:t>
            </a:r>
            <a:r>
              <a:rPr lang="ca-ES" sz="1600" b="1" dirty="0" smtClean="0"/>
              <a:t>5 de març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sz="1600" dirty="0" smtClean="0"/>
              <a:t>Enviar </a:t>
            </a:r>
            <a:r>
              <a:rPr lang="ca-ES" sz="1600" b="1" dirty="0" smtClean="0"/>
              <a:t>documentació</a:t>
            </a:r>
            <a:r>
              <a:rPr lang="ca-ES" sz="1600" dirty="0" smtClean="0"/>
              <a:t> a:</a:t>
            </a:r>
            <a:endParaRPr lang="ca-ES" sz="1600" dirty="0">
              <a:solidFill>
                <a:srgbClr val="C00000"/>
              </a:solidFill>
            </a:endParaRPr>
          </a:p>
        </p:txBody>
      </p:sp>
      <p:sp>
        <p:nvSpPr>
          <p:cNvPr id="14" name="Rectangle arrodonit 13"/>
          <p:cNvSpPr/>
          <p:nvPr/>
        </p:nvSpPr>
        <p:spPr>
          <a:xfrm>
            <a:off x="899592" y="4422939"/>
            <a:ext cx="3096344" cy="433686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5" name="Rectangle 14"/>
          <p:cNvSpPr/>
          <p:nvPr/>
        </p:nvSpPr>
        <p:spPr>
          <a:xfrm>
            <a:off x="1041431" y="4455116"/>
            <a:ext cx="2810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+mn-lt"/>
                <a:hlinkClick r:id="rId3"/>
              </a:rPr>
              <a:t>Portal </a:t>
            </a:r>
            <a:r>
              <a:rPr lang="es-ES" dirty="0" err="1" smtClean="0">
                <a:latin typeface="+mn-lt"/>
                <a:hlinkClick r:id="rId3"/>
              </a:rPr>
              <a:t>Accesnet</a:t>
            </a:r>
            <a:r>
              <a:rPr lang="es-ES" dirty="0" smtClean="0">
                <a:latin typeface="+mn-lt"/>
                <a:hlinkClick r:id="rId3"/>
              </a:rPr>
              <a:t>-Centres</a:t>
            </a:r>
            <a:endParaRPr lang="ca-ES" dirty="0">
              <a:latin typeface="+mn-lt"/>
            </a:endParaRPr>
          </a:p>
        </p:txBody>
      </p:sp>
      <p:pic>
        <p:nvPicPr>
          <p:cNvPr id="16" name="Imatge 4">
            <a:extLst>
              <a:ext uri="{FF2B5EF4-FFF2-40B4-BE49-F238E27FC236}">
                <a16:creationId xmlns:a16="http://schemas.microsoft.com/office/drawing/2014/main" id="{01737399-E921-C842-9A44-BAD994060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7"/>
          <a:stretch>
            <a:fillRect/>
          </a:stretch>
        </p:blipFill>
        <p:spPr bwMode="auto">
          <a:xfrm>
            <a:off x="3588177" y="4596296"/>
            <a:ext cx="690874" cy="41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arrodonit 17"/>
          <p:cNvSpPr/>
          <p:nvPr/>
        </p:nvSpPr>
        <p:spPr>
          <a:xfrm>
            <a:off x="4716016" y="3826801"/>
            <a:ext cx="3376051" cy="469573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4098" name="Picture 2" descr="Símbol correu electrònic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35" y="4101836"/>
            <a:ext cx="479292" cy="4792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Rectangle 18"/>
          <p:cNvSpPr/>
          <p:nvPr/>
        </p:nvSpPr>
        <p:spPr>
          <a:xfrm>
            <a:off x="4499992" y="3885812"/>
            <a:ext cx="3816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u="sng" dirty="0">
                <a:latin typeface="+mn-lt"/>
                <a:hlinkClick r:id="rId7"/>
              </a:rPr>
              <a:t>coordinaciopau.universitats@gencat.cat</a:t>
            </a:r>
            <a:endParaRPr lang="ca-ES" sz="1400" dirty="0">
              <a:latin typeface="+mn-lt"/>
            </a:endParaRPr>
          </a:p>
        </p:txBody>
      </p:sp>
      <p:sp>
        <p:nvSpPr>
          <p:cNvPr id="22" name="Rectangle arrodonit 21"/>
          <p:cNvSpPr/>
          <p:nvPr/>
        </p:nvSpPr>
        <p:spPr>
          <a:xfrm>
            <a:off x="5004048" y="4653136"/>
            <a:ext cx="2939677" cy="1066387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f</a:t>
            </a:r>
            <a:endParaRPr lang="ca-ES" dirty="0"/>
          </a:p>
        </p:txBody>
      </p:sp>
      <p:sp>
        <p:nvSpPr>
          <p:cNvPr id="23" name="Contenidor de contingut 3"/>
          <p:cNvSpPr txBox="1">
            <a:spLocks/>
          </p:cNvSpPr>
          <p:nvPr/>
        </p:nvSpPr>
        <p:spPr bwMode="auto">
          <a:xfrm>
            <a:off x="5028031" y="4680085"/>
            <a:ext cx="2915694" cy="105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itchFamily="2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600" b="1" dirty="0" smtClean="0"/>
              <a:t>Qui fa la sol·licitud és la </a:t>
            </a:r>
            <a:r>
              <a:rPr lang="ca-ES" sz="1600" b="1" u="sng" dirty="0">
                <a:solidFill>
                  <a:srgbClr val="C00000"/>
                </a:solidFill>
              </a:rPr>
              <a:t>D</a:t>
            </a:r>
            <a:r>
              <a:rPr lang="ca-ES" sz="1600" b="1" u="sng" dirty="0" smtClean="0">
                <a:solidFill>
                  <a:srgbClr val="C00000"/>
                </a:solidFill>
              </a:rPr>
              <a:t>irecció del centre</a:t>
            </a:r>
            <a:endParaRPr lang="ca-ES" sz="1600" b="1" u="sng" dirty="0">
              <a:solidFill>
                <a:srgbClr val="C00000"/>
              </a:solidFill>
            </a:endParaRPr>
          </a:p>
        </p:txBody>
      </p:sp>
      <p:sp>
        <p:nvSpPr>
          <p:cNvPr id="4109" name="Fletxa corbada cap avall 4108"/>
          <p:cNvSpPr/>
          <p:nvPr/>
        </p:nvSpPr>
        <p:spPr>
          <a:xfrm rot="12807077">
            <a:off x="3513041" y="5305904"/>
            <a:ext cx="1461176" cy="576428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4110" name="Fletxa corbada cap amunt 4109"/>
          <p:cNvSpPr/>
          <p:nvPr/>
        </p:nvSpPr>
        <p:spPr>
          <a:xfrm rot="17335269">
            <a:off x="7818233" y="4521429"/>
            <a:ext cx="1427765" cy="513197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33D0DAD-6FA8-A546-B7E5-F01E17833B68}" type="slidenum">
              <a:rPr lang="ca-ES" altLang="ca-ES" smtClean="0"/>
              <a:pPr>
                <a:defRPr/>
              </a:pPr>
              <a:t>17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7580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ol 1">
            <a:extLst>
              <a:ext uri="{FF2B5EF4-FFF2-40B4-BE49-F238E27FC236}">
                <a16:creationId xmlns:a16="http://schemas.microsoft.com/office/drawing/2014/main" id="{DDF0E61D-20DD-7F43-B143-AD8B99C7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549275"/>
            <a:ext cx="8570912" cy="506413"/>
          </a:xfrm>
        </p:spPr>
        <p:txBody>
          <a:bodyPr/>
          <a:lstStyle/>
          <a:p>
            <a:r>
              <a:rPr lang="ca-ES" altLang="ca-ES" dirty="0"/>
              <a:t>PAU </a:t>
            </a:r>
            <a:r>
              <a:rPr lang="ca-ES" altLang="ca-ES" dirty="0" smtClean="0"/>
              <a:t>2025: </a:t>
            </a:r>
            <a:r>
              <a:rPr lang="ca-ES" altLang="ca-ES" sz="1800" dirty="0"/>
              <a:t>Transferència tribunal especial i d’incidències (TEI)</a:t>
            </a:r>
            <a:r>
              <a:rPr lang="ca-ES" altLang="ca-ES" dirty="0"/>
              <a:t> </a:t>
            </a:r>
          </a:p>
        </p:txBody>
      </p:sp>
      <p:sp>
        <p:nvSpPr>
          <p:cNvPr id="22530" name="Contenidor de contingut 2">
            <a:extLst>
              <a:ext uri="{FF2B5EF4-FFF2-40B4-BE49-F238E27FC236}">
                <a16:creationId xmlns:a16="http://schemas.microsoft.com/office/drawing/2014/main" id="{C0229FB9-3424-0748-A04F-AEBD0D61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208" y="1592784"/>
            <a:ext cx="7092280" cy="3171825"/>
          </a:xfrm>
        </p:spPr>
        <p:txBody>
          <a:bodyPr/>
          <a:lstStyle/>
          <a:p>
            <a:pPr marL="0" indent="0">
              <a:buNone/>
            </a:pPr>
            <a:r>
              <a:rPr lang="ca-ES" altLang="ca-ES" b="1" dirty="0">
                <a:solidFill>
                  <a:srgbClr val="000000"/>
                </a:solidFill>
              </a:rPr>
              <a:t>Malaltia, accident o indisposició </a:t>
            </a:r>
          </a:p>
          <a:p>
            <a:pPr marL="0" indent="0">
              <a:buNone/>
            </a:pPr>
            <a:r>
              <a:rPr lang="ca-ES" altLang="ca-ES" dirty="0">
                <a:solidFill>
                  <a:srgbClr val="000000"/>
                </a:solidFill>
                <a:sym typeface="Wingdings" pitchFamily="2" charset="2"/>
              </a:rPr>
              <a:t>    </a:t>
            </a:r>
            <a:r>
              <a:rPr lang="ca-ES" altLang="ca-ES" sz="1600" b="1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ca-ES" altLang="ca-ES" sz="1600" dirty="0">
                <a:solidFill>
                  <a:srgbClr val="000000"/>
                </a:solidFill>
                <a:sym typeface="Wingdings" pitchFamily="2" charset="2"/>
              </a:rPr>
              <a:t> Certificat d’ingrés o informe mèdic.</a:t>
            </a:r>
          </a:p>
          <a:p>
            <a:pPr marL="0" indent="0">
              <a:buNone/>
            </a:pPr>
            <a:endParaRPr lang="ca-ES" altLang="ca-E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a-ES" altLang="ca-ES" b="1" dirty="0">
                <a:solidFill>
                  <a:srgbClr val="000000"/>
                </a:solidFill>
              </a:rPr>
              <a:t>Defunció o ingrés hospitalari d’urgència familiar </a:t>
            </a:r>
            <a:br>
              <a:rPr lang="ca-ES" altLang="ca-ES" b="1" dirty="0">
                <a:solidFill>
                  <a:srgbClr val="000000"/>
                </a:solidFill>
              </a:rPr>
            </a:br>
            <a:r>
              <a:rPr lang="ca-ES" altLang="ca-ES" b="1" dirty="0">
                <a:solidFill>
                  <a:srgbClr val="000000"/>
                </a:solidFill>
              </a:rPr>
              <a:t>de 1r o 2n grau          </a:t>
            </a:r>
          </a:p>
          <a:p>
            <a:pPr marL="0" indent="0">
              <a:buNone/>
            </a:pPr>
            <a:r>
              <a:rPr lang="ca-ES" altLang="ca-ES" b="1" dirty="0">
                <a:solidFill>
                  <a:srgbClr val="000000"/>
                </a:solidFill>
                <a:sym typeface="Wingdings" pitchFamily="2" charset="2"/>
              </a:rPr>
              <a:t>    </a:t>
            </a:r>
            <a:r>
              <a:rPr lang="ca-ES" altLang="ca-ES" b="1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ca-ES" altLang="ca-ES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ca-ES" altLang="ca-ES" dirty="0">
                <a:solidFill>
                  <a:srgbClr val="000000"/>
                </a:solidFill>
                <a:sym typeface="Wingdings" pitchFamily="2" charset="2"/>
              </a:rPr>
              <a:t>Certificat d’ingrés o defunció.</a:t>
            </a:r>
          </a:p>
          <a:p>
            <a:pPr marL="0" indent="0">
              <a:buNone/>
            </a:pPr>
            <a:endParaRPr lang="ca-ES" altLang="ca-E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a-ES" altLang="ca-ES" b="1" dirty="0">
                <a:solidFill>
                  <a:srgbClr val="000000"/>
                </a:solidFill>
              </a:rPr>
              <a:t>Retard horari motivat per accident de trànsit</a:t>
            </a:r>
          </a:p>
          <a:p>
            <a:pPr marL="0" indent="0">
              <a:buNone/>
            </a:pPr>
            <a:r>
              <a:rPr lang="ca-ES" altLang="ca-ES" dirty="0">
                <a:solidFill>
                  <a:srgbClr val="000000"/>
                </a:solidFill>
                <a:sym typeface="Wingdings" pitchFamily="2" charset="2"/>
              </a:rPr>
              <a:t>    </a:t>
            </a:r>
            <a:r>
              <a:rPr lang="ca-ES" altLang="ca-ES" sz="1600" b="1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ca-ES" altLang="ca-ES" sz="1600" dirty="0">
                <a:solidFill>
                  <a:srgbClr val="000000"/>
                </a:solidFill>
                <a:sym typeface="Wingdings" pitchFamily="2" charset="2"/>
              </a:rPr>
              <a:t> Atestat policial (accident) o document companyia d’assegurances. </a:t>
            </a:r>
          </a:p>
          <a:p>
            <a:pPr marL="0" indent="0">
              <a:buNone/>
            </a:pPr>
            <a:endParaRPr lang="ca-ES" altLang="ca-E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a-ES" altLang="ca-ES" b="1" dirty="0">
                <a:solidFill>
                  <a:srgbClr val="000000"/>
                </a:solidFill>
              </a:rPr>
              <a:t>Retard horari motivat per incidències en serveis </a:t>
            </a:r>
            <a:br>
              <a:rPr lang="ca-ES" altLang="ca-ES" b="1" dirty="0">
                <a:solidFill>
                  <a:srgbClr val="000000"/>
                </a:solidFill>
              </a:rPr>
            </a:br>
            <a:r>
              <a:rPr lang="ca-ES" altLang="ca-ES" b="1" dirty="0">
                <a:solidFill>
                  <a:srgbClr val="000000"/>
                </a:solidFill>
              </a:rPr>
              <a:t>de transport públic</a:t>
            </a:r>
          </a:p>
          <a:p>
            <a:pPr marL="0" indent="0">
              <a:buNone/>
            </a:pPr>
            <a:r>
              <a:rPr lang="ca-ES" altLang="ca-ES" b="1" dirty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ca-ES" altLang="ca-ES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ca-ES" altLang="ca-ES" dirty="0">
                <a:solidFill>
                  <a:srgbClr val="000000"/>
                </a:solidFill>
                <a:sym typeface="Wingdings" pitchFamily="2" charset="2"/>
              </a:rPr>
              <a:t>Certificat del servei corresponent.</a:t>
            </a:r>
            <a:endParaRPr lang="ca-ES" altLang="ca-ES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33D0DAD-6FA8-A546-B7E5-F01E17833B68}" type="slidenum">
              <a:rPr lang="ca-ES" altLang="ca-ES" smtClean="0"/>
              <a:pPr>
                <a:defRPr/>
              </a:pPr>
              <a:t>18</a:t>
            </a:fld>
            <a:endParaRPr lang="ca-ES" altLang="ca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8D1DCCD-8E7D-1746-B711-499D038DF15A}"/>
              </a:ext>
            </a:extLst>
          </p:cNvPr>
          <p:cNvGrpSpPr/>
          <p:nvPr/>
        </p:nvGrpSpPr>
        <p:grpSpPr>
          <a:xfrm>
            <a:off x="871107" y="1484784"/>
            <a:ext cx="828675" cy="828675"/>
            <a:chOff x="539750" y="1484313"/>
            <a:chExt cx="828675" cy="828675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B6F69439-A141-C94B-9FAE-3CBE61CA6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-4" t="-6" r="-1905"/>
            <a:stretch/>
          </p:blipFill>
          <p:spPr>
            <a:xfrm>
              <a:off x="646286" y="1681850"/>
              <a:ext cx="615601" cy="604092"/>
            </a:xfrm>
            <a:prstGeom prst="rect">
              <a:avLst/>
            </a:prstGeom>
          </p:spPr>
        </p:pic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93CF3D0B-66D0-A141-BC7C-F29811B64BEE}"/>
                </a:ext>
              </a:extLst>
            </p:cNvPr>
            <p:cNvSpPr/>
            <p:nvPr/>
          </p:nvSpPr>
          <p:spPr bwMode="auto">
            <a:xfrm>
              <a:off x="539750" y="1484313"/>
              <a:ext cx="828675" cy="828675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7EBE723-F6FB-C944-97FD-C7825696B466}"/>
              </a:ext>
            </a:extLst>
          </p:cNvPr>
          <p:cNvGrpSpPr/>
          <p:nvPr/>
        </p:nvGrpSpPr>
        <p:grpSpPr>
          <a:xfrm>
            <a:off x="871107" y="2636912"/>
            <a:ext cx="828675" cy="828675"/>
            <a:chOff x="539748" y="2600325"/>
            <a:chExt cx="828675" cy="828675"/>
          </a:xfrm>
        </p:grpSpPr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EDBF137-9CB8-EF40-BE77-10D8B5C40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28019" t="15797" r="27660" b="32253"/>
            <a:stretch/>
          </p:blipFill>
          <p:spPr>
            <a:xfrm>
              <a:off x="738061" y="2787909"/>
              <a:ext cx="432048" cy="506413"/>
            </a:xfrm>
            <a:prstGeom prst="rect">
              <a:avLst/>
            </a:prstGeom>
          </p:spPr>
        </p:pic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0D0362F5-400B-B74C-8F96-FECE25A7E976}"/>
                </a:ext>
              </a:extLst>
            </p:cNvPr>
            <p:cNvSpPr/>
            <p:nvPr/>
          </p:nvSpPr>
          <p:spPr bwMode="auto">
            <a:xfrm>
              <a:off x="539748" y="2600325"/>
              <a:ext cx="828675" cy="828675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359D40C-68ED-794D-8E90-EDCEBF83C72F}"/>
              </a:ext>
            </a:extLst>
          </p:cNvPr>
          <p:cNvGrpSpPr/>
          <p:nvPr/>
        </p:nvGrpSpPr>
        <p:grpSpPr>
          <a:xfrm>
            <a:off x="863448" y="3753619"/>
            <a:ext cx="836334" cy="828675"/>
            <a:chOff x="532089" y="3789040"/>
            <a:chExt cx="836334" cy="828675"/>
          </a:xfrm>
        </p:grpSpPr>
        <p:sp>
          <p:nvSpPr>
            <p:cNvPr id="21" name="Oval 8">
              <a:extLst>
                <a:ext uri="{FF2B5EF4-FFF2-40B4-BE49-F238E27FC236}">
                  <a16:creationId xmlns:a16="http://schemas.microsoft.com/office/drawing/2014/main" id="{95172210-33DA-0E48-8DA2-AD54F7F255AC}"/>
                </a:ext>
              </a:extLst>
            </p:cNvPr>
            <p:cNvSpPr/>
            <p:nvPr/>
          </p:nvSpPr>
          <p:spPr bwMode="auto">
            <a:xfrm>
              <a:off x="532089" y="3789040"/>
              <a:ext cx="828675" cy="828675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6D2FAF1B-DBCC-D24A-A43A-DD08E2ABA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19110"/>
            <a:stretch/>
          </p:blipFill>
          <p:spPr>
            <a:xfrm>
              <a:off x="571511" y="3876717"/>
              <a:ext cx="796912" cy="644626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AFE12CF-C7FB-DD4C-B873-632FACEEB940}"/>
              </a:ext>
            </a:extLst>
          </p:cNvPr>
          <p:cNvGrpSpPr/>
          <p:nvPr/>
        </p:nvGrpSpPr>
        <p:grpSpPr>
          <a:xfrm>
            <a:off x="871107" y="4941168"/>
            <a:ext cx="828675" cy="828675"/>
            <a:chOff x="480049" y="4929910"/>
            <a:chExt cx="828675" cy="828675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D63FB7D5-68D2-8D4E-BCAB-16AFC5BC6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17773"/>
            <a:stretch/>
          </p:blipFill>
          <p:spPr>
            <a:xfrm>
              <a:off x="532089" y="5046340"/>
              <a:ext cx="724597" cy="595816"/>
            </a:xfrm>
            <a:prstGeom prst="rect">
              <a:avLst/>
            </a:prstGeom>
          </p:spPr>
        </p:pic>
        <p:sp>
          <p:nvSpPr>
            <p:cNvPr id="25" name="Oval 8">
              <a:extLst>
                <a:ext uri="{FF2B5EF4-FFF2-40B4-BE49-F238E27FC236}">
                  <a16:creationId xmlns:a16="http://schemas.microsoft.com/office/drawing/2014/main" id="{0FDB8569-2AF2-C140-8EC8-4C0BEBF377C3}"/>
                </a:ext>
              </a:extLst>
            </p:cNvPr>
            <p:cNvSpPr/>
            <p:nvPr/>
          </p:nvSpPr>
          <p:spPr bwMode="auto">
            <a:xfrm>
              <a:off x="480049" y="4929910"/>
              <a:ext cx="828675" cy="828675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ol 1">
            <a:extLst>
              <a:ext uri="{FF2B5EF4-FFF2-40B4-BE49-F238E27FC236}">
                <a16:creationId xmlns:a16="http://schemas.microsoft.com/office/drawing/2014/main" id="{B7E0DF40-6062-E849-A7D5-4F9068E0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Accés des de </a:t>
            </a:r>
            <a:r>
              <a:rPr lang="ca-ES" altLang="ca-ES" dirty="0" smtClean="0"/>
              <a:t>batxillerat</a:t>
            </a:r>
            <a:endParaRPr lang="ca-ES" altLang="ca-ES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19</a:t>
            </a:fld>
            <a:endParaRPr lang="ca-ES" altLang="ca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DE191-368D-8E48-8EBF-30E093478DC2}"/>
              </a:ext>
            </a:extLst>
          </p:cNvPr>
          <p:cNvSpPr/>
          <p:nvPr/>
        </p:nvSpPr>
        <p:spPr>
          <a:xfrm>
            <a:off x="814388" y="1362075"/>
            <a:ext cx="3675062" cy="17065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Expedient de</a:t>
            </a:r>
          </a:p>
          <a:p>
            <a:pPr algn="ctr" eaLnBrk="1" hangingPunct="1">
              <a:defRPr/>
            </a:pP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b</a:t>
            </a:r>
            <a:r>
              <a:rPr lang="ca-ES" b="1" dirty="0" smtClean="0">
                <a:solidFill>
                  <a:schemeClr val="tx1"/>
                </a:solidFill>
                <a:cs typeface="Arial" pitchFamily="34" charset="0"/>
              </a:rPr>
              <a:t>atxillerat</a:t>
            </a:r>
            <a:endParaRPr lang="ca-ES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ca-ES" sz="4800" b="1" dirty="0">
                <a:solidFill>
                  <a:schemeClr val="tx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CDEC5-8F13-F349-83D4-1BACDACF8111}"/>
              </a:ext>
            </a:extLst>
          </p:cNvPr>
          <p:cNvSpPr/>
          <p:nvPr/>
        </p:nvSpPr>
        <p:spPr>
          <a:xfrm>
            <a:off x="4500563" y="1362075"/>
            <a:ext cx="3671887" cy="17065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PAU</a:t>
            </a:r>
          </a:p>
          <a:p>
            <a:pPr algn="ctr" eaLnBrk="1" hangingPunct="1">
              <a:defRPr/>
            </a:pP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Fase </a:t>
            </a:r>
            <a:r>
              <a:rPr lang="ca-ES" b="1" dirty="0" smtClean="0">
                <a:solidFill>
                  <a:schemeClr val="tx1"/>
                </a:solidFill>
                <a:cs typeface="Arial" pitchFamily="34" charset="0"/>
              </a:rPr>
              <a:t>d’accés  </a:t>
            </a:r>
            <a:endParaRPr lang="ca-ES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ca-ES" sz="1100" b="1" dirty="0">
                <a:solidFill>
                  <a:schemeClr val="tx1"/>
                </a:solidFill>
                <a:cs typeface="Arial" pitchFamily="34" charset="0"/>
              </a:rPr>
              <a:t>(obligatòria)</a:t>
            </a:r>
          </a:p>
          <a:p>
            <a:pPr algn="ctr" eaLnBrk="1" hangingPunct="1">
              <a:defRPr/>
            </a:pPr>
            <a:r>
              <a:rPr lang="ca-ES" sz="4800" b="1" dirty="0">
                <a:solidFill>
                  <a:schemeClr val="tx1"/>
                </a:solidFill>
                <a:cs typeface="Arial" pitchFamily="34" charset="0"/>
              </a:rPr>
              <a:t>40%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7D4113-7808-6F43-A658-3AEBF3449F98}"/>
              </a:ext>
            </a:extLst>
          </p:cNvPr>
          <p:cNvSpPr>
            <a:spLocks noChangeAspect="1"/>
          </p:cNvSpPr>
          <p:nvPr/>
        </p:nvSpPr>
        <p:spPr>
          <a:xfrm>
            <a:off x="3330575" y="2413000"/>
            <a:ext cx="2273300" cy="22733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2400" b="1" dirty="0">
                <a:cs typeface="Arial" pitchFamily="34" charset="0"/>
              </a:rPr>
              <a:t>NOTA</a:t>
            </a:r>
          </a:p>
          <a:p>
            <a:pPr algn="ctr" eaLnBrk="1" hangingPunct="1">
              <a:defRPr/>
            </a:pPr>
            <a:r>
              <a:rPr lang="ca-ES" sz="2400" b="1" dirty="0">
                <a:cs typeface="Arial" pitchFamily="34" charset="0"/>
              </a:rPr>
              <a:t>D’ACCÉS</a:t>
            </a:r>
          </a:p>
          <a:p>
            <a:pPr algn="ctr" eaLnBrk="1" hangingPunct="1">
              <a:defRPr/>
            </a:pPr>
            <a:r>
              <a:rPr lang="es-ES_tradnl" altLang="ca-ES" sz="2400" b="1" dirty="0">
                <a:solidFill>
                  <a:srgbClr val="FFFFFF"/>
                </a:solidFill>
                <a:sym typeface="Symbol" panose="05050102010706020507" pitchFamily="18" charset="2"/>
              </a:rPr>
              <a:t> 5,000</a:t>
            </a:r>
            <a:endParaRPr lang="ca-ES" altLang="ca-ES" sz="2400" b="1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BF53E6-3536-0E46-8901-4738E7C458F4}"/>
              </a:ext>
            </a:extLst>
          </p:cNvPr>
          <p:cNvSpPr>
            <a:spLocks noChangeAspect="1"/>
          </p:cNvSpPr>
          <p:nvPr/>
        </p:nvSpPr>
        <p:spPr>
          <a:xfrm>
            <a:off x="5435600" y="3221038"/>
            <a:ext cx="1203325" cy="120332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hangingPunct="1">
              <a:defRPr/>
            </a:pPr>
            <a:r>
              <a:rPr lang="ca-ES" altLang="ca-E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Validesa indefinida</a:t>
            </a:r>
            <a:endParaRPr lang="ca-ES" altLang="ca-E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arrodonit 22">
            <a:extLst>
              <a:ext uri="{FF2B5EF4-FFF2-40B4-BE49-F238E27FC236}">
                <a16:creationId xmlns:a16="http://schemas.microsoft.com/office/drawing/2014/main" id="{6FF610C0-07DA-F64C-888E-70906341FBEC}"/>
              </a:ext>
            </a:extLst>
          </p:cNvPr>
          <p:cNvSpPr/>
          <p:nvPr/>
        </p:nvSpPr>
        <p:spPr>
          <a:xfrm>
            <a:off x="2670175" y="5229225"/>
            <a:ext cx="3659188" cy="57626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2400" b="1" dirty="0">
                <a:solidFill>
                  <a:schemeClr val="tx1"/>
                </a:solidFill>
                <a:cs typeface="Arial" pitchFamily="34" charset="0"/>
              </a:rPr>
              <a:t>UNIVERSITAT</a:t>
            </a:r>
          </a:p>
        </p:txBody>
      </p:sp>
      <p:cxnSp>
        <p:nvCxnSpPr>
          <p:cNvPr id="24" name="Connector de fletxa recta 23">
            <a:extLst>
              <a:ext uri="{FF2B5EF4-FFF2-40B4-BE49-F238E27FC236}">
                <a16:creationId xmlns:a16="http://schemas.microsoft.com/office/drawing/2014/main" id="{AEC3F3AD-C0F4-B548-A1DC-C84EAFC5254B}"/>
              </a:ext>
            </a:extLst>
          </p:cNvPr>
          <p:cNvCxnSpPr/>
          <p:nvPr/>
        </p:nvCxnSpPr>
        <p:spPr>
          <a:xfrm>
            <a:off x="4489450" y="4737100"/>
            <a:ext cx="0" cy="492125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1">
            <a:extLst>
              <a:ext uri="{FF2B5EF4-FFF2-40B4-BE49-F238E27FC236}">
                <a16:creationId xmlns:a16="http://schemas.microsoft.com/office/drawing/2014/main" id="{4B98B4A0-E200-A847-BA7E-13409D1E7D01}"/>
              </a:ext>
            </a:extLst>
          </p:cNvPr>
          <p:cNvSpPr txBox="1">
            <a:spLocks/>
          </p:cNvSpPr>
          <p:nvPr/>
        </p:nvSpPr>
        <p:spPr bwMode="auto">
          <a:xfrm>
            <a:off x="1580954" y="2780928"/>
            <a:ext cx="6156325" cy="935038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3600" b="1" dirty="0" smtClean="0">
                <a:solidFill>
                  <a:srgbClr val="C00000"/>
                </a:solidFill>
              </a:rPr>
              <a:t>Novetats PAU 2025</a:t>
            </a:r>
            <a:endParaRPr lang="ca-ES" altLang="ca-ES" sz="3600" b="1" dirty="0">
              <a:solidFill>
                <a:srgbClr val="C00000"/>
              </a:solidFill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33D0DAD-6FA8-A546-B7E5-F01E17833B68}" type="slidenum">
              <a:rPr lang="ca-ES" altLang="ca-ES" smtClean="0"/>
              <a:pPr>
                <a:defRPr/>
              </a:pPr>
              <a:t>2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1232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ol 1">
            <a:extLst>
              <a:ext uri="{FF2B5EF4-FFF2-40B4-BE49-F238E27FC236}">
                <a16:creationId xmlns:a16="http://schemas.microsoft.com/office/drawing/2014/main" id="{AFDB6520-1F01-8143-9C29-80880E32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PAU: fase </a:t>
            </a:r>
            <a:r>
              <a:rPr lang="ca-ES" altLang="ca-ES" dirty="0" smtClean="0"/>
              <a:t>d’accés </a:t>
            </a:r>
            <a:r>
              <a:rPr lang="ca-ES" altLang="ca-ES" sz="2000" dirty="0"/>
              <a:t>(obligatòria només estudiants de batxillerat)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>
          <a:xfrm>
            <a:off x="6669881" y="6269519"/>
            <a:ext cx="2133600" cy="365125"/>
          </a:xfrm>
        </p:spPr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20</a:t>
            </a:fld>
            <a:endParaRPr lang="ca-ES" altLang="ca-E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A9273F2-6B30-BB41-B40E-E38A3C9EB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606742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_tradnl" altLang="ca-ES" b="1">
                <a:sym typeface="Symbol" pitchFamily="2" charset="2"/>
              </a:rPr>
              <a:t> </a:t>
            </a:r>
            <a:endParaRPr lang="ca-ES" altLang="ca-ES"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CDE0B-3AC1-DF4A-822C-A918CC796491}"/>
              </a:ext>
            </a:extLst>
          </p:cNvPr>
          <p:cNvSpPr/>
          <p:nvPr/>
        </p:nvSpPr>
        <p:spPr>
          <a:xfrm>
            <a:off x="2128838" y="1979613"/>
            <a:ext cx="5545137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AEE57-97F1-B84C-8A92-2EDCF67F7961}"/>
              </a:ext>
            </a:extLst>
          </p:cNvPr>
          <p:cNvSpPr/>
          <p:nvPr/>
        </p:nvSpPr>
        <p:spPr>
          <a:xfrm>
            <a:off x="684213" y="1871663"/>
            <a:ext cx="1404937" cy="19446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Llengua </a:t>
            </a:r>
            <a:r>
              <a:rPr lang="ca-ES" b="1" dirty="0" smtClean="0">
                <a:solidFill>
                  <a:schemeClr val="tx1"/>
                </a:solidFill>
                <a:cs typeface="Arial" pitchFamily="34" charset="0"/>
              </a:rPr>
              <a:t>Catalana </a:t>
            </a: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i </a:t>
            </a:r>
            <a:r>
              <a:rPr lang="ca-ES" b="1" dirty="0" smtClean="0">
                <a:solidFill>
                  <a:schemeClr val="tx1"/>
                </a:solidFill>
                <a:cs typeface="Arial" pitchFamily="34" charset="0"/>
              </a:rPr>
              <a:t>Literatura</a:t>
            </a:r>
            <a:endParaRPr lang="ca-E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84A15F-BD04-3A43-A423-F98DC0811D07}"/>
              </a:ext>
            </a:extLst>
          </p:cNvPr>
          <p:cNvSpPr/>
          <p:nvPr/>
        </p:nvSpPr>
        <p:spPr>
          <a:xfrm>
            <a:off x="2268538" y="1871663"/>
            <a:ext cx="1404937" cy="19446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Llengua </a:t>
            </a:r>
            <a:r>
              <a:rPr lang="ca-ES" b="1" dirty="0" smtClean="0">
                <a:solidFill>
                  <a:schemeClr val="tx1"/>
                </a:solidFill>
                <a:cs typeface="Arial" pitchFamily="34" charset="0"/>
              </a:rPr>
              <a:t>Castellana </a:t>
            </a: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i</a:t>
            </a:r>
            <a:r>
              <a:rPr lang="ca-ES" b="1" dirty="0" smtClean="0">
                <a:solidFill>
                  <a:schemeClr val="tx1"/>
                </a:solidFill>
                <a:cs typeface="Arial" pitchFamily="34" charset="0"/>
              </a:rPr>
              <a:t> Literatura</a:t>
            </a:r>
            <a:endParaRPr lang="ca-E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2956FC-1350-3349-AC15-B0734EB7F611}"/>
              </a:ext>
            </a:extLst>
          </p:cNvPr>
          <p:cNvSpPr/>
          <p:nvPr/>
        </p:nvSpPr>
        <p:spPr>
          <a:xfrm>
            <a:off x="3851275" y="1871663"/>
            <a:ext cx="1406525" cy="19446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Llengua </a:t>
            </a:r>
            <a:r>
              <a:rPr lang="ca-ES" b="1" dirty="0" smtClean="0">
                <a:solidFill>
                  <a:schemeClr val="tx1"/>
                </a:solidFill>
                <a:cs typeface="Arial" pitchFamily="34" charset="0"/>
              </a:rPr>
              <a:t>estrangera</a:t>
            </a:r>
            <a:endParaRPr lang="ca-ES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ca-ES" altLang="ca-ES" sz="1200" dirty="0">
                <a:solidFill>
                  <a:srgbClr val="C00000"/>
                </a:solidFill>
              </a:rPr>
              <a:t>Alemany, Anglès, Francès, Italià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97C2C-0115-F84A-9B21-2A149D16CB00}"/>
              </a:ext>
            </a:extLst>
          </p:cNvPr>
          <p:cNvSpPr/>
          <p:nvPr/>
        </p:nvSpPr>
        <p:spPr>
          <a:xfrm>
            <a:off x="5435600" y="1871663"/>
            <a:ext cx="1406525" cy="19446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 smtClean="0">
                <a:solidFill>
                  <a:schemeClr val="tx1"/>
                </a:solidFill>
                <a:cs typeface="Arial" pitchFamily="34" charset="0"/>
              </a:rPr>
              <a:t>Història /</a:t>
            </a:r>
          </a:p>
          <a:p>
            <a:pPr algn="ctr" eaLnBrk="1" hangingPunct="1">
              <a:defRPr/>
            </a:pPr>
            <a:r>
              <a:rPr lang="ca-ES" b="1" dirty="0" smtClean="0">
                <a:solidFill>
                  <a:schemeClr val="tx1"/>
                </a:solidFill>
                <a:cs typeface="Arial" pitchFamily="34" charset="0"/>
              </a:rPr>
              <a:t>Història de la Filosofia</a:t>
            </a:r>
          </a:p>
          <a:p>
            <a:pPr algn="ctr" eaLnBrk="1" hangingPunct="1">
              <a:defRPr/>
            </a:pPr>
            <a:r>
              <a:rPr lang="ca-ES" altLang="ca-ES" sz="1200" dirty="0" smtClean="0">
                <a:solidFill>
                  <a:schemeClr val="tx1"/>
                </a:solidFill>
              </a:rPr>
              <a:t>(Triar-ne una)</a:t>
            </a:r>
            <a:endParaRPr lang="ca-ES" altLang="ca-ES" sz="1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9F6774-F320-4544-A2B3-08B4B11158C2}"/>
              </a:ext>
            </a:extLst>
          </p:cNvPr>
          <p:cNvSpPr/>
          <p:nvPr/>
        </p:nvSpPr>
        <p:spPr>
          <a:xfrm>
            <a:off x="7059029" y="1887132"/>
            <a:ext cx="1404937" cy="19446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bg1"/>
                </a:solidFill>
                <a:cs typeface="Arial" pitchFamily="34" charset="0"/>
              </a:rPr>
              <a:t>Matèria </a:t>
            </a:r>
            <a:r>
              <a:rPr lang="ca-ES" b="1" dirty="0" smtClean="0">
                <a:solidFill>
                  <a:schemeClr val="bg1"/>
                </a:solidFill>
                <a:cs typeface="Arial" pitchFamily="34" charset="0"/>
              </a:rPr>
              <a:t>obligatòria de la modalitat cursada</a:t>
            </a:r>
            <a:endParaRPr lang="ca-E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586" name="Rectangle 8">
            <a:extLst>
              <a:ext uri="{FF2B5EF4-FFF2-40B4-BE49-F238E27FC236}">
                <a16:creationId xmlns:a16="http://schemas.microsoft.com/office/drawing/2014/main" id="{27357BDE-BAAB-454D-994A-3A726FF1B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456" y="1120968"/>
            <a:ext cx="136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 dirty="0"/>
              <a:t>5 exercicis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8F8BE5-2B32-3844-9CBD-E0D1BCAA427E}"/>
              </a:ext>
            </a:extLst>
          </p:cNvPr>
          <p:cNvSpPr>
            <a:spLocks noChangeAspect="1"/>
          </p:cNvSpPr>
          <p:nvPr/>
        </p:nvSpPr>
        <p:spPr>
          <a:xfrm>
            <a:off x="3664366" y="4410830"/>
            <a:ext cx="1843738" cy="177269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1400" b="1" dirty="0">
                <a:cs typeface="Arial" pitchFamily="34" charset="0"/>
              </a:rPr>
              <a:t>Qualificació:</a:t>
            </a:r>
          </a:p>
          <a:p>
            <a:pPr algn="ctr" eaLnBrk="1" hangingPunct="1">
              <a:defRPr/>
            </a:pPr>
            <a:r>
              <a:rPr lang="ca-ES" b="1" dirty="0" smtClean="0">
                <a:cs typeface="Arial" pitchFamily="34" charset="0"/>
              </a:rPr>
              <a:t>Mitjana</a:t>
            </a:r>
          </a:p>
          <a:p>
            <a:pPr algn="ctr" eaLnBrk="1" hangingPunct="1">
              <a:defRPr/>
            </a:pPr>
            <a:r>
              <a:rPr lang="ca-ES" b="1" dirty="0" smtClean="0">
                <a:cs typeface="Arial" pitchFamily="34" charset="0"/>
              </a:rPr>
              <a:t>aritmètica </a:t>
            </a:r>
            <a:r>
              <a:rPr lang="ca-ES" b="1" dirty="0">
                <a:cs typeface="Arial" pitchFamily="34" charset="0"/>
              </a:rPr>
              <a:t>dels 5 exercicis</a:t>
            </a:r>
          </a:p>
        </p:txBody>
      </p:sp>
      <p:sp>
        <p:nvSpPr>
          <p:cNvPr id="6" name="Crida de fletxa cap avall 5"/>
          <p:cNvSpPr/>
          <p:nvPr/>
        </p:nvSpPr>
        <p:spPr>
          <a:xfrm>
            <a:off x="539552" y="1556792"/>
            <a:ext cx="6408712" cy="314871"/>
          </a:xfrm>
          <a:prstGeom prst="downArrow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0000"/>
              </a:solidFill>
            </a:endParaRPr>
          </a:p>
        </p:txBody>
      </p:sp>
      <p:sp>
        <p:nvSpPr>
          <p:cNvPr id="17" name="Crida de fletxa cap avall 16"/>
          <p:cNvSpPr/>
          <p:nvPr/>
        </p:nvSpPr>
        <p:spPr>
          <a:xfrm>
            <a:off x="7019925" y="1557589"/>
            <a:ext cx="1483147" cy="314871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QuadreDeText 6"/>
          <p:cNvSpPr txBox="1"/>
          <p:nvPr/>
        </p:nvSpPr>
        <p:spPr>
          <a:xfrm>
            <a:off x="2339752" y="151519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 smtClean="0"/>
              <a:t>Matèries </a:t>
            </a:r>
            <a:r>
              <a:rPr lang="ca-ES" sz="1400" b="1" dirty="0" smtClean="0">
                <a:latin typeface="+mj-lt"/>
              </a:rPr>
              <a:t>comunes</a:t>
            </a:r>
            <a:endParaRPr lang="ca-ES" sz="1400" b="1" dirty="0">
              <a:latin typeface="+mj-lt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7314940" y="150118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>
                <a:latin typeface="+mj-lt"/>
              </a:rPr>
              <a:t>Modalitat</a:t>
            </a:r>
            <a:endParaRPr lang="ca-ES" sz="1400" b="1" dirty="0">
              <a:latin typeface="+mj-lt"/>
            </a:endParaRPr>
          </a:p>
        </p:txBody>
      </p:sp>
      <p:sp>
        <p:nvSpPr>
          <p:cNvPr id="3" name="Crida de fletxa cap avall 2"/>
          <p:cNvSpPr/>
          <p:nvPr/>
        </p:nvSpPr>
        <p:spPr>
          <a:xfrm>
            <a:off x="677068" y="3955239"/>
            <a:ext cx="7754937" cy="369593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>
                <a:latin typeface="Calibri" panose="020F0502020204030204" pitchFamily="34" charset="0"/>
                <a:cs typeface="Calibri" panose="020F0502020204030204" pitchFamily="34" charset="0"/>
              </a:rPr>
              <a:t> PAU: fase d’accés (obligatòria només estudiants de batxillerat)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21</a:t>
            </a:fld>
            <a:endParaRPr lang="ca-ES" altLang="ca-ES"/>
          </a:p>
        </p:txBody>
      </p:sp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59398"/>
              </p:ext>
            </p:extLst>
          </p:nvPr>
        </p:nvGraphicFramePr>
        <p:xfrm>
          <a:off x="395536" y="1412776"/>
          <a:ext cx="8316540" cy="374441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809658977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4268817555"/>
                    </a:ext>
                  </a:extLst>
                </a:gridCol>
                <a:gridCol w="4212084">
                  <a:extLst>
                    <a:ext uri="{9D8B030D-6E8A-4147-A177-3AD203B41FA5}">
                      <a16:colId xmlns:a16="http://schemas.microsoft.com/office/drawing/2014/main" val="2810273016"/>
                    </a:ext>
                  </a:extLst>
                </a:gridCol>
              </a:tblGrid>
              <a:tr h="777686">
                <a:tc gridSpan="2"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solidFill>
                            <a:schemeClr val="bg1"/>
                          </a:solidFill>
                        </a:rPr>
                        <a:t>Modalitat de batxillerat</a:t>
                      </a:r>
                      <a:endParaRPr lang="ca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Matèria obligatòria de modalitat </a:t>
                      </a:r>
                      <a:endParaRPr lang="ca-ES" sz="12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a-ES" sz="1200" b="0" dirty="0" smtClean="0">
                          <a:solidFill>
                            <a:schemeClr val="bg1"/>
                          </a:solidFill>
                        </a:rPr>
                        <a:t>A triar segons la modalitat o via cursada</a:t>
                      </a:r>
                      <a:endParaRPr lang="ca-E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915578"/>
                  </a:ext>
                </a:extLst>
              </a:tr>
              <a:tr h="446450">
                <a:tc rowSpan="2">
                  <a:txBody>
                    <a:bodyPr/>
                    <a:lstStyle/>
                    <a:p>
                      <a:r>
                        <a:rPr lang="ca-ES" sz="1400" dirty="0" smtClean="0"/>
                        <a:t>Arts</a:t>
                      </a:r>
                      <a:endParaRPr lang="ca-E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 smtClean="0"/>
                        <a:t>Via Arts plàstiques,</a:t>
                      </a:r>
                      <a:r>
                        <a:rPr lang="ca-ES" sz="1400" baseline="0" dirty="0" smtClean="0"/>
                        <a:t> Imatge i Disseny</a:t>
                      </a:r>
                      <a:endParaRPr lang="ca-ES" sz="1400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sz="1400" dirty="0" smtClean="0"/>
                        <a:t>Dibuix Artístic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098904"/>
                  </a:ext>
                </a:extLst>
              </a:tr>
              <a:tr h="525658">
                <a:tc vMerge="1">
                  <a:txBody>
                    <a:bodyPr/>
                    <a:lstStyle/>
                    <a:p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Via Música i Arts Escèniques</a:t>
                      </a:r>
                      <a:endParaRPr lang="ca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400" dirty="0" smtClean="0"/>
                        <a:t>Anàlisi Musical 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400" dirty="0" smtClean="0"/>
                        <a:t>Arts Escèniques</a:t>
                      </a:r>
                      <a:endParaRPr lang="ca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471116"/>
                  </a:ext>
                </a:extLst>
              </a:tr>
              <a:tr h="734482">
                <a:tc gridSpan="2">
                  <a:txBody>
                    <a:bodyPr/>
                    <a:lstStyle/>
                    <a:p>
                      <a:r>
                        <a:rPr lang="ca-ES" sz="1400" dirty="0" smtClean="0"/>
                        <a:t>Ciències</a:t>
                      </a:r>
                      <a:r>
                        <a:rPr lang="ca-ES" sz="1400" baseline="0" dirty="0" smtClean="0"/>
                        <a:t> i Tecnologia</a:t>
                      </a:r>
                      <a:endParaRPr lang="ca-ES" sz="1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400" dirty="0" smtClean="0"/>
                        <a:t>Matemàtiques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400" dirty="0" smtClean="0"/>
                        <a:t>Matemàtiques</a:t>
                      </a:r>
                      <a:r>
                        <a:rPr lang="ca-ES" sz="1400" baseline="0" dirty="0" smtClean="0"/>
                        <a:t> Aplicades a les Ciències Socials</a:t>
                      </a:r>
                      <a:endParaRPr lang="ca-E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293484"/>
                  </a:ext>
                </a:extLst>
              </a:tr>
              <a:tr h="525658">
                <a:tc gridSpan="2">
                  <a:txBody>
                    <a:bodyPr/>
                    <a:lstStyle/>
                    <a:p>
                      <a:r>
                        <a:rPr lang="ca-ES" sz="1400" dirty="0" smtClean="0"/>
                        <a:t>General</a:t>
                      </a:r>
                      <a:endParaRPr lang="ca-E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400" dirty="0" smtClean="0"/>
                        <a:t>Ciències Generals</a:t>
                      </a:r>
                      <a:endParaRPr lang="ca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056622"/>
                  </a:ext>
                </a:extLst>
              </a:tr>
              <a:tr h="734482">
                <a:tc gridSpan="2">
                  <a:txBody>
                    <a:bodyPr/>
                    <a:lstStyle/>
                    <a:p>
                      <a:r>
                        <a:rPr lang="ca-ES" sz="1400" dirty="0" smtClean="0"/>
                        <a:t>Humanitats i Ciències Socials</a:t>
                      </a:r>
                      <a:endParaRPr lang="ca-ES" sz="14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400" dirty="0" smtClean="0"/>
                        <a:t>Matemàtiques Aplicades a les Ciències</a:t>
                      </a:r>
                      <a:r>
                        <a:rPr lang="ca-ES" sz="1400" baseline="0" dirty="0" smtClean="0"/>
                        <a:t> Socials</a:t>
                      </a:r>
                    </a:p>
                    <a:p>
                      <a:pPr marL="285750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400" baseline="0" dirty="0" smtClean="0"/>
                        <a:t>Llengua i Cultura llatines</a:t>
                      </a:r>
                      <a:endParaRPr lang="ca-ES" sz="1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521758"/>
                  </a:ext>
                </a:extLst>
              </a:tr>
            </a:tbl>
          </a:graphicData>
        </a:graphic>
      </p:graphicFrame>
      <p:sp>
        <p:nvSpPr>
          <p:cNvPr id="7" name="QuadreDeText 6">
            <a:extLst>
              <a:ext uri="{FF2B5EF4-FFF2-40B4-BE49-F238E27FC236}">
                <a16:creationId xmlns:a16="http://schemas.microsoft.com/office/drawing/2014/main" id="{EBAB2712-22FC-2643-BD20-946A35599299}"/>
              </a:ext>
            </a:extLst>
          </p:cNvPr>
          <p:cNvSpPr txBox="1"/>
          <p:nvPr/>
        </p:nvSpPr>
        <p:spPr>
          <a:xfrm>
            <a:off x="395536" y="5343599"/>
            <a:ext cx="83165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sz="1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La matèria obligatòria de modalitat examinada en fase </a:t>
            </a:r>
            <a:r>
              <a:rPr lang="ca-ES" altLang="ca-ES" sz="12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d’accés </a:t>
            </a:r>
            <a:r>
              <a:rPr lang="ca-ES" altLang="ca-ES" sz="1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també serà tinguda en compte per calcular la nota d’admissió, sempre que la qualificació d’aquesta matèria sigui </a:t>
            </a:r>
            <a:r>
              <a:rPr lang="ca-ES" altLang="ca-ES" sz="12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≥ 5</a:t>
            </a:r>
            <a:r>
              <a:rPr lang="ca-ES" altLang="ca-ES" sz="1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, com a la resta de matèries de fase </a:t>
            </a:r>
            <a:r>
              <a:rPr lang="ca-ES" altLang="ca-ES" sz="1200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d’admissió.</a:t>
            </a:r>
            <a:endParaRPr lang="ca-ES" altLang="ca-ES" sz="12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ol 1">
            <a:extLst>
              <a:ext uri="{FF2B5EF4-FFF2-40B4-BE49-F238E27FC236}">
                <a16:creationId xmlns:a16="http://schemas.microsoft.com/office/drawing/2014/main" id="{02039EBC-9963-3845-BC1A-E94ED525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PAU: fase </a:t>
            </a:r>
            <a:r>
              <a:rPr lang="ca-ES" altLang="ca-ES" dirty="0" smtClean="0"/>
              <a:t>d’admissió </a:t>
            </a:r>
            <a:r>
              <a:rPr lang="ca-ES" altLang="ca-ES" sz="2000" dirty="0"/>
              <a:t>(opcional: </a:t>
            </a:r>
            <a:r>
              <a:rPr lang="ca-ES" altLang="ca-ES" sz="2000" dirty="0" smtClean="0"/>
              <a:t>batxillerat</a:t>
            </a:r>
            <a:r>
              <a:rPr lang="ca-ES" altLang="ca-ES" sz="2000" dirty="0"/>
              <a:t>, CFGS...)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22</a:t>
            </a:fld>
            <a:endParaRPr lang="ca-ES" altLang="ca-ES"/>
          </a:p>
        </p:txBody>
      </p:sp>
      <p:sp>
        <p:nvSpPr>
          <p:cNvPr id="2" name="Rectangle arrodonit 1">
            <a:extLst>
              <a:ext uri="{FF2B5EF4-FFF2-40B4-BE49-F238E27FC236}">
                <a16:creationId xmlns:a16="http://schemas.microsoft.com/office/drawing/2014/main" id="{7251A5B6-9A44-044F-9EF4-6FC958730CE1}"/>
              </a:ext>
            </a:extLst>
          </p:cNvPr>
          <p:cNvSpPr/>
          <p:nvPr/>
        </p:nvSpPr>
        <p:spPr>
          <a:xfrm>
            <a:off x="1331640" y="3500438"/>
            <a:ext cx="2952750" cy="1800225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b="1" dirty="0">
                <a:solidFill>
                  <a:srgbClr val="FFFFFF"/>
                </a:solidFill>
              </a:rPr>
              <a:t>Qualificació per matèria: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sz="2400" b="1" dirty="0">
                <a:solidFill>
                  <a:srgbClr val="FFFFFF"/>
                </a:solidFill>
              </a:rPr>
              <a:t>matèria superada amb nota </a:t>
            </a:r>
            <a:r>
              <a:rPr lang="es-ES" altLang="ca-ES" sz="2400" b="1" dirty="0">
                <a:solidFill>
                  <a:srgbClr val="FFFFFF"/>
                </a:solidFill>
              </a:rPr>
              <a:t>≥ 5</a:t>
            </a:r>
            <a:endParaRPr lang="ca-ES" altLang="ca-ES" sz="2400" b="1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53464-4324-C14A-9CEE-28636260F22E}"/>
              </a:ext>
            </a:extLst>
          </p:cNvPr>
          <p:cNvSpPr/>
          <p:nvPr/>
        </p:nvSpPr>
        <p:spPr>
          <a:xfrm>
            <a:off x="4359275" y="3500438"/>
            <a:ext cx="2949575" cy="18002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dirty="0">
                <a:solidFill>
                  <a:schemeClr val="tx1"/>
                </a:solidFill>
                <a:cs typeface="Arial" pitchFamily="34" charset="0"/>
              </a:rPr>
              <a:t>La superació de matèries de la fase </a:t>
            </a:r>
            <a:r>
              <a:rPr lang="ca-ES" dirty="0" smtClean="0">
                <a:solidFill>
                  <a:schemeClr val="tx1"/>
                </a:solidFill>
                <a:cs typeface="Arial" pitchFamily="34" charset="0"/>
              </a:rPr>
              <a:t>d’admissió</a:t>
            </a:r>
            <a:endParaRPr lang="ca-ES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ca-ES" dirty="0">
                <a:solidFill>
                  <a:schemeClr val="tx1"/>
                </a:solidFill>
                <a:cs typeface="Arial" pitchFamily="34" charset="0"/>
              </a:rPr>
              <a:t>tenen validesa per als </a:t>
            </a:r>
            <a:br>
              <a:rPr lang="ca-ES" dirty="0">
                <a:solidFill>
                  <a:schemeClr val="tx1"/>
                </a:solidFill>
                <a:cs typeface="Arial" pitchFamily="34" charset="0"/>
              </a:rPr>
            </a:b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dos cursos acadèmics següents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6196223C-A317-4B46-AE8F-3266AA886F64}"/>
              </a:ext>
            </a:extLst>
          </p:cNvPr>
          <p:cNvSpPr txBox="1"/>
          <p:nvPr/>
        </p:nvSpPr>
        <p:spPr>
          <a:xfrm>
            <a:off x="379413" y="1444625"/>
            <a:ext cx="8296275" cy="1476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ca-ES" dirty="0"/>
              <a:t>Avalua coneixements en àmbits concrets relacionats amb els estudis que es volen cursar.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ca-ES" dirty="0"/>
              <a:t>No té un nombre fix d’exercicis.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ca-ES" dirty="0"/>
              <a:t>L’alumnat tria les matèries d’examen quines i quantes (amb un màxim de 3 per convocatòria)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PAU: Matèries de fase d’admissió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23</a:t>
            </a:fld>
            <a:endParaRPr lang="ca-ES" altLang="ca-ES"/>
          </a:p>
        </p:txBody>
      </p:sp>
      <p:graphicFrame>
        <p:nvGraphicFramePr>
          <p:cNvPr id="6" name="Object 575">
            <a:extLst>
              <a:ext uri="{FF2B5EF4-FFF2-40B4-BE49-F238E27FC236}">
                <a16:creationId xmlns:a16="http://schemas.microsoft.com/office/drawing/2014/main" id="{600DD6E1-8E42-8045-AA91-27E7F6E47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9241"/>
              </p:ext>
            </p:extLst>
          </p:nvPr>
        </p:nvGraphicFramePr>
        <p:xfrm>
          <a:off x="4643438" y="1190625"/>
          <a:ext cx="6999287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Hoja de cálculo" r:id="rId4" imgW="8001077" imgH="5829300" progId="Excel.Sheet.12">
                  <p:embed/>
                </p:oleObj>
              </mc:Choice>
              <mc:Fallback>
                <p:oleObj name="Hoja de cálculo" r:id="rId4" imgW="8001077" imgH="5829300" progId="Excel.Sheet.12">
                  <p:embed/>
                  <p:pic>
                    <p:nvPicPr>
                      <p:cNvPr id="46088" name="Object 575">
                        <a:extLst>
                          <a:ext uri="{FF2B5EF4-FFF2-40B4-BE49-F238E27FC236}">
                            <a16:creationId xmlns:a16="http://schemas.microsoft.com/office/drawing/2014/main" id="{600DD6E1-8E42-8045-AA91-27E7F6E470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190625"/>
                        <a:ext cx="6999287" cy="5146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t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634" y="5474866"/>
            <a:ext cx="3539943" cy="675650"/>
          </a:xfrm>
          <a:prstGeom prst="rect">
            <a:avLst/>
          </a:prstGeom>
        </p:spPr>
      </p:pic>
      <p:grpSp>
        <p:nvGrpSpPr>
          <p:cNvPr id="9" name="Agrupa 8"/>
          <p:cNvGrpSpPr/>
          <p:nvPr/>
        </p:nvGrpSpPr>
        <p:grpSpPr>
          <a:xfrm>
            <a:off x="395536" y="4365104"/>
            <a:ext cx="4105041" cy="943070"/>
            <a:chOff x="416516" y="2739746"/>
            <a:chExt cx="4105041" cy="9430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9F0917-8508-6446-970F-BBA021C8B9A9}"/>
                </a:ext>
              </a:extLst>
            </p:cNvPr>
            <p:cNvSpPr/>
            <p:nvPr/>
          </p:nvSpPr>
          <p:spPr bwMode="auto">
            <a:xfrm>
              <a:off x="416516" y="2743016"/>
              <a:ext cx="1919287" cy="9398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ca-ES" altLang="ca-ES" sz="1600" b="1" dirty="0"/>
                <a:t>*</a:t>
              </a:r>
              <a:r>
                <a:rPr lang="ca-ES" altLang="ca-ES" sz="1600" b="1" dirty="0" smtClean="0"/>
                <a:t>Matèries obligatòries de modalitat</a:t>
              </a:r>
              <a:endParaRPr lang="ca-ES" altLang="ca-ES" sz="16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9F0917-8508-6446-970F-BBA021C8B9A9}"/>
                </a:ext>
              </a:extLst>
            </p:cNvPr>
            <p:cNvSpPr/>
            <p:nvPr/>
          </p:nvSpPr>
          <p:spPr bwMode="auto">
            <a:xfrm>
              <a:off x="2602270" y="2739746"/>
              <a:ext cx="1919287" cy="9398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ca-ES" altLang="ca-ES" sz="1600" b="1" dirty="0" smtClean="0"/>
                <a:t>Matèries optatives</a:t>
              </a:r>
              <a:endParaRPr lang="ca-ES" altLang="ca-ES" sz="16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17D4113-7808-6F43-A658-3AEBF3449F98}"/>
              </a:ext>
            </a:extLst>
          </p:cNvPr>
          <p:cNvSpPr>
            <a:spLocks noChangeAspect="1"/>
          </p:cNvSpPr>
          <p:nvPr/>
        </p:nvSpPr>
        <p:spPr>
          <a:xfrm>
            <a:off x="1403648" y="1584017"/>
            <a:ext cx="2373188" cy="22733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ca-ES" sz="6600" b="1" dirty="0" smtClean="0">
                <a:cs typeface="Arial" pitchFamily="34" charset="0"/>
              </a:rPr>
              <a:t>27 </a:t>
            </a:r>
            <a:r>
              <a:rPr lang="ca-ES" sz="2800" b="1" dirty="0" smtClean="0">
                <a:cs typeface="Arial" pitchFamily="34" charset="0"/>
              </a:rPr>
              <a:t>matèries</a:t>
            </a:r>
            <a:endParaRPr lang="ca-ES" sz="2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ol 3">
            <a:extLst>
              <a:ext uri="{FF2B5EF4-FFF2-40B4-BE49-F238E27FC236}">
                <a16:creationId xmlns:a16="http://schemas.microsoft.com/office/drawing/2014/main" id="{8B5729AD-9B3B-374C-B888-6CFAC951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PAU </a:t>
            </a:r>
            <a:r>
              <a:rPr lang="ca-ES" altLang="ca-ES" dirty="0" smtClean="0"/>
              <a:t>2025: </a:t>
            </a:r>
            <a:r>
              <a:rPr lang="ca-ES" altLang="ca-ES" dirty="0"/>
              <a:t>alumnat </a:t>
            </a:r>
            <a:r>
              <a:rPr lang="ca-ES" altLang="ca-ES" dirty="0" err="1"/>
              <a:t>Batxibac</a:t>
            </a:r>
            <a:endParaRPr lang="ca-ES" altLang="ca-ES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24</a:t>
            </a:fld>
            <a:endParaRPr lang="ca-ES" altLang="ca-ES"/>
          </a:p>
        </p:txBody>
      </p:sp>
      <p:sp>
        <p:nvSpPr>
          <p:cNvPr id="27651" name="QuadreDeText 5">
            <a:extLst>
              <a:ext uri="{FF2B5EF4-FFF2-40B4-BE49-F238E27FC236}">
                <a16:creationId xmlns:a16="http://schemas.microsoft.com/office/drawing/2014/main" id="{71F59140-E9BD-324F-8045-AFE6E7EA3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2708275"/>
            <a:ext cx="2392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000" b="1"/>
              <a:t>Opcions examen </a:t>
            </a:r>
          </a:p>
        </p:txBody>
      </p:sp>
      <p:sp>
        <p:nvSpPr>
          <p:cNvPr id="27652" name="QuadreDeText 2">
            <a:extLst>
              <a:ext uri="{FF2B5EF4-FFF2-40B4-BE49-F238E27FC236}">
                <a16:creationId xmlns:a16="http://schemas.microsoft.com/office/drawing/2014/main" id="{DC77ADC4-56EE-8743-B804-81B1DCBE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33985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/>
              <a:t>BATXIBAC</a:t>
            </a:r>
          </a:p>
        </p:txBody>
      </p:sp>
      <p:sp>
        <p:nvSpPr>
          <p:cNvPr id="27653" name="QuadreDeText 6">
            <a:extLst>
              <a:ext uri="{FF2B5EF4-FFF2-40B4-BE49-F238E27FC236}">
                <a16:creationId xmlns:a16="http://schemas.microsoft.com/office/drawing/2014/main" id="{E815F7F3-3467-FF4B-B842-5805FD0DB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919288"/>
            <a:ext cx="338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a-ES" altLang="ca-ES" dirty="0">
                <a:solidFill>
                  <a:srgbClr val="000000"/>
                </a:solidFill>
              </a:rPr>
              <a:t>Doble titulació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a-ES" altLang="ca-ES" dirty="0" err="1">
                <a:solidFill>
                  <a:srgbClr val="000000"/>
                </a:solidFill>
              </a:rPr>
              <a:t>Prematrícula</a:t>
            </a:r>
            <a:endParaRPr lang="ca-ES" altLang="ca-ES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5C95AC-050A-E041-820F-C8CBD31E31EE}"/>
              </a:ext>
            </a:extLst>
          </p:cNvPr>
          <p:cNvSpPr/>
          <p:nvPr/>
        </p:nvSpPr>
        <p:spPr>
          <a:xfrm>
            <a:off x="2128838" y="1979613"/>
            <a:ext cx="5545137" cy="172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7655" name="Agrupa 2">
            <a:extLst>
              <a:ext uri="{FF2B5EF4-FFF2-40B4-BE49-F238E27FC236}">
                <a16:creationId xmlns:a16="http://schemas.microsoft.com/office/drawing/2014/main" id="{1D9636E1-A26B-0142-9A7D-C512B30E5D2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3600450"/>
            <a:ext cx="7007225" cy="1944688"/>
            <a:chOff x="805217" y="3114504"/>
            <a:chExt cx="7007143" cy="19442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15F677-87CE-5A49-ABE4-3B778A4DAE6B}"/>
                </a:ext>
              </a:extLst>
            </p:cNvPr>
            <p:cNvSpPr/>
            <p:nvPr/>
          </p:nvSpPr>
          <p:spPr>
            <a:xfrm>
              <a:off x="805217" y="3114504"/>
              <a:ext cx="1750993" cy="19442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a-ES" b="1" dirty="0">
                  <a:solidFill>
                    <a:schemeClr val="tx1"/>
                  </a:solidFill>
                  <a:cs typeface="Arial" pitchFamily="34" charset="0"/>
                </a:rPr>
                <a:t>Fase</a:t>
              </a:r>
            </a:p>
            <a:p>
              <a:pPr algn="ctr" eaLnBrk="1" hangingPunct="1">
                <a:defRPr/>
              </a:pPr>
              <a:r>
                <a:rPr lang="ca-ES" b="1" dirty="0">
                  <a:solidFill>
                    <a:schemeClr val="tx1"/>
                  </a:solidFill>
                  <a:cs typeface="Arial" pitchFamily="34" charset="0"/>
                </a:rPr>
                <a:t>d</a:t>
              </a:r>
              <a:r>
                <a:rPr lang="ca-ES" b="1" dirty="0" smtClean="0">
                  <a:solidFill>
                    <a:schemeClr val="tx1"/>
                  </a:solidFill>
                  <a:cs typeface="Arial" pitchFamily="34" charset="0"/>
                </a:rPr>
                <a:t>’accés</a:t>
              </a:r>
              <a:endParaRPr lang="ca-ES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8FD159-41AC-3444-AB09-F3CC135F7302}"/>
                </a:ext>
              </a:extLst>
            </p:cNvPr>
            <p:cNvSpPr/>
            <p:nvPr/>
          </p:nvSpPr>
          <p:spPr>
            <a:xfrm>
              <a:off x="2619709" y="3114504"/>
              <a:ext cx="1663681" cy="19442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a-ES" b="1" dirty="0">
                  <a:solidFill>
                    <a:schemeClr val="tx1"/>
                  </a:solidFill>
                  <a:cs typeface="Arial" pitchFamily="34" charset="0"/>
                </a:rPr>
                <a:t>Fase</a:t>
              </a:r>
            </a:p>
            <a:p>
              <a:pPr algn="ctr" eaLnBrk="1" hangingPunct="1">
                <a:defRPr/>
              </a:pPr>
              <a:r>
                <a:rPr lang="ca-ES" b="1" dirty="0" smtClean="0">
                  <a:solidFill>
                    <a:schemeClr val="tx1"/>
                  </a:solidFill>
                  <a:cs typeface="Arial" pitchFamily="34" charset="0"/>
                </a:rPr>
                <a:t>d’accés</a:t>
              </a:r>
              <a:endParaRPr lang="ca-ES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ca-ES" sz="1200" dirty="0">
                  <a:solidFill>
                    <a:srgbClr val="C00000"/>
                  </a:solidFill>
                  <a:cs typeface="Arial" pitchFamily="34" charset="0"/>
                </a:rPr>
                <a:t>(sense </a:t>
              </a:r>
              <a:r>
                <a:rPr lang="ca-ES" sz="1200" dirty="0" smtClean="0">
                  <a:solidFill>
                    <a:srgbClr val="C00000"/>
                  </a:solidFill>
                  <a:cs typeface="Arial" pitchFamily="34" charset="0"/>
                </a:rPr>
                <a:t>Història/Francès</a:t>
              </a:r>
              <a:r>
                <a:rPr lang="ca-ES" sz="1200" dirty="0">
                  <a:solidFill>
                    <a:srgbClr val="C00000"/>
                  </a:solidFill>
                  <a:cs typeface="Arial" pitchFamily="34" charset="0"/>
                </a:rPr>
                <a:t>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3B87CF-5B27-3E48-937A-0CADBFE56CE7}"/>
                </a:ext>
              </a:extLst>
            </p:cNvPr>
            <p:cNvSpPr/>
            <p:nvPr/>
          </p:nvSpPr>
          <p:spPr>
            <a:xfrm>
              <a:off x="4348476" y="3114504"/>
              <a:ext cx="1663681" cy="19442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a-ES" b="1" dirty="0">
                  <a:solidFill>
                    <a:schemeClr val="tx1"/>
                  </a:solidFill>
                  <a:cs typeface="Arial" pitchFamily="34" charset="0"/>
                </a:rPr>
                <a:t>Fase</a:t>
              </a:r>
            </a:p>
            <a:p>
              <a:pPr algn="ctr" eaLnBrk="1" hangingPunct="1">
                <a:defRPr/>
              </a:pPr>
              <a:r>
                <a:rPr lang="ca-ES" b="1" dirty="0" smtClean="0">
                  <a:solidFill>
                    <a:schemeClr val="tx1"/>
                  </a:solidFill>
                  <a:cs typeface="Arial" pitchFamily="34" charset="0"/>
                </a:rPr>
                <a:t>d’admissió</a:t>
              </a:r>
              <a:endParaRPr lang="ca-ES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EB94B2-722A-2D4E-A73A-DF0044D61920}"/>
                </a:ext>
              </a:extLst>
            </p:cNvPr>
            <p:cNvSpPr/>
            <p:nvPr/>
          </p:nvSpPr>
          <p:spPr>
            <a:xfrm>
              <a:off x="6077243" y="3114504"/>
              <a:ext cx="1735117" cy="19442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a-ES" b="1" dirty="0">
                  <a:solidFill>
                    <a:schemeClr val="tx1"/>
                  </a:solidFill>
                  <a:cs typeface="Arial" pitchFamily="34" charset="0"/>
                </a:rPr>
                <a:t>Fase</a:t>
              </a:r>
              <a:br>
                <a:rPr lang="ca-ES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ca-ES" b="1" dirty="0" smtClean="0">
                  <a:solidFill>
                    <a:schemeClr val="tx1"/>
                  </a:solidFill>
                  <a:cs typeface="Arial" pitchFamily="34" charset="0"/>
                </a:rPr>
                <a:t>d’accés</a:t>
              </a:r>
              <a:endParaRPr lang="ca-ES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ca-ES" b="1" dirty="0">
                  <a:solidFill>
                    <a:schemeClr val="tx1"/>
                  </a:solidFill>
                  <a:cs typeface="Arial" pitchFamily="34" charset="0"/>
                </a:rPr>
                <a:t>+</a:t>
              </a:r>
            </a:p>
            <a:p>
              <a:pPr algn="ctr" eaLnBrk="1" hangingPunct="1">
                <a:defRPr/>
              </a:pPr>
              <a:r>
                <a:rPr lang="ca-ES" b="1" dirty="0">
                  <a:solidFill>
                    <a:schemeClr val="tx1"/>
                  </a:solidFill>
                  <a:cs typeface="Arial" pitchFamily="34" charset="0"/>
                </a:rPr>
                <a:t>Fase</a:t>
              </a:r>
            </a:p>
            <a:p>
              <a:pPr algn="ctr" eaLnBrk="1" hangingPunct="1">
                <a:defRPr/>
              </a:pPr>
              <a:r>
                <a:rPr lang="ca-ES" b="1" dirty="0">
                  <a:solidFill>
                    <a:schemeClr val="tx1"/>
                  </a:solidFill>
                  <a:cs typeface="Arial" pitchFamily="34" charset="0"/>
                </a:rPr>
                <a:t>d</a:t>
              </a:r>
              <a:r>
                <a:rPr lang="ca-ES" b="1" dirty="0" smtClean="0">
                  <a:solidFill>
                    <a:schemeClr val="tx1"/>
                  </a:solidFill>
                  <a:cs typeface="Arial" pitchFamily="34" charset="0"/>
                </a:rPr>
                <a:t>’admissió</a:t>
              </a:r>
              <a:endParaRPr lang="ca-ES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cxnSp>
        <p:nvCxnSpPr>
          <p:cNvPr id="24" name="Connector de fletxa recta 23">
            <a:extLst>
              <a:ext uri="{FF2B5EF4-FFF2-40B4-BE49-F238E27FC236}">
                <a16:creationId xmlns:a16="http://schemas.microsoft.com/office/drawing/2014/main" id="{E2051359-6C06-3A40-8439-CE2F4C66A25C}"/>
              </a:ext>
            </a:extLst>
          </p:cNvPr>
          <p:cNvCxnSpPr/>
          <p:nvPr/>
        </p:nvCxnSpPr>
        <p:spPr>
          <a:xfrm>
            <a:off x="4456113" y="3176588"/>
            <a:ext cx="0" cy="288925"/>
          </a:xfrm>
          <a:prstGeom prst="straightConnector1">
            <a:avLst/>
          </a:prstGeom>
          <a:ln w="3175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ol 3">
            <a:extLst>
              <a:ext uri="{FF2B5EF4-FFF2-40B4-BE49-F238E27FC236}">
                <a16:creationId xmlns:a16="http://schemas.microsoft.com/office/drawing/2014/main" id="{186657D6-BA4E-6248-A375-A223F66B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PAU </a:t>
            </a:r>
            <a:r>
              <a:rPr lang="ca-ES" altLang="ca-ES" dirty="0" smtClean="0"/>
              <a:t>2025: </a:t>
            </a:r>
            <a:r>
              <a:rPr lang="ca-ES" altLang="ca-ES" dirty="0"/>
              <a:t>matèries coincidents</a:t>
            </a:r>
          </a:p>
        </p:txBody>
      </p:sp>
      <p:sp>
        <p:nvSpPr>
          <p:cNvPr id="29698" name="Contenidor de text 2">
            <a:extLst>
              <a:ext uri="{FF2B5EF4-FFF2-40B4-BE49-F238E27FC236}">
                <a16:creationId xmlns:a16="http://schemas.microsoft.com/office/drawing/2014/main" id="{71BC7446-BC84-9C41-8822-713C0D21D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4175" y="1631950"/>
            <a:ext cx="5438775" cy="579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SzPct val="65000"/>
            </a:pPr>
            <a:r>
              <a:rPr lang="ca-ES" altLang="ca-ES" sz="2000"/>
              <a:t>Quan es matriculen matèries coincidents en una mateixa franja horària…</a:t>
            </a:r>
          </a:p>
          <a:p>
            <a:pPr>
              <a:lnSpc>
                <a:spcPct val="80000"/>
              </a:lnSpc>
            </a:pPr>
            <a:endParaRPr lang="ca-ES" altLang="ca-ES" sz="2000"/>
          </a:p>
          <a:p>
            <a:pPr>
              <a:lnSpc>
                <a:spcPct val="80000"/>
              </a:lnSpc>
            </a:pPr>
            <a:endParaRPr lang="ca-ES" altLang="ca-ES" sz="2000"/>
          </a:p>
          <a:p>
            <a:pPr>
              <a:lnSpc>
                <a:spcPct val="80000"/>
              </a:lnSpc>
            </a:pPr>
            <a:endParaRPr lang="ca-ES" altLang="ca-ES" sz="170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33D0DAD-6FA8-A546-B7E5-F01E17833B68}" type="slidenum">
              <a:rPr lang="ca-ES" altLang="ca-ES" smtClean="0"/>
              <a:pPr>
                <a:defRPr/>
              </a:pPr>
              <a:t>25</a:t>
            </a:fld>
            <a:endParaRPr lang="ca-ES" altLang="ca-ES"/>
          </a:p>
        </p:txBody>
      </p:sp>
      <p:pic>
        <p:nvPicPr>
          <p:cNvPr id="29700" name="Imatge 1">
            <a:extLst>
              <a:ext uri="{FF2B5EF4-FFF2-40B4-BE49-F238E27FC236}">
                <a16:creationId xmlns:a16="http://schemas.microsoft.com/office/drawing/2014/main" id="{B08E88D2-1200-894C-91EB-18BEB86F8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7" t="16650" r="36108" b="38942"/>
          <a:stretch>
            <a:fillRect/>
          </a:stretch>
        </p:blipFill>
        <p:spPr bwMode="auto">
          <a:xfrm>
            <a:off x="809625" y="1557338"/>
            <a:ext cx="3063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QuadreDeText 2">
            <a:extLst>
              <a:ext uri="{FF2B5EF4-FFF2-40B4-BE49-F238E27FC236}">
                <a16:creationId xmlns:a16="http://schemas.microsoft.com/office/drawing/2014/main" id="{B985E630-A763-EC49-978E-22DBDBCC7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2416175"/>
            <a:ext cx="653256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altLang="ca-ES" dirty="0"/>
              <a:t>Aquestes proves es realitzen seguides sense sortir de l’aula.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altLang="ca-ES" dirty="0"/>
              <a:t>Es tria la matèria de la qual es vol examinar primer.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altLang="ca-ES" dirty="0"/>
              <a:t>Quan acaba el primer examen (1h 30 minuts / 2 hores, segons tipologia de tribunal) es lliura i es facilita el segon.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altLang="ca-ES" dirty="0"/>
              <a:t>Interval de descans (sense sortir de l’aula).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altLang="ca-ES" dirty="0"/>
              <a:t>Coincidència de </a:t>
            </a:r>
            <a:r>
              <a:rPr lang="ca-ES" altLang="ca-ES" b="1" dirty="0"/>
              <a:t>tres</a:t>
            </a:r>
            <a:r>
              <a:rPr lang="ca-ES" altLang="ca-ES" dirty="0"/>
              <a:t> matèries el mateix procediment.</a:t>
            </a:r>
          </a:p>
          <a:p>
            <a:pPr>
              <a:buFont typeface="Wingdings" pitchFamily="2" charset="2"/>
              <a:buChar char="§"/>
            </a:pPr>
            <a:endParaRPr lang="ca-ES" altLang="ca-ES" u="sng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2B3969-7DD1-884A-8C1B-8C5AB8E2CFD0}"/>
              </a:ext>
            </a:extLst>
          </p:cNvPr>
          <p:cNvSpPr/>
          <p:nvPr/>
        </p:nvSpPr>
        <p:spPr bwMode="auto">
          <a:xfrm>
            <a:off x="539750" y="1484313"/>
            <a:ext cx="828675" cy="82867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arrodonit 20"/>
          <p:cNvSpPr/>
          <p:nvPr/>
        </p:nvSpPr>
        <p:spPr>
          <a:xfrm>
            <a:off x="5138378" y="5590516"/>
            <a:ext cx="3096344" cy="433686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0723" name="Títol 3">
            <a:extLst>
              <a:ext uri="{FF2B5EF4-FFF2-40B4-BE49-F238E27FC236}">
                <a16:creationId xmlns:a16="http://schemas.microsoft.com/office/drawing/2014/main" id="{847BE73B-8123-584C-BBBC-02FA09D9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PAU </a:t>
            </a:r>
            <a:r>
              <a:rPr lang="ca-ES" altLang="ca-ES" dirty="0" smtClean="0"/>
              <a:t>2025: </a:t>
            </a:r>
            <a:r>
              <a:rPr lang="ca-ES" altLang="ca-ES" dirty="0"/>
              <a:t>matèries-material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26</a:t>
            </a:fld>
            <a:endParaRPr lang="ca-ES" altLang="ca-E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7FB83C-1ADD-4943-A5B3-84B9CB76B8E3}"/>
              </a:ext>
            </a:extLst>
          </p:cNvPr>
          <p:cNvSpPr/>
          <p:nvPr/>
        </p:nvSpPr>
        <p:spPr>
          <a:xfrm>
            <a:off x="514350" y="1844675"/>
            <a:ext cx="2476500" cy="3268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32000" rIns="72000"/>
          <a:lstStyle/>
          <a:p>
            <a:pPr algn="ctr" eaLnBrk="1" hangingPunct="1">
              <a:defRPr/>
            </a:pPr>
            <a:r>
              <a:rPr lang="ca-ES" sz="2400" b="1" dirty="0">
                <a:solidFill>
                  <a:schemeClr val="tx1"/>
                </a:solidFill>
                <a:cs typeface="Arial" pitchFamily="34" charset="0"/>
              </a:rPr>
              <a:t>Matèries </a:t>
            </a:r>
            <a:r>
              <a:rPr lang="ca-ES" sz="2400" b="1" dirty="0" smtClean="0">
                <a:solidFill>
                  <a:schemeClr val="tx1"/>
                </a:solidFill>
                <a:cs typeface="Arial" pitchFamily="34" charset="0"/>
              </a:rPr>
              <a:t>Arts</a:t>
            </a:r>
          </a:p>
          <a:p>
            <a:pPr algn="ctr" eaLnBrk="1" hangingPunct="1">
              <a:defRPr/>
            </a:pPr>
            <a:endParaRPr lang="ca-ES" sz="2000" b="1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a-ES" altLang="ca-ES" sz="1400" dirty="0" smtClean="0">
                <a:solidFill>
                  <a:schemeClr val="tx1"/>
                </a:solidFill>
              </a:rPr>
              <a:t>Dibuix Artístic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a-ES" altLang="ca-ES" sz="1400" dirty="0" smtClean="0">
                <a:solidFill>
                  <a:schemeClr val="tx1"/>
                </a:solidFill>
              </a:rPr>
              <a:t>Disseny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a-ES" altLang="ca-ES" sz="1400" dirty="0" smtClean="0">
                <a:solidFill>
                  <a:schemeClr val="tx1"/>
                </a:solidFill>
              </a:rPr>
              <a:t>Fonaments Artístics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a-ES" altLang="ca-ES" sz="1400" dirty="0" smtClean="0">
                <a:solidFill>
                  <a:schemeClr val="tx1"/>
                </a:solidFill>
              </a:rPr>
              <a:t>Tècniques d’Expressió Gràficoplàstiques</a:t>
            </a:r>
            <a:endParaRPr lang="ca-ES" altLang="ca-ES" sz="1100" dirty="0" smtClean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endParaRPr lang="ca-ES" altLang="ca-ES" sz="1400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ca-ES" dirty="0">
                <a:solidFill>
                  <a:srgbClr val="000000"/>
                </a:solidFill>
                <a:ea typeface="ＭＳ Ｐゴシック" pitchFamily="34" charset="-128"/>
              </a:rPr>
              <a:t>Consultar «Informació addicional de la matèria»</a:t>
            </a:r>
            <a:endParaRPr lang="ca-ES" altLang="ca-ES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endParaRPr lang="ca-E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4ABB5B-C0FF-DF4E-91B3-1D5072BC6CA4}"/>
              </a:ext>
            </a:extLst>
          </p:cNvPr>
          <p:cNvSpPr/>
          <p:nvPr/>
        </p:nvSpPr>
        <p:spPr>
          <a:xfrm>
            <a:off x="3092450" y="1844675"/>
            <a:ext cx="2544763" cy="3268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32000" rIns="72000"/>
          <a:lstStyle/>
          <a:p>
            <a:pPr algn="ctr" eaLnBrk="1" hangingPunct="1">
              <a:defRPr/>
            </a:pPr>
            <a:r>
              <a:rPr lang="ca-ES" sz="2000" b="1" dirty="0" smtClean="0">
                <a:solidFill>
                  <a:schemeClr val="tx1"/>
                </a:solidFill>
                <a:cs typeface="Arial" pitchFamily="34" charset="0"/>
              </a:rPr>
              <a:t>Llengua i Cultura Gregues </a:t>
            </a:r>
            <a:r>
              <a:rPr lang="ca-ES" sz="2000" b="1" dirty="0">
                <a:solidFill>
                  <a:schemeClr val="tx1"/>
                </a:solidFill>
                <a:cs typeface="Arial" pitchFamily="34" charset="0"/>
              </a:rPr>
              <a:t>/ </a:t>
            </a:r>
            <a:r>
              <a:rPr lang="ca-ES" sz="2000" b="1" dirty="0" smtClean="0">
                <a:solidFill>
                  <a:schemeClr val="tx1"/>
                </a:solidFill>
                <a:cs typeface="Arial" pitchFamily="34" charset="0"/>
              </a:rPr>
              <a:t>Llengua i Cultura Llatines</a:t>
            </a:r>
            <a:endParaRPr lang="ca-ES" sz="2000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endParaRPr lang="ca-ES" altLang="ca-ES" sz="1600" dirty="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a-ES" altLang="ca-ES" dirty="0" smtClean="0">
                <a:solidFill>
                  <a:srgbClr val="000000"/>
                </a:solidFill>
              </a:rPr>
              <a:t>Diccionari</a:t>
            </a:r>
            <a:endParaRPr lang="ca-ES" altLang="ca-ES" dirty="0"/>
          </a:p>
          <a:p>
            <a:pPr algn="ctr" eaLnBrk="1" hangingPunct="1">
              <a:defRPr/>
            </a:pPr>
            <a:r>
              <a:rPr lang="ca-ES" altLang="ca-ES" dirty="0">
                <a:solidFill>
                  <a:srgbClr val="000000"/>
                </a:solidFill>
              </a:rPr>
              <a:t>Autoritzat l’apèndix gramatical del diccionari</a:t>
            </a:r>
          </a:p>
          <a:p>
            <a:pPr eaLnBrk="1" hangingPunct="1">
              <a:defRPr/>
            </a:pPr>
            <a:endParaRPr lang="ca-ES" altLang="ca-ES" dirty="0">
              <a:latin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A67803-76F7-404F-9159-35C43241AFAE}"/>
              </a:ext>
            </a:extLst>
          </p:cNvPr>
          <p:cNvSpPr/>
          <p:nvPr/>
        </p:nvSpPr>
        <p:spPr>
          <a:xfrm>
            <a:off x="5738813" y="1844675"/>
            <a:ext cx="2509837" cy="3268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32000" rIns="72000"/>
          <a:lstStyle/>
          <a:p>
            <a:pPr algn="ctr" eaLnBrk="1" hangingPunct="1">
              <a:defRPr/>
            </a:pPr>
            <a:r>
              <a:rPr lang="ca-ES" sz="2400" b="1" dirty="0">
                <a:solidFill>
                  <a:schemeClr val="tx1"/>
                </a:solidFill>
                <a:cs typeface="Arial" pitchFamily="34" charset="0"/>
              </a:rPr>
              <a:t>Calculadores</a:t>
            </a:r>
          </a:p>
          <a:p>
            <a:pPr algn="ctr">
              <a:defRPr/>
            </a:pPr>
            <a:r>
              <a:rPr lang="ca-ES" altLang="ca-ES" dirty="0">
                <a:solidFill>
                  <a:srgbClr val="000000"/>
                </a:solidFill>
              </a:rPr>
              <a:t>Autoritzades</a:t>
            </a:r>
          </a:p>
          <a:p>
            <a:pPr algn="ctr">
              <a:defRPr/>
            </a:pPr>
            <a:endParaRPr lang="ca-ES" altLang="ca-ES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ca-ES" altLang="ca-ES" dirty="0">
                <a:solidFill>
                  <a:srgbClr val="000000"/>
                </a:solidFill>
              </a:rPr>
              <a:t>NO AUTORITZAT</a:t>
            </a:r>
          </a:p>
          <a:p>
            <a:pPr algn="ctr">
              <a:defRPr/>
            </a:pPr>
            <a:r>
              <a:rPr lang="ca-ES" altLang="ca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l’ús d'aquelles que puguin portar informació emmagatzemada, que puguin </a:t>
            </a:r>
            <a:r>
              <a:rPr lang="ca-ES" altLang="ca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transmetre-la</a:t>
            </a:r>
            <a:endParaRPr lang="ca-ES" altLang="ca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ca-ES" altLang="ca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ca-E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30734" name="Agrupa 5">
            <a:extLst>
              <a:ext uri="{FF2B5EF4-FFF2-40B4-BE49-F238E27FC236}">
                <a16:creationId xmlns:a16="http://schemas.microsoft.com/office/drawing/2014/main" id="{110AAF2F-1EA9-8847-90DB-010800CA3A2E}"/>
              </a:ext>
            </a:extLst>
          </p:cNvPr>
          <p:cNvGrpSpPr>
            <a:grpSpLocks/>
          </p:cNvGrpSpPr>
          <p:nvPr/>
        </p:nvGrpSpPr>
        <p:grpSpPr bwMode="auto">
          <a:xfrm>
            <a:off x="1422400" y="1404938"/>
            <a:ext cx="828675" cy="828675"/>
            <a:chOff x="1384993" y="1399325"/>
            <a:chExt cx="828675" cy="82867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19EAF7-71CF-3946-A190-CF265B3AB86E}"/>
                </a:ext>
              </a:extLst>
            </p:cNvPr>
            <p:cNvSpPr/>
            <p:nvPr/>
          </p:nvSpPr>
          <p:spPr bwMode="auto">
            <a:xfrm>
              <a:off x="1384993" y="1399325"/>
              <a:ext cx="828675" cy="828675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pic>
          <p:nvPicPr>
            <p:cNvPr id="30742" name="Imatge 2">
              <a:extLst>
                <a:ext uri="{FF2B5EF4-FFF2-40B4-BE49-F238E27FC236}">
                  <a16:creationId xmlns:a16="http://schemas.microsoft.com/office/drawing/2014/main" id="{958B9FB7-BF1D-D045-9F0D-A93E3D8BC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89"/>
            <a:stretch>
              <a:fillRect/>
            </a:stretch>
          </p:blipFill>
          <p:spPr bwMode="auto">
            <a:xfrm>
              <a:off x="1497014" y="1561260"/>
              <a:ext cx="614026" cy="50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5" name="Agrupa 6">
            <a:extLst>
              <a:ext uri="{FF2B5EF4-FFF2-40B4-BE49-F238E27FC236}">
                <a16:creationId xmlns:a16="http://schemas.microsoft.com/office/drawing/2014/main" id="{86F7E0AA-2BD6-EF4A-9846-59807BEAD5B6}"/>
              </a:ext>
            </a:extLst>
          </p:cNvPr>
          <p:cNvGrpSpPr>
            <a:grpSpLocks/>
          </p:cNvGrpSpPr>
          <p:nvPr/>
        </p:nvGrpSpPr>
        <p:grpSpPr bwMode="auto">
          <a:xfrm>
            <a:off x="3971925" y="1438275"/>
            <a:ext cx="828675" cy="828675"/>
            <a:chOff x="3972692" y="1438791"/>
            <a:chExt cx="828675" cy="8286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5CBBF2-34EA-4F4B-A483-126CE04A48BF}"/>
                </a:ext>
              </a:extLst>
            </p:cNvPr>
            <p:cNvSpPr/>
            <p:nvPr/>
          </p:nvSpPr>
          <p:spPr bwMode="auto">
            <a:xfrm>
              <a:off x="3972692" y="1438791"/>
              <a:ext cx="828675" cy="828675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pic>
          <p:nvPicPr>
            <p:cNvPr id="30740" name="Imatge 3">
              <a:extLst>
                <a:ext uri="{FF2B5EF4-FFF2-40B4-BE49-F238E27FC236}">
                  <a16:creationId xmlns:a16="http://schemas.microsoft.com/office/drawing/2014/main" id="{EC6EDC4E-8A27-864C-8E1F-5C108E5F5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13"/>
            <a:stretch>
              <a:fillRect/>
            </a:stretch>
          </p:blipFill>
          <p:spPr bwMode="auto">
            <a:xfrm>
              <a:off x="3972692" y="1527549"/>
              <a:ext cx="815086" cy="65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6" name="Agrupa 4">
            <a:extLst>
              <a:ext uri="{FF2B5EF4-FFF2-40B4-BE49-F238E27FC236}">
                <a16:creationId xmlns:a16="http://schemas.microsoft.com/office/drawing/2014/main" id="{EB6F7BD0-9CE2-1045-81AD-345DB0E2CA6E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1417638"/>
            <a:ext cx="828675" cy="828675"/>
            <a:chOff x="6579392" y="1527549"/>
            <a:chExt cx="828675" cy="82867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AFF7BFF-9926-024B-8263-C36C9351628C}"/>
                </a:ext>
              </a:extLst>
            </p:cNvPr>
            <p:cNvSpPr/>
            <p:nvPr/>
          </p:nvSpPr>
          <p:spPr bwMode="auto">
            <a:xfrm>
              <a:off x="6579392" y="1527549"/>
              <a:ext cx="828675" cy="828675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pic>
          <p:nvPicPr>
            <p:cNvPr id="30738" name="Imatge 1">
              <a:extLst>
                <a:ext uri="{FF2B5EF4-FFF2-40B4-BE49-F238E27FC236}">
                  <a16:creationId xmlns:a16="http://schemas.microsoft.com/office/drawing/2014/main" id="{F54E6033-6A06-1F46-8203-F904E4C17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6"/>
            <a:stretch>
              <a:fillRect/>
            </a:stretch>
          </p:blipFill>
          <p:spPr bwMode="auto">
            <a:xfrm>
              <a:off x="6600455" y="1616854"/>
              <a:ext cx="806066" cy="65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280217" y="5622693"/>
            <a:ext cx="7295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+ </a:t>
            </a:r>
            <a:r>
              <a:rPr lang="es-ES" dirty="0" err="1">
                <a:hlinkClick r:id="rId5"/>
              </a:rPr>
              <a:t>informació</a:t>
            </a:r>
            <a:r>
              <a:rPr lang="es-ES" dirty="0">
                <a:hlinkClick r:id="rId5"/>
              </a:rPr>
              <a:t> </a:t>
            </a:r>
            <a:r>
              <a:rPr lang="es-ES" dirty="0" err="1">
                <a:hlinkClick r:id="rId5"/>
              </a:rPr>
              <a:t>dia</a:t>
            </a:r>
            <a:r>
              <a:rPr lang="es-ES" dirty="0">
                <a:hlinkClick r:id="rId5"/>
              </a:rPr>
              <a:t> de la </a:t>
            </a:r>
            <a:r>
              <a:rPr lang="es-ES" dirty="0" err="1">
                <a:hlinkClick r:id="rId5"/>
              </a:rPr>
              <a:t>prova</a:t>
            </a:r>
            <a:endParaRPr lang="ca-ES" dirty="0"/>
          </a:p>
        </p:txBody>
      </p:sp>
      <p:pic>
        <p:nvPicPr>
          <p:cNvPr id="22" name="Imatge 4">
            <a:extLst>
              <a:ext uri="{FF2B5EF4-FFF2-40B4-BE49-F238E27FC236}">
                <a16:creationId xmlns:a16="http://schemas.microsoft.com/office/drawing/2014/main" id="{01737399-E921-C842-9A44-BAD9940609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7"/>
          <a:stretch>
            <a:fillRect/>
          </a:stretch>
        </p:blipFill>
        <p:spPr bwMode="auto">
          <a:xfrm>
            <a:off x="7826963" y="5829689"/>
            <a:ext cx="690874" cy="41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ol 3">
            <a:extLst>
              <a:ext uri="{FF2B5EF4-FFF2-40B4-BE49-F238E27FC236}">
                <a16:creationId xmlns:a16="http://schemas.microsoft.com/office/drawing/2014/main" id="{FADF4CC2-F9FC-984A-9CCD-3D231B8B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PAU </a:t>
            </a:r>
            <a:r>
              <a:rPr lang="ca-ES" altLang="ca-ES" dirty="0" smtClean="0"/>
              <a:t>2025: </a:t>
            </a:r>
            <a:r>
              <a:rPr lang="ca-ES" altLang="ca-ES" dirty="0"/>
              <a:t>Instruccions per al dia de la prova</a:t>
            </a: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27</a:t>
            </a:fld>
            <a:endParaRPr lang="ca-ES" altLang="ca-ES"/>
          </a:p>
        </p:txBody>
      </p:sp>
      <p:grpSp>
        <p:nvGrpSpPr>
          <p:cNvPr id="31747" name="Agrupa 17">
            <a:extLst>
              <a:ext uri="{FF2B5EF4-FFF2-40B4-BE49-F238E27FC236}">
                <a16:creationId xmlns:a16="http://schemas.microsoft.com/office/drawing/2014/main" id="{258B1F72-27C0-774A-9A3F-FC643D67A3A3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1412875"/>
            <a:ext cx="5969000" cy="4392613"/>
            <a:chOff x="1619672" y="1412776"/>
            <a:chExt cx="5630569" cy="4143824"/>
          </a:xfrm>
        </p:grpSpPr>
        <p:sp>
          <p:nvSpPr>
            <p:cNvPr id="2" name="Rectangle arrodonit 1">
              <a:extLst>
                <a:ext uri="{FF2B5EF4-FFF2-40B4-BE49-F238E27FC236}">
                  <a16:creationId xmlns:a16="http://schemas.microsoft.com/office/drawing/2014/main" id="{73B16437-541C-534C-9B27-E338D23F46C0}"/>
                </a:ext>
              </a:extLst>
            </p:cNvPr>
            <p:cNvSpPr/>
            <p:nvPr/>
          </p:nvSpPr>
          <p:spPr>
            <a:xfrm>
              <a:off x="1619672" y="1412776"/>
              <a:ext cx="5630569" cy="3622664"/>
            </a:xfrm>
            <a:prstGeom prst="roundRect">
              <a:avLst>
                <a:gd name="adj" fmla="val 4573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187559C-658B-C34F-AFEA-49414BA7C296}"/>
                </a:ext>
              </a:extLst>
            </p:cNvPr>
            <p:cNvSpPr/>
            <p:nvPr/>
          </p:nvSpPr>
          <p:spPr>
            <a:xfrm>
              <a:off x="4074061" y="4894666"/>
              <a:ext cx="600494" cy="60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7F0BB7-CBA6-1446-9F31-30F9E80E67F0}"/>
                </a:ext>
              </a:extLst>
            </p:cNvPr>
            <p:cNvSpPr/>
            <p:nvPr/>
          </p:nvSpPr>
          <p:spPr>
            <a:xfrm flipV="1">
              <a:off x="3511005" y="5360416"/>
              <a:ext cx="1726608" cy="196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A868167-8AB5-9C4E-A32C-E85EFF32104F}"/>
                </a:ext>
              </a:extLst>
            </p:cNvPr>
            <p:cNvSpPr/>
            <p:nvPr/>
          </p:nvSpPr>
          <p:spPr>
            <a:xfrm>
              <a:off x="4410997" y="1465192"/>
              <a:ext cx="100332" cy="1108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5" name="Rectangle arrodonit 4">
              <a:extLst>
                <a:ext uri="{FF2B5EF4-FFF2-40B4-BE49-F238E27FC236}">
                  <a16:creationId xmlns:a16="http://schemas.microsoft.com/office/drawing/2014/main" id="{225E5844-CF36-8249-83C3-34D5B822E8D7}"/>
                </a:ext>
              </a:extLst>
            </p:cNvPr>
            <p:cNvSpPr/>
            <p:nvPr/>
          </p:nvSpPr>
          <p:spPr>
            <a:xfrm>
              <a:off x="1824829" y="1611956"/>
              <a:ext cx="5272668" cy="1362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31758" name="Rectangle 9">
              <a:extLst>
                <a:ext uri="{FF2B5EF4-FFF2-40B4-BE49-F238E27FC236}">
                  <a16:creationId xmlns:a16="http://schemas.microsoft.com/office/drawing/2014/main" id="{DCAA1B4A-F899-2246-9047-8DFDF98A2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173" y="1584395"/>
              <a:ext cx="15103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700" dirty="0">
                  <a:latin typeface="Helvetica" pitchFamily="2" charset="0"/>
                </a:rPr>
                <a:t>www.canaluniversitats.gencat.cat</a:t>
              </a:r>
              <a:endParaRPr lang="ca-ES" altLang="es-ES" sz="700" dirty="0">
                <a:latin typeface="Calibri" panose="020F0502020204030204" pitchFamily="34" charset="0"/>
              </a:endParaRPr>
            </a:p>
          </p:txBody>
        </p:sp>
        <p:sp>
          <p:nvSpPr>
            <p:cNvPr id="17" name="Rectangle arrodonit 16">
              <a:extLst>
                <a:ext uri="{FF2B5EF4-FFF2-40B4-BE49-F238E27FC236}">
                  <a16:creationId xmlns:a16="http://schemas.microsoft.com/office/drawing/2014/main" id="{3FA0257C-9731-9F42-B326-83E1D03CA8D9}"/>
                </a:ext>
              </a:extLst>
            </p:cNvPr>
            <p:cNvSpPr/>
            <p:nvPr/>
          </p:nvSpPr>
          <p:spPr>
            <a:xfrm>
              <a:off x="1824829" y="4094955"/>
              <a:ext cx="5272668" cy="73531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grpSp>
          <p:nvGrpSpPr>
            <p:cNvPr id="31760" name="Agrupa 14">
              <a:extLst>
                <a:ext uri="{FF2B5EF4-FFF2-40B4-BE49-F238E27FC236}">
                  <a16:creationId xmlns:a16="http://schemas.microsoft.com/office/drawing/2014/main" id="{3BD15EC1-06D6-C644-BFF9-50AA0A965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5361" y="1646089"/>
              <a:ext cx="357218" cy="74358"/>
              <a:chOff x="6655361" y="1646089"/>
              <a:chExt cx="357218" cy="7435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0811E79-8608-E14B-A363-7978AFB570C8}"/>
                  </a:ext>
                </a:extLst>
              </p:cNvPr>
              <p:cNvSpPr/>
              <p:nvPr/>
            </p:nvSpPr>
            <p:spPr>
              <a:xfrm>
                <a:off x="6795004" y="1649395"/>
                <a:ext cx="76373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307A88E-B17C-DB4D-BC03-CF09C48C2B4D}"/>
                  </a:ext>
                </a:extLst>
              </p:cNvPr>
              <p:cNvSpPr/>
              <p:nvPr/>
            </p:nvSpPr>
            <p:spPr>
              <a:xfrm>
                <a:off x="6655737" y="1646399"/>
                <a:ext cx="76372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2CF4DF7-DD8E-0D41-B30A-62F35DA2CC62}"/>
                  </a:ext>
                </a:extLst>
              </p:cNvPr>
              <p:cNvSpPr/>
              <p:nvPr/>
            </p:nvSpPr>
            <p:spPr>
              <a:xfrm>
                <a:off x="6935768" y="1646399"/>
                <a:ext cx="76373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</p:grpSp>
      </p:grpSp>
      <p:grpSp>
        <p:nvGrpSpPr>
          <p:cNvPr id="6" name="Agrupa 5"/>
          <p:cNvGrpSpPr/>
          <p:nvPr/>
        </p:nvGrpSpPr>
        <p:grpSpPr>
          <a:xfrm>
            <a:off x="5652120" y="5146792"/>
            <a:ext cx="7322419" cy="658696"/>
            <a:chOff x="5253564" y="5622693"/>
            <a:chExt cx="7322419" cy="658696"/>
          </a:xfrm>
        </p:grpSpPr>
        <p:sp>
          <p:nvSpPr>
            <p:cNvPr id="23" name="Rectangle arrodonit 22"/>
            <p:cNvSpPr/>
            <p:nvPr/>
          </p:nvSpPr>
          <p:spPr>
            <a:xfrm>
              <a:off x="5253564" y="5624737"/>
              <a:ext cx="3096022" cy="433686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80217" y="5622693"/>
              <a:ext cx="72957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>
                  <a:hlinkClick r:id="rId2"/>
                </a:rPr>
                <a:t>+ </a:t>
              </a:r>
              <a:r>
                <a:rPr lang="es-ES" dirty="0" err="1">
                  <a:hlinkClick r:id="rId2"/>
                </a:rPr>
                <a:t>informació</a:t>
              </a:r>
              <a:r>
                <a:rPr lang="es-ES" dirty="0">
                  <a:hlinkClick r:id="rId2"/>
                </a:rPr>
                <a:t> </a:t>
              </a:r>
              <a:r>
                <a:rPr lang="es-ES" dirty="0" err="1">
                  <a:hlinkClick r:id="rId2"/>
                </a:rPr>
                <a:t>dia</a:t>
              </a:r>
              <a:r>
                <a:rPr lang="es-ES" dirty="0">
                  <a:hlinkClick r:id="rId2"/>
                </a:rPr>
                <a:t> de la </a:t>
              </a:r>
              <a:r>
                <a:rPr lang="es-ES" dirty="0" err="1">
                  <a:hlinkClick r:id="rId2"/>
                </a:rPr>
                <a:t>prova</a:t>
              </a:r>
              <a:endParaRPr lang="ca-ES" dirty="0"/>
            </a:p>
          </p:txBody>
        </p:sp>
        <p:pic>
          <p:nvPicPr>
            <p:cNvPr id="25" name="Imatge 4">
              <a:extLst>
                <a:ext uri="{FF2B5EF4-FFF2-40B4-BE49-F238E27FC236}">
                  <a16:creationId xmlns:a16="http://schemas.microsoft.com/office/drawing/2014/main" id="{01737399-E921-C842-9A44-BAD99406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7966890" y="5864509"/>
              <a:ext cx="690874" cy="41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Imat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987" y="1760326"/>
            <a:ext cx="5589587" cy="3305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idor de text 2">
            <a:extLst>
              <a:ext uri="{FF2B5EF4-FFF2-40B4-BE49-F238E27FC236}">
                <a16:creationId xmlns:a16="http://schemas.microsoft.com/office/drawing/2014/main" id="{4BCAB229-FD82-8147-8364-3D5EB46BF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341438"/>
            <a:ext cx="7877497" cy="1295400"/>
          </a:xfrm>
        </p:spPr>
        <p:txBody>
          <a:bodyPr/>
          <a:lstStyle/>
          <a:p>
            <a:pPr algn="ctr"/>
            <a:r>
              <a:rPr lang="ca-ES" altLang="ca-ES" sz="3600" dirty="0"/>
              <a:t>No és permès l’ús de mòbils ni d’altres dispositius electrònics</a:t>
            </a:r>
          </a:p>
        </p:txBody>
      </p:sp>
      <p:sp>
        <p:nvSpPr>
          <p:cNvPr id="32770" name="Títol 3">
            <a:extLst>
              <a:ext uri="{FF2B5EF4-FFF2-40B4-BE49-F238E27FC236}">
                <a16:creationId xmlns:a16="http://schemas.microsoft.com/office/drawing/2014/main" id="{CFFCFDFA-ADB9-0843-8749-84DC05F7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PAU </a:t>
            </a:r>
            <a:r>
              <a:rPr lang="ca-ES" altLang="ca-ES" dirty="0" smtClean="0"/>
              <a:t>2025: Funcionament general</a:t>
            </a:r>
            <a:endParaRPr lang="ca-ES" altLang="ca-ES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28</a:t>
            </a:fld>
            <a:endParaRPr lang="ca-ES" altLang="ca-ES"/>
          </a:p>
        </p:txBody>
      </p:sp>
      <p:pic>
        <p:nvPicPr>
          <p:cNvPr id="32772" name="Imatge 3">
            <a:extLst>
              <a:ext uri="{FF2B5EF4-FFF2-40B4-BE49-F238E27FC236}">
                <a16:creationId xmlns:a16="http://schemas.microsoft.com/office/drawing/2014/main" id="{07D5F176-99BC-474C-9EB5-75D125B0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>
            <a:fillRect/>
          </a:stretch>
        </p:blipFill>
        <p:spPr bwMode="auto">
          <a:xfrm>
            <a:off x="673100" y="3216275"/>
            <a:ext cx="1679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tge 4">
            <a:extLst>
              <a:ext uri="{FF2B5EF4-FFF2-40B4-BE49-F238E27FC236}">
                <a16:creationId xmlns:a16="http://schemas.microsoft.com/office/drawing/2014/main" id="{B48CD349-B118-F04A-AA8B-B594ECF71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0"/>
          <a:stretch>
            <a:fillRect/>
          </a:stretch>
        </p:blipFill>
        <p:spPr bwMode="auto">
          <a:xfrm>
            <a:off x="6686550" y="3246438"/>
            <a:ext cx="165893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tge 5">
            <a:extLst>
              <a:ext uri="{FF2B5EF4-FFF2-40B4-BE49-F238E27FC236}">
                <a16:creationId xmlns:a16="http://schemas.microsoft.com/office/drawing/2014/main" id="{5F576D1B-802B-6643-A14C-457028AAB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0"/>
          <a:stretch>
            <a:fillRect/>
          </a:stretch>
        </p:blipFill>
        <p:spPr bwMode="auto">
          <a:xfrm>
            <a:off x="3789363" y="3246438"/>
            <a:ext cx="16303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idor de text 2">
            <a:extLst>
              <a:ext uri="{FF2B5EF4-FFF2-40B4-BE49-F238E27FC236}">
                <a16:creationId xmlns:a16="http://schemas.microsoft.com/office/drawing/2014/main" id="{970ABFFB-FC35-2043-8423-4E67F8921ACD}"/>
              </a:ext>
            </a:extLst>
          </p:cNvPr>
          <p:cNvSpPr txBox="1">
            <a:spLocks/>
          </p:cNvSpPr>
          <p:nvPr/>
        </p:nvSpPr>
        <p:spPr bwMode="auto">
          <a:xfrm>
            <a:off x="752475" y="5038725"/>
            <a:ext cx="1516063" cy="55086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Tx/>
              <a:buNone/>
              <a:defRPr sz="2200" b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a-ES" altLang="ca-ES" sz="1800" dirty="0">
                <a:solidFill>
                  <a:srgbClr val="C00000"/>
                </a:solidFill>
              </a:rPr>
              <a:t>Rellotges intel·ligents</a:t>
            </a:r>
          </a:p>
        </p:txBody>
      </p:sp>
      <p:sp>
        <p:nvSpPr>
          <p:cNvPr id="32776" name="Contenidor de text 2">
            <a:extLst>
              <a:ext uri="{FF2B5EF4-FFF2-40B4-BE49-F238E27FC236}">
                <a16:creationId xmlns:a16="http://schemas.microsoft.com/office/drawing/2014/main" id="{696ED80D-345C-684A-9DC9-651C6A8DDB2B}"/>
              </a:ext>
            </a:extLst>
          </p:cNvPr>
          <p:cNvSpPr txBox="1">
            <a:spLocks/>
          </p:cNvSpPr>
          <p:nvPr/>
        </p:nvSpPr>
        <p:spPr bwMode="auto">
          <a:xfrm>
            <a:off x="3860800" y="5038725"/>
            <a:ext cx="15144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ca-ES" altLang="ca-ES" b="1">
                <a:solidFill>
                  <a:srgbClr val="C00000"/>
                </a:solidFill>
              </a:rPr>
              <a:t>Mòbils</a:t>
            </a:r>
          </a:p>
        </p:txBody>
      </p:sp>
      <p:sp>
        <p:nvSpPr>
          <p:cNvPr id="32777" name="Contenidor de text 2">
            <a:extLst>
              <a:ext uri="{FF2B5EF4-FFF2-40B4-BE49-F238E27FC236}">
                <a16:creationId xmlns:a16="http://schemas.microsoft.com/office/drawing/2014/main" id="{D80FA11A-54AD-E04D-9A4F-75BB3D83706A}"/>
              </a:ext>
            </a:extLst>
          </p:cNvPr>
          <p:cNvSpPr txBox="1">
            <a:spLocks/>
          </p:cNvSpPr>
          <p:nvPr/>
        </p:nvSpPr>
        <p:spPr bwMode="auto">
          <a:xfrm>
            <a:off x="6678613" y="5038725"/>
            <a:ext cx="151606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ca-ES" altLang="ca-ES" b="1">
                <a:solidFill>
                  <a:srgbClr val="C00000"/>
                </a:solidFill>
              </a:rPr>
              <a:t>Bolígrafs digitals</a:t>
            </a:r>
          </a:p>
          <a:p>
            <a:pPr algn="ctr">
              <a:buFontTx/>
              <a:buNone/>
            </a:pPr>
            <a:endParaRPr lang="ca-ES" altLang="ca-ES" b="1">
              <a:solidFill>
                <a:srgbClr val="C00000"/>
              </a:solidFill>
            </a:endParaRPr>
          </a:p>
        </p:txBody>
      </p:sp>
      <p:cxnSp>
        <p:nvCxnSpPr>
          <p:cNvPr id="8" name="Connector recte 7">
            <a:extLst>
              <a:ext uri="{FF2B5EF4-FFF2-40B4-BE49-F238E27FC236}">
                <a16:creationId xmlns:a16="http://schemas.microsoft.com/office/drawing/2014/main" id="{2CAC3BF7-17C9-4F42-B46D-9C4DB4AB5B99}"/>
              </a:ext>
            </a:extLst>
          </p:cNvPr>
          <p:cNvCxnSpPr/>
          <p:nvPr/>
        </p:nvCxnSpPr>
        <p:spPr>
          <a:xfrm>
            <a:off x="611188" y="2992438"/>
            <a:ext cx="1728787" cy="172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recte 19">
            <a:extLst>
              <a:ext uri="{FF2B5EF4-FFF2-40B4-BE49-F238E27FC236}">
                <a16:creationId xmlns:a16="http://schemas.microsoft.com/office/drawing/2014/main" id="{1CE346BE-ED6C-644B-899C-7983ECFB5505}"/>
              </a:ext>
            </a:extLst>
          </p:cNvPr>
          <p:cNvCxnSpPr/>
          <p:nvPr/>
        </p:nvCxnSpPr>
        <p:spPr>
          <a:xfrm>
            <a:off x="3740150" y="3060700"/>
            <a:ext cx="1728788" cy="17287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recte 20">
            <a:extLst>
              <a:ext uri="{FF2B5EF4-FFF2-40B4-BE49-F238E27FC236}">
                <a16:creationId xmlns:a16="http://schemas.microsoft.com/office/drawing/2014/main" id="{5071DD35-6CF8-D340-9008-00836858F908}"/>
              </a:ext>
            </a:extLst>
          </p:cNvPr>
          <p:cNvCxnSpPr/>
          <p:nvPr/>
        </p:nvCxnSpPr>
        <p:spPr>
          <a:xfrm>
            <a:off x="6473825" y="3016250"/>
            <a:ext cx="1727200" cy="1727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idor de text 2">
            <a:extLst>
              <a:ext uri="{FF2B5EF4-FFF2-40B4-BE49-F238E27FC236}">
                <a16:creationId xmlns:a16="http://schemas.microsoft.com/office/drawing/2014/main" id="{954350BF-8D68-AB44-81A8-C3AB0A4D7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238" y="1978025"/>
            <a:ext cx="8570912" cy="428625"/>
          </a:xfrm>
        </p:spPr>
        <p:txBody>
          <a:bodyPr/>
          <a:lstStyle/>
          <a:p>
            <a:r>
              <a:rPr lang="ca-ES" altLang="ca-ES" sz="1800" b="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 L’incompliment d’aquesta norma implica *:</a:t>
            </a:r>
          </a:p>
          <a:p>
            <a:endParaRPr lang="ca-ES" altLang="ca-ES" dirty="0"/>
          </a:p>
        </p:txBody>
      </p:sp>
      <p:sp>
        <p:nvSpPr>
          <p:cNvPr id="33794" name="Títol 5">
            <a:extLst>
              <a:ext uri="{FF2B5EF4-FFF2-40B4-BE49-F238E27FC236}">
                <a16:creationId xmlns:a16="http://schemas.microsoft.com/office/drawing/2014/main" id="{94141883-0301-A148-BAD9-0ABE1B78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158875"/>
            <a:ext cx="8423275" cy="539750"/>
          </a:xfrm>
          <a:solidFill>
            <a:schemeClr val="bg1"/>
          </a:solidFill>
        </p:spPr>
        <p:txBody>
          <a:bodyPr/>
          <a:lstStyle/>
          <a:p>
            <a:r>
              <a:rPr lang="ca-ES" altLang="ca-ES" sz="1600" dirty="0">
                <a:solidFill>
                  <a:schemeClr val="tx1"/>
                </a:solidFill>
              </a:rPr>
              <a:t/>
            </a:r>
            <a:br>
              <a:rPr lang="ca-ES" altLang="ca-ES" sz="1600" dirty="0">
                <a:solidFill>
                  <a:schemeClr val="tx1"/>
                </a:solidFill>
              </a:rPr>
            </a:br>
            <a:r>
              <a:rPr lang="ca-ES" altLang="ca-ES" sz="1600" dirty="0">
                <a:solidFill>
                  <a:schemeClr val="tx1"/>
                </a:solidFill>
              </a:rPr>
              <a:t/>
            </a:r>
            <a:br>
              <a:rPr lang="ca-ES" altLang="ca-ES" sz="1600" dirty="0">
                <a:solidFill>
                  <a:schemeClr val="tx1"/>
                </a:solidFill>
              </a:rPr>
            </a:br>
            <a:r>
              <a:rPr lang="ca-ES" altLang="ca-ES" sz="2000" dirty="0">
                <a:solidFill>
                  <a:schemeClr val="tx1"/>
                </a:solidFill>
              </a:rPr>
              <a:t>Tot aparell electrònic que pugui rebre o emetre senyal ha d’estar completament apagat durant la realització de les proves</a:t>
            </a:r>
            <a:r>
              <a:rPr lang="ca-ES" altLang="ca-ES" sz="1600" dirty="0">
                <a:solidFill>
                  <a:schemeClr val="tx1"/>
                </a:solidFill>
              </a:rPr>
              <a:t/>
            </a:r>
            <a:br>
              <a:rPr lang="ca-ES" altLang="ca-ES" sz="1600" dirty="0">
                <a:solidFill>
                  <a:schemeClr val="tx1"/>
                </a:solidFill>
              </a:rPr>
            </a:br>
            <a:endParaRPr lang="ca-ES" altLang="ca-ES" sz="1600" dirty="0">
              <a:solidFill>
                <a:schemeClr val="tx1"/>
              </a:solidFill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29</a:t>
            </a:fld>
            <a:endParaRPr lang="ca-ES" altLang="ca-ES"/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192B69DE-121F-C644-8F09-4E95C9C7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5378450"/>
            <a:ext cx="6364288" cy="30797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400" i="1" kern="0" dirty="0">
                <a:solidFill>
                  <a:prstClr val="black"/>
                </a:solidFill>
                <a:cs typeface="+mn-cs"/>
              </a:rPr>
              <a:t>* Aquest procediment és aplicable en qualsevol altre cas d’actitud fraudulenta</a:t>
            </a:r>
          </a:p>
        </p:txBody>
      </p:sp>
      <p:sp>
        <p:nvSpPr>
          <p:cNvPr id="33797" name="Títol 3">
            <a:extLst>
              <a:ext uri="{FF2B5EF4-FFF2-40B4-BE49-F238E27FC236}">
                <a16:creationId xmlns:a16="http://schemas.microsoft.com/office/drawing/2014/main" id="{3FE2618B-C7B7-AE40-98CB-79B78277DA2A}"/>
              </a:ext>
            </a:extLst>
          </p:cNvPr>
          <p:cNvSpPr txBox="1">
            <a:spLocks/>
          </p:cNvSpPr>
          <p:nvPr/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2400" b="1" dirty="0">
                <a:solidFill>
                  <a:srgbClr val="C00000"/>
                </a:solidFill>
              </a:rPr>
              <a:t>PAU </a:t>
            </a:r>
            <a:r>
              <a:rPr lang="ca-ES" altLang="ca-ES" sz="2400" b="1" dirty="0" smtClean="0">
                <a:solidFill>
                  <a:srgbClr val="C00000"/>
                </a:solidFill>
              </a:rPr>
              <a:t>2025: Funcionament general</a:t>
            </a:r>
            <a:endParaRPr lang="ca-ES" altLang="ca-ES" sz="2400" b="1" dirty="0">
              <a:solidFill>
                <a:srgbClr val="C00000"/>
              </a:solidFill>
            </a:endParaRPr>
          </a:p>
        </p:txBody>
      </p:sp>
      <p:sp>
        <p:nvSpPr>
          <p:cNvPr id="33798" name="QuadreDeText 2">
            <a:extLst>
              <a:ext uri="{FF2B5EF4-FFF2-40B4-BE49-F238E27FC236}">
                <a16:creationId xmlns:a16="http://schemas.microsoft.com/office/drawing/2014/main" id="{0192F5D1-3405-D449-AF4F-7F26E808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2514600"/>
            <a:ext cx="70373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a-ES" altLang="es-ES" dirty="0"/>
              <a:t>Expulsió de l’aula.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altLang="es-ES" dirty="0"/>
              <a:t>Apercebiment d’obertura  d’expedient informatiu que pot. comportar suspendre </a:t>
            </a:r>
            <a:r>
              <a:rPr lang="ca-ES" altLang="es-ES" dirty="0" smtClean="0"/>
              <a:t>la </a:t>
            </a:r>
            <a:r>
              <a:rPr lang="ca-ES" altLang="es-ES" dirty="0"/>
              <a:t>PAU en aquesta convocatòria.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altLang="es-ES" dirty="0"/>
              <a:t>Qualificació de l’examen que s’estigui realitzant amb un zero.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altLang="es-ES" dirty="0"/>
              <a:t>Expedient informatiu detallat i objectiu emès per la presidència del tribunal  amb la ratificació de possibles testimonis.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a-ES" altLang="es-ES" dirty="0"/>
              <a:t>Resolució de la comissió coordinadora de </a:t>
            </a:r>
            <a:r>
              <a:rPr lang="ca-ES" altLang="es-ES" dirty="0" smtClean="0"/>
              <a:t>la PAU </a:t>
            </a:r>
            <a:r>
              <a:rPr lang="ca-ES" altLang="es-ES" dirty="0"/>
              <a:t>amb la sanció que pertoqui.</a:t>
            </a:r>
          </a:p>
          <a:p>
            <a:endParaRPr lang="ca-ES" alt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85800" y="40466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a-ES" altLang="ca-ES" sz="2400" b="1" dirty="0" smtClean="0">
                <a:solidFill>
                  <a:srgbClr val="C00000"/>
                </a:solidFill>
                <a:latin typeface="+mj-lt"/>
              </a:rPr>
              <a:t>PAU 2025: Estructura i denominació</a:t>
            </a:r>
            <a:r>
              <a:rPr lang="es-ES_tradnl" altLang="ca-ES" sz="2400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endParaRPr lang="es-ES_tradnl" altLang="ca-ES" sz="4000" dirty="0">
              <a:solidFill>
                <a:schemeClr val="tx2"/>
              </a:solidFill>
              <a:latin typeface="Helvetica Bold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685800" y="1485255"/>
            <a:ext cx="7846640" cy="466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ca-ES" altLang="ca-ES" sz="20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762000" y="1268760"/>
            <a:ext cx="5466184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 dirty="0">
              <a:latin typeface="+mn-lt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685800" y="1471245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+mj-lt"/>
              </a:rPr>
              <a:t>No hi ha canvis en l’estructura de la prova d’accés</a:t>
            </a:r>
            <a:endParaRPr lang="ca-ES" b="1" dirty="0">
              <a:latin typeface="+mj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3456" y="19636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2000" b="1" dirty="0" smtClean="0">
                <a:solidFill>
                  <a:srgbClr val="C00000"/>
                </a:solidFill>
                <a:latin typeface="+mn-lt"/>
              </a:rPr>
              <a:t>Prova d’Accés a la Universitat – Fase d’accés</a:t>
            </a:r>
          </a:p>
          <a:p>
            <a:pPr lvl="1" eaLnBrk="1" hangingPunct="1">
              <a:buClr>
                <a:srgbClr val="CC0033"/>
              </a:buClr>
              <a:buFont typeface="Wingdings" panose="05000000000000000000" pitchFamily="2" charset="2"/>
              <a:buChar char="§"/>
            </a:pPr>
            <a:r>
              <a:rPr lang="ca-ES" altLang="ca-ES" sz="2000" dirty="0" smtClean="0">
                <a:latin typeface="+mn-lt"/>
              </a:rPr>
              <a:t>La prova versarà sobre les matèries comunes i les matèries especifiques obligatòries de modalitat de 2n de batxillerat.</a:t>
            </a:r>
          </a:p>
          <a:p>
            <a:pPr marL="457200" lvl="1" indent="0" eaLnBrk="1" hangingPunct="1">
              <a:buClr>
                <a:srgbClr val="CC0033"/>
              </a:buClr>
              <a:buNone/>
            </a:pPr>
            <a:endParaRPr lang="ca-ES" altLang="ca-ES" sz="2000" dirty="0" smtClean="0">
              <a:latin typeface="+mn-lt"/>
            </a:endParaRPr>
          </a:p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2000" b="1" dirty="0" smtClean="0">
                <a:solidFill>
                  <a:srgbClr val="C00000"/>
                </a:solidFill>
                <a:latin typeface="+mn-lt"/>
              </a:rPr>
              <a:t>Nota d’accés a la Universitat</a:t>
            </a:r>
          </a:p>
          <a:p>
            <a:pPr lvl="1" eaLnBrk="1" hangingPunct="1">
              <a:buClr>
                <a:srgbClr val="CC0033"/>
              </a:buClr>
              <a:buFont typeface="Wingdings" panose="05000000000000000000" pitchFamily="2" charset="2"/>
              <a:buChar char="§"/>
            </a:pPr>
            <a:r>
              <a:rPr lang="ca-ES" altLang="ca-ES" sz="2000" dirty="0" smtClean="0">
                <a:latin typeface="+mn-lt"/>
              </a:rPr>
              <a:t>Mitjana aritmètica de les cinc matèries de la fase d’accés.</a:t>
            </a:r>
          </a:p>
          <a:p>
            <a:pPr lvl="1" eaLnBrk="1" hangingPunct="1">
              <a:buClr>
                <a:srgbClr val="CC0033"/>
              </a:buClr>
              <a:buFont typeface="Wingdings" panose="05000000000000000000" pitchFamily="2" charset="2"/>
              <a:buChar char="§"/>
            </a:pPr>
            <a:r>
              <a:rPr lang="ca-ES" altLang="ca-ES" sz="2000" dirty="0" smtClean="0">
                <a:latin typeface="+mn-lt"/>
              </a:rPr>
              <a:t>Batxillerat 60% i fase d’accés 40%.</a:t>
            </a:r>
          </a:p>
          <a:p>
            <a:pPr marL="457200" lvl="1" indent="0" eaLnBrk="1" hangingPunct="1">
              <a:buClr>
                <a:srgbClr val="CC0033"/>
              </a:buClr>
              <a:buNone/>
            </a:pPr>
            <a:endParaRPr lang="ca-ES" altLang="ca-ES" sz="2000" dirty="0" smtClean="0">
              <a:latin typeface="+mn-lt"/>
            </a:endParaRPr>
          </a:p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2000" b="1" dirty="0" smtClean="0">
                <a:solidFill>
                  <a:srgbClr val="C00000"/>
                </a:solidFill>
                <a:latin typeface="+mn-lt"/>
              </a:rPr>
              <a:t>Nota d’admissió – Fase d’admissió</a:t>
            </a:r>
          </a:p>
          <a:p>
            <a:pPr lvl="1" eaLnBrk="1" hangingPunct="1">
              <a:buClr>
                <a:srgbClr val="CC0033"/>
              </a:buClr>
              <a:buFont typeface="Wingdings" panose="05000000000000000000" pitchFamily="2" charset="2"/>
              <a:buChar char="§"/>
            </a:pPr>
            <a:r>
              <a:rPr lang="ca-ES" altLang="ca-ES" sz="2000" dirty="0" smtClean="0">
                <a:latin typeface="+mn-lt"/>
              </a:rPr>
              <a:t>Les qualificacions més altes en dues matèries un cop ponderades.</a:t>
            </a:r>
            <a:endParaRPr lang="es-ES_tradnl" altLang="ca-ES" sz="2000" dirty="0">
              <a:latin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032633"/>
            <a:ext cx="5974432" cy="3600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10"/>
          <p:cNvSpPr/>
          <p:nvPr/>
        </p:nvSpPr>
        <p:spPr>
          <a:xfrm>
            <a:off x="685800" y="3428999"/>
            <a:ext cx="5974432" cy="3600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/>
          <p:cNvSpPr/>
          <p:nvPr/>
        </p:nvSpPr>
        <p:spPr>
          <a:xfrm>
            <a:off x="685800" y="4869160"/>
            <a:ext cx="5974432" cy="3600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602345"/>
            <a:ext cx="1430288" cy="14302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147433"/>
            <a:ext cx="5184576" cy="591344"/>
          </a:xfrm>
          <a:prstGeom prst="rect">
            <a:avLst/>
          </a:prstGeom>
        </p:spPr>
      </p:pic>
      <p:sp>
        <p:nvSpPr>
          <p:cNvPr id="6" name="Conteni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CD149-8C1A-F943-A0DB-B4613D8E303F}" type="slidenum">
              <a:rPr lang="ca-ES" altLang="ca-ES" smtClean="0"/>
              <a:pPr>
                <a:defRPr/>
              </a:pPr>
              <a:t>3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085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ol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570912" cy="506413"/>
          </a:xfrm>
        </p:spPr>
        <p:txBody>
          <a:bodyPr/>
          <a:lstStyle/>
          <a:p>
            <a:pPr eaLnBrk="1" hangingPunct="1"/>
            <a:r>
              <a:rPr lang="ca-ES" altLang="ca-ES" dirty="0"/>
              <a:t>PAU </a:t>
            </a:r>
            <a:r>
              <a:rPr lang="ca-ES" altLang="ca-ES" dirty="0" smtClean="0"/>
              <a:t>2025: </a:t>
            </a:r>
            <a:r>
              <a:rPr lang="ca-ES" altLang="ca-ES" dirty="0"/>
              <a:t>calendari de matrícula (convocatòria ordinària)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30</a:t>
            </a:fld>
            <a:endParaRPr lang="ca-ES" altLang="ca-ES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688480" y="1696714"/>
            <a:ext cx="18526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C00000"/>
              </a:buClr>
              <a:buFont typeface="Wingdings 2" panose="05020102010507070707" pitchFamily="18" charset="2"/>
              <a:buNone/>
            </a:pPr>
            <a:r>
              <a:rPr lang="ca-ES" altLang="ca-ES" b="1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Prematrícula</a:t>
            </a:r>
            <a:endParaRPr lang="ca-ES" altLang="ca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6" name="Contenidor de contingut 5"/>
          <p:cNvSpPr txBox="1">
            <a:spLocks/>
          </p:cNvSpPr>
          <p:nvPr/>
        </p:nvSpPr>
        <p:spPr bwMode="auto">
          <a:xfrm>
            <a:off x="609724" y="1219717"/>
            <a:ext cx="87868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None/>
            </a:pPr>
            <a:r>
              <a:rPr lang="ca-ES" altLang="ca-ES" sz="2200" b="1" dirty="0">
                <a:latin typeface="Arial" panose="020B0604020202020204" pitchFamily="34" charset="0"/>
              </a:rPr>
              <a:t>Alumnat de </a:t>
            </a:r>
            <a:r>
              <a:rPr lang="ca-ES" altLang="ca-ES" sz="2200" b="1" dirty="0" smtClean="0">
                <a:latin typeface="Arial" panose="020B0604020202020204" pitchFamily="34" charset="0"/>
              </a:rPr>
              <a:t>batxillerat</a:t>
            </a:r>
            <a:endParaRPr lang="ca-ES" altLang="ca-ES" sz="2200" b="1" dirty="0">
              <a:latin typeface="Arial" panose="020B0604020202020204" pitchFamily="34" charset="0"/>
            </a:endParaRPr>
          </a:p>
        </p:txBody>
      </p:sp>
      <p:sp>
        <p:nvSpPr>
          <p:cNvPr id="5128" name="Contenidor de contingut 5"/>
          <p:cNvSpPr txBox="1">
            <a:spLocks/>
          </p:cNvSpPr>
          <p:nvPr/>
        </p:nvSpPr>
        <p:spPr bwMode="auto">
          <a:xfrm>
            <a:off x="371135" y="2043185"/>
            <a:ext cx="1336678" cy="2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None/>
            </a:pPr>
            <a:r>
              <a:rPr lang="ca-ES" altLang="ca-ES" sz="1200" b="1" dirty="0">
                <a:latin typeface="Arial" panose="020B0604020202020204" pitchFamily="34" charset="0"/>
              </a:rPr>
              <a:t>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3573016"/>
            <a:ext cx="3133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sz="1400" dirty="0">
                <a:latin typeface="+mj-lt"/>
              </a:rPr>
              <a:t>Validar dades personals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sz="1400" dirty="0">
                <a:latin typeface="+mj-lt"/>
              </a:rPr>
              <a:t>Validar Centre de batxillerat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sz="1400" dirty="0">
                <a:latin typeface="+mj-lt"/>
              </a:rPr>
              <a:t>Escollir matèries d’examen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sz="1400" dirty="0">
                <a:latin typeface="+mj-lt"/>
              </a:rPr>
              <a:t>Fer constar </a:t>
            </a:r>
            <a:r>
              <a:rPr lang="ca-ES" altLang="ca-ES" sz="1400" dirty="0" smtClean="0">
                <a:latin typeface="+mj-lt"/>
              </a:rPr>
              <a:t>possibles: bonificacions o exempcions </a:t>
            </a:r>
            <a:r>
              <a:rPr lang="ca-ES" altLang="ca-ES" sz="1400" dirty="0">
                <a:latin typeface="+mj-lt"/>
              </a:rPr>
              <a:t>de pagament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sz="1400" dirty="0">
                <a:latin typeface="+mj-lt"/>
              </a:rPr>
              <a:t>Calendari modificació </a:t>
            </a:r>
            <a:r>
              <a:rPr lang="ca-ES" altLang="ca-ES" sz="1400" dirty="0" err="1">
                <a:latin typeface="+mj-lt"/>
              </a:rPr>
              <a:t>prematrícula</a:t>
            </a:r>
            <a:endParaRPr lang="ca-ES" altLang="ca-ES" sz="1400" dirty="0"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38440" y="3699029"/>
            <a:ext cx="2881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sz="1400" dirty="0">
                <a:latin typeface="+mj-lt"/>
              </a:rPr>
              <a:t>Validar la </a:t>
            </a:r>
            <a:r>
              <a:rPr lang="ca-ES" altLang="ca-ES" sz="1400" dirty="0" err="1">
                <a:latin typeface="+mj-lt"/>
              </a:rPr>
              <a:t>prematrícula</a:t>
            </a:r>
            <a:r>
              <a:rPr lang="ca-ES" altLang="ca-ES" sz="1400" dirty="0">
                <a:latin typeface="+mj-lt"/>
              </a:rPr>
              <a:t>: quantes matèries i quines a la fase </a:t>
            </a:r>
            <a:r>
              <a:rPr lang="ca-ES" altLang="ca-ES" sz="1400" dirty="0" smtClean="0">
                <a:latin typeface="+mj-lt"/>
              </a:rPr>
              <a:t>d’admissió</a:t>
            </a:r>
            <a:endParaRPr lang="ca-ES" altLang="ca-ES" sz="1400" dirty="0">
              <a:latin typeface="+mj-lt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sz="1400" dirty="0">
                <a:latin typeface="+mj-lt"/>
              </a:rPr>
              <a:t>Fer el pagament</a:t>
            </a:r>
          </a:p>
        </p:txBody>
      </p:sp>
      <p:grpSp>
        <p:nvGrpSpPr>
          <p:cNvPr id="5137" name="Agrupa 6"/>
          <p:cNvGrpSpPr>
            <a:grpSpLocks/>
          </p:cNvGrpSpPr>
          <p:nvPr/>
        </p:nvGrpSpPr>
        <p:grpSpPr bwMode="auto">
          <a:xfrm>
            <a:off x="4911576" y="5244121"/>
            <a:ext cx="3689350" cy="595312"/>
            <a:chOff x="5146344" y="5478288"/>
            <a:chExt cx="3690053" cy="595746"/>
          </a:xfrm>
        </p:grpSpPr>
        <p:sp>
          <p:nvSpPr>
            <p:cNvPr id="43" name="Rectangle arrodonit 42"/>
            <p:cNvSpPr/>
            <p:nvPr/>
          </p:nvSpPr>
          <p:spPr>
            <a:xfrm>
              <a:off x="5146344" y="5478288"/>
              <a:ext cx="3436005" cy="46071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ca-ES"/>
            </a:p>
          </p:txBody>
        </p:sp>
        <p:pic>
          <p:nvPicPr>
            <p:cNvPr id="5143" name="Imat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8276860" y="5584311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Rectangle 5"/>
            <p:cNvSpPr>
              <a:spLocks noChangeArrowheads="1"/>
            </p:cNvSpPr>
            <p:nvPr/>
          </p:nvSpPr>
          <p:spPr bwMode="auto">
            <a:xfrm>
              <a:off x="5264221" y="5519540"/>
              <a:ext cx="2968045" cy="36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a-ES" altLang="ca-ES" dirty="0">
                  <a:latin typeface="Helvetica" panose="020B0604020202020204" pitchFamily="34" charset="0"/>
                  <a:hlinkClick r:id="rId4" tooltip="accesuniversitat.gencat.cat"/>
                </a:rPr>
                <a:t>accesuniversitat.gencat.cat</a:t>
              </a:r>
              <a:endParaRPr lang="ca-ES" altLang="ca-ES" dirty="0">
                <a:latin typeface="Helvetica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87824" y="1745834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 2" panose="05020102010507070707" pitchFamily="18" charset="2"/>
              <a:buNone/>
            </a:pPr>
            <a:r>
              <a:rPr lang="ca-ES" altLang="ca-ES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Modificació </a:t>
            </a:r>
            <a:r>
              <a:rPr lang="ca-ES" altLang="ca-ES" b="1" dirty="0" err="1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prematrícula</a:t>
            </a:r>
            <a:endParaRPr lang="ca-ES" altLang="ca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Cometes angulars 7"/>
          <p:cNvSpPr/>
          <p:nvPr/>
        </p:nvSpPr>
        <p:spPr>
          <a:xfrm>
            <a:off x="2749627" y="2525677"/>
            <a:ext cx="366634" cy="466264"/>
          </a:xfrm>
          <a:prstGeom prst="chevro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grpSp>
        <p:nvGrpSpPr>
          <p:cNvPr id="10" name="Agrupa 9"/>
          <p:cNvGrpSpPr/>
          <p:nvPr/>
        </p:nvGrpSpPr>
        <p:grpSpPr>
          <a:xfrm>
            <a:off x="451482" y="2226801"/>
            <a:ext cx="2155557" cy="1120204"/>
            <a:chOff x="640725" y="2353060"/>
            <a:chExt cx="2036199" cy="1120204"/>
          </a:xfrm>
        </p:grpSpPr>
        <p:sp>
          <p:nvSpPr>
            <p:cNvPr id="12" name="Rectangle 11"/>
            <p:cNvSpPr/>
            <p:nvPr/>
          </p:nvSpPr>
          <p:spPr>
            <a:xfrm>
              <a:off x="640725" y="2381886"/>
              <a:ext cx="990740" cy="107721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endParaRPr lang="ca-ES" sz="2400" b="1" dirty="0">
                <a:ea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ca-ES" sz="2000" b="1" dirty="0" smtClean="0">
                  <a:ea typeface="ＭＳ Ｐゴシック" charset="-128"/>
                </a:rPr>
                <a:t>14</a:t>
              </a:r>
              <a:endParaRPr lang="ca-ES" sz="2000" b="1" dirty="0">
                <a:ea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ca-ES" sz="2000" b="1" dirty="0" smtClean="0">
                  <a:ea typeface="ＭＳ Ｐゴシック" charset="-128"/>
                </a:rPr>
                <a:t>Febre</a:t>
              </a:r>
              <a:r>
                <a:rPr lang="ca-ES" sz="2000" b="1" dirty="0">
                  <a:ea typeface="ＭＳ Ｐゴシック" charset="-128"/>
                </a:rPr>
                <a:t>r</a:t>
              </a:r>
              <a:endParaRPr lang="ca-ES" sz="2000" dirty="0">
                <a:ea typeface="ＭＳ Ｐゴシック" charset="-128"/>
              </a:endParaRPr>
            </a:p>
          </p:txBody>
        </p:sp>
        <p:sp>
          <p:nvSpPr>
            <p:cNvPr id="2" name="QuadreDeText 1"/>
            <p:cNvSpPr txBox="1"/>
            <p:nvPr/>
          </p:nvSpPr>
          <p:spPr>
            <a:xfrm>
              <a:off x="943219" y="2400243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b="1" dirty="0">
                  <a:latin typeface="+mn-lt"/>
                </a:rPr>
                <a:t>Dv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46668" y="2396046"/>
              <a:ext cx="930256" cy="107721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endParaRPr lang="ca-ES" sz="2400" b="1" dirty="0">
                <a:ea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ca-ES" sz="2000" b="1" dirty="0" smtClean="0">
                  <a:ea typeface="ＭＳ Ｐゴシック" charset="-128"/>
                </a:rPr>
                <a:t>26</a:t>
              </a:r>
              <a:endParaRPr lang="ca-ES" sz="2000" b="1" dirty="0">
                <a:ea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ca-ES" sz="2000" b="1" dirty="0" smtClean="0">
                  <a:ea typeface="ＭＳ Ｐゴシック" charset="-128"/>
                </a:rPr>
                <a:t>Febrer</a:t>
              </a:r>
              <a:endParaRPr lang="ca-ES" sz="2000" dirty="0">
                <a:ea typeface="ＭＳ Ｐゴシック" charset="-128"/>
              </a:endParaRPr>
            </a:p>
          </p:txBody>
        </p:sp>
        <p:sp>
          <p:nvSpPr>
            <p:cNvPr id="44" name="QuadreDeText 43"/>
            <p:cNvSpPr txBox="1"/>
            <p:nvPr/>
          </p:nvSpPr>
          <p:spPr>
            <a:xfrm>
              <a:off x="2035535" y="2353060"/>
              <a:ext cx="3591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b="1" dirty="0" smtClean="0">
                  <a:latin typeface="+mn-lt"/>
                </a:rPr>
                <a:t>Dc</a:t>
              </a:r>
              <a:endParaRPr lang="ca-ES" sz="1200" b="1" dirty="0">
                <a:latin typeface="+mn-lt"/>
              </a:endParaRPr>
            </a:p>
          </p:txBody>
        </p:sp>
      </p:grpSp>
      <p:sp>
        <p:nvSpPr>
          <p:cNvPr id="45" name="Cometes angulars 44"/>
          <p:cNvSpPr/>
          <p:nvPr/>
        </p:nvSpPr>
        <p:spPr>
          <a:xfrm>
            <a:off x="5658462" y="2512436"/>
            <a:ext cx="366634" cy="466264"/>
          </a:xfrm>
          <a:prstGeom prst="chevro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grpSp>
        <p:nvGrpSpPr>
          <p:cNvPr id="46" name="Agrupa 45"/>
          <p:cNvGrpSpPr/>
          <p:nvPr/>
        </p:nvGrpSpPr>
        <p:grpSpPr>
          <a:xfrm>
            <a:off x="3352761" y="2226654"/>
            <a:ext cx="2125904" cy="1228780"/>
            <a:chOff x="640725" y="2356437"/>
            <a:chExt cx="1934218" cy="1099122"/>
          </a:xfrm>
        </p:grpSpPr>
        <p:sp>
          <p:nvSpPr>
            <p:cNvPr id="47" name="Rectangle 46"/>
            <p:cNvSpPr/>
            <p:nvPr/>
          </p:nvSpPr>
          <p:spPr>
            <a:xfrm>
              <a:off x="640725" y="2381886"/>
              <a:ext cx="939458" cy="107367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endParaRPr lang="ca-ES" sz="2400" b="1" dirty="0">
                <a:ea typeface="ＭＳ Ｐゴシック" charset="-128"/>
              </a:endParaRPr>
            </a:p>
            <a:p>
              <a:pPr algn="ctr">
                <a:defRPr/>
              </a:pPr>
              <a:r>
                <a:rPr lang="ca-ES" sz="2400" b="1" dirty="0">
                  <a:solidFill>
                    <a:schemeClr val="tx1"/>
                  </a:solidFill>
                  <a:ea typeface="ＭＳ Ｐゴシック" charset="-128"/>
                </a:rPr>
                <a:t>5</a:t>
              </a:r>
            </a:p>
            <a:p>
              <a:pPr algn="ctr" eaLnBrk="0" hangingPunct="0">
                <a:defRPr/>
              </a:pPr>
              <a:r>
                <a:rPr lang="ca-ES" sz="2400" b="1" dirty="0">
                  <a:solidFill>
                    <a:schemeClr val="tx1"/>
                  </a:solidFill>
                  <a:ea typeface="ＭＳ Ｐゴシック" charset="-128"/>
                </a:rPr>
                <a:t>Maig</a:t>
              </a:r>
              <a:endParaRPr lang="ca-ES" sz="24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48" name="QuadreDeText 47"/>
            <p:cNvSpPr txBox="1"/>
            <p:nvPr/>
          </p:nvSpPr>
          <p:spPr>
            <a:xfrm>
              <a:off x="943219" y="2400243"/>
              <a:ext cx="308028" cy="247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b="1" dirty="0" smtClean="0">
                  <a:latin typeface="+mn-lt"/>
                </a:rPr>
                <a:t>Dl</a:t>
              </a:r>
              <a:endParaRPr lang="ca-ES" sz="1200" b="1" dirty="0">
                <a:latin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35485" y="2383796"/>
              <a:ext cx="939458" cy="106868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endParaRPr lang="ca-ES" sz="2400" b="1" dirty="0">
                <a:ea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ca-ES" sz="2400" b="1" dirty="0" smtClean="0">
                  <a:solidFill>
                    <a:schemeClr val="tx1"/>
                  </a:solidFill>
                  <a:ea typeface="ＭＳ Ｐゴシック" charset="-128"/>
                </a:rPr>
                <a:t>13</a:t>
              </a:r>
              <a:endParaRPr lang="ca-ES" sz="2400" b="1" dirty="0">
                <a:solidFill>
                  <a:schemeClr val="tx1"/>
                </a:solidFill>
                <a:ea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ca-ES" sz="2400" b="1" dirty="0">
                  <a:solidFill>
                    <a:schemeClr val="tx1"/>
                  </a:solidFill>
                  <a:ea typeface="ＭＳ Ｐゴシック" charset="-128"/>
                </a:rPr>
                <a:t>Maig</a:t>
              </a:r>
              <a:endParaRPr lang="ca-ES" sz="2400" dirty="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50" name="QuadreDeText 49"/>
            <p:cNvSpPr txBox="1"/>
            <p:nvPr/>
          </p:nvSpPr>
          <p:spPr>
            <a:xfrm>
              <a:off x="1967166" y="2356437"/>
              <a:ext cx="327872" cy="246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b="1" dirty="0" err="1">
                  <a:latin typeface="+mn-lt"/>
                </a:rPr>
                <a:t>Dj</a:t>
              </a:r>
              <a:endParaRPr lang="ca-ES" sz="1200" b="1" dirty="0">
                <a:latin typeface="+mn-lt"/>
              </a:endParaRPr>
            </a:p>
          </p:txBody>
        </p:sp>
      </p:grpSp>
      <p:grpSp>
        <p:nvGrpSpPr>
          <p:cNvPr id="51" name="Agrupa 50"/>
          <p:cNvGrpSpPr/>
          <p:nvPr/>
        </p:nvGrpSpPr>
        <p:grpSpPr>
          <a:xfrm>
            <a:off x="6241995" y="2204716"/>
            <a:ext cx="2163818" cy="1366557"/>
            <a:chOff x="528900" y="2356124"/>
            <a:chExt cx="1921832" cy="1000222"/>
          </a:xfrm>
        </p:grpSpPr>
        <p:sp>
          <p:nvSpPr>
            <p:cNvPr id="52" name="Rectangle 51"/>
            <p:cNvSpPr/>
            <p:nvPr/>
          </p:nvSpPr>
          <p:spPr>
            <a:xfrm>
              <a:off x="528900" y="2387683"/>
              <a:ext cx="945779" cy="96866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endParaRPr lang="ca-ES" sz="2400" b="1" dirty="0">
                <a:ea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ca-ES" sz="2800" b="1" dirty="0" smtClean="0">
                  <a:ea typeface="ＭＳ Ｐゴシック" charset="-128"/>
                </a:rPr>
                <a:t>15</a:t>
              </a:r>
              <a:endParaRPr lang="ca-ES" sz="2800" b="1" dirty="0">
                <a:ea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ca-ES" sz="2800" b="1" dirty="0">
                  <a:ea typeface="ＭＳ Ｐゴシック" charset="-128"/>
                </a:rPr>
                <a:t>Maig</a:t>
              </a:r>
              <a:endParaRPr lang="ca-ES" sz="2800" dirty="0">
                <a:ea typeface="ＭＳ Ｐゴシック" charset="-128"/>
              </a:endParaRPr>
            </a:p>
          </p:txBody>
        </p:sp>
        <p:sp>
          <p:nvSpPr>
            <p:cNvPr id="53" name="QuadreDeText 52"/>
            <p:cNvSpPr txBox="1"/>
            <p:nvPr/>
          </p:nvSpPr>
          <p:spPr>
            <a:xfrm>
              <a:off x="830619" y="2377891"/>
              <a:ext cx="300693" cy="202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b="1" dirty="0" err="1" smtClean="0">
                  <a:latin typeface="+mn-lt"/>
                </a:rPr>
                <a:t>Dj</a:t>
              </a:r>
              <a:endParaRPr lang="ca-ES" sz="1200" b="1" dirty="0"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11274" y="2387683"/>
              <a:ext cx="939458" cy="96866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endParaRPr lang="ca-ES" sz="2400" b="1" dirty="0">
                <a:ea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ca-ES" sz="2800" b="1" dirty="0" smtClean="0">
                  <a:ea typeface="ＭＳ Ｐゴシック" charset="-128"/>
                </a:rPr>
                <a:t>27 Maig</a:t>
              </a:r>
              <a:endParaRPr lang="ca-ES" sz="2800" dirty="0">
                <a:ea typeface="ＭＳ Ｐゴシック" charset="-128"/>
              </a:endParaRPr>
            </a:p>
          </p:txBody>
        </p:sp>
        <p:sp>
          <p:nvSpPr>
            <p:cNvPr id="55" name="QuadreDeText 54"/>
            <p:cNvSpPr txBox="1"/>
            <p:nvPr/>
          </p:nvSpPr>
          <p:spPr>
            <a:xfrm>
              <a:off x="1840122" y="2356124"/>
              <a:ext cx="307812" cy="202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b="1" dirty="0" err="1" smtClean="0">
                  <a:latin typeface="+mn-lt"/>
                </a:rPr>
                <a:t>Dt</a:t>
              </a:r>
              <a:endParaRPr lang="ca-ES" sz="1200" b="1" dirty="0">
                <a:latin typeface="+mn-lt"/>
              </a:endParaRPr>
            </a:p>
          </p:txBody>
        </p:sp>
      </p:grpSp>
      <p:sp>
        <p:nvSpPr>
          <p:cNvPr id="56" name="Contenidor de contingut 5"/>
          <p:cNvSpPr txBox="1">
            <a:spLocks/>
          </p:cNvSpPr>
          <p:nvPr/>
        </p:nvSpPr>
        <p:spPr bwMode="auto">
          <a:xfrm>
            <a:off x="1522607" y="2040335"/>
            <a:ext cx="1406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None/>
            </a:pPr>
            <a:r>
              <a:rPr lang="ca-ES" altLang="ca-ES" sz="1200" b="1" dirty="0">
                <a:latin typeface="Arial" panose="020B0604020202020204" pitchFamily="34" charset="0"/>
              </a:rPr>
              <a:t>FINS</a:t>
            </a:r>
          </a:p>
        </p:txBody>
      </p:sp>
      <p:grpSp>
        <p:nvGrpSpPr>
          <p:cNvPr id="11" name="Agrupa 10"/>
          <p:cNvGrpSpPr/>
          <p:nvPr/>
        </p:nvGrpSpPr>
        <p:grpSpPr>
          <a:xfrm>
            <a:off x="3240952" y="2012533"/>
            <a:ext cx="2518083" cy="327638"/>
            <a:chOff x="3549046" y="2012533"/>
            <a:chExt cx="2518083" cy="327638"/>
          </a:xfrm>
        </p:grpSpPr>
        <p:sp>
          <p:nvSpPr>
            <p:cNvPr id="5127" name="Contenidor de contingut 5"/>
            <p:cNvSpPr txBox="1">
              <a:spLocks/>
            </p:cNvSpPr>
            <p:nvPr/>
          </p:nvSpPr>
          <p:spPr bwMode="auto">
            <a:xfrm>
              <a:off x="3549046" y="2029021"/>
              <a:ext cx="140652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None/>
              </a:pPr>
              <a:r>
                <a:rPr lang="ca-ES" altLang="ca-ES" sz="1200" b="1" dirty="0">
                  <a:latin typeface="Arial" panose="020B0604020202020204" pitchFamily="34" charset="0"/>
                </a:rPr>
                <a:t>DEL</a:t>
              </a:r>
            </a:p>
          </p:txBody>
        </p:sp>
        <p:sp>
          <p:nvSpPr>
            <p:cNvPr id="57" name="Contenidor de contingut 5"/>
            <p:cNvSpPr txBox="1">
              <a:spLocks/>
            </p:cNvSpPr>
            <p:nvPr/>
          </p:nvSpPr>
          <p:spPr bwMode="auto">
            <a:xfrm>
              <a:off x="4660604" y="2012533"/>
              <a:ext cx="140652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None/>
              </a:pPr>
              <a:r>
                <a:rPr lang="ca-ES" altLang="ca-ES" sz="1200" b="1" dirty="0">
                  <a:latin typeface="Arial" panose="020B0604020202020204" pitchFamily="34" charset="0"/>
                </a:rPr>
                <a:t>FINS</a:t>
              </a:r>
            </a:p>
          </p:txBody>
        </p:sp>
      </p:grpSp>
      <p:grpSp>
        <p:nvGrpSpPr>
          <p:cNvPr id="59" name="Agrupa 58"/>
          <p:cNvGrpSpPr/>
          <p:nvPr/>
        </p:nvGrpSpPr>
        <p:grpSpPr>
          <a:xfrm>
            <a:off x="6170247" y="2013040"/>
            <a:ext cx="2524960" cy="326768"/>
            <a:chOff x="3570405" y="2036366"/>
            <a:chExt cx="2524960" cy="326768"/>
          </a:xfrm>
        </p:grpSpPr>
        <p:sp>
          <p:nvSpPr>
            <p:cNvPr id="60" name="Contenidor de contingut 5"/>
            <p:cNvSpPr txBox="1">
              <a:spLocks/>
            </p:cNvSpPr>
            <p:nvPr/>
          </p:nvSpPr>
          <p:spPr bwMode="auto">
            <a:xfrm>
              <a:off x="3570405" y="2051984"/>
              <a:ext cx="140652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None/>
              </a:pPr>
              <a:r>
                <a:rPr lang="ca-ES" altLang="ca-ES" sz="1200" b="1" dirty="0">
                  <a:latin typeface="Arial" panose="020B0604020202020204" pitchFamily="34" charset="0"/>
                </a:rPr>
                <a:t>DEL</a:t>
              </a:r>
            </a:p>
          </p:txBody>
        </p:sp>
        <p:sp>
          <p:nvSpPr>
            <p:cNvPr id="61" name="Contenidor de contingut 5"/>
            <p:cNvSpPr txBox="1">
              <a:spLocks/>
            </p:cNvSpPr>
            <p:nvPr/>
          </p:nvSpPr>
          <p:spPr bwMode="auto">
            <a:xfrm>
              <a:off x="4688840" y="2036366"/>
              <a:ext cx="140652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None/>
              </a:pPr>
              <a:r>
                <a:rPr lang="ca-ES" altLang="ca-ES" sz="1200" b="1" dirty="0">
                  <a:latin typeface="Arial" panose="020B0604020202020204" pitchFamily="34" charset="0"/>
                </a:rPr>
                <a:t>FINS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6641465" y="176195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 2" panose="05020102010507070707" pitchFamily="18" charset="2"/>
              <a:buNone/>
            </a:pPr>
            <a:r>
              <a:rPr lang="ca-ES" altLang="ca-ES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Matrícula</a:t>
            </a:r>
            <a:endParaRPr lang="ca-ES" altLang="ca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4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ol 1">
            <a:extLst>
              <a:ext uri="{FF2B5EF4-FFF2-40B4-BE49-F238E27FC236}">
                <a16:creationId xmlns:a16="http://schemas.microsoft.com/office/drawing/2014/main" id="{BCB80CAA-8A6E-7041-80CB-93E6479B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PAU </a:t>
            </a:r>
            <a:r>
              <a:rPr lang="ca-ES" altLang="ca-ES" dirty="0" smtClean="0"/>
              <a:t>2025: </a:t>
            </a:r>
            <a:r>
              <a:rPr lang="ca-ES" altLang="ca-ES" dirty="0"/>
              <a:t>calendari de matrícula (convocatòria ordinària)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31</a:t>
            </a:fld>
            <a:endParaRPr lang="ca-ES" altLang="ca-ES"/>
          </a:p>
        </p:txBody>
      </p:sp>
      <p:sp>
        <p:nvSpPr>
          <p:cNvPr id="35848" name="Rectangle 2">
            <a:extLst>
              <a:ext uri="{FF2B5EF4-FFF2-40B4-BE49-F238E27FC236}">
                <a16:creationId xmlns:a16="http://schemas.microsoft.com/office/drawing/2014/main" id="{54875FFF-039B-9E41-AF2B-603B14B54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1770063"/>
            <a:ext cx="18526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 2" pitchFamily="2" charset="2"/>
              <a:buNone/>
            </a:pPr>
            <a:r>
              <a:rPr lang="ca-ES" altLang="ca-ES" sz="2000" b="1">
                <a:solidFill>
                  <a:srgbClr val="C00000"/>
                </a:solidFill>
                <a:ea typeface="ＭＳ Ｐゴシック" panose="020B0600070205080204" pitchFamily="34" charset="-128"/>
              </a:rPr>
              <a:t>Matrícula</a:t>
            </a:r>
            <a:endParaRPr lang="ca-ES" altLang="ca-ES" sz="1400">
              <a:ea typeface="ＭＳ Ｐゴシック" panose="020B0600070205080204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A1D9F-2736-C349-A1AC-423007C9E63E}"/>
              </a:ext>
            </a:extLst>
          </p:cNvPr>
          <p:cNvSpPr/>
          <p:nvPr/>
        </p:nvSpPr>
        <p:spPr>
          <a:xfrm>
            <a:off x="688975" y="2598739"/>
            <a:ext cx="1074713" cy="11387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a-ES" sz="4800" b="1" dirty="0">
                <a:ea typeface="ＭＳ Ｐゴシック" charset="-128"/>
              </a:rPr>
              <a:t>5</a:t>
            </a:r>
            <a:r>
              <a:rPr lang="ca-ES" sz="4800" b="1" dirty="0" smtClean="0">
                <a:ea typeface="ＭＳ Ｐゴシック" charset="-128"/>
              </a:rPr>
              <a:t> </a:t>
            </a:r>
            <a:endParaRPr lang="ca-ES" sz="4800" b="1" dirty="0"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>
                <a:ea typeface="ＭＳ Ｐゴシック" charset="-128"/>
              </a:rPr>
              <a:t>Maig</a:t>
            </a:r>
          </a:p>
        </p:txBody>
      </p:sp>
      <p:sp>
        <p:nvSpPr>
          <p:cNvPr id="35850" name="Contenidor de contingut 5">
            <a:extLst>
              <a:ext uri="{FF2B5EF4-FFF2-40B4-BE49-F238E27FC236}">
                <a16:creationId xmlns:a16="http://schemas.microsoft.com/office/drawing/2014/main" id="{0689DFC0-2175-5145-9C07-7A113420E253}"/>
              </a:ext>
            </a:extLst>
          </p:cNvPr>
          <p:cNvSpPr txBox="1">
            <a:spLocks/>
          </p:cNvSpPr>
          <p:nvPr/>
        </p:nvSpPr>
        <p:spPr bwMode="auto">
          <a:xfrm>
            <a:off x="1870075" y="2205038"/>
            <a:ext cx="1406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ca-ES" altLang="ca-ES" sz="1400" b="1"/>
              <a:t>FINS</a:t>
            </a:r>
          </a:p>
        </p:txBody>
      </p:sp>
      <p:sp>
        <p:nvSpPr>
          <p:cNvPr id="35851" name="Contenidor de contingut 5">
            <a:extLst>
              <a:ext uri="{FF2B5EF4-FFF2-40B4-BE49-F238E27FC236}">
                <a16:creationId xmlns:a16="http://schemas.microsoft.com/office/drawing/2014/main" id="{4A7481A0-26C3-454C-91CD-65FE2FA49063}"/>
              </a:ext>
            </a:extLst>
          </p:cNvPr>
          <p:cNvSpPr txBox="1">
            <a:spLocks/>
          </p:cNvSpPr>
          <p:nvPr/>
        </p:nvSpPr>
        <p:spPr bwMode="auto">
          <a:xfrm>
            <a:off x="581025" y="2205038"/>
            <a:ext cx="14081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ca-ES" altLang="ca-ES" sz="1400" b="1"/>
              <a:t>DEL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4B72C6-AF1D-4447-9B9E-F0A6844BEB79}"/>
              </a:ext>
            </a:extLst>
          </p:cNvPr>
          <p:cNvSpPr/>
          <p:nvPr/>
        </p:nvSpPr>
        <p:spPr>
          <a:xfrm>
            <a:off x="1954213" y="2598738"/>
            <a:ext cx="1112105" cy="11387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ea typeface="ＭＳ Ｐゴシック" charset="-128"/>
              </a:rPr>
              <a:t>13</a:t>
            </a:r>
            <a:endParaRPr lang="ca-ES" sz="4800" b="1" dirty="0"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>
                <a:ea typeface="ＭＳ Ｐゴシック" charset="-128"/>
              </a:rPr>
              <a:t>Maig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C61DFB-DEC5-0141-9557-429D5D50A0ED}"/>
              </a:ext>
            </a:extLst>
          </p:cNvPr>
          <p:cNvSpPr/>
          <p:nvPr/>
        </p:nvSpPr>
        <p:spPr>
          <a:xfrm>
            <a:off x="3419475" y="2516188"/>
            <a:ext cx="575945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dirty="0">
                <a:latin typeface="+mj-lt"/>
              </a:rPr>
              <a:t>Títol de b</a:t>
            </a:r>
            <a:r>
              <a:rPr lang="ca-ES" altLang="ca-ES" dirty="0" smtClean="0">
                <a:latin typeface="+mj-lt"/>
              </a:rPr>
              <a:t>atxillerat </a:t>
            </a:r>
            <a:r>
              <a:rPr lang="ca-ES" altLang="ca-ES" dirty="0">
                <a:latin typeface="+mj-lt"/>
              </a:rPr>
              <a:t>abans del curs </a:t>
            </a:r>
            <a:r>
              <a:rPr lang="ca-ES" altLang="ca-ES" dirty="0" smtClean="0">
                <a:latin typeface="+mj-lt"/>
              </a:rPr>
              <a:t>2024–2025</a:t>
            </a:r>
            <a:endParaRPr lang="ca-ES" altLang="ca-ES" dirty="0">
              <a:latin typeface="+mj-lt"/>
            </a:endParaRP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dirty="0">
                <a:latin typeface="+mj-lt"/>
              </a:rPr>
              <a:t>Segon de b</a:t>
            </a:r>
            <a:r>
              <a:rPr lang="ca-ES" altLang="ca-ES" dirty="0" smtClean="0">
                <a:latin typeface="+mj-lt"/>
              </a:rPr>
              <a:t>atxillerat </a:t>
            </a:r>
            <a:r>
              <a:rPr lang="ca-ES" altLang="ca-ES" dirty="0">
                <a:latin typeface="+mj-lt"/>
              </a:rPr>
              <a:t>cursat a l’estranger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dirty="0">
                <a:latin typeface="+mj-lt"/>
              </a:rPr>
              <a:t>Alumnat de sistemes educatius estrangers (Credencial UNED)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dirty="0">
                <a:latin typeface="+mj-lt"/>
              </a:rPr>
              <a:t>Millorar nota PAU</a:t>
            </a:r>
          </a:p>
        </p:txBody>
      </p:sp>
      <p:sp>
        <p:nvSpPr>
          <p:cNvPr id="35854" name="Contenidor de contingut 5">
            <a:extLst>
              <a:ext uri="{FF2B5EF4-FFF2-40B4-BE49-F238E27FC236}">
                <a16:creationId xmlns:a16="http://schemas.microsoft.com/office/drawing/2014/main" id="{238A7EE1-3D95-CA4D-B98A-562312677B9B}"/>
              </a:ext>
            </a:extLst>
          </p:cNvPr>
          <p:cNvSpPr txBox="1">
            <a:spLocks/>
          </p:cNvSpPr>
          <p:nvPr/>
        </p:nvSpPr>
        <p:spPr bwMode="auto">
          <a:xfrm>
            <a:off x="603250" y="1317814"/>
            <a:ext cx="87868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ca-ES" altLang="ca-ES" sz="2200" b="1" dirty="0"/>
              <a:t>Alumnat lliure</a:t>
            </a:r>
          </a:p>
        </p:txBody>
      </p:sp>
      <p:grpSp>
        <p:nvGrpSpPr>
          <p:cNvPr id="35855" name="Agrupa 6">
            <a:extLst>
              <a:ext uri="{FF2B5EF4-FFF2-40B4-BE49-F238E27FC236}">
                <a16:creationId xmlns:a16="http://schemas.microsoft.com/office/drawing/2014/main" id="{C11E7630-2510-7E40-9B4D-F4446DBD8DD6}"/>
              </a:ext>
            </a:extLst>
          </p:cNvPr>
          <p:cNvGrpSpPr>
            <a:grpSpLocks/>
          </p:cNvGrpSpPr>
          <p:nvPr/>
        </p:nvGrpSpPr>
        <p:grpSpPr bwMode="auto">
          <a:xfrm>
            <a:off x="4506431" y="4644011"/>
            <a:ext cx="3970945" cy="1301873"/>
            <a:chOff x="6655861" y="5519540"/>
            <a:chExt cx="3971701" cy="1302822"/>
          </a:xfrm>
        </p:grpSpPr>
        <p:sp>
          <p:nvSpPr>
            <p:cNvPr id="26" name="Rectangle arrodonit 25">
              <a:extLst>
                <a:ext uri="{FF2B5EF4-FFF2-40B4-BE49-F238E27FC236}">
                  <a16:creationId xmlns:a16="http://schemas.microsoft.com/office/drawing/2014/main" id="{0BE89734-E70F-4544-8B0E-CA1780F5058B}"/>
                </a:ext>
              </a:extLst>
            </p:cNvPr>
            <p:cNvSpPr/>
            <p:nvPr/>
          </p:nvSpPr>
          <p:spPr>
            <a:xfrm>
              <a:off x="6937509" y="6226615"/>
              <a:ext cx="3436005" cy="46071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pic>
          <p:nvPicPr>
            <p:cNvPr id="35857" name="Imatge 4">
              <a:extLst>
                <a:ext uri="{FF2B5EF4-FFF2-40B4-BE49-F238E27FC236}">
                  <a16:creationId xmlns:a16="http://schemas.microsoft.com/office/drawing/2014/main" id="{E93725B0-6C7D-D847-ABD0-4AB16F1B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10068025" y="6332639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8" name="Rectangle 5">
              <a:extLst>
                <a:ext uri="{FF2B5EF4-FFF2-40B4-BE49-F238E27FC236}">
                  <a16:creationId xmlns:a16="http://schemas.microsoft.com/office/drawing/2014/main" id="{2770CC8E-80E5-F447-B24C-E1100362B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5861" y="5519540"/>
              <a:ext cx="184765" cy="36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a-ES" altLang="ca-ES" dirty="0">
                <a:latin typeface="Helvetica" pitchFamily="2" charset="0"/>
              </a:endParaRPr>
            </a:p>
          </p:txBody>
        </p:sp>
      </p:grpSp>
      <p:sp>
        <p:nvSpPr>
          <p:cNvPr id="17" name="QuadreDeText 16"/>
          <p:cNvSpPr txBox="1"/>
          <p:nvPr/>
        </p:nvSpPr>
        <p:spPr>
          <a:xfrm>
            <a:off x="1100360" y="2556380"/>
            <a:ext cx="303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50" b="1" dirty="0" smtClean="0"/>
              <a:t>Dl</a:t>
            </a:r>
            <a:endParaRPr lang="ca-ES" sz="1050" b="1" dirty="0"/>
          </a:p>
        </p:txBody>
      </p:sp>
      <p:sp>
        <p:nvSpPr>
          <p:cNvPr id="18" name="QuadreDeText 17"/>
          <p:cNvSpPr txBox="1"/>
          <p:nvPr/>
        </p:nvSpPr>
        <p:spPr>
          <a:xfrm>
            <a:off x="2353682" y="2556380"/>
            <a:ext cx="303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50" b="1" dirty="0" err="1"/>
              <a:t>Dj</a:t>
            </a:r>
            <a:endParaRPr lang="ca-ES" sz="1050" b="1" dirty="0"/>
          </a:p>
        </p:txBody>
      </p:sp>
      <p:sp>
        <p:nvSpPr>
          <p:cNvPr id="2" name="Rectangle 1"/>
          <p:cNvSpPr/>
          <p:nvPr/>
        </p:nvSpPr>
        <p:spPr>
          <a:xfrm>
            <a:off x="4869246" y="5396092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altLang="ca-ES" dirty="0">
                <a:latin typeface="Helvetica" panose="020B0604020202020204" pitchFamily="34" charset="0"/>
                <a:hlinkClick r:id="rId3" tooltip="accesuniversitat.gencat.cat"/>
              </a:rPr>
              <a:t>accesuniversitat.gencat.cat</a:t>
            </a:r>
            <a:endParaRPr lang="ca-ES" altLang="ca-E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ol 1">
            <a:extLst>
              <a:ext uri="{FF2B5EF4-FFF2-40B4-BE49-F238E27FC236}">
                <a16:creationId xmlns:a16="http://schemas.microsoft.com/office/drawing/2014/main" id="{02A899B1-CA2B-EA42-8FAC-6A6C6AF3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PAU </a:t>
            </a:r>
            <a:r>
              <a:rPr lang="ca-ES" altLang="ca-ES" dirty="0" smtClean="0"/>
              <a:t>2025: </a:t>
            </a:r>
            <a:r>
              <a:rPr lang="ca-ES" altLang="ca-ES" dirty="0"/>
              <a:t>calendari de matrícula (convocatòria ordinària)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32</a:t>
            </a:fld>
            <a:endParaRPr lang="ca-ES" altLang="ca-ES"/>
          </a:p>
        </p:txBody>
      </p:sp>
      <p:sp>
        <p:nvSpPr>
          <p:cNvPr id="36870" name="QuadreDeText 2">
            <a:extLst>
              <a:ext uri="{FF2B5EF4-FFF2-40B4-BE49-F238E27FC236}">
                <a16:creationId xmlns:a16="http://schemas.microsoft.com/office/drawing/2014/main" id="{C8CCB076-DCEE-8240-B258-A95233FDF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1" y="4452938"/>
            <a:ext cx="4680024" cy="522287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/>
              <a:t>*   Adjuntar certificat amb </a:t>
            </a:r>
            <a:r>
              <a:rPr lang="ca-ES" altLang="ca-ES" sz="1400" b="1" dirty="0"/>
              <a:t>qualificació final </a:t>
            </a:r>
            <a:r>
              <a:rPr lang="ca-ES" altLang="ca-ES" sz="1400" dirty="0"/>
              <a:t>del CFGS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/>
              <a:t>** Acreditar almenys la </a:t>
            </a:r>
            <a:r>
              <a:rPr lang="ca-ES" altLang="ca-ES" sz="1400" b="1" dirty="0"/>
              <a:t>superació dels mòdul teòrics</a:t>
            </a:r>
          </a:p>
        </p:txBody>
      </p:sp>
      <p:sp>
        <p:nvSpPr>
          <p:cNvPr id="36873" name="Rectangle 2">
            <a:extLst>
              <a:ext uri="{FF2B5EF4-FFF2-40B4-BE49-F238E27FC236}">
                <a16:creationId xmlns:a16="http://schemas.microsoft.com/office/drawing/2014/main" id="{F1FA3BBB-6B1B-1749-9C28-A8B33020E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770063"/>
            <a:ext cx="18526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 2" pitchFamily="2" charset="2"/>
              <a:buNone/>
            </a:pPr>
            <a:r>
              <a:rPr lang="ca-ES" altLang="ca-ES" sz="2000" b="1">
                <a:solidFill>
                  <a:srgbClr val="C00000"/>
                </a:solidFill>
                <a:ea typeface="ＭＳ Ｐゴシック" panose="020B0600070205080204" pitchFamily="34" charset="-128"/>
              </a:rPr>
              <a:t>Matrícula</a:t>
            </a:r>
            <a:endParaRPr lang="ca-ES" altLang="ca-ES" sz="1400">
              <a:ea typeface="ＭＳ Ｐゴシック" panose="020B0600070205080204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C8CB69-C872-A840-BEF8-CE0907DBA38E}"/>
              </a:ext>
            </a:extLst>
          </p:cNvPr>
          <p:cNvSpPr/>
          <p:nvPr/>
        </p:nvSpPr>
        <p:spPr>
          <a:xfrm>
            <a:off x="695325" y="2598738"/>
            <a:ext cx="1139825" cy="1139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ea typeface="ＭＳ Ｐゴシック" charset="-128"/>
              </a:rPr>
              <a:t>15 </a:t>
            </a:r>
            <a:endParaRPr lang="ca-ES" sz="4800" b="1" dirty="0"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>
                <a:ea typeface="ＭＳ Ｐゴシック" charset="-128"/>
              </a:rPr>
              <a:t>Maig</a:t>
            </a:r>
          </a:p>
        </p:txBody>
      </p:sp>
      <p:sp>
        <p:nvSpPr>
          <p:cNvPr id="36875" name="Contenidor de contingut 5">
            <a:extLst>
              <a:ext uri="{FF2B5EF4-FFF2-40B4-BE49-F238E27FC236}">
                <a16:creationId xmlns:a16="http://schemas.microsoft.com/office/drawing/2014/main" id="{504061F7-45C0-D745-822E-637A12C86989}"/>
              </a:ext>
            </a:extLst>
          </p:cNvPr>
          <p:cNvSpPr txBox="1">
            <a:spLocks/>
          </p:cNvSpPr>
          <p:nvPr/>
        </p:nvSpPr>
        <p:spPr bwMode="auto">
          <a:xfrm>
            <a:off x="575310" y="1252538"/>
            <a:ext cx="87868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ca-ES" altLang="ca-ES" sz="2200" b="1" dirty="0"/>
              <a:t>Alumnat CFGS</a:t>
            </a:r>
          </a:p>
        </p:txBody>
      </p:sp>
      <p:sp>
        <p:nvSpPr>
          <p:cNvPr id="36876" name="Contenidor de contingut 5">
            <a:extLst>
              <a:ext uri="{FF2B5EF4-FFF2-40B4-BE49-F238E27FC236}">
                <a16:creationId xmlns:a16="http://schemas.microsoft.com/office/drawing/2014/main" id="{40407455-56D2-B94D-A472-846E319715F7}"/>
              </a:ext>
            </a:extLst>
          </p:cNvPr>
          <p:cNvSpPr txBox="1">
            <a:spLocks/>
          </p:cNvSpPr>
          <p:nvPr/>
        </p:nvSpPr>
        <p:spPr bwMode="auto">
          <a:xfrm>
            <a:off x="1874838" y="2205038"/>
            <a:ext cx="1406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ca-ES" altLang="ca-ES" sz="1400" b="1"/>
              <a:t>FINS</a:t>
            </a:r>
          </a:p>
        </p:txBody>
      </p:sp>
      <p:sp>
        <p:nvSpPr>
          <p:cNvPr id="36877" name="Contenidor de contingut 5">
            <a:extLst>
              <a:ext uri="{FF2B5EF4-FFF2-40B4-BE49-F238E27FC236}">
                <a16:creationId xmlns:a16="http://schemas.microsoft.com/office/drawing/2014/main" id="{2BAFCF23-B178-DC49-8303-182F0193B4D7}"/>
              </a:ext>
            </a:extLst>
          </p:cNvPr>
          <p:cNvSpPr txBox="1">
            <a:spLocks/>
          </p:cNvSpPr>
          <p:nvPr/>
        </p:nvSpPr>
        <p:spPr bwMode="auto">
          <a:xfrm>
            <a:off x="587375" y="2205038"/>
            <a:ext cx="1406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ca-ES" altLang="ca-ES" sz="1400" b="1"/>
              <a:t>DEL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7F74A4-5577-3C40-BE22-ADB4DF7E9767}"/>
              </a:ext>
            </a:extLst>
          </p:cNvPr>
          <p:cNvSpPr/>
          <p:nvPr/>
        </p:nvSpPr>
        <p:spPr>
          <a:xfrm>
            <a:off x="1958975" y="2598738"/>
            <a:ext cx="1139825" cy="1139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ea typeface="ＭＳ Ｐゴシック" charset="-128"/>
              </a:rPr>
              <a:t>27</a:t>
            </a:r>
            <a:endParaRPr lang="ca-ES" sz="4800" b="1" dirty="0"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>
                <a:ea typeface="ＭＳ Ｐゴシック" charset="-128"/>
              </a:rPr>
              <a:t>Maig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3CABF3-D416-5349-BDC9-36C9C2833609}"/>
              </a:ext>
            </a:extLst>
          </p:cNvPr>
          <p:cNvSpPr/>
          <p:nvPr/>
        </p:nvSpPr>
        <p:spPr>
          <a:xfrm>
            <a:off x="3411538" y="2493963"/>
            <a:ext cx="4849812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dirty="0">
                <a:latin typeface="+mj-lt"/>
              </a:rPr>
              <a:t>Títol de Tècnic Superior abans del curs </a:t>
            </a:r>
            <a:r>
              <a:rPr lang="ca-ES" altLang="ca-ES" dirty="0" smtClean="0">
                <a:latin typeface="+mj-lt"/>
              </a:rPr>
              <a:t>2024–2025 </a:t>
            </a:r>
            <a:r>
              <a:rPr lang="ca-ES" altLang="ca-ES" dirty="0">
                <a:latin typeface="+mj-lt"/>
              </a:rPr>
              <a:t>* 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dirty="0">
                <a:latin typeface="+mj-lt"/>
              </a:rPr>
              <a:t>Alumnat que està cursant segon any de CFGS **</a:t>
            </a: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dirty="0">
                <a:latin typeface="+mj-lt"/>
              </a:rPr>
              <a:t>Millorar nota de matèries de la fase específica</a:t>
            </a:r>
          </a:p>
        </p:txBody>
      </p:sp>
      <p:grpSp>
        <p:nvGrpSpPr>
          <p:cNvPr id="36880" name="Agrupa 6">
            <a:extLst>
              <a:ext uri="{FF2B5EF4-FFF2-40B4-BE49-F238E27FC236}">
                <a16:creationId xmlns:a16="http://schemas.microsoft.com/office/drawing/2014/main" id="{8F1C3EC9-1542-C849-B1E3-75B68BBE7B53}"/>
              </a:ext>
            </a:extLst>
          </p:cNvPr>
          <p:cNvGrpSpPr>
            <a:grpSpLocks/>
          </p:cNvGrpSpPr>
          <p:nvPr/>
        </p:nvGrpSpPr>
        <p:grpSpPr bwMode="auto">
          <a:xfrm>
            <a:off x="5364087" y="5358468"/>
            <a:ext cx="3453575" cy="701147"/>
            <a:chOff x="9550685" y="5243630"/>
            <a:chExt cx="3454233" cy="701657"/>
          </a:xfrm>
        </p:grpSpPr>
        <p:sp>
          <p:nvSpPr>
            <p:cNvPr id="24" name="Rectangle arrodonit 23">
              <a:extLst>
                <a:ext uri="{FF2B5EF4-FFF2-40B4-BE49-F238E27FC236}">
                  <a16:creationId xmlns:a16="http://schemas.microsoft.com/office/drawing/2014/main" id="{C618C8D5-C375-A446-AD73-45A544D51194}"/>
                </a:ext>
              </a:extLst>
            </p:cNvPr>
            <p:cNvSpPr/>
            <p:nvPr/>
          </p:nvSpPr>
          <p:spPr>
            <a:xfrm>
              <a:off x="9550685" y="5243630"/>
              <a:ext cx="3324015" cy="46071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pic>
          <p:nvPicPr>
            <p:cNvPr id="36882" name="Imatge 4">
              <a:extLst>
                <a:ext uri="{FF2B5EF4-FFF2-40B4-BE49-F238E27FC236}">
                  <a16:creationId xmlns:a16="http://schemas.microsoft.com/office/drawing/2014/main" id="{DBEB3185-F324-CC40-A379-200E6BB54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12445381" y="5455564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QuadreDeText 16"/>
          <p:cNvSpPr txBox="1"/>
          <p:nvPr/>
        </p:nvSpPr>
        <p:spPr>
          <a:xfrm>
            <a:off x="1099705" y="2586080"/>
            <a:ext cx="303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50" b="1" dirty="0"/>
              <a:t>Dl</a:t>
            </a:r>
          </a:p>
        </p:txBody>
      </p:sp>
      <p:sp>
        <p:nvSpPr>
          <p:cNvPr id="18" name="QuadreDeText 17"/>
          <p:cNvSpPr txBox="1"/>
          <p:nvPr/>
        </p:nvSpPr>
        <p:spPr>
          <a:xfrm>
            <a:off x="2365254" y="2535280"/>
            <a:ext cx="303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50" b="1" dirty="0" err="1" smtClean="0"/>
              <a:t>Dj</a:t>
            </a:r>
            <a:endParaRPr lang="ca-ES" sz="1050" b="1" dirty="0"/>
          </a:p>
        </p:txBody>
      </p:sp>
      <p:sp>
        <p:nvSpPr>
          <p:cNvPr id="2" name="Rectangle 1"/>
          <p:cNvSpPr/>
          <p:nvPr/>
        </p:nvSpPr>
        <p:spPr>
          <a:xfrm>
            <a:off x="5420946" y="5402031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altLang="ca-ES" dirty="0">
                <a:latin typeface="Helvetica" panose="020B0604020202020204" pitchFamily="34" charset="0"/>
                <a:hlinkClick r:id="rId4" tooltip="accesuniversitat.gencat.cat"/>
              </a:rPr>
              <a:t>accesuniversitat.gencat.cat</a:t>
            </a:r>
            <a:endParaRPr lang="ca-ES" altLang="ca-E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ol 3">
            <a:extLst>
              <a:ext uri="{FF2B5EF4-FFF2-40B4-BE49-F238E27FC236}">
                <a16:creationId xmlns:a16="http://schemas.microsoft.com/office/drawing/2014/main" id="{A89E8CD9-5AE1-7D4F-82E5-A808DB33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sz="2200" dirty="0"/>
              <a:t>PAU </a:t>
            </a:r>
            <a:r>
              <a:rPr lang="ca-ES" altLang="ca-ES" sz="2200" dirty="0" smtClean="0"/>
              <a:t>2025: </a:t>
            </a:r>
            <a:r>
              <a:rPr lang="ca-ES" altLang="ca-ES" sz="2200" dirty="0"/>
              <a:t>calendari de matrícula (convocatòria extraordinària)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33</a:t>
            </a:fld>
            <a:endParaRPr lang="ca-ES" altLang="ca-E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DDBEFE9-5994-9246-82DA-4F2B5B216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770063"/>
            <a:ext cx="18526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 2" pitchFamily="2" charset="2"/>
              <a:buNone/>
            </a:pPr>
            <a:r>
              <a:rPr lang="ca-ES" altLang="ca-ES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Matrícula</a:t>
            </a:r>
            <a:endParaRPr lang="ca-ES" altLang="ca-ES" sz="1400" dirty="0">
              <a:ea typeface="ＭＳ Ｐゴシック" panose="020B0600070205080204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245CC7-711C-F74D-972D-5B0DDD81CF0C}"/>
              </a:ext>
            </a:extLst>
          </p:cNvPr>
          <p:cNvSpPr/>
          <p:nvPr/>
        </p:nvSpPr>
        <p:spPr>
          <a:xfrm>
            <a:off x="695325" y="2598738"/>
            <a:ext cx="1139825" cy="11387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ea typeface="ＭＳ Ｐゴシック" charset="-128"/>
              </a:rPr>
              <a:t>22 </a:t>
            </a:r>
            <a:endParaRPr lang="ca-ES" sz="4800" b="1" dirty="0"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>
                <a:ea typeface="ＭＳ Ｐゴシック" charset="-128"/>
              </a:rPr>
              <a:t>Juliol</a:t>
            </a:r>
          </a:p>
        </p:txBody>
      </p:sp>
      <p:sp>
        <p:nvSpPr>
          <p:cNvPr id="38917" name="Contenidor de contingut 5">
            <a:extLst>
              <a:ext uri="{FF2B5EF4-FFF2-40B4-BE49-F238E27FC236}">
                <a16:creationId xmlns:a16="http://schemas.microsoft.com/office/drawing/2014/main" id="{B84C555D-81B8-AC4B-A37F-07CCAF3E8379}"/>
              </a:ext>
            </a:extLst>
          </p:cNvPr>
          <p:cNvSpPr txBox="1">
            <a:spLocks/>
          </p:cNvSpPr>
          <p:nvPr/>
        </p:nvSpPr>
        <p:spPr bwMode="auto">
          <a:xfrm>
            <a:off x="587375" y="1282115"/>
            <a:ext cx="87868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ca-ES" altLang="ca-ES" sz="2200" b="1" dirty="0"/>
              <a:t>Tot l’alumnat</a:t>
            </a:r>
          </a:p>
        </p:txBody>
      </p:sp>
      <p:sp>
        <p:nvSpPr>
          <p:cNvPr id="38918" name="Contenidor de contingut 5">
            <a:extLst>
              <a:ext uri="{FF2B5EF4-FFF2-40B4-BE49-F238E27FC236}">
                <a16:creationId xmlns:a16="http://schemas.microsoft.com/office/drawing/2014/main" id="{D1CCB393-9995-F440-A0B8-E50BD70A2642}"/>
              </a:ext>
            </a:extLst>
          </p:cNvPr>
          <p:cNvSpPr txBox="1">
            <a:spLocks/>
          </p:cNvSpPr>
          <p:nvPr/>
        </p:nvSpPr>
        <p:spPr bwMode="auto">
          <a:xfrm>
            <a:off x="1874838" y="2205038"/>
            <a:ext cx="1406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ca-ES" altLang="ca-ES" sz="1400" b="1"/>
              <a:t>FINS</a:t>
            </a:r>
          </a:p>
        </p:txBody>
      </p:sp>
      <p:sp>
        <p:nvSpPr>
          <p:cNvPr id="38919" name="Contenidor de contingut 5">
            <a:extLst>
              <a:ext uri="{FF2B5EF4-FFF2-40B4-BE49-F238E27FC236}">
                <a16:creationId xmlns:a16="http://schemas.microsoft.com/office/drawing/2014/main" id="{1C9C1186-EABD-254E-AAC8-F0777D0AC6BB}"/>
              </a:ext>
            </a:extLst>
          </p:cNvPr>
          <p:cNvSpPr txBox="1">
            <a:spLocks/>
          </p:cNvSpPr>
          <p:nvPr/>
        </p:nvSpPr>
        <p:spPr bwMode="auto">
          <a:xfrm>
            <a:off x="587375" y="2205038"/>
            <a:ext cx="1406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ca-ES" altLang="ca-ES" sz="1400" b="1"/>
              <a:t>DEL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43D173-AEB3-3740-9B7A-5B6066319B37}"/>
              </a:ext>
            </a:extLst>
          </p:cNvPr>
          <p:cNvSpPr/>
          <p:nvPr/>
        </p:nvSpPr>
        <p:spPr>
          <a:xfrm>
            <a:off x="1958975" y="2598738"/>
            <a:ext cx="1139825" cy="1139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ea typeface="ＭＳ Ｐゴシック" charset="-128"/>
              </a:rPr>
              <a:t>24</a:t>
            </a:r>
            <a:endParaRPr lang="ca-ES" sz="4800" b="1" dirty="0"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>
                <a:ea typeface="ＭＳ Ｐゴシック" charset="-128"/>
              </a:rPr>
              <a:t>Juliol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622D1F-4EE7-BD42-A8A4-DCE2BF61272F}"/>
              </a:ext>
            </a:extLst>
          </p:cNvPr>
          <p:cNvSpPr/>
          <p:nvPr/>
        </p:nvSpPr>
        <p:spPr>
          <a:xfrm>
            <a:off x="3411538" y="2493963"/>
            <a:ext cx="484981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dirty="0" smtClean="0">
                <a:latin typeface="+mj-lt"/>
              </a:rPr>
              <a:t>Alumnat </a:t>
            </a:r>
            <a:r>
              <a:rPr lang="ca-ES" altLang="ca-ES" dirty="0">
                <a:latin typeface="+mj-lt"/>
              </a:rPr>
              <a:t>de </a:t>
            </a:r>
            <a:r>
              <a:rPr lang="ca-ES" altLang="ca-ES" dirty="0" smtClean="0">
                <a:latin typeface="+mj-lt"/>
              </a:rPr>
              <a:t>batxillerat</a:t>
            </a:r>
            <a:endParaRPr lang="ca-ES" altLang="ca-ES" dirty="0">
              <a:latin typeface="+mj-lt"/>
            </a:endParaRP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dirty="0">
                <a:latin typeface="+mj-lt"/>
              </a:rPr>
              <a:t>Alumnat </a:t>
            </a:r>
            <a:r>
              <a:rPr lang="ca-ES" altLang="ca-ES" dirty="0" smtClean="0">
                <a:latin typeface="+mj-lt"/>
              </a:rPr>
              <a:t>lliure</a:t>
            </a:r>
            <a:endParaRPr lang="ca-ES" altLang="ca-ES" dirty="0">
              <a:latin typeface="+mj-lt"/>
            </a:endParaRPr>
          </a:p>
          <a:p>
            <a:pPr marL="285750" indent="-285750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ca-ES" dirty="0">
                <a:latin typeface="+mj-lt"/>
              </a:rPr>
              <a:t>Alumnat CFGS</a:t>
            </a:r>
          </a:p>
        </p:txBody>
      </p:sp>
      <p:grpSp>
        <p:nvGrpSpPr>
          <p:cNvPr id="38922" name="Agrupa 6">
            <a:extLst>
              <a:ext uri="{FF2B5EF4-FFF2-40B4-BE49-F238E27FC236}">
                <a16:creationId xmlns:a16="http://schemas.microsoft.com/office/drawing/2014/main" id="{268E5277-5046-CD4E-AC48-C7DCA270B33A}"/>
              </a:ext>
            </a:extLst>
          </p:cNvPr>
          <p:cNvGrpSpPr>
            <a:grpSpLocks/>
          </p:cNvGrpSpPr>
          <p:nvPr/>
        </p:nvGrpSpPr>
        <p:grpSpPr bwMode="auto">
          <a:xfrm>
            <a:off x="3635896" y="4941168"/>
            <a:ext cx="3689350" cy="595313"/>
            <a:chOff x="5146344" y="5478288"/>
            <a:chExt cx="3690053" cy="595746"/>
          </a:xfrm>
        </p:grpSpPr>
        <p:sp>
          <p:nvSpPr>
            <p:cNvPr id="19" name="Rectangle arrodonit 18">
              <a:extLst>
                <a:ext uri="{FF2B5EF4-FFF2-40B4-BE49-F238E27FC236}">
                  <a16:creationId xmlns:a16="http://schemas.microsoft.com/office/drawing/2014/main" id="{2E4B582A-EC5A-1C49-B87F-F07B73E107C4}"/>
                </a:ext>
              </a:extLst>
            </p:cNvPr>
            <p:cNvSpPr/>
            <p:nvPr/>
          </p:nvSpPr>
          <p:spPr>
            <a:xfrm>
              <a:off x="5146344" y="5478288"/>
              <a:ext cx="3436005" cy="46071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pic>
          <p:nvPicPr>
            <p:cNvPr id="38924" name="Imatge 4">
              <a:extLst>
                <a:ext uri="{FF2B5EF4-FFF2-40B4-BE49-F238E27FC236}">
                  <a16:creationId xmlns:a16="http://schemas.microsoft.com/office/drawing/2014/main" id="{4C97720E-4443-444B-83E7-D9E1DC791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8276860" y="5584311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QuadreDeText 14"/>
          <p:cNvSpPr txBox="1"/>
          <p:nvPr/>
        </p:nvSpPr>
        <p:spPr>
          <a:xfrm>
            <a:off x="1138993" y="2562382"/>
            <a:ext cx="316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50" b="1" dirty="0" err="1" smtClean="0"/>
              <a:t>Dt</a:t>
            </a:r>
            <a:endParaRPr lang="ca-ES" sz="1050" b="1" dirty="0"/>
          </a:p>
        </p:txBody>
      </p:sp>
      <p:sp>
        <p:nvSpPr>
          <p:cNvPr id="18" name="QuadreDeText 17"/>
          <p:cNvSpPr txBox="1"/>
          <p:nvPr/>
        </p:nvSpPr>
        <p:spPr>
          <a:xfrm>
            <a:off x="2331456" y="2566278"/>
            <a:ext cx="303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50" b="1" dirty="0" err="1" smtClean="0"/>
              <a:t>Dj</a:t>
            </a:r>
            <a:endParaRPr lang="ca-ES" sz="1050" b="1" dirty="0"/>
          </a:p>
        </p:txBody>
      </p:sp>
      <p:sp>
        <p:nvSpPr>
          <p:cNvPr id="20" name="Rectangle 19"/>
          <p:cNvSpPr/>
          <p:nvPr/>
        </p:nvSpPr>
        <p:spPr>
          <a:xfrm>
            <a:off x="3869831" y="498668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altLang="ca-ES" dirty="0">
                <a:latin typeface="Helvetica" panose="020B0604020202020204" pitchFamily="34" charset="0"/>
                <a:hlinkClick r:id="rId3" tooltip="accesuniversitat.gencat.cat"/>
              </a:rPr>
              <a:t>accesuniversitat.gencat.cat</a:t>
            </a:r>
            <a:endParaRPr lang="ca-ES" altLang="ca-E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Contenidor de contingut 4">
            <a:extLst>
              <a:ext uri="{FF2B5EF4-FFF2-40B4-BE49-F238E27FC236}">
                <a16:creationId xmlns:a16="http://schemas.microsoft.com/office/drawing/2014/main" id="{F943455F-7CB4-014E-8F2F-35B508CBC2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988" y="1784350"/>
            <a:ext cx="5589587" cy="2952750"/>
          </a:xfrm>
        </p:spPr>
      </p:pic>
      <p:sp>
        <p:nvSpPr>
          <p:cNvPr id="68609" name="Títol 3">
            <a:extLst>
              <a:ext uri="{FF2B5EF4-FFF2-40B4-BE49-F238E27FC236}">
                <a16:creationId xmlns:a16="http://schemas.microsoft.com/office/drawing/2014/main" id="{475A40DA-29ED-1E47-9F8F-10A2BBCE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https://accesuniversitat.gencat.cat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34</a:t>
            </a:fld>
            <a:endParaRPr lang="ca-ES" altLang="ca-ES"/>
          </a:p>
        </p:txBody>
      </p:sp>
      <p:grpSp>
        <p:nvGrpSpPr>
          <p:cNvPr id="68611" name="Agrupa 17">
            <a:extLst>
              <a:ext uri="{FF2B5EF4-FFF2-40B4-BE49-F238E27FC236}">
                <a16:creationId xmlns:a16="http://schemas.microsoft.com/office/drawing/2014/main" id="{27759F1D-CB81-BA48-A937-AA4DB51A346B}"/>
              </a:ext>
            </a:extLst>
          </p:cNvPr>
          <p:cNvGrpSpPr>
            <a:grpSpLocks/>
          </p:cNvGrpSpPr>
          <p:nvPr/>
        </p:nvGrpSpPr>
        <p:grpSpPr bwMode="auto">
          <a:xfrm>
            <a:off x="1547664" y="1429543"/>
            <a:ext cx="5969000" cy="4392613"/>
            <a:chOff x="1619672" y="1412776"/>
            <a:chExt cx="5630569" cy="4143824"/>
          </a:xfrm>
        </p:grpSpPr>
        <p:sp>
          <p:nvSpPr>
            <p:cNvPr id="6" name="Rectangle arrodonit 1">
              <a:extLst>
                <a:ext uri="{FF2B5EF4-FFF2-40B4-BE49-F238E27FC236}">
                  <a16:creationId xmlns:a16="http://schemas.microsoft.com/office/drawing/2014/main" id="{920B2AD0-F3DE-464E-AEEA-18D5BEB1B26B}"/>
                </a:ext>
              </a:extLst>
            </p:cNvPr>
            <p:cNvSpPr/>
            <p:nvPr/>
          </p:nvSpPr>
          <p:spPr>
            <a:xfrm>
              <a:off x="1619672" y="1412776"/>
              <a:ext cx="5630569" cy="3622664"/>
            </a:xfrm>
            <a:prstGeom prst="roundRect">
              <a:avLst>
                <a:gd name="adj" fmla="val 4573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94B62BF4-6731-A443-8404-2731DD4CD48A}"/>
                </a:ext>
              </a:extLst>
            </p:cNvPr>
            <p:cNvSpPr/>
            <p:nvPr/>
          </p:nvSpPr>
          <p:spPr>
            <a:xfrm>
              <a:off x="4074061" y="4894666"/>
              <a:ext cx="600494" cy="60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8B465BDE-9A48-F545-8AF5-F99E38C54AB1}"/>
                </a:ext>
              </a:extLst>
            </p:cNvPr>
            <p:cNvSpPr/>
            <p:nvPr/>
          </p:nvSpPr>
          <p:spPr>
            <a:xfrm flipV="1">
              <a:off x="3511005" y="5360416"/>
              <a:ext cx="1726608" cy="196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FA865368-9D70-9A4E-AC8F-1C9D8C346092}"/>
                </a:ext>
              </a:extLst>
            </p:cNvPr>
            <p:cNvSpPr/>
            <p:nvPr/>
          </p:nvSpPr>
          <p:spPr>
            <a:xfrm>
              <a:off x="4410997" y="1465192"/>
              <a:ext cx="100332" cy="1108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10" name="Rectangle arrodonit 4">
              <a:extLst>
                <a:ext uri="{FF2B5EF4-FFF2-40B4-BE49-F238E27FC236}">
                  <a16:creationId xmlns:a16="http://schemas.microsoft.com/office/drawing/2014/main" id="{A4971857-CFA3-9347-905F-A92D8B36BB0F}"/>
                </a:ext>
              </a:extLst>
            </p:cNvPr>
            <p:cNvSpPr/>
            <p:nvPr/>
          </p:nvSpPr>
          <p:spPr>
            <a:xfrm>
              <a:off x="1824829" y="1611956"/>
              <a:ext cx="5272668" cy="1362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68622" name="Rectangle 9">
              <a:extLst>
                <a:ext uri="{FF2B5EF4-FFF2-40B4-BE49-F238E27FC236}">
                  <a16:creationId xmlns:a16="http://schemas.microsoft.com/office/drawing/2014/main" id="{F0EBD8A4-07C3-B044-917A-2CF1840D0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173" y="1584395"/>
              <a:ext cx="1402033" cy="1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700">
                  <a:latin typeface="Helvetica" pitchFamily="2" charset="0"/>
                </a:rPr>
                <a:t>www.accesuniveristat.gencat.cat</a:t>
              </a:r>
              <a:endParaRPr lang="ca-ES" altLang="es-ES" sz="700">
                <a:latin typeface="Calibri" panose="020F0502020204030204" pitchFamily="34" charset="0"/>
              </a:endParaRPr>
            </a:p>
          </p:txBody>
        </p:sp>
        <p:sp>
          <p:nvSpPr>
            <p:cNvPr id="12" name="Rectangle arrodonit 16">
              <a:extLst>
                <a:ext uri="{FF2B5EF4-FFF2-40B4-BE49-F238E27FC236}">
                  <a16:creationId xmlns:a16="http://schemas.microsoft.com/office/drawing/2014/main" id="{18D3C0BC-24B8-E249-B887-C1080C428F44}"/>
                </a:ext>
              </a:extLst>
            </p:cNvPr>
            <p:cNvSpPr/>
            <p:nvPr/>
          </p:nvSpPr>
          <p:spPr>
            <a:xfrm>
              <a:off x="1824829" y="4094955"/>
              <a:ext cx="5272668" cy="73531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grpSp>
          <p:nvGrpSpPr>
            <p:cNvPr id="68624" name="Agrupa 14">
              <a:extLst>
                <a:ext uri="{FF2B5EF4-FFF2-40B4-BE49-F238E27FC236}">
                  <a16:creationId xmlns:a16="http://schemas.microsoft.com/office/drawing/2014/main" id="{2E16C39C-FDAE-254D-B2A5-91A64C11E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5361" y="1646089"/>
              <a:ext cx="357218" cy="74358"/>
              <a:chOff x="6655361" y="1646089"/>
              <a:chExt cx="357218" cy="74358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id="{DF9443F5-1255-144B-9BBC-828ECA9326EC}"/>
                  </a:ext>
                </a:extLst>
              </p:cNvPr>
              <p:cNvSpPr/>
              <p:nvPr/>
            </p:nvSpPr>
            <p:spPr>
              <a:xfrm>
                <a:off x="6795004" y="1649395"/>
                <a:ext cx="76373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15" name="Oval 20">
                <a:extLst>
                  <a:ext uri="{FF2B5EF4-FFF2-40B4-BE49-F238E27FC236}">
                    <a16:creationId xmlns:a16="http://schemas.microsoft.com/office/drawing/2014/main" id="{77907B2E-C007-BF49-AFE1-BFC74D5F12AB}"/>
                  </a:ext>
                </a:extLst>
              </p:cNvPr>
              <p:cNvSpPr/>
              <p:nvPr/>
            </p:nvSpPr>
            <p:spPr>
              <a:xfrm>
                <a:off x="6655737" y="1646399"/>
                <a:ext cx="76372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275E2DF1-9AEE-654E-9879-181FC75AECD4}"/>
                  </a:ext>
                </a:extLst>
              </p:cNvPr>
              <p:cNvSpPr/>
              <p:nvPr/>
            </p:nvSpPr>
            <p:spPr>
              <a:xfrm>
                <a:off x="6935768" y="1646399"/>
                <a:ext cx="76373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</p:grpSp>
      </p:grp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152" y="1795759"/>
            <a:ext cx="5589587" cy="3254077"/>
          </a:xfrm>
          <a:prstGeom prst="rect">
            <a:avLst/>
          </a:prstGeom>
        </p:spPr>
      </p:pic>
      <p:grpSp>
        <p:nvGrpSpPr>
          <p:cNvPr id="68613" name="Agrupa 6">
            <a:extLst>
              <a:ext uri="{FF2B5EF4-FFF2-40B4-BE49-F238E27FC236}">
                <a16:creationId xmlns:a16="http://schemas.microsoft.com/office/drawing/2014/main" id="{89E69626-B9B4-2C4E-B44E-1C374CA626B4}"/>
              </a:ext>
            </a:extLst>
          </p:cNvPr>
          <p:cNvGrpSpPr>
            <a:grpSpLocks/>
          </p:cNvGrpSpPr>
          <p:nvPr/>
        </p:nvGrpSpPr>
        <p:grpSpPr bwMode="auto">
          <a:xfrm>
            <a:off x="4995863" y="4869160"/>
            <a:ext cx="4022725" cy="630238"/>
            <a:chOff x="4307170" y="5478596"/>
            <a:chExt cx="4023347" cy="630454"/>
          </a:xfrm>
        </p:grpSpPr>
        <p:sp>
          <p:nvSpPr>
            <p:cNvPr id="18" name="Rectangle arrodonit 6">
              <a:extLst>
                <a:ext uri="{FF2B5EF4-FFF2-40B4-BE49-F238E27FC236}">
                  <a16:creationId xmlns:a16="http://schemas.microsoft.com/office/drawing/2014/main" id="{A23397B0-10A0-F942-A8CF-A17F29D8880F}"/>
                </a:ext>
              </a:extLst>
            </p:cNvPr>
            <p:cNvSpPr/>
            <p:nvPr/>
          </p:nvSpPr>
          <p:spPr>
            <a:xfrm>
              <a:off x="4307170" y="5478596"/>
              <a:ext cx="3720087" cy="46053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68615" name="Imatge 4">
              <a:extLst>
                <a:ext uri="{FF2B5EF4-FFF2-40B4-BE49-F238E27FC236}">
                  <a16:creationId xmlns:a16="http://schemas.microsoft.com/office/drawing/2014/main" id="{535FD91E-D046-1E44-853C-2E55CA3FC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7770980" y="5619327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6" name="Rectangle 5">
              <a:extLst>
                <a:ext uri="{FF2B5EF4-FFF2-40B4-BE49-F238E27FC236}">
                  <a16:creationId xmlns:a16="http://schemas.microsoft.com/office/drawing/2014/main" id="{162D7002-3BBC-BF45-961C-01C61C1E7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650" y="5534233"/>
              <a:ext cx="184760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a-ES" altLang="ca-E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02687" y="4914042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altLang="ca-ES" dirty="0">
                <a:latin typeface="Helvetica" panose="020B0604020202020204" pitchFamily="34" charset="0"/>
                <a:hlinkClick r:id="rId5" tooltip="accesuniversitat.gencat.cat"/>
              </a:rPr>
              <a:t>accesuniversitat.gencat.cat</a:t>
            </a:r>
            <a:endParaRPr lang="ca-ES" altLang="ca-ES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Contenidor de contingut 4">
            <a:extLst>
              <a:ext uri="{FF2B5EF4-FFF2-40B4-BE49-F238E27FC236}">
                <a16:creationId xmlns:a16="http://schemas.microsoft.com/office/drawing/2014/main" id="{F943455F-7CB4-014E-8F2F-35B508CBC2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988" y="1784350"/>
            <a:ext cx="5589587" cy="2952750"/>
          </a:xfrm>
        </p:spPr>
      </p:pic>
      <p:sp>
        <p:nvSpPr>
          <p:cNvPr id="23" name="Títol 3">
            <a:extLst>
              <a:ext uri="{FF2B5EF4-FFF2-40B4-BE49-F238E27FC236}">
                <a16:creationId xmlns:a16="http://schemas.microsoft.com/office/drawing/2014/main" id="{475A40DA-29ED-1E47-9F8F-10A2BBCE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/>
              <a:t>https://accesuniversitat.gencat.cat  Perfil de </a:t>
            </a:r>
            <a:r>
              <a:rPr lang="ca-ES" altLang="ca-ES" dirty="0" smtClean="0"/>
              <a:t>l’alumnat</a:t>
            </a:r>
            <a:endParaRPr lang="ca-ES" alt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35</a:t>
            </a:fld>
            <a:endParaRPr lang="ca-ES" altLang="ca-ES"/>
          </a:p>
        </p:txBody>
      </p:sp>
      <p:grpSp>
        <p:nvGrpSpPr>
          <p:cNvPr id="68611" name="Agrupa 17">
            <a:extLst>
              <a:ext uri="{FF2B5EF4-FFF2-40B4-BE49-F238E27FC236}">
                <a16:creationId xmlns:a16="http://schemas.microsoft.com/office/drawing/2014/main" id="{27759F1D-CB81-BA48-A937-AA4DB51A346B}"/>
              </a:ext>
            </a:extLst>
          </p:cNvPr>
          <p:cNvGrpSpPr>
            <a:grpSpLocks/>
          </p:cNvGrpSpPr>
          <p:nvPr/>
        </p:nvGrpSpPr>
        <p:grpSpPr bwMode="auto">
          <a:xfrm>
            <a:off x="1615281" y="1473444"/>
            <a:ext cx="5969000" cy="4392613"/>
            <a:chOff x="1619672" y="1412776"/>
            <a:chExt cx="5630569" cy="4143824"/>
          </a:xfrm>
        </p:grpSpPr>
        <p:sp>
          <p:nvSpPr>
            <p:cNvPr id="6" name="Rectangle arrodonit 1">
              <a:extLst>
                <a:ext uri="{FF2B5EF4-FFF2-40B4-BE49-F238E27FC236}">
                  <a16:creationId xmlns:a16="http://schemas.microsoft.com/office/drawing/2014/main" id="{920B2AD0-F3DE-464E-AEEA-18D5BEB1B26B}"/>
                </a:ext>
              </a:extLst>
            </p:cNvPr>
            <p:cNvSpPr/>
            <p:nvPr/>
          </p:nvSpPr>
          <p:spPr>
            <a:xfrm>
              <a:off x="1619672" y="1412776"/>
              <a:ext cx="5630569" cy="3622664"/>
            </a:xfrm>
            <a:prstGeom prst="roundRect">
              <a:avLst>
                <a:gd name="adj" fmla="val 4573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94B62BF4-6731-A443-8404-2731DD4CD48A}"/>
                </a:ext>
              </a:extLst>
            </p:cNvPr>
            <p:cNvSpPr/>
            <p:nvPr/>
          </p:nvSpPr>
          <p:spPr>
            <a:xfrm>
              <a:off x="4074061" y="4894666"/>
              <a:ext cx="600494" cy="60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8B465BDE-9A48-F545-8AF5-F99E38C54AB1}"/>
                </a:ext>
              </a:extLst>
            </p:cNvPr>
            <p:cNvSpPr/>
            <p:nvPr/>
          </p:nvSpPr>
          <p:spPr>
            <a:xfrm flipV="1">
              <a:off x="3511005" y="5360416"/>
              <a:ext cx="1726608" cy="196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FA865368-9D70-9A4E-AC8F-1C9D8C346092}"/>
                </a:ext>
              </a:extLst>
            </p:cNvPr>
            <p:cNvSpPr/>
            <p:nvPr/>
          </p:nvSpPr>
          <p:spPr>
            <a:xfrm>
              <a:off x="4410997" y="1465192"/>
              <a:ext cx="100332" cy="1108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10" name="Rectangle arrodonit 4">
              <a:extLst>
                <a:ext uri="{FF2B5EF4-FFF2-40B4-BE49-F238E27FC236}">
                  <a16:creationId xmlns:a16="http://schemas.microsoft.com/office/drawing/2014/main" id="{A4971857-CFA3-9347-905F-A92D8B36BB0F}"/>
                </a:ext>
              </a:extLst>
            </p:cNvPr>
            <p:cNvSpPr/>
            <p:nvPr/>
          </p:nvSpPr>
          <p:spPr>
            <a:xfrm>
              <a:off x="1824829" y="1611956"/>
              <a:ext cx="5272668" cy="1362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68622" name="Rectangle 9">
              <a:extLst>
                <a:ext uri="{FF2B5EF4-FFF2-40B4-BE49-F238E27FC236}">
                  <a16:creationId xmlns:a16="http://schemas.microsoft.com/office/drawing/2014/main" id="{F0EBD8A4-07C3-B044-917A-2CF1840D0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173" y="1584395"/>
              <a:ext cx="1402033" cy="1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700" dirty="0">
                  <a:latin typeface="Helvetica" pitchFamily="2" charset="0"/>
                </a:rPr>
                <a:t>www.accesuniveristat.gencat.cat</a:t>
              </a:r>
              <a:endParaRPr lang="ca-ES" altLang="es-ES" sz="700" dirty="0">
                <a:latin typeface="Calibri" panose="020F0502020204030204" pitchFamily="34" charset="0"/>
              </a:endParaRPr>
            </a:p>
          </p:txBody>
        </p:sp>
        <p:grpSp>
          <p:nvGrpSpPr>
            <p:cNvPr id="68624" name="Agrupa 14">
              <a:extLst>
                <a:ext uri="{FF2B5EF4-FFF2-40B4-BE49-F238E27FC236}">
                  <a16:creationId xmlns:a16="http://schemas.microsoft.com/office/drawing/2014/main" id="{2E16C39C-FDAE-254D-B2A5-91A64C11E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5361" y="1646089"/>
              <a:ext cx="357218" cy="74358"/>
              <a:chOff x="6655361" y="1646089"/>
              <a:chExt cx="357218" cy="74358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id="{DF9443F5-1255-144B-9BBC-828ECA9326EC}"/>
                  </a:ext>
                </a:extLst>
              </p:cNvPr>
              <p:cNvSpPr/>
              <p:nvPr/>
            </p:nvSpPr>
            <p:spPr>
              <a:xfrm>
                <a:off x="6795004" y="1649395"/>
                <a:ext cx="76373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15" name="Oval 20">
                <a:extLst>
                  <a:ext uri="{FF2B5EF4-FFF2-40B4-BE49-F238E27FC236}">
                    <a16:creationId xmlns:a16="http://schemas.microsoft.com/office/drawing/2014/main" id="{77907B2E-C007-BF49-AFE1-BFC74D5F12AB}"/>
                  </a:ext>
                </a:extLst>
              </p:cNvPr>
              <p:cNvSpPr/>
              <p:nvPr/>
            </p:nvSpPr>
            <p:spPr>
              <a:xfrm>
                <a:off x="6655737" y="1646399"/>
                <a:ext cx="76372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275E2DF1-9AEE-654E-9879-181FC75AECD4}"/>
                  </a:ext>
                </a:extLst>
              </p:cNvPr>
              <p:cNvSpPr/>
              <p:nvPr/>
            </p:nvSpPr>
            <p:spPr>
              <a:xfrm>
                <a:off x="6935768" y="1646399"/>
                <a:ext cx="76373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</p:grpSp>
      </p:grpSp>
      <p:grpSp>
        <p:nvGrpSpPr>
          <p:cNvPr id="68613" name="Agrupa 6">
            <a:extLst>
              <a:ext uri="{FF2B5EF4-FFF2-40B4-BE49-F238E27FC236}">
                <a16:creationId xmlns:a16="http://schemas.microsoft.com/office/drawing/2014/main" id="{89E69626-B9B4-2C4E-B44E-1C374CA626B4}"/>
              </a:ext>
            </a:extLst>
          </p:cNvPr>
          <p:cNvGrpSpPr>
            <a:grpSpLocks/>
          </p:cNvGrpSpPr>
          <p:nvPr/>
        </p:nvGrpSpPr>
        <p:grpSpPr bwMode="auto">
          <a:xfrm>
            <a:off x="5239543" y="5049329"/>
            <a:ext cx="4022725" cy="630238"/>
            <a:chOff x="4307170" y="5478596"/>
            <a:chExt cx="4023347" cy="630454"/>
          </a:xfrm>
        </p:grpSpPr>
        <p:sp>
          <p:nvSpPr>
            <p:cNvPr id="18" name="Rectangle arrodonit 6">
              <a:extLst>
                <a:ext uri="{FF2B5EF4-FFF2-40B4-BE49-F238E27FC236}">
                  <a16:creationId xmlns:a16="http://schemas.microsoft.com/office/drawing/2014/main" id="{A23397B0-10A0-F942-A8CF-A17F29D8880F}"/>
                </a:ext>
              </a:extLst>
            </p:cNvPr>
            <p:cNvSpPr/>
            <p:nvPr/>
          </p:nvSpPr>
          <p:spPr>
            <a:xfrm>
              <a:off x="4307170" y="5478596"/>
              <a:ext cx="3720087" cy="46053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68615" name="Imatge 4">
              <a:extLst>
                <a:ext uri="{FF2B5EF4-FFF2-40B4-BE49-F238E27FC236}">
                  <a16:creationId xmlns:a16="http://schemas.microsoft.com/office/drawing/2014/main" id="{535FD91E-D046-1E44-853C-2E55CA3FC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7770980" y="5619327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6" name="Rectangle 5">
              <a:extLst>
                <a:ext uri="{FF2B5EF4-FFF2-40B4-BE49-F238E27FC236}">
                  <a16:creationId xmlns:a16="http://schemas.microsoft.com/office/drawing/2014/main" id="{162D7002-3BBC-BF45-961C-01C61C1E7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8781" y="5524062"/>
              <a:ext cx="184760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a-ES" altLang="ca-E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</p:grpSp>
      <p:pic>
        <p:nvPicPr>
          <p:cNvPr id="22" name="Imatg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0374" y="1891934"/>
            <a:ext cx="5365295" cy="31042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93011" y="5073835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altLang="ca-ES" dirty="0">
                <a:latin typeface="Helvetica" panose="020B0604020202020204" pitchFamily="34" charset="0"/>
                <a:hlinkClick r:id="rId5" tooltip="accesuniversitat.gencat.cat"/>
              </a:rPr>
              <a:t>accesuniversitat.gencat.cat</a:t>
            </a:r>
            <a:endParaRPr lang="ca-ES" altLang="ca-ES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ol 1">
            <a:extLst>
              <a:ext uri="{FF2B5EF4-FFF2-40B4-BE49-F238E27FC236}">
                <a16:creationId xmlns:a16="http://schemas.microsoft.com/office/drawing/2014/main" id="{26CA69C2-A1FF-174A-B490-8CA8FC91B25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dirty="0"/>
              <a:t>Resultats PAU: és difícil superar la PAU?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36</a:t>
            </a:fld>
            <a:endParaRPr lang="ca-ES" altLang="ca-ES"/>
          </a:p>
        </p:txBody>
      </p:sp>
      <p:sp>
        <p:nvSpPr>
          <p:cNvPr id="39939" name="QuadreDeText 1">
            <a:extLst>
              <a:ext uri="{FF2B5EF4-FFF2-40B4-BE49-F238E27FC236}">
                <a16:creationId xmlns:a16="http://schemas.microsoft.com/office/drawing/2014/main" id="{0AD714D0-AF38-DD4B-BF81-BC610153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406525"/>
            <a:ext cx="1155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dirty="0" smtClean="0"/>
              <a:t>2024</a:t>
            </a:r>
            <a:endParaRPr lang="ca-ES" altLang="ca-ES" dirty="0"/>
          </a:p>
        </p:txBody>
      </p:sp>
      <p:sp>
        <p:nvSpPr>
          <p:cNvPr id="39940" name="QuadreDeText 11">
            <a:extLst>
              <a:ext uri="{FF2B5EF4-FFF2-40B4-BE49-F238E27FC236}">
                <a16:creationId xmlns:a16="http://schemas.microsoft.com/office/drawing/2014/main" id="{729D6E45-5FE9-A946-9E5F-61FAA191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4475" y="2005013"/>
            <a:ext cx="1871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a-ES" altLang="ca-ES" sz="1600" b="1"/>
          </a:p>
        </p:txBody>
      </p:sp>
      <p:graphicFrame>
        <p:nvGraphicFramePr>
          <p:cNvPr id="6" name="Gràfic 5">
            <a:extLst>
              <a:ext uri="{FF2B5EF4-FFF2-40B4-BE49-F238E27FC236}">
                <a16:creationId xmlns:a16="http://schemas.microsoft.com/office/drawing/2014/main" id="{D01FC964-2C66-FF42-921F-8B217B83D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915870"/>
              </p:ext>
            </p:extLst>
          </p:nvPr>
        </p:nvGraphicFramePr>
        <p:xfrm>
          <a:off x="3541297" y="2038571"/>
          <a:ext cx="5292725" cy="399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E3A6297-1445-9F4C-92DC-E00FF9B30E9F}"/>
              </a:ext>
            </a:extLst>
          </p:cNvPr>
          <p:cNvSpPr/>
          <p:nvPr/>
        </p:nvSpPr>
        <p:spPr>
          <a:xfrm>
            <a:off x="357188" y="1833563"/>
            <a:ext cx="19832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altLang="ca-ES" sz="4400" b="1" dirty="0" smtClean="0">
                <a:solidFill>
                  <a:srgbClr val="C00000"/>
                </a:solidFill>
                <a:latin typeface="+mj-lt"/>
              </a:rPr>
              <a:t>97,09</a:t>
            </a:r>
            <a:r>
              <a:rPr lang="ca-ES" altLang="ca-ES" sz="2000" b="1" dirty="0" smtClean="0">
                <a:solidFill>
                  <a:srgbClr val="C00000"/>
                </a:solidFill>
                <a:latin typeface="+mj-lt"/>
              </a:rPr>
              <a:t>%</a:t>
            </a:r>
            <a:r>
              <a:rPr lang="ca-ES" altLang="ca-ES" sz="44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ca-ES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7BDAF-68F2-6749-9EAB-4DA5FF6C34B2}"/>
              </a:ext>
            </a:extLst>
          </p:cNvPr>
          <p:cNvSpPr/>
          <p:nvPr/>
        </p:nvSpPr>
        <p:spPr>
          <a:xfrm>
            <a:off x="322263" y="3743325"/>
            <a:ext cx="19832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altLang="ca-ES" sz="4400" b="1" dirty="0" smtClean="0">
                <a:solidFill>
                  <a:srgbClr val="C00000"/>
                </a:solidFill>
                <a:latin typeface="+mj-lt"/>
              </a:rPr>
              <a:t>74,83</a:t>
            </a:r>
            <a:r>
              <a:rPr lang="ca-ES" altLang="ca-ES" sz="2000" b="1" dirty="0" smtClean="0">
                <a:solidFill>
                  <a:srgbClr val="C00000"/>
                </a:solidFill>
                <a:latin typeface="+mj-lt"/>
              </a:rPr>
              <a:t>%</a:t>
            </a:r>
            <a:r>
              <a:rPr lang="ca-ES" altLang="ca-ES" sz="44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ca-ES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2DE9FD-04CB-C145-BEA1-580B8AA6225B}"/>
              </a:ext>
            </a:extLst>
          </p:cNvPr>
          <p:cNvSpPr/>
          <p:nvPr/>
        </p:nvSpPr>
        <p:spPr>
          <a:xfrm>
            <a:off x="357188" y="2603500"/>
            <a:ext cx="27368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a-ES" altLang="ca-ES" dirty="0">
                <a:latin typeface="+mj-lt"/>
              </a:rPr>
              <a:t>d’alumnat supera la PAU (fase </a:t>
            </a:r>
            <a:r>
              <a:rPr lang="ca-ES" altLang="ca-ES" dirty="0" smtClean="0">
                <a:latin typeface="+mj-lt"/>
              </a:rPr>
              <a:t>d’accés) </a:t>
            </a:r>
            <a:r>
              <a:rPr lang="ca-ES" altLang="ca-ES" dirty="0">
                <a:latin typeface="+mj-lt"/>
              </a:rPr>
              <a:t>a la convocatòria de </a:t>
            </a:r>
            <a:r>
              <a:rPr lang="ca-ES" altLang="ca-ES" b="1" dirty="0">
                <a:latin typeface="+mj-lt"/>
              </a:rPr>
              <a:t>juny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461BF-82CF-9C44-B712-3CAC6244DB37}"/>
              </a:ext>
            </a:extLst>
          </p:cNvPr>
          <p:cNvSpPr/>
          <p:nvPr/>
        </p:nvSpPr>
        <p:spPr>
          <a:xfrm>
            <a:off x="358775" y="4498975"/>
            <a:ext cx="29892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a-ES" altLang="ca-ES" dirty="0">
                <a:latin typeface="+mj-lt"/>
              </a:rPr>
              <a:t>d’alumnat supera la PAU (fase </a:t>
            </a:r>
            <a:r>
              <a:rPr lang="ca-ES" altLang="ca-ES" dirty="0" smtClean="0">
                <a:latin typeface="+mj-lt"/>
              </a:rPr>
              <a:t>d’accés) </a:t>
            </a:r>
            <a:r>
              <a:rPr lang="ca-ES" altLang="ca-ES" dirty="0">
                <a:latin typeface="+mj-lt"/>
              </a:rPr>
              <a:t>a la convocatòria de </a:t>
            </a:r>
            <a:r>
              <a:rPr lang="ca-ES" altLang="ca-ES" b="1" dirty="0">
                <a:latin typeface="+mj-lt"/>
              </a:rPr>
              <a:t>setembre</a:t>
            </a:r>
          </a:p>
        </p:txBody>
      </p:sp>
    </p:spTree>
    <p:extLst>
      <p:ext uri="{BB962C8B-B14F-4D97-AF65-F5344CB8AC3E}">
        <p14:creationId xmlns:p14="http://schemas.microsoft.com/office/powerpoint/2010/main" val="34982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3" y="2780928"/>
            <a:ext cx="2578984" cy="1719323"/>
          </a:xfrm>
          <a:prstGeom prst="rect">
            <a:avLst/>
          </a:prstGeom>
        </p:spPr>
      </p:pic>
      <p:sp>
        <p:nvSpPr>
          <p:cNvPr id="40961" name="Títol 1">
            <a:extLst>
              <a:ext uri="{FF2B5EF4-FFF2-40B4-BE49-F238E27FC236}">
                <a16:creationId xmlns:a16="http://schemas.microsoft.com/office/drawing/2014/main" id="{FA5E9531-3FD6-DB49-ABEA-9601430ECAD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dirty="0" smtClean="0"/>
              <a:t>Alumnat </a:t>
            </a:r>
            <a:r>
              <a:rPr lang="ca-ES" altLang="ca-ES" dirty="0"/>
              <a:t>amb distincions de PAU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37</a:t>
            </a:fld>
            <a:endParaRPr lang="ca-ES" altLang="ca-ES"/>
          </a:p>
        </p:txBody>
      </p:sp>
      <p:sp>
        <p:nvSpPr>
          <p:cNvPr id="40964" name="QuadreDeText 1">
            <a:extLst>
              <a:ext uri="{FF2B5EF4-FFF2-40B4-BE49-F238E27FC236}">
                <a16:creationId xmlns:a16="http://schemas.microsoft.com/office/drawing/2014/main" id="{E99731F1-1679-6345-829F-8A6E62211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41" y="1442563"/>
            <a:ext cx="72008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dirty="0"/>
              <a:t>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C38CBF-258F-7E4B-9AF0-EEF615065B6B}"/>
              </a:ext>
            </a:extLst>
          </p:cNvPr>
          <p:cNvSpPr/>
          <p:nvPr/>
        </p:nvSpPr>
        <p:spPr>
          <a:xfrm>
            <a:off x="313532" y="1812451"/>
            <a:ext cx="18722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4400" b="1" dirty="0" smtClean="0">
                <a:solidFill>
                  <a:srgbClr val="C00000"/>
                </a:solidFill>
                <a:latin typeface="+mj-lt"/>
              </a:rPr>
              <a:t>1.421</a:t>
            </a:r>
            <a:endParaRPr lang="ca-ES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0A7029-D562-9F46-89C8-EFAC18ADB284}"/>
              </a:ext>
            </a:extLst>
          </p:cNvPr>
          <p:cNvSpPr/>
          <p:nvPr/>
        </p:nvSpPr>
        <p:spPr>
          <a:xfrm>
            <a:off x="320183" y="2780868"/>
            <a:ext cx="820693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altLang="ca-ES" sz="2000" b="1" dirty="0">
                <a:solidFill>
                  <a:schemeClr val="bg1"/>
                </a:solidFill>
                <a:latin typeface="+mj-lt"/>
              </a:rPr>
              <a:t>2022</a:t>
            </a:r>
            <a:endParaRPr lang="ca-E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7868" y="144311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ca-ES" dirty="0" smtClean="0">
                <a:latin typeface="Arial" panose="020B0604020202020204" pitchFamily="34" charset="0"/>
              </a:rPr>
              <a:t>2023</a:t>
            </a:r>
            <a:endParaRPr lang="ca-ES" altLang="ca-ES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104" y="1812450"/>
            <a:ext cx="1744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4400" b="1" dirty="0" smtClean="0">
                <a:solidFill>
                  <a:srgbClr val="C00000"/>
                </a:solidFill>
                <a:latin typeface="+mj-lt"/>
              </a:rPr>
              <a:t>1.160</a:t>
            </a:r>
            <a:endParaRPr lang="ca-ES" sz="4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80" y="2780928"/>
            <a:ext cx="2585635" cy="1706357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104" y="2758871"/>
            <a:ext cx="883997" cy="53649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56176" y="148478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a-ES" altLang="ca-ES" dirty="0" smtClean="0">
                <a:latin typeface="Arial" panose="020B0604020202020204" pitchFamily="34" charset="0"/>
              </a:rPr>
              <a:t>2024</a:t>
            </a:r>
            <a:endParaRPr lang="ca-ES" altLang="ca-ES" dirty="0">
              <a:latin typeface="Arial" panose="020B0604020202020204" pitchFamily="34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5"/>
          <a:srcRect t="9678"/>
          <a:stretch/>
        </p:blipFill>
        <p:spPr>
          <a:xfrm>
            <a:off x="6186438" y="2780868"/>
            <a:ext cx="2585635" cy="17197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0A7029-D562-9F46-89C8-EFAC18ADB284}"/>
              </a:ext>
            </a:extLst>
          </p:cNvPr>
          <p:cNvSpPr/>
          <p:nvPr/>
        </p:nvSpPr>
        <p:spPr>
          <a:xfrm>
            <a:off x="6186438" y="2780868"/>
            <a:ext cx="820693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altLang="ca-ES" sz="2000" b="1" dirty="0" smtClean="0">
                <a:solidFill>
                  <a:schemeClr val="bg1"/>
                </a:solidFill>
                <a:latin typeface="+mj-lt"/>
              </a:rPr>
              <a:t>2024</a:t>
            </a:r>
            <a:endParaRPr lang="ca-E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6176" y="1812450"/>
            <a:ext cx="1744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4400" b="1" dirty="0" smtClean="0">
                <a:solidFill>
                  <a:srgbClr val="C00000"/>
                </a:solidFill>
                <a:latin typeface="+mj-lt"/>
              </a:rPr>
              <a:t>928</a:t>
            </a:r>
            <a:endParaRPr lang="ca-ES" sz="44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1">
            <a:extLst>
              <a:ext uri="{FF2B5EF4-FFF2-40B4-BE49-F238E27FC236}">
                <a16:creationId xmlns:a16="http://schemas.microsoft.com/office/drawing/2014/main" id="{4B98B4A0-E200-A847-BA7E-13409D1E7D01}"/>
              </a:ext>
            </a:extLst>
          </p:cNvPr>
          <p:cNvSpPr txBox="1">
            <a:spLocks/>
          </p:cNvSpPr>
          <p:nvPr/>
        </p:nvSpPr>
        <p:spPr bwMode="auto">
          <a:xfrm>
            <a:off x="1580954" y="2780928"/>
            <a:ext cx="6156325" cy="935038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3600" b="1" dirty="0">
                <a:solidFill>
                  <a:srgbClr val="C00000"/>
                </a:solidFill>
              </a:rPr>
              <a:t>Admissió a la universitat 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33D0DAD-6FA8-A546-B7E5-F01E17833B68}" type="slidenum">
              <a:rPr lang="ca-ES" altLang="ca-ES" smtClean="0"/>
              <a:pPr>
                <a:defRPr/>
              </a:pPr>
              <a:t>38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5423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5EB8CD-6135-2540-BCE1-4C870CD7F565}"/>
              </a:ext>
            </a:extLst>
          </p:cNvPr>
          <p:cNvSpPr/>
          <p:nvPr/>
        </p:nvSpPr>
        <p:spPr>
          <a:xfrm>
            <a:off x="537310" y="1486460"/>
            <a:ext cx="8253687" cy="224662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D370DE-408A-074C-9EE5-43A4F88265A2}"/>
              </a:ext>
            </a:extLst>
          </p:cNvPr>
          <p:cNvSpPr/>
          <p:nvPr/>
        </p:nvSpPr>
        <p:spPr>
          <a:xfrm>
            <a:off x="457864" y="4485310"/>
            <a:ext cx="8278689" cy="12191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43011" name="Títol 1">
            <a:extLst>
              <a:ext uri="{FF2B5EF4-FFF2-40B4-BE49-F238E27FC236}">
                <a16:creationId xmlns:a16="http://schemas.microsoft.com/office/drawing/2014/main" id="{520D390F-4F6C-E344-85E1-BD62E655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5 Sistemes d’admissió a Catalunya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39</a:t>
            </a:fld>
            <a:endParaRPr lang="ca-ES" altLang="ca-ES"/>
          </a:p>
        </p:txBody>
      </p:sp>
      <p:sp>
        <p:nvSpPr>
          <p:cNvPr id="43013" name="QuadreDeText 1">
            <a:extLst>
              <a:ext uri="{FF2B5EF4-FFF2-40B4-BE49-F238E27FC236}">
                <a16:creationId xmlns:a16="http://schemas.microsoft.com/office/drawing/2014/main" id="{9DED00B7-0AC5-6245-BC19-F24550AF9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816" y="3824116"/>
            <a:ext cx="66776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600" dirty="0"/>
              <a:t>Preinscripció universitària al web </a:t>
            </a:r>
            <a:r>
              <a:rPr lang="ca-ES" altLang="ca-ES" sz="1600" b="1" dirty="0">
                <a:solidFill>
                  <a:srgbClr val="C00000"/>
                </a:solidFill>
              </a:rPr>
              <a:t>https://accesuniversitat.gencat.cat</a:t>
            </a:r>
          </a:p>
        </p:txBody>
      </p:sp>
      <p:sp>
        <p:nvSpPr>
          <p:cNvPr id="43014" name="AutoShape 28">
            <a:extLst>
              <a:ext uri="{FF2B5EF4-FFF2-40B4-BE49-F238E27FC236}">
                <a16:creationId xmlns:a16="http://schemas.microsoft.com/office/drawing/2014/main" id="{6D375039-C285-D64B-9C4B-17303251F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>
              <a:latin typeface="Calibri" panose="020F0502020204030204" pitchFamily="34" charset="0"/>
            </a:endParaRPr>
          </a:p>
        </p:txBody>
      </p:sp>
      <p:sp>
        <p:nvSpPr>
          <p:cNvPr id="43015" name="AutoShape 34" descr="Universitat Politècnica de Catalunya (UPCT) : Resultados en el Ranking CYD">
            <a:extLst>
              <a:ext uri="{FF2B5EF4-FFF2-40B4-BE49-F238E27FC236}">
                <a16:creationId xmlns:a16="http://schemas.microsoft.com/office/drawing/2014/main" id="{9AC79A7F-368F-6345-9335-3C60990217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>
              <a:latin typeface="Calibri" panose="020F0502020204030204" pitchFamily="34" charset="0"/>
            </a:endParaRPr>
          </a:p>
        </p:txBody>
      </p:sp>
      <p:grpSp>
        <p:nvGrpSpPr>
          <p:cNvPr id="43016" name="Agrupa 8">
            <a:extLst>
              <a:ext uri="{FF2B5EF4-FFF2-40B4-BE49-F238E27FC236}">
                <a16:creationId xmlns:a16="http://schemas.microsoft.com/office/drawing/2014/main" id="{97D35542-F3B9-F642-A168-222A73A1D13E}"/>
              </a:ext>
            </a:extLst>
          </p:cNvPr>
          <p:cNvGrpSpPr>
            <a:grpSpLocks/>
          </p:cNvGrpSpPr>
          <p:nvPr/>
        </p:nvGrpSpPr>
        <p:grpSpPr bwMode="auto">
          <a:xfrm>
            <a:off x="623380" y="2035202"/>
            <a:ext cx="7432675" cy="1501775"/>
            <a:chOff x="276217" y="1897360"/>
            <a:chExt cx="8434203" cy="1703831"/>
          </a:xfrm>
        </p:grpSpPr>
        <p:pic>
          <p:nvPicPr>
            <p:cNvPr id="43028" name="Picture 21" descr="Novedades - Facultad de Filología y Comunicación - Universidad de Barcelona">
              <a:extLst>
                <a:ext uri="{FF2B5EF4-FFF2-40B4-BE49-F238E27FC236}">
                  <a16:creationId xmlns:a16="http://schemas.microsoft.com/office/drawing/2014/main" id="{81B43381-D95F-7641-92A9-AB3A2A608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75" y="1961315"/>
              <a:ext cx="1886535" cy="5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9" name="Picture 26" descr="Universitat Pompeu Fabra, UPF | socialprotection.org">
              <a:extLst>
                <a:ext uri="{FF2B5EF4-FFF2-40B4-BE49-F238E27FC236}">
                  <a16:creationId xmlns:a16="http://schemas.microsoft.com/office/drawing/2014/main" id="{9AB613BC-686F-9845-A615-39EDF5780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8" t="21634" r="9807" b="22710"/>
            <a:stretch>
              <a:fillRect/>
            </a:stretch>
          </p:blipFill>
          <p:spPr bwMode="auto">
            <a:xfrm>
              <a:off x="7106868" y="1961316"/>
              <a:ext cx="1603552" cy="5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0" name="Picture 30" descr="Campus Lleida. Institut Nacional d&amp;#39;Educació Física de Catalunya">
              <a:extLst>
                <a:ext uri="{FF2B5EF4-FFF2-40B4-BE49-F238E27FC236}">
                  <a16:creationId xmlns:a16="http://schemas.microsoft.com/office/drawing/2014/main" id="{84295818-5587-5D4A-BB08-46F789DED1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75" b="32159"/>
            <a:stretch>
              <a:fillRect/>
            </a:stretch>
          </p:blipFill>
          <p:spPr bwMode="auto">
            <a:xfrm>
              <a:off x="276217" y="2855616"/>
              <a:ext cx="1956702" cy="74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1" name="Picture 32" descr="Universitat de Girona | Pleamar">
              <a:extLst>
                <a:ext uri="{FF2B5EF4-FFF2-40B4-BE49-F238E27FC236}">
                  <a16:creationId xmlns:a16="http://schemas.microsoft.com/office/drawing/2014/main" id="{8418451B-BBEC-1844-AFB2-30079D1C3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43" t="19128" r="15002" b="19171"/>
            <a:stretch>
              <a:fillRect/>
            </a:stretch>
          </p:blipFill>
          <p:spPr bwMode="auto">
            <a:xfrm>
              <a:off x="2789859" y="2810462"/>
              <a:ext cx="1186093" cy="790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2" name="Picture 36" descr="Universitat Politècnica de Catalunya (UPCT) : Resultados en el Ranking CYD">
              <a:extLst>
                <a:ext uri="{FF2B5EF4-FFF2-40B4-BE49-F238E27FC236}">
                  <a16:creationId xmlns:a16="http://schemas.microsoft.com/office/drawing/2014/main" id="{CF38E36F-7048-6F45-B4CD-4D62327D5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958" y="1897360"/>
              <a:ext cx="2011561" cy="67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3" name="Picture 38" descr="Universitat Rovira i Virgili - Cursos.com">
              <a:extLst>
                <a:ext uri="{FF2B5EF4-FFF2-40B4-BE49-F238E27FC236}">
                  <a16:creationId xmlns:a16="http://schemas.microsoft.com/office/drawing/2014/main" id="{30745551-59B6-A940-904F-74369BEE5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39" b="23613"/>
            <a:stretch>
              <a:fillRect/>
            </a:stretch>
          </p:blipFill>
          <p:spPr bwMode="auto">
            <a:xfrm>
              <a:off x="4532892" y="2932198"/>
              <a:ext cx="2054627" cy="60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4" name="Picture 40" descr="Recursos multimèdia | UVic">
              <a:extLst>
                <a:ext uri="{FF2B5EF4-FFF2-40B4-BE49-F238E27FC236}">
                  <a16:creationId xmlns:a16="http://schemas.microsoft.com/office/drawing/2014/main" id="{7E4B92A0-6309-A849-8B96-E91F2E99F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459" y="2922538"/>
              <a:ext cx="1327877" cy="578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7" name="Contenidor de contingut 5">
            <a:extLst>
              <a:ext uri="{FF2B5EF4-FFF2-40B4-BE49-F238E27FC236}">
                <a16:creationId xmlns:a16="http://schemas.microsoft.com/office/drawing/2014/main" id="{2D7634C0-D1DF-2147-8953-F3D6B56C6556}"/>
              </a:ext>
            </a:extLst>
          </p:cNvPr>
          <p:cNvSpPr txBox="1">
            <a:spLocks/>
          </p:cNvSpPr>
          <p:nvPr/>
        </p:nvSpPr>
        <p:spPr bwMode="auto">
          <a:xfrm>
            <a:off x="720049" y="1562262"/>
            <a:ext cx="5345477" cy="5381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itchFamily="2" charset="2"/>
              <a:buNone/>
            </a:pPr>
            <a:r>
              <a:rPr lang="ca-ES" altLang="ca-ES" sz="2200" b="1" dirty="0"/>
              <a:t>Universitats públiques + UVIC-UCC</a:t>
            </a:r>
          </a:p>
        </p:txBody>
      </p:sp>
      <p:sp>
        <p:nvSpPr>
          <p:cNvPr id="43018" name="Contenidor de contingut 5">
            <a:extLst>
              <a:ext uri="{FF2B5EF4-FFF2-40B4-BE49-F238E27FC236}">
                <a16:creationId xmlns:a16="http://schemas.microsoft.com/office/drawing/2014/main" id="{85B1FB4F-E6D4-D949-AC62-44880C741285}"/>
              </a:ext>
            </a:extLst>
          </p:cNvPr>
          <p:cNvSpPr txBox="1">
            <a:spLocks/>
          </p:cNvSpPr>
          <p:nvPr/>
        </p:nvSpPr>
        <p:spPr bwMode="auto">
          <a:xfrm>
            <a:off x="677021" y="4675773"/>
            <a:ext cx="3956050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 2" pitchFamily="2" charset="2"/>
              <a:buNone/>
            </a:pPr>
            <a:r>
              <a:rPr lang="ca-ES" altLang="ca-ES" sz="2200" b="1" dirty="0"/>
              <a:t>UOC + Universitats privades</a:t>
            </a:r>
          </a:p>
        </p:txBody>
      </p:sp>
      <p:grpSp>
        <p:nvGrpSpPr>
          <p:cNvPr id="43019" name="Agrupa 9">
            <a:extLst>
              <a:ext uri="{FF2B5EF4-FFF2-40B4-BE49-F238E27FC236}">
                <a16:creationId xmlns:a16="http://schemas.microsoft.com/office/drawing/2014/main" id="{FB69B320-6B5A-6246-A623-F690175DAEE2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4957433"/>
            <a:ext cx="7697788" cy="727075"/>
            <a:chOff x="-437340" y="4345240"/>
            <a:chExt cx="10106201" cy="953914"/>
          </a:xfrm>
        </p:grpSpPr>
        <p:pic>
          <p:nvPicPr>
            <p:cNvPr id="43023" name="Picture 43" descr="Logotipos - Descargas - Libro de estilo de la UOC">
              <a:extLst>
                <a:ext uri="{FF2B5EF4-FFF2-40B4-BE49-F238E27FC236}">
                  <a16:creationId xmlns:a16="http://schemas.microsoft.com/office/drawing/2014/main" id="{6AE44E43-3C3A-C14A-83D5-7FBC22FA5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7340" y="4531664"/>
              <a:ext cx="1700815" cy="560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45" descr="UIC Barcelona | Universidades en España">
              <a:extLst>
                <a:ext uri="{FF2B5EF4-FFF2-40B4-BE49-F238E27FC236}">
                  <a16:creationId xmlns:a16="http://schemas.microsoft.com/office/drawing/2014/main" id="{1FC822C7-FCA8-7949-AF71-C76A81B26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247" y="4372166"/>
              <a:ext cx="1966335" cy="9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5" name="Picture 49" descr="La URL celebra la inauguració del curs 2019-2020 el 7 d&amp;#39;octubre - Grup Clade">
              <a:extLst>
                <a:ext uri="{FF2B5EF4-FFF2-40B4-BE49-F238E27FC236}">
                  <a16:creationId xmlns:a16="http://schemas.microsoft.com/office/drawing/2014/main" id="{C12BE165-D578-8447-962B-B02E414FE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791" y="4345240"/>
              <a:ext cx="1448118" cy="933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6" name="Picture 9" descr="Logo-de-la-Universitat-Abat-Oliba-CEU – INA Memory Center">
              <a:extLst>
                <a:ext uri="{FF2B5EF4-FFF2-40B4-BE49-F238E27FC236}">
                  <a16:creationId xmlns:a16="http://schemas.microsoft.com/office/drawing/2014/main" id="{3747F1A5-9F36-C245-AD70-1B997C751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543" y="4416893"/>
              <a:ext cx="2520318" cy="750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" name="Connector corbat 12">
            <a:extLst>
              <a:ext uri="{FF2B5EF4-FFF2-40B4-BE49-F238E27FC236}">
                <a16:creationId xmlns:a16="http://schemas.microsoft.com/office/drawing/2014/main" id="{1F4AD26C-78BD-E540-8342-98687480BEEC}"/>
              </a:ext>
            </a:extLst>
          </p:cNvPr>
          <p:cNvCxnSpPr/>
          <p:nvPr/>
        </p:nvCxnSpPr>
        <p:spPr>
          <a:xfrm>
            <a:off x="839157" y="3741054"/>
            <a:ext cx="528638" cy="295275"/>
          </a:xfrm>
          <a:prstGeom prst="curvedConnector3">
            <a:avLst>
              <a:gd name="adj1" fmla="val -27455"/>
            </a:avLst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corbat 52">
            <a:extLst>
              <a:ext uri="{FF2B5EF4-FFF2-40B4-BE49-F238E27FC236}">
                <a16:creationId xmlns:a16="http://schemas.microsoft.com/office/drawing/2014/main" id="{F37C986C-BFDE-F94A-B5EE-64CD0CE23668}"/>
              </a:ext>
            </a:extLst>
          </p:cNvPr>
          <p:cNvCxnSpPr/>
          <p:nvPr/>
        </p:nvCxnSpPr>
        <p:spPr>
          <a:xfrm rot="10800000" flipV="1">
            <a:off x="7801843" y="5721995"/>
            <a:ext cx="932330" cy="223720"/>
          </a:xfrm>
          <a:prstGeom prst="curvedConnector3">
            <a:avLst>
              <a:gd name="adj1" fmla="val 50000"/>
            </a:avLst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B27BEB3-24AC-0F4B-9A1C-534B9B83B38B}"/>
              </a:ext>
            </a:extLst>
          </p:cNvPr>
          <p:cNvSpPr/>
          <p:nvPr/>
        </p:nvSpPr>
        <p:spPr>
          <a:xfrm>
            <a:off x="2283643" y="5763113"/>
            <a:ext cx="55626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ca-ES" sz="1600" dirty="0">
                <a:latin typeface="+mj-lt"/>
              </a:rPr>
              <a:t>Procediments propis d'admissió: presencial, en línia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720049" y="1224585"/>
            <a:ext cx="557075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200" b="1" dirty="0">
                <a:solidFill>
                  <a:srgbClr val="C00000"/>
                </a:solidFill>
                <a:latin typeface="Arial" pitchFamily="34" charset="0"/>
                <a:ea typeface="Arial" charset="0"/>
              </a:rPr>
              <a:t>Preinscripció universitària de Catalunya</a:t>
            </a:r>
          </a:p>
        </p:txBody>
      </p:sp>
      <p:sp>
        <p:nvSpPr>
          <p:cNvPr id="29" name="QuadreDeText 28"/>
          <p:cNvSpPr txBox="1"/>
          <p:nvPr/>
        </p:nvSpPr>
        <p:spPr>
          <a:xfrm>
            <a:off x="636815" y="4213523"/>
            <a:ext cx="4062331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sz="2200" b="1" dirty="0">
                <a:solidFill>
                  <a:srgbClr val="C00000"/>
                </a:solidFill>
                <a:latin typeface="Arial" pitchFamily="34" charset="0"/>
                <a:ea typeface="Arial" charset="0"/>
              </a:rPr>
              <a:t>Altres 4 sistemes d’admissió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30850" y="2060848"/>
            <a:ext cx="1365086" cy="618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7992" y="692696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400" b="1" dirty="0">
                <a:solidFill>
                  <a:srgbClr val="C00000"/>
                </a:solidFill>
                <a:latin typeface="Helvetica" panose="020B0604020202020204" pitchFamily="34" charset="0"/>
              </a:rPr>
              <a:t>Estructura PAU 2025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404192" y="1567880"/>
            <a:ext cx="3017912" cy="4192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85800" y="155679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ca-ES" sz="40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Rectangle 1">
            <a:hlinkClick r:id="rId2"/>
          </p:cNvPr>
          <p:cNvSpPr/>
          <p:nvPr/>
        </p:nvSpPr>
        <p:spPr>
          <a:xfrm>
            <a:off x="457648" y="1691516"/>
            <a:ext cx="317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>
                <a:latin typeface="+mn-lt"/>
              </a:rPr>
              <a:t>Currículum de batxillerat</a:t>
            </a:r>
            <a:endParaRPr lang="ca-ES" b="1" dirty="0">
              <a:latin typeface="+mn-lt"/>
            </a:endParaRPr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146697"/>
            <a:ext cx="5184576" cy="591344"/>
          </a:xfrm>
          <a:prstGeom prst="rect">
            <a:avLst/>
          </a:prstGeom>
        </p:spPr>
      </p:pic>
      <p:pic>
        <p:nvPicPr>
          <p:cNvPr id="7" name="Imatge 6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471" y="89406"/>
            <a:ext cx="4551961" cy="6648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7FB83C-1ADD-4943-A5B3-84B9CB76B8E3}"/>
              </a:ext>
            </a:extLst>
          </p:cNvPr>
          <p:cNvSpPr/>
          <p:nvPr/>
        </p:nvSpPr>
        <p:spPr>
          <a:xfrm>
            <a:off x="3765553" y="92733"/>
            <a:ext cx="4551960" cy="66486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32000" rIns="72000"/>
          <a:lstStyle/>
          <a:p>
            <a:pPr algn="ctr" eaLnBrk="1" hangingPunct="1">
              <a:defRPr/>
            </a:pPr>
            <a:endParaRPr lang="ca-ES" sz="20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" name="Imatge 4">
            <a:extLst>
              <a:ext uri="{FF2B5EF4-FFF2-40B4-BE49-F238E27FC236}">
                <a16:creationId xmlns:a16="http://schemas.microsoft.com/office/drawing/2014/main" id="{01737399-E921-C842-9A44-BAD9940609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7"/>
          <a:stretch>
            <a:fillRect/>
          </a:stretch>
        </p:blipFill>
        <p:spPr bwMode="auto">
          <a:xfrm rot="5400000">
            <a:off x="3402554" y="4257161"/>
            <a:ext cx="778935" cy="62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CD149-8C1A-F943-A0DB-B4613D8E303F}" type="slidenum">
              <a:rPr lang="ca-ES" altLang="ca-ES" smtClean="0"/>
              <a:pPr>
                <a:defRPr/>
              </a:pPr>
              <a:t>4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2744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ol 1">
            <a:extLst>
              <a:ext uri="{FF2B5EF4-FFF2-40B4-BE49-F238E27FC236}">
                <a16:creationId xmlns:a16="http://schemas.microsoft.com/office/drawing/2014/main" id="{6062A3C4-DB2A-574E-A9C2-08E5686F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/>
              <a:t>Admissió a la universitat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40</a:t>
            </a:fld>
            <a:endParaRPr lang="ca-ES" altLang="ca-E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33C8BD-0FE9-E043-ACBC-FAEFFAFD7EF0}"/>
              </a:ext>
            </a:extLst>
          </p:cNvPr>
          <p:cNvSpPr/>
          <p:nvPr/>
        </p:nvSpPr>
        <p:spPr>
          <a:xfrm>
            <a:off x="900113" y="1484313"/>
            <a:ext cx="3240087" cy="8794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Fase </a:t>
            </a:r>
            <a:r>
              <a:rPr lang="ca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d’accés</a:t>
            </a:r>
            <a:endParaRPr lang="ca-ES" sz="2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A8FEDE-0BF5-F048-B0CC-863E104E7132}"/>
              </a:ext>
            </a:extLst>
          </p:cNvPr>
          <p:cNvSpPr/>
          <p:nvPr/>
        </p:nvSpPr>
        <p:spPr>
          <a:xfrm>
            <a:off x="3656013" y="3292475"/>
            <a:ext cx="1973262" cy="15763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sz="2000" b="1" dirty="0">
                <a:solidFill>
                  <a:srgbClr val="FFFFFF"/>
                </a:solidFill>
              </a:rPr>
              <a:t>Nota d’admissió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sz="2000" b="1" dirty="0">
                <a:solidFill>
                  <a:srgbClr val="FFFFFF"/>
                </a:solidFill>
              </a:rPr>
              <a:t>ponderada fins a 14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9199C8-BA67-0640-88B7-11B3900B5D2F}"/>
              </a:ext>
            </a:extLst>
          </p:cNvPr>
          <p:cNvSpPr/>
          <p:nvPr/>
        </p:nvSpPr>
        <p:spPr>
          <a:xfrm>
            <a:off x="4824413" y="4941888"/>
            <a:ext cx="2805112" cy="3079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1400" b="1" dirty="0">
                <a:solidFill>
                  <a:srgbClr val="C00000"/>
                </a:solidFill>
                <a:cs typeface="Arial" pitchFamily="34" charset="0"/>
              </a:rPr>
              <a:t>Nota de tall: oferta &lt; demanda</a:t>
            </a:r>
          </a:p>
        </p:txBody>
      </p:sp>
      <p:grpSp>
        <p:nvGrpSpPr>
          <p:cNvPr id="9" name="Agrupa 8">
            <a:extLst>
              <a:ext uri="{FF2B5EF4-FFF2-40B4-BE49-F238E27FC236}">
                <a16:creationId xmlns:a16="http://schemas.microsoft.com/office/drawing/2014/main" id="{B6217660-BD26-D445-B1C3-BB5E9A9A94AD}"/>
              </a:ext>
            </a:extLst>
          </p:cNvPr>
          <p:cNvGrpSpPr/>
          <p:nvPr/>
        </p:nvGrpSpPr>
        <p:grpSpPr>
          <a:xfrm>
            <a:off x="4427984" y="1848247"/>
            <a:ext cx="398641" cy="432048"/>
            <a:chOff x="4282604" y="1772816"/>
            <a:chExt cx="649436" cy="703860"/>
          </a:xfrm>
          <a:solidFill>
            <a:schemeClr val="tx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EDB982-FAB0-AA48-BDC7-F67CCA34D38F}"/>
                </a:ext>
              </a:extLst>
            </p:cNvPr>
            <p:cNvSpPr/>
            <p:nvPr/>
          </p:nvSpPr>
          <p:spPr>
            <a:xfrm>
              <a:off x="4535314" y="1772816"/>
              <a:ext cx="144016" cy="70386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0A9F3ED-509D-EB45-8FF8-E3D1C3CA3FEE}"/>
                </a:ext>
              </a:extLst>
            </p:cNvPr>
            <p:cNvSpPr/>
            <p:nvPr/>
          </p:nvSpPr>
          <p:spPr>
            <a:xfrm>
              <a:off x="4282604" y="2048176"/>
              <a:ext cx="649436" cy="15314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492FF27-2384-D94B-821B-AEFC9229D469}"/>
              </a:ext>
            </a:extLst>
          </p:cNvPr>
          <p:cNvSpPr/>
          <p:nvPr/>
        </p:nvSpPr>
        <p:spPr>
          <a:xfrm>
            <a:off x="5076825" y="1484313"/>
            <a:ext cx="3240088" cy="8794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Fase </a:t>
            </a:r>
            <a:r>
              <a:rPr lang="ca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d’admissió</a:t>
            </a:r>
            <a:endParaRPr lang="ca-ES" sz="2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6827AB-F966-AA40-9C30-3D77CA731C42}"/>
              </a:ext>
            </a:extLst>
          </p:cNvPr>
          <p:cNvSpPr/>
          <p:nvPr/>
        </p:nvSpPr>
        <p:spPr>
          <a:xfrm>
            <a:off x="1692275" y="2255838"/>
            <a:ext cx="1439863" cy="14398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909F57-2882-3D4C-A9CF-82859E1C8723}"/>
              </a:ext>
            </a:extLst>
          </p:cNvPr>
          <p:cNvSpPr/>
          <p:nvPr/>
        </p:nvSpPr>
        <p:spPr>
          <a:xfrm>
            <a:off x="1773238" y="2378075"/>
            <a:ext cx="1277937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a-ES" altLang="ca-ES" b="1" dirty="0">
                <a:solidFill>
                  <a:schemeClr val="bg1"/>
                </a:solidFill>
                <a:latin typeface="+mj-lt"/>
              </a:rPr>
              <a:t>Nota d’accés</a:t>
            </a:r>
          </a:p>
          <a:p>
            <a:pPr algn="ctr" eaLnBrk="1" hangingPunct="1">
              <a:defRPr/>
            </a:pPr>
            <a:r>
              <a:rPr lang="ca-ES" altLang="ca-ES" sz="3200" b="1" dirty="0">
                <a:solidFill>
                  <a:schemeClr val="bg1"/>
                </a:solidFill>
                <a:latin typeface="+mj-lt"/>
              </a:rPr>
              <a:t>5-10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E002EB0-480A-AF4E-B821-1E82CF8A18EC}"/>
              </a:ext>
            </a:extLst>
          </p:cNvPr>
          <p:cNvSpPr/>
          <p:nvPr/>
        </p:nvSpPr>
        <p:spPr>
          <a:xfrm>
            <a:off x="5927725" y="2205038"/>
            <a:ext cx="1439863" cy="14398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cxnSp>
        <p:nvCxnSpPr>
          <p:cNvPr id="13" name="Connector corbat 12">
            <a:extLst>
              <a:ext uri="{FF2B5EF4-FFF2-40B4-BE49-F238E27FC236}">
                <a16:creationId xmlns:a16="http://schemas.microsoft.com/office/drawing/2014/main" id="{DA6D96E9-39BC-E64C-8A41-EBFA6A2CF97B}"/>
              </a:ext>
            </a:extLst>
          </p:cNvPr>
          <p:cNvCxnSpPr>
            <a:stCxn id="11" idx="4"/>
          </p:cNvCxnSpPr>
          <p:nvPr/>
        </p:nvCxnSpPr>
        <p:spPr>
          <a:xfrm rot="16200000" flipH="1">
            <a:off x="2735263" y="3371850"/>
            <a:ext cx="596900" cy="1244600"/>
          </a:xfrm>
          <a:prstGeom prst="curvedConnector2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corbat 14">
            <a:extLst>
              <a:ext uri="{FF2B5EF4-FFF2-40B4-BE49-F238E27FC236}">
                <a16:creationId xmlns:a16="http://schemas.microsoft.com/office/drawing/2014/main" id="{302F4DA7-9E8E-8C47-A1E0-3E447E113288}"/>
              </a:ext>
            </a:extLst>
          </p:cNvPr>
          <p:cNvCxnSpPr>
            <a:stCxn id="26" idx="4"/>
          </p:cNvCxnSpPr>
          <p:nvPr/>
        </p:nvCxnSpPr>
        <p:spPr>
          <a:xfrm rot="5400000">
            <a:off x="5814219" y="3459956"/>
            <a:ext cx="647700" cy="1017588"/>
          </a:xfrm>
          <a:prstGeom prst="curvedConnector2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9" name="Line 10">
            <a:extLst>
              <a:ext uri="{FF2B5EF4-FFF2-40B4-BE49-F238E27FC236}">
                <a16:creationId xmlns:a16="http://schemas.microsoft.com/office/drawing/2014/main" id="{43022EC7-E046-4E45-8DE8-2A792CEB83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3113" y="4868863"/>
            <a:ext cx="3175" cy="485775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60D493-3217-9849-91D0-42DEF3841265}"/>
              </a:ext>
            </a:extLst>
          </p:cNvPr>
          <p:cNvSpPr/>
          <p:nvPr/>
        </p:nvSpPr>
        <p:spPr>
          <a:xfrm>
            <a:off x="3308350" y="5354638"/>
            <a:ext cx="2725738" cy="50323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2800" b="1" dirty="0">
                <a:solidFill>
                  <a:schemeClr val="tx1"/>
                </a:solidFill>
                <a:cs typeface="Arial" pitchFamily="34" charset="0"/>
              </a:rPr>
              <a:t>UNIVERSITAT</a:t>
            </a:r>
          </a:p>
        </p:txBody>
      </p:sp>
      <p:sp>
        <p:nvSpPr>
          <p:cNvPr id="45071" name="QuadreDeText 18">
            <a:extLst>
              <a:ext uri="{FF2B5EF4-FFF2-40B4-BE49-F238E27FC236}">
                <a16:creationId xmlns:a16="http://schemas.microsoft.com/office/drawing/2014/main" id="{EB23D31E-4EB4-9A44-843A-39368CA91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2541588"/>
            <a:ext cx="1776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es-ES" b="1">
                <a:solidFill>
                  <a:schemeClr val="bg1"/>
                </a:solidFill>
              </a:rPr>
              <a:t>Nota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es-ES" b="1">
                <a:solidFill>
                  <a:schemeClr val="bg1"/>
                </a:solidFill>
              </a:rPr>
              <a:t>ponderada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ol 1">
            <a:extLst>
              <a:ext uri="{FF2B5EF4-FFF2-40B4-BE49-F238E27FC236}">
                <a16:creationId xmlns:a16="http://schemas.microsoft.com/office/drawing/2014/main" id="{30DC3DBF-942A-294C-814E-B7D7E0E0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 smtClean="0"/>
              <a:t>Matèries de PAU: fase d’accés</a:t>
            </a:r>
            <a:endParaRPr lang="ca-ES" alt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41</a:t>
            </a:fld>
            <a:endParaRPr lang="ca-ES" altLang="ca-E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318A2B-EC1E-384D-8B8F-3692220EFFBD}"/>
              </a:ext>
            </a:extLst>
          </p:cNvPr>
          <p:cNvSpPr/>
          <p:nvPr/>
        </p:nvSpPr>
        <p:spPr>
          <a:xfrm>
            <a:off x="323850" y="1181576"/>
            <a:ext cx="4802188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a-ES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Quines matèries </a:t>
            </a:r>
          </a:p>
          <a:p>
            <a:pPr eaLnBrk="1" hangingPunct="1">
              <a:defRPr/>
            </a:pPr>
            <a:r>
              <a:rPr lang="ca-ES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ponderen a Catalunya?</a:t>
            </a:r>
          </a:p>
        </p:txBody>
      </p:sp>
      <p:grpSp>
        <p:nvGrpSpPr>
          <p:cNvPr id="46084" name="Agrupa 3">
            <a:extLst>
              <a:ext uri="{FF2B5EF4-FFF2-40B4-BE49-F238E27FC236}">
                <a16:creationId xmlns:a16="http://schemas.microsoft.com/office/drawing/2014/main" id="{0B4746A2-E454-394C-9F31-D9B8C7BEAFC7}"/>
              </a:ext>
            </a:extLst>
          </p:cNvPr>
          <p:cNvGrpSpPr>
            <a:grpSpLocks/>
          </p:cNvGrpSpPr>
          <p:nvPr/>
        </p:nvGrpSpPr>
        <p:grpSpPr bwMode="auto">
          <a:xfrm>
            <a:off x="470078" y="3925275"/>
            <a:ext cx="4029912" cy="1951997"/>
            <a:chOff x="477359" y="4088973"/>
            <a:chExt cx="3312011" cy="185264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81520-3132-7A46-BC73-AE2E86CCE88C}"/>
                </a:ext>
              </a:extLst>
            </p:cNvPr>
            <p:cNvSpPr/>
            <p:nvPr/>
          </p:nvSpPr>
          <p:spPr>
            <a:xfrm>
              <a:off x="477359" y="4088973"/>
              <a:ext cx="1595784" cy="8274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ca-ES" sz="1400" b="1" dirty="0">
                  <a:solidFill>
                    <a:schemeClr val="tx1"/>
                  </a:solidFill>
                  <a:cs typeface="Arial" pitchFamily="34" charset="0"/>
                </a:rPr>
                <a:t>Comissió d’accés i afers estudiantils del CIC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9F0917-8508-6446-970F-BBA021C8B9A9}"/>
                </a:ext>
              </a:extLst>
            </p:cNvPr>
            <p:cNvSpPr/>
            <p:nvPr/>
          </p:nvSpPr>
          <p:spPr>
            <a:xfrm>
              <a:off x="477360" y="5074811"/>
              <a:ext cx="1595783" cy="86680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ca-ES" altLang="ca-ES" sz="1600" dirty="0" smtClean="0"/>
                <a:t>Paràmetre de ponderació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ca-ES" altLang="ca-ES" sz="1600" b="1" dirty="0" smtClean="0"/>
                <a:t>0,1 </a:t>
              </a:r>
              <a:r>
                <a:rPr lang="ca-ES" altLang="ca-ES" sz="1600" dirty="0" smtClean="0"/>
                <a:t>o</a:t>
              </a:r>
              <a:r>
                <a:rPr lang="ca-ES" altLang="ca-ES" sz="1600" b="1" dirty="0" smtClean="0"/>
                <a:t> 0,2 </a:t>
              </a:r>
              <a:endParaRPr lang="ca-ES" altLang="ca-ES" sz="16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19132B-3825-8741-8BAB-5FAA9B068621}"/>
                </a:ext>
              </a:extLst>
            </p:cNvPr>
            <p:cNvSpPr/>
            <p:nvPr/>
          </p:nvSpPr>
          <p:spPr>
            <a:xfrm>
              <a:off x="2178995" y="5074810"/>
              <a:ext cx="1610375" cy="86680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ca-ES" altLang="ca-ES" sz="1600" dirty="0" smtClean="0"/>
                <a:t>A tots els graus tres matèries a </a:t>
              </a:r>
              <a:r>
                <a:rPr lang="ca-ES" altLang="ca-ES" sz="1600" b="1" dirty="0" smtClean="0"/>
                <a:t>0,2</a:t>
              </a:r>
              <a:endParaRPr lang="ca-ES" altLang="ca-ES" sz="1600" b="1" dirty="0"/>
            </a:p>
          </p:txBody>
        </p:sp>
        <p:sp>
          <p:nvSpPr>
            <p:cNvPr id="3" name="QuadreDeText 2">
              <a:extLst>
                <a:ext uri="{FF2B5EF4-FFF2-40B4-BE49-F238E27FC236}">
                  <a16:creationId xmlns:a16="http://schemas.microsoft.com/office/drawing/2014/main" id="{08C1F6F6-58D7-494C-B556-F8378481D209}"/>
                </a:ext>
              </a:extLst>
            </p:cNvPr>
            <p:cNvSpPr txBox="1"/>
            <p:nvPr/>
          </p:nvSpPr>
          <p:spPr>
            <a:xfrm>
              <a:off x="2178995" y="4088974"/>
              <a:ext cx="1610375" cy="82749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ca-ES"/>
              </a:defPPr>
              <a:lvl1pPr algn="ctr">
                <a:defRPr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ca-ES" sz="1600" b="0" dirty="0">
                  <a:solidFill>
                    <a:schemeClr val="tx1"/>
                  </a:solidFill>
                </a:rPr>
                <a:t>A un mateix grau</a:t>
              </a:r>
              <a:br>
                <a:rPr lang="ca-ES" sz="1600" b="0" dirty="0">
                  <a:solidFill>
                    <a:schemeClr val="tx1"/>
                  </a:solidFill>
                </a:rPr>
              </a:br>
              <a:r>
                <a:rPr lang="ca-ES" sz="1600" b="0" dirty="0">
                  <a:solidFill>
                    <a:schemeClr val="tx1"/>
                  </a:solidFill>
                </a:rPr>
                <a:t>- mateixes ponderacions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BA45E05-4947-BB41-9E39-0DCD8BF5E339}"/>
              </a:ext>
            </a:extLst>
          </p:cNvPr>
          <p:cNvSpPr/>
          <p:nvPr/>
        </p:nvSpPr>
        <p:spPr>
          <a:xfrm>
            <a:off x="304800" y="1957388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altLang="ca-ES" sz="6000" b="1" dirty="0" smtClean="0">
                <a:solidFill>
                  <a:srgbClr val="C00000"/>
                </a:solidFill>
                <a:latin typeface="+mj-lt"/>
              </a:rPr>
              <a:t>27</a:t>
            </a:r>
            <a:endParaRPr lang="ca-ES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FBE661-70C9-5048-99F4-7280DC8A463B}"/>
              </a:ext>
            </a:extLst>
          </p:cNvPr>
          <p:cNvSpPr/>
          <p:nvPr/>
        </p:nvSpPr>
        <p:spPr>
          <a:xfrm>
            <a:off x="1331640" y="2204864"/>
            <a:ext cx="27368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ca-ES" dirty="0">
                <a:latin typeface="+mj-lt"/>
              </a:rPr>
              <a:t>matèries (de modalitat) vinculades a </a:t>
            </a:r>
            <a:r>
              <a:rPr lang="fr-FR" altLang="ca-ES" dirty="0" smtClean="0">
                <a:latin typeface="+mj-lt"/>
              </a:rPr>
              <a:t>la </a:t>
            </a:r>
            <a:r>
              <a:rPr lang="fr-FR" altLang="ca-ES" dirty="0">
                <a:latin typeface="+mj-lt"/>
              </a:rPr>
              <a:t>PAU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90D53B-CAF2-384A-AE4F-90F18C9556B1}"/>
              </a:ext>
            </a:extLst>
          </p:cNvPr>
          <p:cNvSpPr/>
          <p:nvPr/>
        </p:nvSpPr>
        <p:spPr>
          <a:xfrm>
            <a:off x="323850" y="3137357"/>
            <a:ext cx="3881437" cy="268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ca-ES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ca-ES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a-E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Com </a:t>
            </a:r>
            <a:r>
              <a:rPr lang="ca-ES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ponderen</a:t>
            </a:r>
            <a:r>
              <a:rPr lang="ca-E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?</a:t>
            </a:r>
            <a:endParaRPr lang="ca-ES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46089" name="Agrupa 6">
            <a:extLst>
              <a:ext uri="{FF2B5EF4-FFF2-40B4-BE49-F238E27FC236}">
                <a16:creationId xmlns:a16="http://schemas.microsoft.com/office/drawing/2014/main" id="{5176E270-0D71-9245-8424-1BB6BD770DFC}"/>
              </a:ext>
            </a:extLst>
          </p:cNvPr>
          <p:cNvGrpSpPr>
            <a:grpSpLocks/>
          </p:cNvGrpSpPr>
          <p:nvPr/>
        </p:nvGrpSpPr>
        <p:grpSpPr bwMode="auto">
          <a:xfrm>
            <a:off x="5384424" y="6188868"/>
            <a:ext cx="3191594" cy="609081"/>
            <a:chOff x="5109937" y="5427953"/>
            <a:chExt cx="3483568" cy="609525"/>
          </a:xfrm>
        </p:grpSpPr>
        <p:sp>
          <p:nvSpPr>
            <p:cNvPr id="18" name="Rectangle arrodonit 17">
              <a:extLst>
                <a:ext uri="{FF2B5EF4-FFF2-40B4-BE49-F238E27FC236}">
                  <a16:creationId xmlns:a16="http://schemas.microsoft.com/office/drawing/2014/main" id="{4205DA5C-E43D-F14E-88B1-948D378186D1}"/>
                </a:ext>
              </a:extLst>
            </p:cNvPr>
            <p:cNvSpPr/>
            <p:nvPr/>
          </p:nvSpPr>
          <p:spPr>
            <a:xfrm>
              <a:off x="5109937" y="5427953"/>
              <a:ext cx="3436005" cy="46071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pic>
          <p:nvPicPr>
            <p:cNvPr id="46091" name="Imatge 4">
              <a:extLst>
                <a:ext uri="{FF2B5EF4-FFF2-40B4-BE49-F238E27FC236}">
                  <a16:creationId xmlns:a16="http://schemas.microsoft.com/office/drawing/2014/main" id="{CB3C5E53-C129-F54F-AB86-2F20ECFF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8033967" y="5547755"/>
              <a:ext cx="559538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2" name="Rectangle 5">
              <a:extLst>
                <a:ext uri="{FF2B5EF4-FFF2-40B4-BE49-F238E27FC236}">
                  <a16:creationId xmlns:a16="http://schemas.microsoft.com/office/drawing/2014/main" id="{5C8C9324-1099-8C46-9C81-368DE57C1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517" y="5469201"/>
              <a:ext cx="2480639" cy="36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dirty="0">
                  <a:latin typeface="Helvetica" pitchFamily="2" charset="0"/>
                  <a:hlinkClick r:id="rId5"/>
                </a:rPr>
                <a:t>universitats.gencat.cat</a:t>
              </a:r>
              <a:endParaRPr lang="ca-ES" altLang="ca-ES" dirty="0">
                <a:latin typeface="Helvetica" pitchFamily="2" charset="0"/>
              </a:endParaRPr>
            </a:p>
          </p:txBody>
        </p:sp>
      </p:grpSp>
      <p:graphicFrame>
        <p:nvGraphicFramePr>
          <p:cNvPr id="19" name="Object 575">
            <a:extLst>
              <a:ext uri="{FF2B5EF4-FFF2-40B4-BE49-F238E27FC236}">
                <a16:creationId xmlns:a16="http://schemas.microsoft.com/office/drawing/2014/main" id="{600DD6E1-8E42-8045-AA91-27E7F6E47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637106"/>
              </p:ext>
            </p:extLst>
          </p:nvPr>
        </p:nvGraphicFramePr>
        <p:xfrm>
          <a:off x="5255558" y="1135924"/>
          <a:ext cx="6999287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Hoja de cálculo" r:id="rId6" imgW="8000974" imgH="5829300" progId="Excel.Sheet.12">
                  <p:embed/>
                </p:oleObj>
              </mc:Choice>
              <mc:Fallback>
                <p:oleObj name="Hoja de cálculo" r:id="rId6" imgW="8000974" imgH="5829300" progId="Excel.Sheet.12">
                  <p:embed/>
                  <p:pic>
                    <p:nvPicPr>
                      <p:cNvPr id="6" name="Object 575">
                        <a:extLst>
                          <a:ext uri="{FF2B5EF4-FFF2-40B4-BE49-F238E27FC236}">
                            <a16:creationId xmlns:a16="http://schemas.microsoft.com/office/drawing/2014/main" id="{600DD6E1-8E42-8045-AA91-27E7F6E470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558" y="1135924"/>
                        <a:ext cx="6999287" cy="5146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Ponderacions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42</a:t>
            </a:fld>
            <a:endParaRPr lang="ca-ES" altLang="ca-ES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2"/>
          <a:srcRect l="1741" t="3676" r="1707" b="1865"/>
          <a:stretch/>
        </p:blipFill>
        <p:spPr>
          <a:xfrm>
            <a:off x="412366" y="980728"/>
            <a:ext cx="8460556" cy="52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261CC5-C778-884A-9E2C-467851E9C1A8}"/>
              </a:ext>
            </a:extLst>
          </p:cNvPr>
          <p:cNvSpPr/>
          <p:nvPr/>
        </p:nvSpPr>
        <p:spPr>
          <a:xfrm>
            <a:off x="1116013" y="2636838"/>
            <a:ext cx="7070725" cy="79216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47106" name="Títol 1">
            <a:extLst>
              <a:ext uri="{FF2B5EF4-FFF2-40B4-BE49-F238E27FC236}">
                <a16:creationId xmlns:a16="http://schemas.microsoft.com/office/drawing/2014/main" id="{9AABC426-92C6-B941-BEC4-F6C68BE5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/>
              <a:t>Nota d’admissió ponderada per a estudiants de batxillerat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43</a:t>
            </a:fld>
            <a:endParaRPr lang="ca-ES" altLang="ca-ES"/>
          </a:p>
        </p:txBody>
      </p:sp>
      <p:sp>
        <p:nvSpPr>
          <p:cNvPr id="47108" name="QuadreDeText 16">
            <a:extLst>
              <a:ext uri="{FF2B5EF4-FFF2-40B4-BE49-F238E27FC236}">
                <a16:creationId xmlns:a16="http://schemas.microsoft.com/office/drawing/2014/main" id="{B50C5AF4-5DFE-4643-B81E-99975F685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266825"/>
            <a:ext cx="70326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2" pitchFamily="2" charset="2"/>
              <a:buNone/>
            </a:pPr>
            <a:r>
              <a:rPr lang="ca-ES" altLang="ca-ES" dirty="0"/>
              <a:t>En funció dels GRAUS incorpora qualificacions de fase </a:t>
            </a:r>
            <a:r>
              <a:rPr lang="ca-ES" altLang="ca-ES" dirty="0" smtClean="0"/>
              <a:t>d’admissió </a:t>
            </a:r>
          </a:p>
          <a:p>
            <a:pPr eaLnBrk="1" hangingPunct="1">
              <a:spcBef>
                <a:spcPct val="0"/>
              </a:spcBef>
              <a:buClrTx/>
              <a:buFont typeface="Wingdings 2" pitchFamily="2" charset="2"/>
              <a:buNone/>
            </a:pPr>
            <a:r>
              <a:rPr lang="ca-ES" altLang="ca-ES" dirty="0" smtClean="0">
                <a:solidFill>
                  <a:srgbClr val="C00000"/>
                </a:solidFill>
              </a:rPr>
              <a:t>(</a:t>
            </a:r>
            <a:r>
              <a:rPr lang="ca-ES" altLang="ca-ES" sz="1100" b="1" dirty="0" smtClean="0">
                <a:solidFill>
                  <a:srgbClr val="C00000"/>
                </a:solidFill>
              </a:rPr>
              <a:t>RD 310/2016 de 29 de juliol-RD 412/2014 de 6 de juny</a:t>
            </a:r>
            <a:r>
              <a:rPr lang="ca-ES" altLang="ca-ES" dirty="0" smtClean="0">
                <a:solidFill>
                  <a:srgbClr val="C00000"/>
                </a:solidFill>
              </a:rPr>
              <a:t>)</a:t>
            </a:r>
            <a:endParaRPr lang="ca-ES" altLang="ca-ES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a-ES" altLang="ca-ES" b="1" dirty="0">
              <a:solidFill>
                <a:srgbClr val="C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38904E-4414-7F48-BC9F-31E634B16A00}"/>
              </a:ext>
            </a:extLst>
          </p:cNvPr>
          <p:cNvSpPr/>
          <p:nvPr/>
        </p:nvSpPr>
        <p:spPr>
          <a:xfrm>
            <a:off x="0" y="1844676"/>
            <a:ext cx="9144000" cy="14049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ca-ES" sz="2400" dirty="0">
                <a:solidFill>
                  <a:schemeClr val="tx1"/>
                </a:solidFill>
                <a:cs typeface="Arial" pitchFamily="34" charset="0"/>
              </a:rPr>
              <a:t>Nota d’admissió 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ca-ES" sz="2800" b="1" dirty="0">
                <a:solidFill>
                  <a:schemeClr val="bg1"/>
                </a:solidFill>
                <a:cs typeface="Arial" pitchFamily="34" charset="0"/>
              </a:rPr>
              <a:t>0,6*NMB + 0,4*QFG + a*M1 + b*M2</a:t>
            </a:r>
          </a:p>
        </p:txBody>
      </p:sp>
      <p:sp>
        <p:nvSpPr>
          <p:cNvPr id="47110" name="QuadreDeText 21">
            <a:extLst>
              <a:ext uri="{FF2B5EF4-FFF2-40B4-BE49-F238E27FC236}">
                <a16:creationId xmlns:a16="http://schemas.microsoft.com/office/drawing/2014/main" id="{83BF9F13-4F59-3E42-BA71-834723850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714" y="3873500"/>
            <a:ext cx="691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/>
              <a:t>Nota mitjana expedient de batxillerat</a:t>
            </a:r>
          </a:p>
        </p:txBody>
      </p:sp>
      <p:sp>
        <p:nvSpPr>
          <p:cNvPr id="47111" name="QuadreDeText 25">
            <a:extLst>
              <a:ext uri="{FF2B5EF4-FFF2-40B4-BE49-F238E27FC236}">
                <a16:creationId xmlns:a16="http://schemas.microsoft.com/office/drawing/2014/main" id="{6E50FC84-14AF-AB4F-A385-33053216F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714" y="4327525"/>
            <a:ext cx="69135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/>
              <a:t>Qualificació fase </a:t>
            </a:r>
            <a:r>
              <a:rPr lang="ca-ES" altLang="ca-ES" sz="1400" dirty="0" smtClean="0"/>
              <a:t>d’accés </a:t>
            </a:r>
            <a:r>
              <a:rPr lang="ca-ES" altLang="ca-ES" sz="1400" dirty="0"/>
              <a:t>de la PAU</a:t>
            </a:r>
          </a:p>
        </p:txBody>
      </p:sp>
      <p:sp>
        <p:nvSpPr>
          <p:cNvPr id="47112" name="QuadreDeText 26">
            <a:extLst>
              <a:ext uri="{FF2B5EF4-FFF2-40B4-BE49-F238E27FC236}">
                <a16:creationId xmlns:a16="http://schemas.microsoft.com/office/drawing/2014/main" id="{FC013579-6353-FC40-9374-8E1DDE0E0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714" y="4759325"/>
            <a:ext cx="806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/>
              <a:t>Dues millors qualificacions </a:t>
            </a:r>
            <a:r>
              <a:rPr lang="ca-ES" altLang="ca-ES" sz="1400" dirty="0">
                <a:solidFill>
                  <a:srgbClr val="C00000"/>
                </a:solidFill>
              </a:rPr>
              <a:t>ponderades</a:t>
            </a:r>
            <a:r>
              <a:rPr lang="ca-ES" altLang="ca-ES" sz="1400" dirty="0"/>
              <a:t> de matèries superades a la fase </a:t>
            </a:r>
            <a:r>
              <a:rPr lang="ca-ES" altLang="ca-ES" sz="1400" dirty="0" smtClean="0"/>
              <a:t>d’admissió</a:t>
            </a:r>
            <a:endParaRPr lang="ca-ES" altLang="ca-ES" sz="1400" dirty="0"/>
          </a:p>
        </p:txBody>
      </p:sp>
      <p:sp>
        <p:nvSpPr>
          <p:cNvPr id="47113" name="QuadreDeText 27">
            <a:extLst>
              <a:ext uri="{FF2B5EF4-FFF2-40B4-BE49-F238E27FC236}">
                <a16:creationId xmlns:a16="http://schemas.microsoft.com/office/drawing/2014/main" id="{78DE45F3-364B-CF4D-AF6D-AEACFFBC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714" y="5205413"/>
            <a:ext cx="808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/>
              <a:t>Paràmetres de ponderació de les matèries de la fase </a:t>
            </a:r>
            <a:r>
              <a:rPr lang="ca-ES" altLang="ca-ES" sz="1400" dirty="0" smtClean="0"/>
              <a:t>d’admissió </a:t>
            </a:r>
            <a:r>
              <a:rPr lang="ca-ES" altLang="ca-ES" sz="1400" dirty="0"/>
              <a:t>(0,1 - 0,2)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F85D95-CEB2-6643-99DD-DFF9BC236AB7}"/>
              </a:ext>
            </a:extLst>
          </p:cNvPr>
          <p:cNvSpPr/>
          <p:nvPr/>
        </p:nvSpPr>
        <p:spPr bwMode="auto">
          <a:xfrm>
            <a:off x="1123950" y="3821113"/>
            <a:ext cx="933450" cy="36988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a-ES" altLang="ca-ES" b="1" dirty="0">
                <a:latin typeface="+mj-lt"/>
              </a:rPr>
              <a:t>NMB</a:t>
            </a:r>
            <a:r>
              <a:rPr lang="ca-ES" altLang="ca-ES" b="1" dirty="0"/>
              <a:t> </a:t>
            </a:r>
            <a:endParaRPr lang="ca-E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42A64D-1CA1-364B-A982-25BF3DF5AD30}"/>
              </a:ext>
            </a:extLst>
          </p:cNvPr>
          <p:cNvSpPr/>
          <p:nvPr/>
        </p:nvSpPr>
        <p:spPr bwMode="auto">
          <a:xfrm>
            <a:off x="1130300" y="4275138"/>
            <a:ext cx="935038" cy="36988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a-ES" altLang="ca-ES" b="1" dirty="0">
                <a:latin typeface="+mj-lt"/>
              </a:rPr>
              <a:t>QFG</a:t>
            </a:r>
            <a:endParaRPr lang="ca-ES" dirty="0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69D7F7-E7C7-3547-BF79-15CA36F03C9B}"/>
              </a:ext>
            </a:extLst>
          </p:cNvPr>
          <p:cNvSpPr/>
          <p:nvPr/>
        </p:nvSpPr>
        <p:spPr bwMode="auto">
          <a:xfrm>
            <a:off x="1130300" y="4730750"/>
            <a:ext cx="935038" cy="369888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a-ES" altLang="ca-ES" b="1" dirty="0">
                <a:latin typeface="+mj-lt"/>
              </a:rPr>
              <a:t>a/b</a:t>
            </a:r>
            <a:endParaRPr lang="ca-ES" dirty="0">
              <a:latin typeface="+mj-lt"/>
            </a:endParaRPr>
          </a:p>
        </p:txBody>
      </p:sp>
      <p:sp>
        <p:nvSpPr>
          <p:cNvPr id="25" name="Rectangle 32">
            <a:extLst>
              <a:ext uri="{FF2B5EF4-FFF2-40B4-BE49-F238E27FC236}">
                <a16:creationId xmlns:a16="http://schemas.microsoft.com/office/drawing/2014/main" id="{3B4FE26C-3AEF-5045-8ACB-03E37BB9983C}"/>
              </a:ext>
            </a:extLst>
          </p:cNvPr>
          <p:cNvSpPr/>
          <p:nvPr/>
        </p:nvSpPr>
        <p:spPr bwMode="auto">
          <a:xfrm>
            <a:off x="1123950" y="5178425"/>
            <a:ext cx="933450" cy="369888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a-ES" altLang="ca-ES" b="1" dirty="0">
                <a:latin typeface="+mj-lt"/>
              </a:rPr>
              <a:t>M1/M2</a:t>
            </a:r>
            <a:endParaRPr lang="ca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245462B6-AE88-064C-8239-4A48067634A5}"/>
              </a:ext>
            </a:extLst>
          </p:cNvPr>
          <p:cNvCxnSpPr>
            <a:cxnSpLocks/>
            <a:stCxn id="127" idx="4"/>
          </p:cNvCxnSpPr>
          <p:nvPr/>
        </p:nvCxnSpPr>
        <p:spPr>
          <a:xfrm flipH="1">
            <a:off x="6665913" y="2490788"/>
            <a:ext cx="9525" cy="15494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 recto 178">
            <a:extLst>
              <a:ext uri="{FF2B5EF4-FFF2-40B4-BE49-F238E27FC236}">
                <a16:creationId xmlns:a16="http://schemas.microsoft.com/office/drawing/2014/main" id="{AE09BD4F-1D31-974F-9A70-F350B6FC274E}"/>
              </a:ext>
            </a:extLst>
          </p:cNvPr>
          <p:cNvCxnSpPr>
            <a:cxnSpLocks/>
          </p:cNvCxnSpPr>
          <p:nvPr/>
        </p:nvCxnSpPr>
        <p:spPr>
          <a:xfrm flipH="1">
            <a:off x="1860551" y="4059238"/>
            <a:ext cx="3128962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Títol 1">
            <a:extLst>
              <a:ext uri="{FF2B5EF4-FFF2-40B4-BE49-F238E27FC236}">
                <a16:creationId xmlns:a16="http://schemas.microsoft.com/office/drawing/2014/main" id="{56C8DDFB-9FD2-0F49-B01E-C74BCCCD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Exemples d’admissió des de </a:t>
            </a:r>
            <a:r>
              <a:rPr lang="ca-ES" altLang="ca-ES" dirty="0" smtClean="0"/>
              <a:t>batxillerat </a:t>
            </a:r>
            <a:r>
              <a:rPr lang="ca-ES" altLang="ca-ES" dirty="0"/>
              <a:t>i CFGS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44</a:t>
            </a:fld>
            <a:endParaRPr lang="ca-ES" altLang="ca-ES"/>
          </a:p>
        </p:txBody>
      </p:sp>
      <p:sp>
        <p:nvSpPr>
          <p:cNvPr id="48133" name="QuadreDeText 4">
            <a:extLst>
              <a:ext uri="{FF2B5EF4-FFF2-40B4-BE49-F238E27FC236}">
                <a16:creationId xmlns:a16="http://schemas.microsoft.com/office/drawing/2014/main" id="{39062C34-F950-B24A-A4EA-9F2ED9CE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54113"/>
            <a:ext cx="2627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600" b="1" dirty="0"/>
              <a:t>Exemple 1: Grau en Dret </a:t>
            </a:r>
          </a:p>
        </p:txBody>
      </p:sp>
      <p:sp>
        <p:nvSpPr>
          <p:cNvPr id="48134" name="QuadreDeText 9">
            <a:extLst>
              <a:ext uri="{FF2B5EF4-FFF2-40B4-BE49-F238E27FC236}">
                <a16:creationId xmlns:a16="http://schemas.microsoft.com/office/drawing/2014/main" id="{7C5F898A-657E-0A42-8BEE-62CC7D9F5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013325"/>
            <a:ext cx="82740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000" dirty="0"/>
              <a:t>Estudiant de </a:t>
            </a:r>
            <a:r>
              <a:rPr lang="ca-ES" altLang="ca-ES" sz="1000" dirty="0" smtClean="0"/>
              <a:t>batxillerat</a:t>
            </a:r>
            <a:r>
              <a:rPr lang="ca-ES" altLang="ca-ES" sz="1000" dirty="0"/>
              <a:t>: les matèries que ponderen per accedir a aquest estudi </a:t>
            </a:r>
            <a:r>
              <a:rPr lang="ca-ES" altLang="ca-ES" sz="1000" b="1" dirty="0"/>
              <a:t>– </a:t>
            </a:r>
            <a:r>
              <a:rPr lang="ca-ES" altLang="ca-ES" sz="1000" b="1" dirty="0" smtClean="0"/>
              <a:t>Funcionament de l’Empresa i Models de Negoci (Economia </a:t>
            </a:r>
            <a:r>
              <a:rPr lang="ca-ES" altLang="ca-ES" sz="1000" b="1" dirty="0"/>
              <a:t>de </a:t>
            </a:r>
            <a:r>
              <a:rPr lang="ca-ES" altLang="ca-ES" sz="1000" b="1" dirty="0" smtClean="0"/>
              <a:t>l’Empresa) </a:t>
            </a:r>
            <a:r>
              <a:rPr lang="ca-ES" altLang="ca-ES" sz="1000" b="1" dirty="0"/>
              <a:t>(0,2), Geografia (0,1), </a:t>
            </a:r>
            <a:r>
              <a:rPr lang="ca-ES" altLang="ca-ES" sz="1000" b="1" dirty="0" smtClean="0"/>
              <a:t>Llengua i Cultura Gregues (Grec) </a:t>
            </a:r>
            <a:r>
              <a:rPr lang="ca-ES" altLang="ca-ES" sz="1000" b="1" dirty="0"/>
              <a:t>(0,1), </a:t>
            </a:r>
            <a:r>
              <a:rPr lang="ca-ES" altLang="ca-ES" sz="1000" b="1" dirty="0" smtClean="0"/>
              <a:t>Llengua i Cultura Llatines (Llatí) </a:t>
            </a:r>
            <a:r>
              <a:rPr lang="ca-ES" altLang="ca-ES" sz="1000" b="1" dirty="0"/>
              <a:t>(0,2</a:t>
            </a:r>
            <a:r>
              <a:rPr lang="ca-ES" altLang="ca-ES" sz="1000" b="1" dirty="0" smtClean="0"/>
              <a:t>), </a:t>
            </a:r>
            <a:r>
              <a:rPr lang="ca-ES" altLang="ca-ES" sz="1000" b="1" dirty="0"/>
              <a:t>Matemàtiques (0,2</a:t>
            </a:r>
            <a:r>
              <a:rPr lang="ca-ES" altLang="ca-ES" sz="1000" b="1" dirty="0" smtClean="0"/>
              <a:t>), Matemàtiques </a:t>
            </a:r>
            <a:r>
              <a:rPr lang="ca-ES" altLang="ca-ES" sz="1000" b="1" dirty="0"/>
              <a:t>A</a:t>
            </a:r>
            <a:r>
              <a:rPr lang="ca-ES" altLang="ca-ES" sz="1000" b="1" dirty="0" smtClean="0"/>
              <a:t>plicades </a:t>
            </a:r>
            <a:r>
              <a:rPr lang="ca-ES" altLang="ca-ES" sz="1000" b="1" dirty="0"/>
              <a:t>a les </a:t>
            </a:r>
            <a:r>
              <a:rPr lang="ca-ES" altLang="ca-ES" sz="1000" b="1" dirty="0" smtClean="0"/>
              <a:t>Ciències </a:t>
            </a:r>
            <a:r>
              <a:rPr lang="ca-ES" altLang="ca-ES" sz="1000" b="1" dirty="0"/>
              <a:t>S</a:t>
            </a:r>
            <a:r>
              <a:rPr lang="ca-ES" altLang="ca-ES" sz="1000" b="1" dirty="0" smtClean="0"/>
              <a:t>ocials </a:t>
            </a:r>
            <a:r>
              <a:rPr lang="ca-ES" altLang="ca-ES" sz="1000" b="1" dirty="0"/>
              <a:t>(0,2</a:t>
            </a:r>
            <a:r>
              <a:rPr lang="ca-ES" altLang="ca-ES" sz="1000" b="1" dirty="0" smtClean="0"/>
              <a:t>), </a:t>
            </a:r>
            <a:r>
              <a:rPr lang="ca-ES" altLang="ca-ES" sz="1000" dirty="0" smtClean="0"/>
              <a:t>són </a:t>
            </a:r>
            <a:r>
              <a:rPr lang="ca-ES" altLang="ca-ES" sz="1000" dirty="0"/>
              <a:t>les que la universitat ha considerat més adients per cursar els estudis de grau en </a:t>
            </a:r>
            <a:r>
              <a:rPr lang="ca-ES" altLang="ca-ES" sz="1000" dirty="0" smtClean="0"/>
              <a:t>Dret, [Història </a:t>
            </a:r>
            <a:r>
              <a:rPr lang="ca-ES" altLang="ca-ES" sz="1000" dirty="0"/>
              <a:t>de la Filosofia (0,2), </a:t>
            </a:r>
            <a:r>
              <a:rPr lang="ca-ES" altLang="ca-ES" sz="1000" dirty="0" smtClean="0"/>
              <a:t>només </a:t>
            </a:r>
            <a:r>
              <a:rPr lang="ca-ES" altLang="ca-ES" sz="1000" dirty="0"/>
              <a:t>per l’alumnat que s’ha examinat d’aquestes matèries </a:t>
            </a:r>
            <a:r>
              <a:rPr lang="ca-ES" altLang="ca-ES" sz="1000" dirty="0" smtClean="0"/>
              <a:t>al 2023] </a:t>
            </a:r>
            <a:endParaRPr lang="ca-ES" altLang="ca-ES" sz="1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a-ES" altLang="ca-ES" sz="1000" dirty="0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000" dirty="0"/>
              <a:t>Estudiant de CFGS:</a:t>
            </a:r>
            <a:r>
              <a:rPr lang="ca-ES" altLang="ca-ES" sz="1000" b="1" dirty="0"/>
              <a:t> </a:t>
            </a:r>
            <a:r>
              <a:rPr lang="ca-ES" altLang="ca-ES" sz="1000" dirty="0"/>
              <a:t>té com a qualificació mitjana del CFGS de 8,900 (igual a la nota d’accés de l’estudiant de Batxillerat). La suma de la nota d’accés més la ponderació de dues matèries de la fase d’admissió, dóna com a resultat una nota d’admissió al grau en Dret d’11,500.</a:t>
            </a:r>
          </a:p>
        </p:txBody>
      </p:sp>
      <p:sp>
        <p:nvSpPr>
          <p:cNvPr id="48135" name="QuadreDeText 2">
            <a:extLst>
              <a:ext uri="{FF2B5EF4-FFF2-40B4-BE49-F238E27FC236}">
                <a16:creationId xmlns:a16="http://schemas.microsoft.com/office/drawing/2014/main" id="{EDC5F977-C203-5649-AED2-44D5A98D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705350"/>
            <a:ext cx="813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C00000"/>
                </a:solidFill>
              </a:rPr>
              <a:t>* Matemàtiques: Matèria </a:t>
            </a:r>
            <a:r>
              <a:rPr lang="ca-ES" altLang="ca-ES" sz="1200" b="1" dirty="0" smtClean="0">
                <a:solidFill>
                  <a:srgbClr val="C00000"/>
                </a:solidFill>
              </a:rPr>
              <a:t>obligatòria de modalitat </a:t>
            </a:r>
            <a:r>
              <a:rPr lang="ca-ES" altLang="ca-ES" sz="1200" b="1" dirty="0">
                <a:solidFill>
                  <a:srgbClr val="C00000"/>
                </a:solidFill>
              </a:rPr>
              <a:t>(fase </a:t>
            </a:r>
            <a:r>
              <a:rPr lang="ca-ES" altLang="ca-ES" sz="1200" b="1" dirty="0" smtClean="0">
                <a:solidFill>
                  <a:srgbClr val="C00000"/>
                </a:solidFill>
              </a:rPr>
              <a:t>d’accés) </a:t>
            </a:r>
            <a:r>
              <a:rPr lang="ca-ES" altLang="ca-ES" sz="1200" b="1" dirty="0">
                <a:solidFill>
                  <a:srgbClr val="C00000"/>
                </a:solidFill>
              </a:rPr>
              <a:t>és ponderable a la fase d’admissió</a:t>
            </a:r>
          </a:p>
        </p:txBody>
      </p:sp>
      <p:sp>
        <p:nvSpPr>
          <p:cNvPr id="48136" name="Rectángulo 2">
            <a:extLst>
              <a:ext uri="{FF2B5EF4-FFF2-40B4-BE49-F238E27FC236}">
                <a16:creationId xmlns:a16="http://schemas.microsoft.com/office/drawing/2014/main" id="{7055E205-88EF-A742-9978-F4A27E78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5" y="4046538"/>
            <a:ext cx="1417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ca-ES" altLang="es-ES" sz="1400" dirty="0"/>
              <a:t>Nota d'accés</a:t>
            </a:r>
          </a:p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ca-ES" altLang="es-ES" sz="1000" dirty="0"/>
              <a:t>(Ambdós casos)</a:t>
            </a:r>
            <a:endParaRPr lang="ca-ES" altLang="es-ES" sz="1000" b="1" dirty="0">
              <a:solidFill>
                <a:srgbClr val="FFFFFF"/>
              </a:solidFill>
            </a:endParaRPr>
          </a:p>
        </p:txBody>
      </p:sp>
      <p:sp>
        <p:nvSpPr>
          <p:cNvPr id="48137" name="Rectángulo 18">
            <a:extLst>
              <a:ext uri="{FF2B5EF4-FFF2-40B4-BE49-F238E27FC236}">
                <a16:creationId xmlns:a16="http://schemas.microsoft.com/office/drawing/2014/main" id="{48454650-4FA5-BE49-83C7-600B3F6E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700213"/>
            <a:ext cx="1733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100" b="1"/>
              <a:t>Estudiant de batxillerat</a:t>
            </a:r>
            <a:endParaRPr lang="es-ES" altLang="es-ES" sz="1100" b="1">
              <a:solidFill>
                <a:srgbClr val="FFFFFF"/>
              </a:solidFill>
            </a:endParaRPr>
          </a:p>
        </p:txBody>
      </p:sp>
      <p:sp>
        <p:nvSpPr>
          <p:cNvPr id="48138" name="Rectángulo 25">
            <a:extLst>
              <a:ext uri="{FF2B5EF4-FFF2-40B4-BE49-F238E27FC236}">
                <a16:creationId xmlns:a16="http://schemas.microsoft.com/office/drawing/2014/main" id="{83E65D1F-99EA-604F-AB94-85BE0E47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1700213"/>
            <a:ext cx="14620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100" b="1"/>
              <a:t>Estudiant de CFGS</a:t>
            </a:r>
            <a:endParaRPr lang="es-ES" altLang="es-ES" sz="1100" b="1">
              <a:solidFill>
                <a:srgbClr val="FFFFFF"/>
              </a:solidFill>
            </a:endParaRPr>
          </a:p>
        </p:txBody>
      </p:sp>
      <p:sp>
        <p:nvSpPr>
          <p:cNvPr id="48139" name="Rectángulo 26">
            <a:extLst>
              <a:ext uri="{FF2B5EF4-FFF2-40B4-BE49-F238E27FC236}">
                <a16:creationId xmlns:a16="http://schemas.microsoft.com/office/drawing/2014/main" id="{F1B132C0-4F86-E94C-A613-E1BD73FB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1639888"/>
            <a:ext cx="129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200"/>
              <a:t>Fase d’admissió</a:t>
            </a:r>
            <a:endParaRPr lang="es-ES" altLang="es-ES" sz="1200" b="1">
              <a:solidFill>
                <a:srgbClr val="FFFFFF"/>
              </a:solidFill>
            </a:endParaRPr>
          </a:p>
        </p:txBody>
      </p:sp>
      <p:sp>
        <p:nvSpPr>
          <p:cNvPr id="48140" name="Rectángulo 8">
            <a:extLst>
              <a:ext uri="{FF2B5EF4-FFF2-40B4-BE49-F238E27FC236}">
                <a16:creationId xmlns:a16="http://schemas.microsoft.com/office/drawing/2014/main" id="{7CD6A51D-FF8D-0044-9E16-68D80F8DB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068513"/>
            <a:ext cx="12239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S" sz="1000"/>
              <a:t>Nota mitjana batxillerat (NMB)</a:t>
            </a:r>
            <a:br>
              <a:rPr lang="es-ES" altLang="es-ES" sz="1000"/>
            </a:br>
            <a:endParaRPr lang="es-ES" altLang="es-ES" sz="1000">
              <a:latin typeface="Calibri" panose="020F0502020204030204" pitchFamily="34" charset="0"/>
            </a:endParaRPr>
          </a:p>
        </p:txBody>
      </p:sp>
      <p:grpSp>
        <p:nvGrpSpPr>
          <p:cNvPr id="48141" name="Grupo 13">
            <a:extLst>
              <a:ext uri="{FF2B5EF4-FFF2-40B4-BE49-F238E27FC236}">
                <a16:creationId xmlns:a16="http://schemas.microsoft.com/office/drawing/2014/main" id="{0B42F907-E939-DB4A-8CFF-2B7B99880488}"/>
              </a:ext>
            </a:extLst>
          </p:cNvPr>
          <p:cNvGrpSpPr>
            <a:grpSpLocks/>
          </p:cNvGrpSpPr>
          <p:nvPr/>
        </p:nvGrpSpPr>
        <p:grpSpPr bwMode="auto">
          <a:xfrm>
            <a:off x="1673225" y="2590800"/>
            <a:ext cx="444500" cy="446088"/>
            <a:chOff x="1538973" y="3038946"/>
            <a:chExt cx="576066" cy="576064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98FFB60A-51F8-574D-9559-D80340CE604D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97C71CB3-09BD-D643-8053-1779F1B56F92}"/>
                </a:ext>
              </a:extLst>
            </p:cNvPr>
            <p:cNvSpPr/>
            <p:nvPr/>
          </p:nvSpPr>
          <p:spPr>
            <a:xfrm>
              <a:off x="1538973" y="3223450"/>
              <a:ext cx="576066" cy="237806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8,75</a:t>
              </a:r>
              <a:endPara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E6FC545-36EE-4A4D-802B-BF2AB02550CA}"/>
              </a:ext>
            </a:extLst>
          </p:cNvPr>
          <p:cNvSpPr/>
          <p:nvPr/>
        </p:nvSpPr>
        <p:spPr>
          <a:xfrm>
            <a:off x="260350" y="2513013"/>
            <a:ext cx="1600200" cy="5222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ca-ES" sz="1000" dirty="0">
                <a:latin typeface="+mj-lt"/>
              </a:rPr>
              <a:t>Qualificació fase obligatòria (QFO) (*Matemàtiques)</a:t>
            </a:r>
            <a:r>
              <a:rPr lang="es-ES" sz="2000" dirty="0">
                <a:latin typeface="+mj-lt"/>
              </a:rPr>
              <a:t/>
            </a:r>
            <a:br>
              <a:rPr lang="es-ES" sz="2000" dirty="0">
                <a:latin typeface="+mj-lt"/>
              </a:rPr>
            </a:br>
            <a:r>
              <a:rPr lang="es-ES" sz="1200" dirty="0">
                <a:latin typeface="+mj-lt"/>
              </a:rPr>
              <a:t/>
            </a:r>
            <a:br>
              <a:rPr lang="es-ES" sz="1200" dirty="0">
                <a:latin typeface="+mj-lt"/>
              </a:rPr>
            </a:br>
            <a:endParaRPr lang="es-ES" sz="1200" dirty="0">
              <a:latin typeface="+mj-lt"/>
            </a:endParaRPr>
          </a:p>
        </p:txBody>
      </p:sp>
      <p:grpSp>
        <p:nvGrpSpPr>
          <p:cNvPr id="48143" name="Grupo 41">
            <a:extLst>
              <a:ext uri="{FF2B5EF4-FFF2-40B4-BE49-F238E27FC236}">
                <a16:creationId xmlns:a16="http://schemas.microsoft.com/office/drawing/2014/main" id="{3B1362D3-EBD5-6347-8734-060E5B655005}"/>
              </a:ext>
            </a:extLst>
          </p:cNvPr>
          <p:cNvGrpSpPr>
            <a:grpSpLocks/>
          </p:cNvGrpSpPr>
          <p:nvPr/>
        </p:nvGrpSpPr>
        <p:grpSpPr bwMode="auto">
          <a:xfrm>
            <a:off x="1673225" y="2060575"/>
            <a:ext cx="444500" cy="446088"/>
            <a:chOff x="1538973" y="3038946"/>
            <a:chExt cx="576066" cy="576064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3337DFBA-C871-8845-9F95-852E0FF5F0F5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 dirty="0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3CB21BF8-8E52-7E46-96A4-EB430251B896}"/>
                </a:ext>
              </a:extLst>
            </p:cNvPr>
            <p:cNvSpPr/>
            <p:nvPr/>
          </p:nvSpPr>
          <p:spPr>
            <a:xfrm>
              <a:off x="1538973" y="3223450"/>
              <a:ext cx="576066" cy="237806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9,00</a:t>
              </a:r>
              <a:endPara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8144" name="Grupo 48">
            <a:extLst>
              <a:ext uri="{FF2B5EF4-FFF2-40B4-BE49-F238E27FC236}">
                <a16:creationId xmlns:a16="http://schemas.microsoft.com/office/drawing/2014/main" id="{927AC04D-1B69-D349-9465-909A4A983597}"/>
              </a:ext>
            </a:extLst>
          </p:cNvPr>
          <p:cNvGrpSpPr>
            <a:grpSpLocks/>
          </p:cNvGrpSpPr>
          <p:nvPr/>
        </p:nvGrpSpPr>
        <p:grpSpPr bwMode="auto">
          <a:xfrm>
            <a:off x="1673225" y="3119438"/>
            <a:ext cx="444500" cy="446087"/>
            <a:chOff x="1538973" y="3038946"/>
            <a:chExt cx="576066" cy="576064"/>
          </a:xfrm>
        </p:grpSpPr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5B1ECADE-858B-374B-BEB6-BB1385A41563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48199" name="Rectángulo 50">
              <a:extLst>
                <a:ext uri="{FF2B5EF4-FFF2-40B4-BE49-F238E27FC236}">
                  <a16:creationId xmlns:a16="http://schemas.microsoft.com/office/drawing/2014/main" id="{5FE688DE-D716-B14A-A17E-EB1F0E8A0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22964"/>
              <a:ext cx="576063" cy="2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8,900</a:t>
              </a:r>
              <a:endParaRPr lang="es-ES" altLang="es-ES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8145" name="Rectángulo 51">
            <a:extLst>
              <a:ext uri="{FF2B5EF4-FFF2-40B4-BE49-F238E27FC236}">
                <a16:creationId xmlns:a16="http://schemas.microsoft.com/office/drawing/2014/main" id="{3218C2AF-1E2F-8045-A0DA-CCE4C3242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154363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S" sz="1000"/>
              <a:t>Nota d'accés = </a:t>
            </a:r>
            <a:br>
              <a:rPr lang="es-ES" altLang="es-ES" sz="1000"/>
            </a:br>
            <a:r>
              <a:rPr lang="es-ES" altLang="es-ES" sz="1000"/>
              <a:t>0,6 x 9 + 0,4 x 8,75</a:t>
            </a:r>
            <a:endParaRPr lang="es-ES" altLang="es-ES" sz="1200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E3DFE277-BCF7-6B4C-9923-278121BF7168}"/>
              </a:ext>
            </a:extLst>
          </p:cNvPr>
          <p:cNvCxnSpPr>
            <a:cxnSpLocks/>
          </p:cNvCxnSpPr>
          <p:nvPr/>
        </p:nvCxnSpPr>
        <p:spPr>
          <a:xfrm>
            <a:off x="2247900" y="1766888"/>
            <a:ext cx="0" cy="1782762"/>
          </a:xfrm>
          <a:prstGeom prst="line">
            <a:avLst/>
          </a:prstGeom>
          <a:ln w="12700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9" name="Rectángulo 70">
            <a:extLst>
              <a:ext uri="{FF2B5EF4-FFF2-40B4-BE49-F238E27FC236}">
                <a16:creationId xmlns:a16="http://schemas.microsoft.com/office/drawing/2014/main" id="{E583D288-866F-2F4A-A29D-42594480F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5" y="2170113"/>
            <a:ext cx="8858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s-ES" altLang="es-ES" sz="1000" dirty="0"/>
              <a:t>* Matemàtiques</a:t>
            </a:r>
            <a:endParaRPr lang="es-ES" altLang="es-ES" sz="1000" dirty="0">
              <a:latin typeface="Calibri" panose="020F0502020204030204" pitchFamily="34" charset="0"/>
            </a:endParaRP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3DA7037-8A27-504B-9CF9-73A5EE3D1E85}"/>
              </a:ext>
            </a:extLst>
          </p:cNvPr>
          <p:cNvSpPr/>
          <p:nvPr/>
        </p:nvSpPr>
        <p:spPr>
          <a:xfrm>
            <a:off x="4768850" y="2557463"/>
            <a:ext cx="446088" cy="4460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200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20A68CC5-D075-B644-8B52-62378E3C3CD5}"/>
              </a:ext>
            </a:extLst>
          </p:cNvPr>
          <p:cNvSpPr/>
          <p:nvPr/>
        </p:nvSpPr>
        <p:spPr>
          <a:xfrm>
            <a:off x="4768850" y="2700338"/>
            <a:ext cx="446088" cy="1841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7,50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F9124C13-E3B0-A74D-8594-333BFC26D5DD}"/>
              </a:ext>
            </a:extLst>
          </p:cNvPr>
          <p:cNvSpPr/>
          <p:nvPr/>
        </p:nvSpPr>
        <p:spPr>
          <a:xfrm>
            <a:off x="3761389" y="2644775"/>
            <a:ext cx="975711" cy="220663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r>
              <a:rPr lang="ca-ES" sz="1000" dirty="0" smtClean="0">
                <a:latin typeface="+mj-lt"/>
              </a:rPr>
              <a:t>Llengua i </a:t>
            </a:r>
            <a:r>
              <a:rPr lang="ca-ES" sz="1000" dirty="0">
                <a:latin typeface="+mj-lt"/>
              </a:rPr>
              <a:t>C</a:t>
            </a:r>
            <a:r>
              <a:rPr lang="ca-ES" sz="1000" dirty="0" smtClean="0">
                <a:latin typeface="+mj-lt"/>
              </a:rPr>
              <a:t>ultura Llatines (Llatí)</a:t>
            </a:r>
            <a:endParaRPr lang="ca-ES" sz="1200" dirty="0">
              <a:latin typeface="+mj-lt"/>
            </a:endParaRP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F176FB64-4288-4949-A95F-71E289B20788}"/>
              </a:ext>
            </a:extLst>
          </p:cNvPr>
          <p:cNvSpPr/>
          <p:nvPr/>
        </p:nvSpPr>
        <p:spPr>
          <a:xfrm>
            <a:off x="4775200" y="2028825"/>
            <a:ext cx="444500" cy="444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200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F8BE16DE-7A16-0C41-A125-A6914ED1EA5E}"/>
              </a:ext>
            </a:extLst>
          </p:cNvPr>
          <p:cNvSpPr/>
          <p:nvPr/>
        </p:nvSpPr>
        <p:spPr>
          <a:xfrm>
            <a:off x="4775200" y="2170113"/>
            <a:ext cx="444500" cy="18573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5,50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C675707A-6769-0144-96CD-3C2FCD5EE0B2}"/>
              </a:ext>
            </a:extLst>
          </p:cNvPr>
          <p:cNvSpPr/>
          <p:nvPr/>
        </p:nvSpPr>
        <p:spPr>
          <a:xfrm>
            <a:off x="4768850" y="3087688"/>
            <a:ext cx="446088" cy="444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200"/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9B802E27-FD0D-1645-9FBC-579A23392EF8}"/>
              </a:ext>
            </a:extLst>
          </p:cNvPr>
          <p:cNvSpPr/>
          <p:nvPr/>
        </p:nvSpPr>
        <p:spPr>
          <a:xfrm>
            <a:off x="4768850" y="3228975"/>
            <a:ext cx="446088" cy="18573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9,50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157" name="Rectángulo 81">
            <a:extLst>
              <a:ext uri="{FF2B5EF4-FFF2-40B4-BE49-F238E27FC236}">
                <a16:creationId xmlns:a16="http://schemas.microsoft.com/office/drawing/2014/main" id="{B04BFAAF-DC11-A043-8053-795DED725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3221038"/>
            <a:ext cx="5603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s-ES" altLang="es-ES" sz="1000"/>
              <a:t>Geografia</a:t>
            </a:r>
            <a:endParaRPr lang="es-ES" altLang="es-ES" sz="1200"/>
          </a:p>
        </p:txBody>
      </p: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BE0079E1-4295-4A46-AF6B-DAB4EFCCDBC4}"/>
              </a:ext>
            </a:extLst>
          </p:cNvPr>
          <p:cNvCxnSpPr>
            <a:cxnSpLocks/>
          </p:cNvCxnSpPr>
          <p:nvPr/>
        </p:nvCxnSpPr>
        <p:spPr>
          <a:xfrm>
            <a:off x="3714750" y="1776413"/>
            <a:ext cx="0" cy="1825625"/>
          </a:xfrm>
          <a:prstGeom prst="line">
            <a:avLst/>
          </a:prstGeom>
          <a:ln w="12700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9" name="Rectángulo 83">
            <a:extLst>
              <a:ext uri="{FF2B5EF4-FFF2-40B4-BE49-F238E27FC236}">
                <a16:creationId xmlns:a16="http://schemas.microsoft.com/office/drawing/2014/main" id="{6CFE59A5-996C-A943-9C24-4E325813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88" y="3175000"/>
            <a:ext cx="80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200" b="1"/>
              <a:t>x 0,1</a:t>
            </a:r>
            <a:endParaRPr lang="es-ES" altLang="es-ES" sz="1200" b="1">
              <a:solidFill>
                <a:srgbClr val="000000"/>
              </a:solidFill>
            </a:endParaRPr>
          </a:p>
        </p:txBody>
      </p:sp>
      <p:sp>
        <p:nvSpPr>
          <p:cNvPr id="48160" name="Rectángulo 35">
            <a:extLst>
              <a:ext uri="{FF2B5EF4-FFF2-40B4-BE49-F238E27FC236}">
                <a16:creationId xmlns:a16="http://schemas.microsoft.com/office/drawing/2014/main" id="{D99E6589-740E-4746-A7F9-3357BF053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335213"/>
            <a:ext cx="823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800"/>
              <a:t>Coeficient</a:t>
            </a:r>
          </a:p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800"/>
              <a:t>ponderació</a:t>
            </a:r>
          </a:p>
        </p:txBody>
      </p:sp>
      <p:grpSp>
        <p:nvGrpSpPr>
          <p:cNvPr id="48161" name="Grupo 122">
            <a:extLst>
              <a:ext uri="{FF2B5EF4-FFF2-40B4-BE49-F238E27FC236}">
                <a16:creationId xmlns:a16="http://schemas.microsoft.com/office/drawing/2014/main" id="{25BC25D6-7182-C741-A127-D4C461137444}"/>
              </a:ext>
            </a:extLst>
          </p:cNvPr>
          <p:cNvGrpSpPr>
            <a:grpSpLocks/>
          </p:cNvGrpSpPr>
          <p:nvPr/>
        </p:nvGrpSpPr>
        <p:grpSpPr bwMode="auto">
          <a:xfrm>
            <a:off x="6446838" y="2574925"/>
            <a:ext cx="446087" cy="446088"/>
            <a:chOff x="1538973" y="3038946"/>
            <a:chExt cx="576066" cy="576064"/>
          </a:xfrm>
        </p:grpSpPr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74122F74-41B8-3241-AFC4-2D9B275DA464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48195" name="Rectángulo 124">
              <a:extLst>
                <a:ext uri="{FF2B5EF4-FFF2-40B4-BE49-F238E27FC236}">
                  <a16:creationId xmlns:a16="http://schemas.microsoft.com/office/drawing/2014/main" id="{690CBC9E-A77B-F042-8F5E-A2ECAA3F1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22964"/>
              <a:ext cx="576063" cy="2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1,500</a:t>
              </a:r>
              <a:endParaRPr lang="es-ES" altLang="es-ES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8162" name="Grupo 125">
            <a:extLst>
              <a:ext uri="{FF2B5EF4-FFF2-40B4-BE49-F238E27FC236}">
                <a16:creationId xmlns:a16="http://schemas.microsoft.com/office/drawing/2014/main" id="{09BB16C2-008D-ED4B-8993-3D4A929AEE01}"/>
              </a:ext>
            </a:extLst>
          </p:cNvPr>
          <p:cNvGrpSpPr>
            <a:grpSpLocks/>
          </p:cNvGrpSpPr>
          <p:nvPr/>
        </p:nvGrpSpPr>
        <p:grpSpPr bwMode="auto">
          <a:xfrm>
            <a:off x="6451600" y="2046288"/>
            <a:ext cx="446088" cy="444500"/>
            <a:chOff x="1538973" y="3038946"/>
            <a:chExt cx="576066" cy="576064"/>
          </a:xfrm>
        </p:grpSpPr>
        <p:sp>
          <p:nvSpPr>
            <p:cNvPr id="127" name="Elipse 126">
              <a:extLst>
                <a:ext uri="{FF2B5EF4-FFF2-40B4-BE49-F238E27FC236}">
                  <a16:creationId xmlns:a16="http://schemas.microsoft.com/office/drawing/2014/main" id="{561931DF-15CF-F74F-BFF9-1B96AA2331D1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48193" name="Rectángulo 127">
              <a:extLst>
                <a:ext uri="{FF2B5EF4-FFF2-40B4-BE49-F238E27FC236}">
                  <a16:creationId xmlns:a16="http://schemas.microsoft.com/office/drawing/2014/main" id="{128DB097-F536-9A48-AFE6-09DC87AA7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22964"/>
              <a:ext cx="576063" cy="2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1,100</a:t>
              </a:r>
              <a:endParaRPr lang="es-ES" altLang="es-ES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8163" name="Grupo 128">
            <a:extLst>
              <a:ext uri="{FF2B5EF4-FFF2-40B4-BE49-F238E27FC236}">
                <a16:creationId xmlns:a16="http://schemas.microsoft.com/office/drawing/2014/main" id="{A39385ED-1E87-FD4C-9E67-53FC3D1C6821}"/>
              </a:ext>
            </a:extLst>
          </p:cNvPr>
          <p:cNvGrpSpPr>
            <a:grpSpLocks/>
          </p:cNvGrpSpPr>
          <p:nvPr/>
        </p:nvGrpSpPr>
        <p:grpSpPr bwMode="auto">
          <a:xfrm>
            <a:off x="6446838" y="3103563"/>
            <a:ext cx="446087" cy="446087"/>
            <a:chOff x="1538973" y="3038946"/>
            <a:chExt cx="576066" cy="576064"/>
          </a:xfrm>
        </p:grpSpPr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id="{113089AF-C433-D34C-BC3E-1CA532B4D50C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48191" name="Rectángulo 130">
              <a:extLst>
                <a:ext uri="{FF2B5EF4-FFF2-40B4-BE49-F238E27FC236}">
                  <a16:creationId xmlns:a16="http://schemas.microsoft.com/office/drawing/2014/main" id="{193DADA0-8DAA-5642-91F2-0DFA8A002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22964"/>
              <a:ext cx="576063" cy="2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0,950</a:t>
              </a:r>
              <a:endParaRPr lang="es-ES" altLang="es-ES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8164" name="Rectángulo 143">
            <a:extLst>
              <a:ext uri="{FF2B5EF4-FFF2-40B4-BE49-F238E27FC236}">
                <a16:creationId xmlns:a16="http://schemas.microsoft.com/office/drawing/2014/main" id="{40BD8753-F8BA-6641-8165-FC1309F7C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2644775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200" b="1"/>
              <a:t>x 0,2</a:t>
            </a:r>
            <a:endParaRPr lang="es-ES" altLang="es-ES" sz="1200" b="1">
              <a:solidFill>
                <a:srgbClr val="000000"/>
              </a:solidFill>
            </a:endParaRPr>
          </a:p>
        </p:txBody>
      </p:sp>
      <p:sp>
        <p:nvSpPr>
          <p:cNvPr id="48165" name="Rectángulo 146">
            <a:extLst>
              <a:ext uri="{FF2B5EF4-FFF2-40B4-BE49-F238E27FC236}">
                <a16:creationId xmlns:a16="http://schemas.microsoft.com/office/drawing/2014/main" id="{F85CC662-2DB5-C845-8CDB-0BB91FCCE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2120900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200" b="1"/>
              <a:t>x 0,2</a:t>
            </a:r>
            <a:endParaRPr lang="es-ES" altLang="es-ES" sz="1200" b="1">
              <a:solidFill>
                <a:srgbClr val="000000"/>
              </a:solidFill>
            </a:endParaRPr>
          </a:p>
        </p:txBody>
      </p:sp>
      <p:grpSp>
        <p:nvGrpSpPr>
          <p:cNvPr id="48166" name="Grupo 183">
            <a:extLst>
              <a:ext uri="{FF2B5EF4-FFF2-40B4-BE49-F238E27FC236}">
                <a16:creationId xmlns:a16="http://schemas.microsoft.com/office/drawing/2014/main" id="{FEFF912E-9E4A-0543-AEE0-37FAAEBF4570}"/>
              </a:ext>
            </a:extLst>
          </p:cNvPr>
          <p:cNvGrpSpPr>
            <a:grpSpLocks/>
          </p:cNvGrpSpPr>
          <p:nvPr/>
        </p:nvGrpSpPr>
        <p:grpSpPr bwMode="auto">
          <a:xfrm>
            <a:off x="5284788" y="2270125"/>
            <a:ext cx="298450" cy="1054100"/>
            <a:chOff x="5285308" y="2270108"/>
            <a:chExt cx="514215" cy="1054048"/>
          </a:xfrm>
        </p:grpSpPr>
        <p:cxnSp>
          <p:nvCxnSpPr>
            <p:cNvPr id="113" name="Conector recto de flecha 112">
              <a:extLst>
                <a:ext uri="{FF2B5EF4-FFF2-40B4-BE49-F238E27FC236}">
                  <a16:creationId xmlns:a16="http://schemas.microsoft.com/office/drawing/2014/main" id="{12F6DDC7-3275-B446-BCA9-5F22D5542D7C}"/>
                </a:ext>
              </a:extLst>
            </p:cNvPr>
            <p:cNvCxnSpPr>
              <a:cxnSpLocks/>
            </p:cNvCxnSpPr>
            <p:nvPr/>
          </p:nvCxnSpPr>
          <p:spPr>
            <a:xfrm>
              <a:off x="5285308" y="3324156"/>
              <a:ext cx="50600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cto de flecha 144">
              <a:extLst>
                <a:ext uri="{FF2B5EF4-FFF2-40B4-BE49-F238E27FC236}">
                  <a16:creationId xmlns:a16="http://schemas.microsoft.com/office/drawing/2014/main" id="{6B229EFA-CAEB-6540-8473-F6635B6B520C}"/>
                </a:ext>
              </a:extLst>
            </p:cNvPr>
            <p:cNvCxnSpPr>
              <a:cxnSpLocks/>
            </p:cNvCxnSpPr>
            <p:nvPr/>
          </p:nvCxnSpPr>
          <p:spPr>
            <a:xfrm>
              <a:off x="5293513" y="2793957"/>
              <a:ext cx="50601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cto de flecha 147">
              <a:extLst>
                <a:ext uri="{FF2B5EF4-FFF2-40B4-BE49-F238E27FC236}">
                  <a16:creationId xmlns:a16="http://schemas.microsoft.com/office/drawing/2014/main" id="{A9BD32E1-3C3C-5D4E-8996-3452CF747F9F}"/>
                </a:ext>
              </a:extLst>
            </p:cNvPr>
            <p:cNvCxnSpPr>
              <a:cxnSpLocks/>
            </p:cNvCxnSpPr>
            <p:nvPr/>
          </p:nvCxnSpPr>
          <p:spPr>
            <a:xfrm>
              <a:off x="5293513" y="2270108"/>
              <a:ext cx="50601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67" name="Grupo 150">
            <a:extLst>
              <a:ext uri="{FF2B5EF4-FFF2-40B4-BE49-F238E27FC236}">
                <a16:creationId xmlns:a16="http://schemas.microsoft.com/office/drawing/2014/main" id="{F5FC7CC4-15A4-4B44-99EC-936556D92281}"/>
              </a:ext>
            </a:extLst>
          </p:cNvPr>
          <p:cNvGrpSpPr>
            <a:grpSpLocks/>
          </p:cNvGrpSpPr>
          <p:nvPr/>
        </p:nvGrpSpPr>
        <p:grpSpPr bwMode="auto">
          <a:xfrm>
            <a:off x="3446463" y="3654425"/>
            <a:ext cx="782637" cy="782638"/>
            <a:chOff x="1538973" y="3038946"/>
            <a:chExt cx="576066" cy="576064"/>
          </a:xfrm>
        </p:grpSpPr>
        <p:sp>
          <p:nvSpPr>
            <p:cNvPr id="152" name="Elipse 151">
              <a:extLst>
                <a:ext uri="{FF2B5EF4-FFF2-40B4-BE49-F238E27FC236}">
                  <a16:creationId xmlns:a16="http://schemas.microsoft.com/office/drawing/2014/main" id="{B4A8BE35-1FB1-CE42-BA8E-68BED8E9C655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 dirty="0"/>
            </a:p>
          </p:txBody>
        </p:sp>
        <p:sp>
          <p:nvSpPr>
            <p:cNvPr id="48186" name="Rectángulo 152">
              <a:extLst>
                <a:ext uri="{FF2B5EF4-FFF2-40B4-BE49-F238E27FC236}">
                  <a16:creationId xmlns:a16="http://schemas.microsoft.com/office/drawing/2014/main" id="{90830724-0D38-8E4F-A34D-3DC515AA6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22964"/>
              <a:ext cx="576063" cy="2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8,900</a:t>
              </a:r>
              <a:endParaRPr lang="es-ES" altLang="es-ES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8168" name="Rectángulo 159">
            <a:extLst>
              <a:ext uri="{FF2B5EF4-FFF2-40B4-BE49-F238E27FC236}">
                <a16:creationId xmlns:a16="http://schemas.microsoft.com/office/drawing/2014/main" id="{D7DC4E00-A28C-0148-BD7C-6CCF598D6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9484" y="4058115"/>
            <a:ext cx="1128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ca-ES" altLang="es-ES" sz="1400" dirty="0"/>
              <a:t>Matèries</a:t>
            </a:r>
          </a:p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ca-ES" altLang="es-ES" sz="1400" dirty="0"/>
              <a:t>ponderades</a:t>
            </a:r>
            <a:endParaRPr lang="ca-ES" altLang="es-ES" sz="1400" b="1" dirty="0">
              <a:solidFill>
                <a:srgbClr val="FFFFFF"/>
              </a:solidFill>
            </a:endParaRPr>
          </a:p>
        </p:txBody>
      </p:sp>
      <p:grpSp>
        <p:nvGrpSpPr>
          <p:cNvPr id="48169" name="Grupo 160">
            <a:extLst>
              <a:ext uri="{FF2B5EF4-FFF2-40B4-BE49-F238E27FC236}">
                <a16:creationId xmlns:a16="http://schemas.microsoft.com/office/drawing/2014/main" id="{9DFAC482-D186-1D44-A982-037A2649B22B}"/>
              </a:ext>
            </a:extLst>
          </p:cNvPr>
          <p:cNvGrpSpPr>
            <a:grpSpLocks/>
          </p:cNvGrpSpPr>
          <p:nvPr/>
        </p:nvGrpSpPr>
        <p:grpSpPr bwMode="auto">
          <a:xfrm>
            <a:off x="6237288" y="3644900"/>
            <a:ext cx="782637" cy="782638"/>
            <a:chOff x="1538973" y="3038946"/>
            <a:chExt cx="576066" cy="576064"/>
          </a:xfrm>
        </p:grpSpPr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50A8FB32-DF40-5E4D-83F4-701ED001E475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 dirty="0"/>
            </a:p>
          </p:txBody>
        </p:sp>
        <p:sp>
          <p:nvSpPr>
            <p:cNvPr id="48184" name="Rectángulo 162">
              <a:extLst>
                <a:ext uri="{FF2B5EF4-FFF2-40B4-BE49-F238E27FC236}">
                  <a16:creationId xmlns:a16="http://schemas.microsoft.com/office/drawing/2014/main" id="{CEFEB8BF-79E1-7847-B864-194069771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22964"/>
              <a:ext cx="576063" cy="2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2,600</a:t>
              </a:r>
              <a:endParaRPr lang="es-ES" altLang="es-ES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8" name="Conector recto 167">
            <a:extLst>
              <a:ext uri="{FF2B5EF4-FFF2-40B4-BE49-F238E27FC236}">
                <a16:creationId xmlns:a16="http://schemas.microsoft.com/office/drawing/2014/main" id="{8D18874A-8A9D-E74D-A45E-5E6EDF5A2930}"/>
              </a:ext>
            </a:extLst>
          </p:cNvPr>
          <p:cNvCxnSpPr>
            <a:cxnSpLocks/>
          </p:cNvCxnSpPr>
          <p:nvPr/>
        </p:nvCxnSpPr>
        <p:spPr>
          <a:xfrm>
            <a:off x="7451725" y="1776413"/>
            <a:ext cx="0" cy="1755775"/>
          </a:xfrm>
          <a:prstGeom prst="line">
            <a:avLst/>
          </a:prstGeom>
          <a:ln w="12700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E3960A4A-213D-0746-856D-0A495529B321}"/>
              </a:ext>
            </a:extLst>
          </p:cNvPr>
          <p:cNvSpPr/>
          <p:nvPr/>
        </p:nvSpPr>
        <p:spPr>
          <a:xfrm>
            <a:off x="7512050" y="3043238"/>
            <a:ext cx="11191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ca-ES" sz="1400" b="1" dirty="0">
                <a:latin typeface="Arial" panose="020B0604020202020204" pitchFamily="34" charset="0"/>
              </a:rPr>
              <a:t>Nota</a:t>
            </a:r>
            <a:endParaRPr lang="ca-ES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algn="ctr" fontAlgn="ctr">
              <a:defRPr/>
            </a:pPr>
            <a:r>
              <a:rPr lang="ca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d’admissió</a:t>
            </a:r>
          </a:p>
        </p:txBody>
      </p:sp>
      <p:grpSp>
        <p:nvGrpSpPr>
          <p:cNvPr id="48172" name="Grupo 169">
            <a:extLst>
              <a:ext uri="{FF2B5EF4-FFF2-40B4-BE49-F238E27FC236}">
                <a16:creationId xmlns:a16="http://schemas.microsoft.com/office/drawing/2014/main" id="{940C2E42-ED5F-904E-9952-426F1E1ADB7A}"/>
              </a:ext>
            </a:extLst>
          </p:cNvPr>
          <p:cNvGrpSpPr>
            <a:grpSpLocks/>
          </p:cNvGrpSpPr>
          <p:nvPr/>
        </p:nvGrpSpPr>
        <p:grpSpPr bwMode="auto">
          <a:xfrm>
            <a:off x="7800975" y="3654425"/>
            <a:ext cx="782638" cy="782638"/>
            <a:chOff x="1538973" y="3038946"/>
            <a:chExt cx="576067" cy="576064"/>
          </a:xfrm>
        </p:grpSpPr>
        <p:sp>
          <p:nvSpPr>
            <p:cNvPr id="171" name="Elipse 170">
              <a:extLst>
                <a:ext uri="{FF2B5EF4-FFF2-40B4-BE49-F238E27FC236}">
                  <a16:creationId xmlns:a16="http://schemas.microsoft.com/office/drawing/2014/main" id="{87946B6D-2440-954E-9AF6-4FA07982066A}"/>
                </a:ext>
              </a:extLst>
            </p:cNvPr>
            <p:cNvSpPr/>
            <p:nvPr/>
          </p:nvSpPr>
          <p:spPr>
            <a:xfrm>
              <a:off x="1538973" y="3038946"/>
              <a:ext cx="576067" cy="57606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 dirty="0"/>
            </a:p>
          </p:txBody>
        </p:sp>
        <p:sp>
          <p:nvSpPr>
            <p:cNvPr id="48182" name="Rectángulo 171">
              <a:extLst>
                <a:ext uri="{FF2B5EF4-FFF2-40B4-BE49-F238E27FC236}">
                  <a16:creationId xmlns:a16="http://schemas.microsoft.com/office/drawing/2014/main" id="{890E4BF6-E7AE-2D4F-86A2-0559FA2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51716"/>
              <a:ext cx="576063" cy="18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600" b="1">
                  <a:solidFill>
                    <a:schemeClr val="bg1"/>
                  </a:solidFill>
                </a:rPr>
                <a:t>11,500</a:t>
              </a:r>
              <a:endParaRPr lang="es-ES" altLang="es-ES" sz="1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87" name="Conector recto 186">
            <a:extLst>
              <a:ext uri="{FF2B5EF4-FFF2-40B4-BE49-F238E27FC236}">
                <a16:creationId xmlns:a16="http://schemas.microsoft.com/office/drawing/2014/main" id="{85B78574-4708-4A48-9CB6-3697B5B92C25}"/>
              </a:ext>
            </a:extLst>
          </p:cNvPr>
          <p:cNvCxnSpPr>
            <a:cxnSpLocks/>
          </p:cNvCxnSpPr>
          <p:nvPr/>
        </p:nvCxnSpPr>
        <p:spPr>
          <a:xfrm>
            <a:off x="1876425" y="3511550"/>
            <a:ext cx="0" cy="557213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5" name="QuadreDeText 4">
            <a:extLst>
              <a:ext uri="{FF2B5EF4-FFF2-40B4-BE49-F238E27FC236}">
                <a16:creationId xmlns:a16="http://schemas.microsoft.com/office/drawing/2014/main" id="{51F30133-238B-5A47-B56C-52A0093E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3525838"/>
            <a:ext cx="6334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6000"/>
              <a:t>+</a:t>
            </a:r>
          </a:p>
        </p:txBody>
      </p:sp>
      <p:sp>
        <p:nvSpPr>
          <p:cNvPr id="48176" name="QuadreDeText 4">
            <a:extLst>
              <a:ext uri="{FF2B5EF4-FFF2-40B4-BE49-F238E27FC236}">
                <a16:creationId xmlns:a16="http://schemas.microsoft.com/office/drawing/2014/main" id="{3CF10F64-91E5-4F4D-B57A-0575B2B4A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3551238"/>
            <a:ext cx="6334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6000"/>
              <a:t>=</a:t>
            </a:r>
          </a:p>
        </p:txBody>
      </p:sp>
      <p:grpSp>
        <p:nvGrpSpPr>
          <p:cNvPr id="48177" name="Grupo 195">
            <a:extLst>
              <a:ext uri="{FF2B5EF4-FFF2-40B4-BE49-F238E27FC236}">
                <a16:creationId xmlns:a16="http://schemas.microsoft.com/office/drawing/2014/main" id="{5C3A29AA-43A5-7C4F-AC17-7E2E9B9DA49E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274888"/>
            <a:ext cx="298450" cy="1054100"/>
            <a:chOff x="5285308" y="2270108"/>
            <a:chExt cx="514215" cy="1054048"/>
          </a:xfrm>
        </p:grpSpPr>
        <p:cxnSp>
          <p:nvCxnSpPr>
            <p:cNvPr id="197" name="Conector recto de flecha 196">
              <a:extLst>
                <a:ext uri="{FF2B5EF4-FFF2-40B4-BE49-F238E27FC236}">
                  <a16:creationId xmlns:a16="http://schemas.microsoft.com/office/drawing/2014/main" id="{8019D3C1-FA69-674A-8E46-F6D61B4F8EDF}"/>
                </a:ext>
              </a:extLst>
            </p:cNvPr>
            <p:cNvCxnSpPr>
              <a:cxnSpLocks/>
            </p:cNvCxnSpPr>
            <p:nvPr/>
          </p:nvCxnSpPr>
          <p:spPr>
            <a:xfrm>
              <a:off x="5285308" y="3324156"/>
              <a:ext cx="50601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ector recto de flecha 197">
              <a:extLst>
                <a:ext uri="{FF2B5EF4-FFF2-40B4-BE49-F238E27FC236}">
                  <a16:creationId xmlns:a16="http://schemas.microsoft.com/office/drawing/2014/main" id="{64B33FB5-EA00-4F47-BB37-2750EE028979}"/>
                </a:ext>
              </a:extLst>
            </p:cNvPr>
            <p:cNvCxnSpPr>
              <a:cxnSpLocks/>
            </p:cNvCxnSpPr>
            <p:nvPr/>
          </p:nvCxnSpPr>
          <p:spPr>
            <a:xfrm>
              <a:off x="5293514" y="2793957"/>
              <a:ext cx="50600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recto de flecha 198">
              <a:extLst>
                <a:ext uri="{FF2B5EF4-FFF2-40B4-BE49-F238E27FC236}">
                  <a16:creationId xmlns:a16="http://schemas.microsoft.com/office/drawing/2014/main" id="{0B41E8E2-0FDA-AD42-BA95-89886D06E0D8}"/>
                </a:ext>
              </a:extLst>
            </p:cNvPr>
            <p:cNvCxnSpPr>
              <a:cxnSpLocks/>
            </p:cNvCxnSpPr>
            <p:nvPr/>
          </p:nvCxnSpPr>
          <p:spPr>
            <a:xfrm>
              <a:off x="5293514" y="2270108"/>
              <a:ext cx="50600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010332" y="249870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altLang="ca-ES" b="1" dirty="0">
                <a:solidFill>
                  <a:srgbClr val="C00000"/>
                </a:solidFill>
              </a:rPr>
              <a:t>*</a:t>
            </a:r>
            <a:endParaRPr lang="ca-ES" dirty="0"/>
          </a:p>
        </p:txBody>
      </p:sp>
      <p:sp>
        <p:nvSpPr>
          <p:cNvPr id="79" name="Rectángulo 33">
            <a:extLst>
              <a:ext uri="{FF2B5EF4-FFF2-40B4-BE49-F238E27FC236}">
                <a16:creationId xmlns:a16="http://schemas.microsoft.com/office/drawing/2014/main" id="{F8F57C08-9E45-504E-A0B8-4825D643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410" y="2164854"/>
            <a:ext cx="90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000" dirty="0"/>
              <a:t>Nota </a:t>
            </a:r>
            <a:r>
              <a:rPr lang="ca-ES" altLang="es-ES" sz="1000" dirty="0"/>
              <a:t>mitjana</a:t>
            </a:r>
          </a:p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000" dirty="0"/>
              <a:t>CFGS</a:t>
            </a:r>
          </a:p>
        </p:txBody>
      </p:sp>
      <p:grpSp>
        <p:nvGrpSpPr>
          <p:cNvPr id="82" name="Grupo 34">
            <a:extLst>
              <a:ext uri="{FF2B5EF4-FFF2-40B4-BE49-F238E27FC236}">
                <a16:creationId xmlns:a16="http://schemas.microsoft.com/office/drawing/2014/main" id="{0176005A-5745-1446-9B68-E6DAD9F8F984}"/>
              </a:ext>
            </a:extLst>
          </p:cNvPr>
          <p:cNvGrpSpPr>
            <a:grpSpLocks/>
          </p:cNvGrpSpPr>
          <p:nvPr/>
        </p:nvGrpSpPr>
        <p:grpSpPr bwMode="auto">
          <a:xfrm>
            <a:off x="2747962" y="2598738"/>
            <a:ext cx="444500" cy="444500"/>
            <a:chOff x="1538973" y="3038946"/>
            <a:chExt cx="576066" cy="576064"/>
          </a:xfrm>
        </p:grpSpPr>
        <p:sp>
          <p:nvSpPr>
            <p:cNvPr id="84" name="Elipse 35">
              <a:extLst>
                <a:ext uri="{FF2B5EF4-FFF2-40B4-BE49-F238E27FC236}">
                  <a16:creationId xmlns:a16="http://schemas.microsoft.com/office/drawing/2014/main" id="{E113C09E-1A0F-DE49-8787-1E6733997FA0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85" name="Rectángulo 36">
              <a:extLst>
                <a:ext uri="{FF2B5EF4-FFF2-40B4-BE49-F238E27FC236}">
                  <a16:creationId xmlns:a16="http://schemas.microsoft.com/office/drawing/2014/main" id="{DC918D1F-E34B-D645-8BFF-B39FD9969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22964"/>
              <a:ext cx="576063" cy="2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 dirty="0">
                  <a:solidFill>
                    <a:schemeClr val="bg1"/>
                  </a:solidFill>
                </a:rPr>
                <a:t>8,900</a:t>
              </a:r>
              <a:endParaRPr lang="es-ES" altLang="es-ES" sz="1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86" name="Conector recto 78">
            <a:extLst>
              <a:ext uri="{FF2B5EF4-FFF2-40B4-BE49-F238E27FC236}">
                <a16:creationId xmlns:a16="http://schemas.microsoft.com/office/drawing/2014/main" id="{DBD9B368-A3C1-7548-96B5-2AEE0EAEE715}"/>
              </a:ext>
            </a:extLst>
          </p:cNvPr>
          <p:cNvCxnSpPr>
            <a:cxnSpLocks/>
          </p:cNvCxnSpPr>
          <p:nvPr/>
        </p:nvCxnSpPr>
        <p:spPr>
          <a:xfrm flipH="1">
            <a:off x="2959101" y="2997200"/>
            <a:ext cx="9525" cy="10429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178">
            <a:extLst>
              <a:ext uri="{FF2B5EF4-FFF2-40B4-BE49-F238E27FC236}">
                <a16:creationId xmlns:a16="http://schemas.microsoft.com/office/drawing/2014/main" id="{AE09BD4F-1D31-974F-9A70-F350B6FC274E}"/>
              </a:ext>
            </a:extLst>
          </p:cNvPr>
          <p:cNvCxnSpPr>
            <a:cxnSpLocks/>
          </p:cNvCxnSpPr>
          <p:nvPr/>
        </p:nvCxnSpPr>
        <p:spPr>
          <a:xfrm flipH="1" flipV="1">
            <a:off x="5537348" y="4052723"/>
            <a:ext cx="699940" cy="6515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ol 1">
            <a:extLst>
              <a:ext uri="{FF2B5EF4-FFF2-40B4-BE49-F238E27FC236}">
                <a16:creationId xmlns:a16="http://schemas.microsoft.com/office/drawing/2014/main" id="{DBEC2FFF-7F05-2E49-902D-CCEBBCD6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Exemples d’admissió des de </a:t>
            </a:r>
            <a:r>
              <a:rPr lang="ca-ES" altLang="ca-ES" dirty="0" smtClean="0"/>
              <a:t>batxillerat </a:t>
            </a:r>
            <a:r>
              <a:rPr lang="ca-ES" altLang="ca-ES" dirty="0"/>
              <a:t>i CFGS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45</a:t>
            </a:fld>
            <a:endParaRPr lang="ca-ES" altLang="ca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4390687-2B38-B344-ADD5-AF5837E657BC}"/>
              </a:ext>
            </a:extLst>
          </p:cNvPr>
          <p:cNvCxnSpPr>
            <a:cxnSpLocks/>
            <a:stCxn id="55" idx="4"/>
          </p:cNvCxnSpPr>
          <p:nvPr/>
        </p:nvCxnSpPr>
        <p:spPr>
          <a:xfrm flipH="1">
            <a:off x="6665913" y="2490788"/>
            <a:ext cx="9525" cy="15494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8" name="Contenidor de número de diapositiva 1">
            <a:extLst>
              <a:ext uri="{FF2B5EF4-FFF2-40B4-BE49-F238E27FC236}">
                <a16:creationId xmlns:a16="http://schemas.microsoft.com/office/drawing/2014/main" id="{0EA2BB3F-83D9-D149-8652-33F2705A5A92}"/>
              </a:ext>
            </a:extLst>
          </p:cNvPr>
          <p:cNvSpPr txBox="1">
            <a:spLocks/>
          </p:cNvSpPr>
          <p:nvPr/>
        </p:nvSpPr>
        <p:spPr bwMode="auto">
          <a:xfrm>
            <a:off x="6686550" y="6303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5A33BF5-829C-5940-AD6D-F984052D8F7F}" type="slidenum">
              <a:rPr lang="ca-ES" altLang="ca-ES" sz="1200" b="1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ca-ES" altLang="ca-ES" sz="1200" b="1">
              <a:solidFill>
                <a:srgbClr val="898989"/>
              </a:solidFill>
            </a:endParaRPr>
          </a:p>
        </p:txBody>
      </p:sp>
      <p:sp>
        <p:nvSpPr>
          <p:cNvPr id="49159" name="QuadreDeText 4">
            <a:extLst>
              <a:ext uri="{FF2B5EF4-FFF2-40B4-BE49-F238E27FC236}">
                <a16:creationId xmlns:a16="http://schemas.microsoft.com/office/drawing/2014/main" id="{C9D75324-D538-FD41-BA3F-2CB030184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609" y="2146628"/>
            <a:ext cx="1146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sz="1000" dirty="0">
                <a:solidFill>
                  <a:prstClr val="black"/>
                </a:solidFill>
                <a:latin typeface="Arial"/>
              </a:rPr>
              <a:t>*</a:t>
            </a:r>
            <a:r>
              <a:rPr lang="ca-ES" sz="1000" dirty="0" smtClean="0">
                <a:solidFill>
                  <a:prstClr val="black"/>
                </a:solidFill>
                <a:latin typeface="Arial"/>
              </a:rPr>
              <a:t>Llengua i Cultura Llatines</a:t>
            </a:r>
            <a:endParaRPr lang="ca-ES" altLang="ca-ES" sz="1600" b="1" dirty="0"/>
          </a:p>
        </p:txBody>
      </p:sp>
      <p:sp>
        <p:nvSpPr>
          <p:cNvPr id="49160" name="QuadreDeText 9">
            <a:extLst>
              <a:ext uri="{FF2B5EF4-FFF2-40B4-BE49-F238E27FC236}">
                <a16:creationId xmlns:a16="http://schemas.microsoft.com/office/drawing/2014/main" id="{631E195B-C673-004B-AAD5-E567BBC02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760620"/>
            <a:ext cx="82740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000" dirty="0"/>
              <a:t>Estudiant de </a:t>
            </a:r>
            <a:r>
              <a:rPr lang="ca-ES" altLang="ca-ES" sz="1000" dirty="0" smtClean="0"/>
              <a:t>batxillerat</a:t>
            </a:r>
            <a:r>
              <a:rPr lang="ca-ES" altLang="ca-ES" sz="1000" dirty="0"/>
              <a:t>: les matèries que ponderen per accedir a aquest estudi </a:t>
            </a:r>
            <a:r>
              <a:rPr lang="ca-ES" altLang="ca-ES" sz="1000" dirty="0" smtClean="0"/>
              <a:t>- </a:t>
            </a:r>
            <a:r>
              <a:rPr lang="ca-ES" altLang="ca-ES" sz="1000" b="1" dirty="0" smtClean="0"/>
              <a:t>Anàlisi </a:t>
            </a:r>
            <a:r>
              <a:rPr lang="ca-ES" altLang="ca-ES" sz="1000" b="1" dirty="0"/>
              <a:t>Musical, </a:t>
            </a:r>
            <a:r>
              <a:rPr lang="ca-ES" altLang="ca-ES" sz="1000" b="1" dirty="0" smtClean="0"/>
              <a:t>Arts Escèniques, Biologia</a:t>
            </a:r>
            <a:r>
              <a:rPr lang="ca-ES" altLang="ca-ES" sz="1000" b="1" dirty="0"/>
              <a:t>, Ciències </a:t>
            </a:r>
            <a:r>
              <a:rPr lang="ca-ES" altLang="ca-ES" sz="1000" b="1" dirty="0" smtClean="0"/>
              <a:t>Generals, Cor i Tècnica Vocal, </a:t>
            </a:r>
            <a:r>
              <a:rPr lang="ca-ES" altLang="ca-ES" sz="1000" b="1" dirty="0"/>
              <a:t>Dibuix </a:t>
            </a:r>
            <a:r>
              <a:rPr lang="ca-ES" altLang="ca-ES" sz="1000" b="1" dirty="0" smtClean="0"/>
              <a:t>Artístic, Física, </a:t>
            </a:r>
            <a:r>
              <a:rPr lang="ca-ES" altLang="ca-ES" sz="1000" b="1" dirty="0"/>
              <a:t>Fonaments </a:t>
            </a:r>
            <a:r>
              <a:rPr lang="ca-ES" altLang="ca-ES" sz="1000" b="1" dirty="0" smtClean="0"/>
              <a:t>Artístics, </a:t>
            </a:r>
            <a:r>
              <a:rPr lang="ca-ES" altLang="ca-ES" sz="1000" b="1" dirty="0"/>
              <a:t>Geografia, </a:t>
            </a:r>
            <a:r>
              <a:rPr lang="ca-ES" altLang="ca-ES" sz="1000" b="1" dirty="0" smtClean="0"/>
              <a:t>Geologia i Ciències Ambientals (Ciències de la Terra i Medi Ambient), Història </a:t>
            </a:r>
            <a:r>
              <a:rPr lang="ca-ES" altLang="ca-ES" sz="1000" b="1" dirty="0"/>
              <a:t>de </a:t>
            </a:r>
            <a:r>
              <a:rPr lang="ca-ES" altLang="ca-ES" sz="1000" b="1" dirty="0" smtClean="0"/>
              <a:t>l’Art</a:t>
            </a:r>
            <a:r>
              <a:rPr lang="ca-ES" altLang="ca-ES" sz="1000" b="1" dirty="0"/>
              <a:t>, </a:t>
            </a:r>
            <a:r>
              <a:rPr lang="ca-ES" altLang="ca-ES" sz="1000" b="1" dirty="0" smtClean="0"/>
              <a:t>Història de la Música i de la Dansa, Literatura Castellana</a:t>
            </a:r>
            <a:r>
              <a:rPr lang="ca-ES" altLang="ca-ES" sz="1000" b="1" dirty="0"/>
              <a:t>, Literatura </a:t>
            </a:r>
            <a:r>
              <a:rPr lang="ca-ES" altLang="ca-ES" sz="1000" b="1" dirty="0" smtClean="0"/>
              <a:t>Catalana, Literatura Dramàtica, Llengua i Cultura Gregues, Llengua i Cultura Llatines, </a:t>
            </a:r>
            <a:r>
              <a:rPr lang="ca-ES" altLang="ca-ES" sz="1000" b="1" dirty="0"/>
              <a:t>Matemàtiques, Matemàtiques </a:t>
            </a:r>
            <a:r>
              <a:rPr lang="ca-ES" altLang="ca-ES" sz="1000" b="1" dirty="0" smtClean="0"/>
              <a:t>Aplicades </a:t>
            </a:r>
            <a:r>
              <a:rPr lang="ca-ES" altLang="ca-ES" sz="1000" b="1" dirty="0"/>
              <a:t>a les </a:t>
            </a:r>
            <a:r>
              <a:rPr lang="ca-ES" altLang="ca-ES" sz="1000" b="1" dirty="0" smtClean="0"/>
              <a:t>Ciències Socials, Moviments Culturals i Artístics, </a:t>
            </a:r>
            <a:r>
              <a:rPr lang="ca-ES" altLang="ca-ES" sz="1000" b="1" dirty="0"/>
              <a:t>Química</a:t>
            </a:r>
            <a:r>
              <a:rPr lang="ca-ES" altLang="ca-ES" sz="1000" dirty="0"/>
              <a:t>, </a:t>
            </a:r>
            <a:r>
              <a:rPr lang="ca-ES" altLang="ca-ES" sz="1000" dirty="0" smtClean="0"/>
              <a:t>totes </a:t>
            </a:r>
            <a:r>
              <a:rPr lang="ca-ES" altLang="ca-ES" sz="1000" dirty="0"/>
              <a:t>les matèries tenen un coeficient de ponderació de 0,2. </a:t>
            </a:r>
            <a:endParaRPr lang="ca-ES" altLang="ca-ES" sz="10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a-ES" altLang="ca-ES" sz="1000" dirty="0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000" dirty="0" smtClean="0"/>
              <a:t>Estudiant </a:t>
            </a:r>
            <a:r>
              <a:rPr lang="ca-ES" altLang="ca-ES" sz="1000" dirty="0"/>
              <a:t>de CFGS: té com a qualificació mitjana del CFGS de 7,100 ( igual a la nota d’accés de l’estudiant de </a:t>
            </a:r>
            <a:r>
              <a:rPr lang="ca-ES" altLang="ca-ES" sz="1000" dirty="0" smtClean="0"/>
              <a:t>batxillerat</a:t>
            </a:r>
            <a:r>
              <a:rPr lang="ca-ES" altLang="ca-ES" sz="1000" dirty="0"/>
              <a:t>). La suma de la nota d’accés més la ponderació de dues matèries de la fase d’admissió, dona com a resultat una nota d’admissió al grau en Educació Infantil de 9,700.</a:t>
            </a:r>
          </a:p>
        </p:txBody>
      </p:sp>
      <p:sp>
        <p:nvSpPr>
          <p:cNvPr id="49161" name="QuadreDeText 2">
            <a:extLst>
              <a:ext uri="{FF2B5EF4-FFF2-40B4-BE49-F238E27FC236}">
                <a16:creationId xmlns:a16="http://schemas.microsoft.com/office/drawing/2014/main" id="{9ABE31C0-C5D7-5548-8C1D-872C0BD6E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4520153"/>
            <a:ext cx="8140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C00000"/>
                </a:solidFill>
              </a:rPr>
              <a:t>* </a:t>
            </a:r>
            <a:r>
              <a:rPr lang="ca-ES" altLang="ca-ES" sz="1200" b="1" dirty="0" smtClean="0">
                <a:solidFill>
                  <a:srgbClr val="C00000"/>
                </a:solidFill>
              </a:rPr>
              <a:t>Llengua i Cultures Llatines: matèria obligatòria de modalitat </a:t>
            </a:r>
            <a:r>
              <a:rPr lang="ca-ES" altLang="ca-ES" sz="1200" b="1" dirty="0">
                <a:solidFill>
                  <a:srgbClr val="C00000"/>
                </a:solidFill>
              </a:rPr>
              <a:t>(fase </a:t>
            </a:r>
            <a:r>
              <a:rPr lang="ca-ES" altLang="ca-ES" sz="1200" b="1" dirty="0" smtClean="0">
                <a:solidFill>
                  <a:srgbClr val="C00000"/>
                </a:solidFill>
              </a:rPr>
              <a:t>d’accés) </a:t>
            </a:r>
            <a:r>
              <a:rPr lang="ca-ES" altLang="ca-ES" sz="1200" b="1" dirty="0">
                <a:solidFill>
                  <a:srgbClr val="C00000"/>
                </a:solidFill>
              </a:rPr>
              <a:t>ponderable a la fase d’admissió</a:t>
            </a:r>
          </a:p>
        </p:txBody>
      </p:sp>
      <p:sp>
        <p:nvSpPr>
          <p:cNvPr id="49162" name="Rectángulo 15">
            <a:extLst>
              <a:ext uri="{FF2B5EF4-FFF2-40B4-BE49-F238E27FC236}">
                <a16:creationId xmlns:a16="http://schemas.microsoft.com/office/drawing/2014/main" id="{29CB08D4-2A28-6E49-A51E-8CC6BDBB2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723" y="4068763"/>
            <a:ext cx="1417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400"/>
              <a:t>Nota d'accés</a:t>
            </a:r>
          </a:p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000"/>
              <a:t>(Ambdós casos)</a:t>
            </a:r>
            <a:endParaRPr lang="es-ES" altLang="es-ES" sz="1000" b="1">
              <a:solidFill>
                <a:srgbClr val="FFFFFF"/>
              </a:solidFill>
            </a:endParaRPr>
          </a:p>
        </p:txBody>
      </p:sp>
      <p:sp>
        <p:nvSpPr>
          <p:cNvPr id="49163" name="Rectángulo 18">
            <a:extLst>
              <a:ext uri="{FF2B5EF4-FFF2-40B4-BE49-F238E27FC236}">
                <a16:creationId xmlns:a16="http://schemas.microsoft.com/office/drawing/2014/main" id="{9795F1E1-D60B-C14C-BDCB-C18612C8C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700213"/>
            <a:ext cx="17335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100" b="1"/>
              <a:t>Estudiant de batxillerat</a:t>
            </a:r>
            <a:endParaRPr lang="es-ES" altLang="es-ES" sz="1100" b="1">
              <a:solidFill>
                <a:srgbClr val="FFFFFF"/>
              </a:solidFill>
            </a:endParaRPr>
          </a:p>
        </p:txBody>
      </p:sp>
      <p:sp>
        <p:nvSpPr>
          <p:cNvPr id="49164" name="Rectángulo 19">
            <a:extLst>
              <a:ext uri="{FF2B5EF4-FFF2-40B4-BE49-F238E27FC236}">
                <a16:creationId xmlns:a16="http://schemas.microsoft.com/office/drawing/2014/main" id="{7DF523AF-802C-2348-963B-25A19EB1B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1700213"/>
            <a:ext cx="14620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100" b="1"/>
              <a:t>Estudiant de CFGS</a:t>
            </a:r>
            <a:endParaRPr lang="es-ES" altLang="es-ES" sz="1100" b="1">
              <a:solidFill>
                <a:srgbClr val="FFFFFF"/>
              </a:solidFill>
            </a:endParaRPr>
          </a:p>
        </p:txBody>
      </p:sp>
      <p:sp>
        <p:nvSpPr>
          <p:cNvPr id="49165" name="Rectángulo 20">
            <a:extLst>
              <a:ext uri="{FF2B5EF4-FFF2-40B4-BE49-F238E27FC236}">
                <a16:creationId xmlns:a16="http://schemas.microsoft.com/office/drawing/2014/main" id="{96282010-7BCC-E444-92DE-91185EB1B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1639888"/>
            <a:ext cx="1292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200"/>
              <a:t>Fase d’admissió</a:t>
            </a:r>
            <a:endParaRPr lang="es-ES" altLang="es-ES" sz="1200" b="1">
              <a:solidFill>
                <a:srgbClr val="FFFFFF"/>
              </a:solidFill>
            </a:endParaRPr>
          </a:p>
        </p:txBody>
      </p:sp>
      <p:sp>
        <p:nvSpPr>
          <p:cNvPr id="49166" name="Rectángulo 21">
            <a:extLst>
              <a:ext uri="{FF2B5EF4-FFF2-40B4-BE49-F238E27FC236}">
                <a16:creationId xmlns:a16="http://schemas.microsoft.com/office/drawing/2014/main" id="{0F6B1CDC-CC1D-FD4E-B669-5FC42AB81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068513"/>
            <a:ext cx="12239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S" sz="1000" dirty="0"/>
              <a:t>Nota </a:t>
            </a:r>
            <a:r>
              <a:rPr lang="es-ES" altLang="es-ES" sz="1000" dirty="0" err="1"/>
              <a:t>mitjana</a:t>
            </a:r>
            <a:r>
              <a:rPr lang="es-ES" altLang="es-ES" sz="1000" dirty="0"/>
              <a:t> batxillerat (NMB)</a:t>
            </a:r>
            <a:br>
              <a:rPr lang="es-ES" altLang="es-ES" sz="1000" dirty="0"/>
            </a:br>
            <a:endParaRPr lang="es-ES" altLang="es-ES" sz="1000" dirty="0">
              <a:latin typeface="Calibri" panose="020F0502020204030204" pitchFamily="34" charset="0"/>
            </a:endParaRPr>
          </a:p>
        </p:txBody>
      </p:sp>
      <p:grpSp>
        <p:nvGrpSpPr>
          <p:cNvPr id="49167" name="Grupo 22">
            <a:extLst>
              <a:ext uri="{FF2B5EF4-FFF2-40B4-BE49-F238E27FC236}">
                <a16:creationId xmlns:a16="http://schemas.microsoft.com/office/drawing/2014/main" id="{EA526A89-912B-BD48-A0D4-EDA97EAD4F6B}"/>
              </a:ext>
            </a:extLst>
          </p:cNvPr>
          <p:cNvGrpSpPr>
            <a:grpSpLocks/>
          </p:cNvGrpSpPr>
          <p:nvPr/>
        </p:nvGrpSpPr>
        <p:grpSpPr bwMode="auto">
          <a:xfrm>
            <a:off x="1673225" y="2590800"/>
            <a:ext cx="444500" cy="446088"/>
            <a:chOff x="1538973" y="3038946"/>
            <a:chExt cx="576066" cy="576064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D0C8630B-FCF6-DB48-8776-57EE1482C270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2160E3D-A980-CE45-946A-F4100B0C0119}"/>
                </a:ext>
              </a:extLst>
            </p:cNvPr>
            <p:cNvSpPr/>
            <p:nvPr/>
          </p:nvSpPr>
          <p:spPr>
            <a:xfrm>
              <a:off x="1538973" y="3223450"/>
              <a:ext cx="576066" cy="237806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6,80</a:t>
              </a:r>
              <a:endPara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5E87DE9-1667-D441-8056-BE01DE33491F}"/>
              </a:ext>
            </a:extLst>
          </p:cNvPr>
          <p:cNvSpPr/>
          <p:nvPr/>
        </p:nvSpPr>
        <p:spPr>
          <a:xfrm>
            <a:off x="-203200" y="2513013"/>
            <a:ext cx="2101853" cy="5222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ca-ES" sz="1000" dirty="0">
                <a:latin typeface="+mj-lt"/>
              </a:rPr>
              <a:t>Qualificació fase obligatòria (QFO)</a:t>
            </a:r>
          </a:p>
          <a:p>
            <a:pPr algn="ctr">
              <a:defRPr/>
            </a:pPr>
            <a:r>
              <a:rPr lang="ca-ES" sz="1000" dirty="0">
                <a:latin typeface="+mj-lt"/>
              </a:rPr>
              <a:t> </a:t>
            </a:r>
            <a:r>
              <a:rPr lang="ca-ES" sz="1000" dirty="0" smtClean="0">
                <a:latin typeface="+mj-lt"/>
              </a:rPr>
              <a:t>*Llengua i Cultura Llatines </a:t>
            </a:r>
            <a:r>
              <a:rPr lang="ca-ES" sz="2000" dirty="0">
                <a:latin typeface="+mj-lt"/>
              </a:rPr>
              <a:t/>
            </a:r>
            <a:br>
              <a:rPr lang="ca-ES" sz="2000" dirty="0">
                <a:latin typeface="+mj-lt"/>
              </a:rPr>
            </a:br>
            <a:r>
              <a:rPr lang="es-ES" sz="1200" dirty="0">
                <a:latin typeface="+mj-lt"/>
              </a:rPr>
              <a:t/>
            </a:r>
            <a:br>
              <a:rPr lang="es-ES" sz="1200" dirty="0">
                <a:latin typeface="+mj-lt"/>
              </a:rPr>
            </a:br>
            <a:endParaRPr lang="es-ES" sz="1200" dirty="0">
              <a:latin typeface="+mj-lt"/>
            </a:endParaRPr>
          </a:p>
        </p:txBody>
      </p:sp>
      <p:grpSp>
        <p:nvGrpSpPr>
          <p:cNvPr id="49169" name="Grupo 26">
            <a:extLst>
              <a:ext uri="{FF2B5EF4-FFF2-40B4-BE49-F238E27FC236}">
                <a16:creationId xmlns:a16="http://schemas.microsoft.com/office/drawing/2014/main" id="{AE6CE519-C8B7-1A4F-ADEF-BF8F214DC2B0}"/>
              </a:ext>
            </a:extLst>
          </p:cNvPr>
          <p:cNvGrpSpPr>
            <a:grpSpLocks/>
          </p:cNvGrpSpPr>
          <p:nvPr/>
        </p:nvGrpSpPr>
        <p:grpSpPr bwMode="auto">
          <a:xfrm>
            <a:off x="1673225" y="2060575"/>
            <a:ext cx="444500" cy="446088"/>
            <a:chOff x="1538973" y="3038946"/>
            <a:chExt cx="576066" cy="576064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256F528C-34E0-4647-B902-0817E416B4B3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 dirty="0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A88E4E6D-3AA9-ED4C-B66B-4EF92C424439}"/>
                </a:ext>
              </a:extLst>
            </p:cNvPr>
            <p:cNvSpPr/>
            <p:nvPr/>
          </p:nvSpPr>
          <p:spPr>
            <a:xfrm>
              <a:off x="1538973" y="3223450"/>
              <a:ext cx="576066" cy="237806"/>
            </a:xfrm>
            <a:prstGeom prst="rect">
              <a:avLst/>
            </a:prstGeom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</a:rPr>
                <a:t>7,30</a:t>
              </a:r>
              <a:endPara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9170" name="Grupo 29">
            <a:extLst>
              <a:ext uri="{FF2B5EF4-FFF2-40B4-BE49-F238E27FC236}">
                <a16:creationId xmlns:a16="http://schemas.microsoft.com/office/drawing/2014/main" id="{336CB0B6-4FF8-0B48-A84C-620889E85D8B}"/>
              </a:ext>
            </a:extLst>
          </p:cNvPr>
          <p:cNvGrpSpPr>
            <a:grpSpLocks/>
          </p:cNvGrpSpPr>
          <p:nvPr/>
        </p:nvGrpSpPr>
        <p:grpSpPr bwMode="auto">
          <a:xfrm>
            <a:off x="1673225" y="3119438"/>
            <a:ext cx="444500" cy="446087"/>
            <a:chOff x="1538973" y="3038946"/>
            <a:chExt cx="576066" cy="576064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E88ECEDA-9255-3C44-93B7-310C6D6EEAC2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49217" name="Rectángulo 31">
              <a:extLst>
                <a:ext uri="{FF2B5EF4-FFF2-40B4-BE49-F238E27FC236}">
                  <a16:creationId xmlns:a16="http://schemas.microsoft.com/office/drawing/2014/main" id="{678F864F-12E8-0144-B87C-19020F096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22964"/>
              <a:ext cx="576063" cy="2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7,100</a:t>
              </a:r>
              <a:endParaRPr lang="es-ES" altLang="es-ES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9171" name="Rectángulo 32">
            <a:extLst>
              <a:ext uri="{FF2B5EF4-FFF2-40B4-BE49-F238E27FC236}">
                <a16:creationId xmlns:a16="http://schemas.microsoft.com/office/drawing/2014/main" id="{32209A1B-822B-0141-B6C5-8E081B932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154363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S" sz="1000" dirty="0"/>
              <a:t>Nota </a:t>
            </a:r>
            <a:r>
              <a:rPr lang="es-ES" altLang="es-ES" sz="1000" dirty="0" smtClean="0"/>
              <a:t>d'Accés </a:t>
            </a:r>
            <a:r>
              <a:rPr lang="es-ES" altLang="es-ES" sz="1000" dirty="0"/>
              <a:t>= </a:t>
            </a:r>
            <a:br>
              <a:rPr lang="es-ES" altLang="es-ES" sz="1000" dirty="0"/>
            </a:br>
            <a:r>
              <a:rPr lang="es-ES" altLang="es-ES" sz="1000" dirty="0"/>
              <a:t>0,6 x 7,30 + 0,4 x 6,80</a:t>
            </a:r>
            <a:endParaRPr lang="es-ES" altLang="es-ES" sz="1200" dirty="0"/>
          </a:p>
        </p:txBody>
      </p:sp>
      <p:sp>
        <p:nvSpPr>
          <p:cNvPr id="49172" name="Rectángulo 33">
            <a:extLst>
              <a:ext uri="{FF2B5EF4-FFF2-40B4-BE49-F238E27FC236}">
                <a16:creationId xmlns:a16="http://schemas.microsoft.com/office/drawing/2014/main" id="{F8F57C08-9E45-504E-A0B8-4825D643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9410" y="2164854"/>
            <a:ext cx="90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ca-ES" altLang="es-ES" sz="1000" dirty="0"/>
              <a:t>Nota mitjana</a:t>
            </a:r>
          </a:p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ca-ES" altLang="es-ES" sz="1000" dirty="0"/>
              <a:t>CFGS</a:t>
            </a:r>
          </a:p>
        </p:txBody>
      </p:sp>
      <p:grpSp>
        <p:nvGrpSpPr>
          <p:cNvPr id="49173" name="Grupo 34">
            <a:extLst>
              <a:ext uri="{FF2B5EF4-FFF2-40B4-BE49-F238E27FC236}">
                <a16:creationId xmlns:a16="http://schemas.microsoft.com/office/drawing/2014/main" id="{0176005A-5745-1446-9B68-E6DAD9F8F984}"/>
              </a:ext>
            </a:extLst>
          </p:cNvPr>
          <p:cNvGrpSpPr>
            <a:grpSpLocks/>
          </p:cNvGrpSpPr>
          <p:nvPr/>
        </p:nvGrpSpPr>
        <p:grpSpPr bwMode="auto">
          <a:xfrm>
            <a:off x="2747962" y="2598738"/>
            <a:ext cx="444500" cy="444500"/>
            <a:chOff x="1538973" y="3038946"/>
            <a:chExt cx="576066" cy="576064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E113C09E-1A0F-DE49-8787-1E6733997FA0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49215" name="Rectángulo 36">
              <a:extLst>
                <a:ext uri="{FF2B5EF4-FFF2-40B4-BE49-F238E27FC236}">
                  <a16:creationId xmlns:a16="http://schemas.microsoft.com/office/drawing/2014/main" id="{DC918D1F-E34B-D645-8BFF-B39FD9969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22964"/>
              <a:ext cx="576063" cy="2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7,100</a:t>
              </a:r>
              <a:endParaRPr lang="es-ES" altLang="es-ES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06EC9C97-FD53-5843-B831-B07A127A424C}"/>
              </a:ext>
            </a:extLst>
          </p:cNvPr>
          <p:cNvCxnSpPr>
            <a:cxnSpLocks/>
          </p:cNvCxnSpPr>
          <p:nvPr/>
        </p:nvCxnSpPr>
        <p:spPr>
          <a:xfrm>
            <a:off x="2247900" y="1766888"/>
            <a:ext cx="0" cy="1782762"/>
          </a:xfrm>
          <a:prstGeom prst="line">
            <a:avLst/>
          </a:prstGeom>
          <a:ln w="12700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1DEF2EE8-010B-0642-B041-76A9FA6F6F14}"/>
              </a:ext>
            </a:extLst>
          </p:cNvPr>
          <p:cNvSpPr/>
          <p:nvPr/>
        </p:nvSpPr>
        <p:spPr>
          <a:xfrm>
            <a:off x="4768850" y="2557463"/>
            <a:ext cx="446088" cy="4460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20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EC97F20-FF95-3F4A-B5DD-CA422CCEF640}"/>
              </a:ext>
            </a:extLst>
          </p:cNvPr>
          <p:cNvSpPr/>
          <p:nvPr/>
        </p:nvSpPr>
        <p:spPr>
          <a:xfrm>
            <a:off x="4768850" y="2700338"/>
            <a:ext cx="446088" cy="1841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6,00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7DC2682-2BC5-0548-8E16-C0FB4F70208D}"/>
              </a:ext>
            </a:extLst>
          </p:cNvPr>
          <p:cNvSpPr/>
          <p:nvPr/>
        </p:nvSpPr>
        <p:spPr>
          <a:xfrm>
            <a:off x="3479801" y="2711449"/>
            <a:ext cx="1200149" cy="425451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r>
              <a:rPr lang="es-ES" sz="1000" dirty="0" err="1" smtClean="0">
                <a:latin typeface="+mj-lt"/>
              </a:rPr>
              <a:t>Arts</a:t>
            </a:r>
            <a:r>
              <a:rPr lang="es-ES" sz="1000" dirty="0" smtClean="0">
                <a:latin typeface="+mj-lt"/>
              </a:rPr>
              <a:t> </a:t>
            </a:r>
            <a:r>
              <a:rPr lang="es-ES" sz="1000" dirty="0" err="1" smtClean="0">
                <a:latin typeface="+mj-lt"/>
              </a:rPr>
              <a:t>Escèniques</a:t>
            </a:r>
            <a:endParaRPr lang="ca-ES" sz="1200" dirty="0">
              <a:latin typeface="+mj-lt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83627417-5497-DA44-8E47-87BACCF58AC2}"/>
              </a:ext>
            </a:extLst>
          </p:cNvPr>
          <p:cNvSpPr/>
          <p:nvPr/>
        </p:nvSpPr>
        <p:spPr>
          <a:xfrm>
            <a:off x="4775200" y="2028825"/>
            <a:ext cx="444500" cy="444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20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37181AC8-784A-4543-BC1F-D2A1B7A0729A}"/>
              </a:ext>
            </a:extLst>
          </p:cNvPr>
          <p:cNvSpPr/>
          <p:nvPr/>
        </p:nvSpPr>
        <p:spPr>
          <a:xfrm>
            <a:off x="4775200" y="2170113"/>
            <a:ext cx="444500" cy="18573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7,00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772AEC11-361F-324E-AEAC-905C020FCD9F}"/>
              </a:ext>
            </a:extLst>
          </p:cNvPr>
          <p:cNvCxnSpPr>
            <a:cxnSpLocks/>
          </p:cNvCxnSpPr>
          <p:nvPr/>
        </p:nvCxnSpPr>
        <p:spPr>
          <a:xfrm>
            <a:off x="3714750" y="1776413"/>
            <a:ext cx="0" cy="1825625"/>
          </a:xfrm>
          <a:prstGeom prst="line">
            <a:avLst/>
          </a:prstGeom>
          <a:ln w="12700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2" name="Rectángulo 49">
            <a:extLst>
              <a:ext uri="{FF2B5EF4-FFF2-40B4-BE49-F238E27FC236}">
                <a16:creationId xmlns:a16="http://schemas.microsoft.com/office/drawing/2014/main" id="{4D05B0C6-86EC-6143-93CA-D74132E5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335213"/>
            <a:ext cx="823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800"/>
              <a:t>Coeficient</a:t>
            </a:r>
          </a:p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800"/>
              <a:t>ponderació</a:t>
            </a:r>
          </a:p>
        </p:txBody>
      </p:sp>
      <p:grpSp>
        <p:nvGrpSpPr>
          <p:cNvPr id="49183" name="Grupo 50">
            <a:extLst>
              <a:ext uri="{FF2B5EF4-FFF2-40B4-BE49-F238E27FC236}">
                <a16:creationId xmlns:a16="http://schemas.microsoft.com/office/drawing/2014/main" id="{A3C0CC73-5FB9-CD42-B9FE-CAB0BA62D9D3}"/>
              </a:ext>
            </a:extLst>
          </p:cNvPr>
          <p:cNvGrpSpPr>
            <a:grpSpLocks/>
          </p:cNvGrpSpPr>
          <p:nvPr/>
        </p:nvGrpSpPr>
        <p:grpSpPr bwMode="auto">
          <a:xfrm>
            <a:off x="6446838" y="2574925"/>
            <a:ext cx="446087" cy="446088"/>
            <a:chOff x="1538973" y="3038946"/>
            <a:chExt cx="576066" cy="576064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CAA1B123-B471-1A49-814C-1CFA9D8962BE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49213" name="Rectángulo 52">
              <a:extLst>
                <a:ext uri="{FF2B5EF4-FFF2-40B4-BE49-F238E27FC236}">
                  <a16:creationId xmlns:a16="http://schemas.microsoft.com/office/drawing/2014/main" id="{1F1F21B1-E359-7043-A4BC-2096388B1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22964"/>
              <a:ext cx="576063" cy="2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1,200</a:t>
              </a:r>
              <a:endParaRPr lang="es-ES" altLang="es-ES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9184" name="Grupo 53">
            <a:extLst>
              <a:ext uri="{FF2B5EF4-FFF2-40B4-BE49-F238E27FC236}">
                <a16:creationId xmlns:a16="http://schemas.microsoft.com/office/drawing/2014/main" id="{8100A18A-6A6A-8343-A0ED-E70A3D6C9D90}"/>
              </a:ext>
            </a:extLst>
          </p:cNvPr>
          <p:cNvGrpSpPr>
            <a:grpSpLocks/>
          </p:cNvGrpSpPr>
          <p:nvPr/>
        </p:nvGrpSpPr>
        <p:grpSpPr bwMode="auto">
          <a:xfrm>
            <a:off x="6451600" y="2046288"/>
            <a:ext cx="446088" cy="444500"/>
            <a:chOff x="1538973" y="3038946"/>
            <a:chExt cx="576066" cy="576064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D69C8FB1-B40F-134D-B1D3-6BE118937111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49211" name="Rectángulo 55">
              <a:extLst>
                <a:ext uri="{FF2B5EF4-FFF2-40B4-BE49-F238E27FC236}">
                  <a16:creationId xmlns:a16="http://schemas.microsoft.com/office/drawing/2014/main" id="{4975AA28-F94E-1945-9058-CDABD91D7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22964"/>
              <a:ext cx="576063" cy="2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1,400</a:t>
              </a:r>
              <a:endParaRPr lang="es-ES" altLang="es-ES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9185" name="Rectángulo 58">
            <a:extLst>
              <a:ext uri="{FF2B5EF4-FFF2-40B4-BE49-F238E27FC236}">
                <a16:creationId xmlns:a16="http://schemas.microsoft.com/office/drawing/2014/main" id="{992E999B-AF3D-DF44-B110-257818718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3246438"/>
            <a:ext cx="4460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S" sz="1200" b="1">
                <a:solidFill>
                  <a:schemeClr val="bg1"/>
                </a:solidFill>
              </a:rPr>
              <a:t>0950</a:t>
            </a:r>
            <a:endParaRPr lang="es-ES" altLang="es-ES" sz="1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9186" name="Rectángulo 59">
            <a:extLst>
              <a:ext uri="{FF2B5EF4-FFF2-40B4-BE49-F238E27FC236}">
                <a16:creationId xmlns:a16="http://schemas.microsoft.com/office/drawing/2014/main" id="{76EC59B9-4541-DF49-92ED-C47934C01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2644775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200" b="1"/>
              <a:t>x 0,2</a:t>
            </a:r>
            <a:endParaRPr lang="es-ES" altLang="es-ES" sz="1200" b="1">
              <a:solidFill>
                <a:srgbClr val="000000"/>
              </a:solidFill>
            </a:endParaRPr>
          </a:p>
        </p:txBody>
      </p:sp>
      <p:sp>
        <p:nvSpPr>
          <p:cNvPr id="49187" name="Rectángulo 60">
            <a:extLst>
              <a:ext uri="{FF2B5EF4-FFF2-40B4-BE49-F238E27FC236}">
                <a16:creationId xmlns:a16="http://schemas.microsoft.com/office/drawing/2014/main" id="{8CAB0341-3AA5-DB40-8E75-84FC67D82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2120900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es-ES" altLang="es-ES" sz="1200" b="1"/>
              <a:t>x 0,2</a:t>
            </a:r>
            <a:endParaRPr lang="es-ES" altLang="es-ES" sz="1200" b="1">
              <a:solidFill>
                <a:srgbClr val="000000"/>
              </a:solidFill>
            </a:endParaRPr>
          </a:p>
        </p:txBody>
      </p:sp>
      <p:grpSp>
        <p:nvGrpSpPr>
          <p:cNvPr id="49188" name="Grupo 61">
            <a:extLst>
              <a:ext uri="{FF2B5EF4-FFF2-40B4-BE49-F238E27FC236}">
                <a16:creationId xmlns:a16="http://schemas.microsoft.com/office/drawing/2014/main" id="{BC38480F-0FDF-924B-A5A7-1FE6440FE904}"/>
              </a:ext>
            </a:extLst>
          </p:cNvPr>
          <p:cNvGrpSpPr>
            <a:grpSpLocks/>
          </p:cNvGrpSpPr>
          <p:nvPr/>
        </p:nvGrpSpPr>
        <p:grpSpPr bwMode="auto">
          <a:xfrm>
            <a:off x="5291138" y="2270125"/>
            <a:ext cx="292100" cy="523875"/>
            <a:chOff x="5294067" y="2270108"/>
            <a:chExt cx="505456" cy="523355"/>
          </a:xfrm>
        </p:grpSpPr>
        <p:cxnSp>
          <p:nvCxnSpPr>
            <p:cNvPr id="64" name="Conector recto de flecha 63">
              <a:extLst>
                <a:ext uri="{FF2B5EF4-FFF2-40B4-BE49-F238E27FC236}">
                  <a16:creationId xmlns:a16="http://schemas.microsoft.com/office/drawing/2014/main" id="{B0E577B8-AEFE-C743-9A85-F306119698D7}"/>
                </a:ext>
              </a:extLst>
            </p:cNvPr>
            <p:cNvCxnSpPr>
              <a:cxnSpLocks/>
            </p:cNvCxnSpPr>
            <p:nvPr/>
          </p:nvCxnSpPr>
          <p:spPr>
            <a:xfrm>
              <a:off x="5294067" y="2793463"/>
              <a:ext cx="505456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de flecha 64">
              <a:extLst>
                <a:ext uri="{FF2B5EF4-FFF2-40B4-BE49-F238E27FC236}">
                  <a16:creationId xmlns:a16="http://schemas.microsoft.com/office/drawing/2014/main" id="{A4BD76CD-DA38-BD4E-922B-0952F7559D98}"/>
                </a:ext>
              </a:extLst>
            </p:cNvPr>
            <p:cNvCxnSpPr>
              <a:cxnSpLocks/>
            </p:cNvCxnSpPr>
            <p:nvPr/>
          </p:nvCxnSpPr>
          <p:spPr>
            <a:xfrm>
              <a:off x="5294067" y="2270108"/>
              <a:ext cx="505456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89" name="Grupo 65">
            <a:extLst>
              <a:ext uri="{FF2B5EF4-FFF2-40B4-BE49-F238E27FC236}">
                <a16:creationId xmlns:a16="http://schemas.microsoft.com/office/drawing/2014/main" id="{2FA240CE-EFCE-FA4F-A3AA-8BC189DDEFFB}"/>
              </a:ext>
            </a:extLst>
          </p:cNvPr>
          <p:cNvGrpSpPr>
            <a:grpSpLocks/>
          </p:cNvGrpSpPr>
          <p:nvPr/>
        </p:nvGrpSpPr>
        <p:grpSpPr bwMode="auto">
          <a:xfrm>
            <a:off x="3446463" y="3654425"/>
            <a:ext cx="782637" cy="782638"/>
            <a:chOff x="1538973" y="3038946"/>
            <a:chExt cx="576066" cy="576064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436786A3-72B7-8F47-8549-03C7264F2BDD}"/>
                </a:ext>
              </a:extLst>
            </p:cNvPr>
            <p:cNvSpPr/>
            <p:nvPr/>
          </p:nvSpPr>
          <p:spPr>
            <a:xfrm>
              <a:off x="1538973" y="3038946"/>
              <a:ext cx="576066" cy="57606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 dirty="0"/>
            </a:p>
          </p:txBody>
        </p:sp>
        <p:sp>
          <p:nvSpPr>
            <p:cNvPr id="49207" name="Rectángulo 67">
              <a:extLst>
                <a:ext uri="{FF2B5EF4-FFF2-40B4-BE49-F238E27FC236}">
                  <a16:creationId xmlns:a16="http://schemas.microsoft.com/office/drawing/2014/main" id="{24E9FF6E-5F5A-AC47-99EE-191727907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74372"/>
              <a:ext cx="576063" cy="13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7,100</a:t>
              </a:r>
              <a:endParaRPr lang="es-ES" altLang="es-ES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9190" name="Rectángulo 68">
            <a:extLst>
              <a:ext uri="{FF2B5EF4-FFF2-40B4-BE49-F238E27FC236}">
                <a16:creationId xmlns:a16="http://schemas.microsoft.com/office/drawing/2014/main" id="{CA27C816-8EEB-CC4A-A152-3768D49AB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880" y="4056600"/>
            <a:ext cx="1128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ca-ES" altLang="es-ES" sz="1400" dirty="0"/>
              <a:t>Matèries</a:t>
            </a:r>
          </a:p>
          <a:p>
            <a:pPr algn="ctr" fontAlgn="ctr">
              <a:spcBef>
                <a:spcPct val="0"/>
              </a:spcBef>
              <a:buClrTx/>
              <a:buFontTx/>
              <a:buNone/>
            </a:pPr>
            <a:r>
              <a:rPr lang="ca-ES" altLang="es-ES" sz="1400" dirty="0"/>
              <a:t>ponderades</a:t>
            </a:r>
            <a:endParaRPr lang="ca-ES" altLang="es-ES" sz="1400" b="1" dirty="0">
              <a:solidFill>
                <a:srgbClr val="FFFFFF"/>
              </a:solidFill>
            </a:endParaRPr>
          </a:p>
        </p:txBody>
      </p:sp>
      <p:grpSp>
        <p:nvGrpSpPr>
          <p:cNvPr id="49191" name="Grupo 69">
            <a:extLst>
              <a:ext uri="{FF2B5EF4-FFF2-40B4-BE49-F238E27FC236}">
                <a16:creationId xmlns:a16="http://schemas.microsoft.com/office/drawing/2014/main" id="{E0C7713E-7926-0244-821E-7A8F2909EF89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3644900"/>
            <a:ext cx="795337" cy="782638"/>
            <a:chOff x="1529549" y="3038946"/>
            <a:chExt cx="585487" cy="576064"/>
          </a:xfrm>
        </p:grpSpPr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CDC9954B-DB86-884B-BA4A-19982DC8EC17}"/>
                </a:ext>
              </a:extLst>
            </p:cNvPr>
            <p:cNvSpPr/>
            <p:nvPr/>
          </p:nvSpPr>
          <p:spPr>
            <a:xfrm>
              <a:off x="1529549" y="3038946"/>
              <a:ext cx="576138" cy="57606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 dirty="0"/>
            </a:p>
          </p:txBody>
        </p:sp>
        <p:sp>
          <p:nvSpPr>
            <p:cNvPr id="49205" name="Rectángulo 71">
              <a:extLst>
                <a:ext uri="{FF2B5EF4-FFF2-40B4-BE49-F238E27FC236}">
                  <a16:creationId xmlns:a16="http://schemas.microsoft.com/office/drawing/2014/main" id="{633EC7DA-E2AD-2048-A19F-E901A841B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22964"/>
              <a:ext cx="576063" cy="23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chemeClr val="bg1"/>
                  </a:solidFill>
                </a:rPr>
                <a:t>2,600</a:t>
              </a:r>
              <a:endParaRPr lang="es-ES" altLang="es-ES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9EB8F932-C0EB-B340-A497-603D1D9FE78C}"/>
              </a:ext>
            </a:extLst>
          </p:cNvPr>
          <p:cNvCxnSpPr>
            <a:cxnSpLocks/>
          </p:cNvCxnSpPr>
          <p:nvPr/>
        </p:nvCxnSpPr>
        <p:spPr>
          <a:xfrm>
            <a:off x="7451725" y="1776413"/>
            <a:ext cx="0" cy="1755775"/>
          </a:xfrm>
          <a:prstGeom prst="line">
            <a:avLst/>
          </a:prstGeom>
          <a:ln w="12700">
            <a:solidFill>
              <a:schemeClr val="tx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ángulo 73">
            <a:extLst>
              <a:ext uri="{FF2B5EF4-FFF2-40B4-BE49-F238E27FC236}">
                <a16:creationId xmlns:a16="http://schemas.microsoft.com/office/drawing/2014/main" id="{E6536464-04FB-0440-A571-54F2D171365E}"/>
              </a:ext>
            </a:extLst>
          </p:cNvPr>
          <p:cNvSpPr/>
          <p:nvPr/>
        </p:nvSpPr>
        <p:spPr>
          <a:xfrm>
            <a:off x="7562850" y="3035300"/>
            <a:ext cx="11191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ca-ES" sz="1400" b="1" dirty="0">
                <a:latin typeface="Arial" panose="020B0604020202020204" pitchFamily="34" charset="0"/>
              </a:rPr>
              <a:t>Nota</a:t>
            </a:r>
            <a:endParaRPr lang="ca-ES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algn="ctr" fontAlgn="ctr">
              <a:defRPr/>
            </a:pPr>
            <a:r>
              <a:rPr lang="ca-E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d’admissió</a:t>
            </a:r>
          </a:p>
        </p:txBody>
      </p:sp>
      <p:grpSp>
        <p:nvGrpSpPr>
          <p:cNvPr id="49194" name="Grupo 74">
            <a:extLst>
              <a:ext uri="{FF2B5EF4-FFF2-40B4-BE49-F238E27FC236}">
                <a16:creationId xmlns:a16="http://schemas.microsoft.com/office/drawing/2014/main" id="{57461322-837B-5942-BE9B-5CF217C1BE18}"/>
              </a:ext>
            </a:extLst>
          </p:cNvPr>
          <p:cNvGrpSpPr>
            <a:grpSpLocks/>
          </p:cNvGrpSpPr>
          <p:nvPr/>
        </p:nvGrpSpPr>
        <p:grpSpPr bwMode="auto">
          <a:xfrm>
            <a:off x="7800975" y="3654425"/>
            <a:ext cx="782638" cy="782638"/>
            <a:chOff x="1538973" y="3038946"/>
            <a:chExt cx="576067" cy="576064"/>
          </a:xfrm>
        </p:grpSpPr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23A9BD83-D9A2-374B-B98A-7214356A1A81}"/>
                </a:ext>
              </a:extLst>
            </p:cNvPr>
            <p:cNvSpPr/>
            <p:nvPr/>
          </p:nvSpPr>
          <p:spPr>
            <a:xfrm>
              <a:off x="1538973" y="3038946"/>
              <a:ext cx="576067" cy="57606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 dirty="0"/>
            </a:p>
          </p:txBody>
        </p:sp>
        <p:sp>
          <p:nvSpPr>
            <p:cNvPr id="49203" name="Rectángulo 76">
              <a:extLst>
                <a:ext uri="{FF2B5EF4-FFF2-40B4-BE49-F238E27FC236}">
                  <a16:creationId xmlns:a16="http://schemas.microsoft.com/office/drawing/2014/main" id="{C3EE056D-2600-754B-9655-8AFAD8206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973" y="3251716"/>
              <a:ext cx="576063" cy="18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es-ES" sz="1600" b="1">
                  <a:solidFill>
                    <a:schemeClr val="bg1"/>
                  </a:solidFill>
                </a:rPr>
                <a:t>9,700</a:t>
              </a:r>
              <a:endParaRPr lang="es-ES" altLang="es-ES" sz="1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53E71295-7B6E-3E4B-A698-A6C78CCE0D20}"/>
              </a:ext>
            </a:extLst>
          </p:cNvPr>
          <p:cNvCxnSpPr>
            <a:cxnSpLocks/>
          </p:cNvCxnSpPr>
          <p:nvPr/>
        </p:nvCxnSpPr>
        <p:spPr>
          <a:xfrm>
            <a:off x="1876425" y="3511550"/>
            <a:ext cx="0" cy="557213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DBD9B368-A3C1-7548-96B5-2AEE0EAEE715}"/>
              </a:ext>
            </a:extLst>
          </p:cNvPr>
          <p:cNvCxnSpPr>
            <a:cxnSpLocks/>
          </p:cNvCxnSpPr>
          <p:nvPr/>
        </p:nvCxnSpPr>
        <p:spPr>
          <a:xfrm flipH="1">
            <a:off x="2959101" y="2997200"/>
            <a:ext cx="9525" cy="10429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7" name="QuadreDeText 4">
            <a:extLst>
              <a:ext uri="{FF2B5EF4-FFF2-40B4-BE49-F238E27FC236}">
                <a16:creationId xmlns:a16="http://schemas.microsoft.com/office/drawing/2014/main" id="{7FF80B2B-EE64-6547-BE3F-271C7D430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3525838"/>
            <a:ext cx="6334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6000"/>
              <a:t>+</a:t>
            </a:r>
          </a:p>
        </p:txBody>
      </p:sp>
      <p:sp>
        <p:nvSpPr>
          <p:cNvPr id="49198" name="QuadreDeText 4">
            <a:extLst>
              <a:ext uri="{FF2B5EF4-FFF2-40B4-BE49-F238E27FC236}">
                <a16:creationId xmlns:a16="http://schemas.microsoft.com/office/drawing/2014/main" id="{F916CF1B-0873-AC45-82AB-85B67D64E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3551238"/>
            <a:ext cx="6334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6000"/>
              <a:t>=</a:t>
            </a:r>
          </a:p>
        </p:txBody>
      </p:sp>
      <p:grpSp>
        <p:nvGrpSpPr>
          <p:cNvPr id="49199" name="Grupo 81">
            <a:extLst>
              <a:ext uri="{FF2B5EF4-FFF2-40B4-BE49-F238E27FC236}">
                <a16:creationId xmlns:a16="http://schemas.microsoft.com/office/drawing/2014/main" id="{93EE54AE-FB92-2745-9D43-7881E47C0318}"/>
              </a:ext>
            </a:extLst>
          </p:cNvPr>
          <p:cNvGrpSpPr>
            <a:grpSpLocks/>
          </p:cNvGrpSpPr>
          <p:nvPr/>
        </p:nvGrpSpPr>
        <p:grpSpPr bwMode="auto">
          <a:xfrm>
            <a:off x="6100763" y="2274888"/>
            <a:ext cx="293687" cy="523875"/>
            <a:chOff x="5294067" y="2270108"/>
            <a:chExt cx="505456" cy="523355"/>
          </a:xfrm>
        </p:grpSpPr>
        <p:cxnSp>
          <p:nvCxnSpPr>
            <p:cNvPr id="84" name="Conector recto de flecha 83">
              <a:extLst>
                <a:ext uri="{FF2B5EF4-FFF2-40B4-BE49-F238E27FC236}">
                  <a16:creationId xmlns:a16="http://schemas.microsoft.com/office/drawing/2014/main" id="{BB0C92BA-9B2F-7347-9B23-514B41B676F9}"/>
                </a:ext>
              </a:extLst>
            </p:cNvPr>
            <p:cNvCxnSpPr>
              <a:cxnSpLocks/>
            </p:cNvCxnSpPr>
            <p:nvPr/>
          </p:nvCxnSpPr>
          <p:spPr>
            <a:xfrm>
              <a:off x="5294067" y="2793463"/>
              <a:ext cx="505456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de flecha 84">
              <a:extLst>
                <a:ext uri="{FF2B5EF4-FFF2-40B4-BE49-F238E27FC236}">
                  <a16:creationId xmlns:a16="http://schemas.microsoft.com/office/drawing/2014/main" id="{73D84019-73E8-864E-8BA3-61727422F5CF}"/>
                </a:ext>
              </a:extLst>
            </p:cNvPr>
            <p:cNvCxnSpPr>
              <a:cxnSpLocks/>
            </p:cNvCxnSpPr>
            <p:nvPr/>
          </p:nvCxnSpPr>
          <p:spPr>
            <a:xfrm>
              <a:off x="5294067" y="2270108"/>
              <a:ext cx="505456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2010332" y="249870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altLang="ca-ES" b="1" dirty="0">
                <a:solidFill>
                  <a:srgbClr val="C00000"/>
                </a:solidFill>
              </a:rPr>
              <a:t>*</a:t>
            </a:r>
            <a:endParaRPr lang="ca-ES" dirty="0"/>
          </a:p>
        </p:txBody>
      </p:sp>
      <p:cxnSp>
        <p:nvCxnSpPr>
          <p:cNvPr id="75" name="Conector recto 178">
            <a:extLst>
              <a:ext uri="{FF2B5EF4-FFF2-40B4-BE49-F238E27FC236}">
                <a16:creationId xmlns:a16="http://schemas.microsoft.com/office/drawing/2014/main" id="{AE09BD4F-1D31-974F-9A70-F350B6FC274E}"/>
              </a:ext>
            </a:extLst>
          </p:cNvPr>
          <p:cNvCxnSpPr>
            <a:cxnSpLocks/>
          </p:cNvCxnSpPr>
          <p:nvPr/>
        </p:nvCxnSpPr>
        <p:spPr>
          <a:xfrm flipH="1">
            <a:off x="1860551" y="4059238"/>
            <a:ext cx="3128962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178">
            <a:extLst>
              <a:ext uri="{FF2B5EF4-FFF2-40B4-BE49-F238E27FC236}">
                <a16:creationId xmlns:a16="http://schemas.microsoft.com/office/drawing/2014/main" id="{AE09BD4F-1D31-974F-9A70-F350B6FC274E}"/>
              </a:ext>
            </a:extLst>
          </p:cNvPr>
          <p:cNvCxnSpPr>
            <a:cxnSpLocks/>
          </p:cNvCxnSpPr>
          <p:nvPr/>
        </p:nvCxnSpPr>
        <p:spPr>
          <a:xfrm flipH="1" flipV="1">
            <a:off x="5537348" y="4052723"/>
            <a:ext cx="699940" cy="6515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QuadreDeText 3"/>
          <p:cNvSpPr txBox="1"/>
          <p:nvPr/>
        </p:nvSpPr>
        <p:spPr>
          <a:xfrm>
            <a:off x="427639" y="1110487"/>
            <a:ext cx="578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b="1" dirty="0" smtClean="0">
                <a:latin typeface="+mn-lt"/>
              </a:rPr>
              <a:t>Exemple 2: Grau en Educació Infantil*</a:t>
            </a:r>
          </a:p>
          <a:p>
            <a:r>
              <a:rPr lang="ca-ES" sz="1200" b="1" dirty="0" smtClean="0">
                <a:latin typeface="+mn-lt"/>
              </a:rPr>
              <a:t>*Per accedir aquest estudi cal superar una PAP (Prova d’Aptitud Personal</a:t>
            </a:r>
            <a:r>
              <a:rPr lang="ca-ES" sz="1200" dirty="0" smtClean="0">
                <a:latin typeface="+mn-lt"/>
              </a:rPr>
              <a:t>)</a:t>
            </a:r>
            <a:endParaRPr lang="ca-E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ol 1">
            <a:extLst>
              <a:ext uri="{FF2B5EF4-FFF2-40B4-BE49-F238E27FC236}">
                <a16:creationId xmlns:a16="http://schemas.microsoft.com/office/drawing/2014/main" id="{43FFB031-4941-4540-8780-1CD1EE7F01E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dirty="0" smtClean="0"/>
              <a:t>Prova </a:t>
            </a:r>
            <a:r>
              <a:rPr lang="ca-ES" altLang="ca-ES" dirty="0"/>
              <a:t>d’aptitud personal (PAP)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46</a:t>
            </a:fld>
            <a:endParaRPr lang="ca-ES" altLang="ca-ES" dirty="0"/>
          </a:p>
        </p:txBody>
      </p:sp>
      <p:sp>
        <p:nvSpPr>
          <p:cNvPr id="47111" name="QuadreDeText 1">
            <a:extLst>
              <a:ext uri="{FF2B5EF4-FFF2-40B4-BE49-F238E27FC236}">
                <a16:creationId xmlns:a16="http://schemas.microsoft.com/office/drawing/2014/main" id="{A3C9DE77-9DCB-AC48-9629-C37776E73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98" y="1124744"/>
            <a:ext cx="359585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Prova única a nivell de </a:t>
            </a:r>
            <a:r>
              <a:rPr lang="ca-ES" altLang="ca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sistema</a:t>
            </a:r>
            <a:endParaRPr lang="ca-ES" altLang="ca-ES" b="1" dirty="0">
              <a:solidFill>
                <a:srgbClr val="FF0000"/>
              </a:solidFill>
            </a:endParaRPr>
          </a:p>
        </p:txBody>
      </p:sp>
      <p:sp>
        <p:nvSpPr>
          <p:cNvPr id="47114" name="QuadreDeText 7">
            <a:extLst>
              <a:ext uri="{FF2B5EF4-FFF2-40B4-BE49-F238E27FC236}">
                <a16:creationId xmlns:a16="http://schemas.microsoft.com/office/drawing/2014/main" id="{CF9FDA6E-6ED7-2044-BD7F-DDB1A0D6B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3131121"/>
            <a:ext cx="765793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PAP per centres </a:t>
            </a:r>
            <a:r>
              <a:rPr lang="ca-ES" altLang="ca-ES" sz="1200" b="1" dirty="0" smtClean="0">
                <a:solidFill>
                  <a:srgbClr val="FF0000"/>
                </a:solidFill>
              </a:rPr>
              <a:t>(Enguany no hi haurà PAP de Traducció i Interpretació Anglès a la UAB i UPF)</a:t>
            </a:r>
            <a:endParaRPr lang="ca-ES" altLang="ca-ES" sz="1200" b="1" dirty="0">
              <a:solidFill>
                <a:srgbClr val="FF0000"/>
              </a:solidFill>
            </a:endParaRPr>
          </a:p>
        </p:txBody>
      </p:sp>
      <p:sp>
        <p:nvSpPr>
          <p:cNvPr id="12" name="QuadreDeText 2">
            <a:extLst>
              <a:ext uri="{FF2B5EF4-FFF2-40B4-BE49-F238E27FC236}">
                <a16:creationId xmlns:a16="http://schemas.microsoft.com/office/drawing/2014/main" id="{BCC316F9-E5D1-234A-9226-646B726E52B0}"/>
              </a:ext>
            </a:extLst>
          </p:cNvPr>
          <p:cNvSpPr txBox="1"/>
          <p:nvPr/>
        </p:nvSpPr>
        <p:spPr bwMode="auto">
          <a:xfrm>
            <a:off x="508001" y="1539929"/>
            <a:ext cx="8096447" cy="15037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a-ES"/>
            </a:defPPr>
            <a:lvl1pPr algn="ctr">
              <a:defRPr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endParaRPr lang="ca-ES" sz="800" b="0" dirty="0" smtClean="0"/>
          </a:p>
          <a:p>
            <a:pPr eaLnBrk="1" hangingPunct="1">
              <a:defRPr/>
            </a:pPr>
            <a:endParaRPr lang="ca-ES" altLang="ca-E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QuadreDeText 2">
            <a:extLst>
              <a:ext uri="{FF2B5EF4-FFF2-40B4-BE49-F238E27FC236}">
                <a16:creationId xmlns:a16="http://schemas.microsoft.com/office/drawing/2014/main" id="{7882A8FB-8464-7B4B-A476-15E34BB391D1}"/>
              </a:ext>
            </a:extLst>
          </p:cNvPr>
          <p:cNvSpPr txBox="1"/>
          <p:nvPr/>
        </p:nvSpPr>
        <p:spPr bwMode="auto">
          <a:xfrm>
            <a:off x="508000" y="3574951"/>
            <a:ext cx="1831752" cy="24463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ca-ES"/>
            </a:defPPr>
            <a:lvl1pPr algn="ctr">
              <a:defRPr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ca-ES" altLang="ca-E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Cinematografia (ESCAC – UB)</a:t>
            </a:r>
          </a:p>
          <a:p>
            <a:pPr eaLnBrk="1" hangingPunct="1">
              <a:defRPr/>
            </a:pPr>
            <a:endParaRPr lang="ca-ES" altLang="ca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ca-ES" altLang="ca-ES" sz="1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r>
              <a:rPr lang="ca-ES" altLang="ca-ES" sz="1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ca-ES" altLang="ca-ES" sz="1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presentació </a:t>
            </a:r>
            <a:r>
              <a:rPr lang="es-ES" altLang="ca-ES" sz="1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Porfolio</a:t>
            </a:r>
            <a:r>
              <a:rPr lang="ca-ES" altLang="ca-ES" sz="1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ca-ES" altLang="ca-ES" sz="1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pt-BR" altLang="ca-ES" sz="1000" b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rova</a:t>
            </a:r>
            <a:r>
              <a:rPr lang="pt-BR" altLang="ca-ES" sz="1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altLang="ca-ES" sz="1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audiovisual</a:t>
            </a:r>
            <a:r>
              <a:rPr lang="ca-ES" altLang="ca-ES" sz="1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entrevistes personals) </a:t>
            </a:r>
          </a:p>
        </p:txBody>
      </p:sp>
      <p:sp>
        <p:nvSpPr>
          <p:cNvPr id="16" name="QuadreDeText 2">
            <a:extLst>
              <a:ext uri="{FF2B5EF4-FFF2-40B4-BE49-F238E27FC236}">
                <a16:creationId xmlns:a16="http://schemas.microsoft.com/office/drawing/2014/main" id="{05B67702-0D33-C549-B963-C70598FE1DC1}"/>
              </a:ext>
            </a:extLst>
          </p:cNvPr>
          <p:cNvSpPr txBox="1"/>
          <p:nvPr/>
        </p:nvSpPr>
        <p:spPr bwMode="auto">
          <a:xfrm>
            <a:off x="2596232" y="3563169"/>
            <a:ext cx="1831752" cy="24463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ca-ES"/>
            </a:defPPr>
            <a:lvl1pPr algn="ctr">
              <a:defRPr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ca-ES" altLang="ca-E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Estudis d’Espanyol i Xinès (UAB)</a:t>
            </a:r>
          </a:p>
          <a:p>
            <a:pPr algn="l" eaLnBrk="1" hangingPunct="1">
              <a:defRPr/>
            </a:pPr>
            <a:endParaRPr lang="ca-ES" sz="1000" b="0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ca-ES" sz="1000" b="0" dirty="0" smtClean="0">
                <a:solidFill>
                  <a:schemeClr val="tx1"/>
                </a:solidFill>
              </a:rPr>
              <a:t>Exempció: 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ca-ES" sz="1000" b="0" dirty="0" smtClean="0">
                <a:solidFill>
                  <a:schemeClr val="tx1"/>
                </a:solidFill>
              </a:rPr>
              <a:t>Alumnat amb títol de batxillerat (o </a:t>
            </a:r>
            <a:r>
              <a:rPr lang="ca-ES" sz="1000" b="0" dirty="0">
                <a:solidFill>
                  <a:schemeClr val="tx1"/>
                </a:solidFill>
              </a:rPr>
              <a:t>que estigui cursant actualment </a:t>
            </a:r>
            <a:r>
              <a:rPr lang="ca-ES" sz="1000" b="0" dirty="0" smtClean="0">
                <a:solidFill>
                  <a:schemeClr val="tx1"/>
                </a:solidFill>
              </a:rPr>
              <a:t>batxillerat) o amb títol </a:t>
            </a:r>
            <a:r>
              <a:rPr lang="ca-ES" sz="1000" b="0" dirty="0">
                <a:solidFill>
                  <a:schemeClr val="tx1"/>
                </a:solidFill>
              </a:rPr>
              <a:t>equivalent d’un sistema educatiu amb l’espanyol com a llengua </a:t>
            </a:r>
            <a:r>
              <a:rPr lang="ca-ES" sz="1000" b="0" dirty="0" smtClean="0">
                <a:solidFill>
                  <a:schemeClr val="tx1"/>
                </a:solidFill>
              </a:rPr>
              <a:t>oficial.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ca-ES" sz="1000" b="0" dirty="0" smtClean="0">
                <a:solidFill>
                  <a:schemeClr val="tx1"/>
                </a:solidFill>
              </a:rPr>
              <a:t>Persones que hagin superat la prova de MG25/45 </a:t>
            </a:r>
            <a:endParaRPr lang="ca-ES" sz="1000" b="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a-ES" altLang="ca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QuadreDeText 2">
            <a:extLst>
              <a:ext uri="{FF2B5EF4-FFF2-40B4-BE49-F238E27FC236}">
                <a16:creationId xmlns:a16="http://schemas.microsoft.com/office/drawing/2014/main" id="{CE2B3BC3-B478-A745-A4E9-A80CC56BCFAF}"/>
              </a:ext>
            </a:extLst>
          </p:cNvPr>
          <p:cNvSpPr txBox="1"/>
          <p:nvPr/>
        </p:nvSpPr>
        <p:spPr bwMode="auto">
          <a:xfrm>
            <a:off x="4685303" y="3574951"/>
            <a:ext cx="1831752" cy="2446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ca-ES"/>
            </a:defPPr>
            <a:lvl1pPr algn="ctr">
              <a:defRPr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ca-ES" altLang="ca-ES" sz="1200" dirty="0">
                <a:solidFill>
                  <a:srgbClr val="FF0000"/>
                </a:solidFill>
              </a:rPr>
              <a:t>Pilot d’Aviació Comercial i Operacions Aèries (CESDA – URV)</a:t>
            </a:r>
          </a:p>
          <a:p>
            <a:endParaRPr lang="ca-ES" sz="1000" b="0" dirty="0" smtClean="0">
              <a:solidFill>
                <a:schemeClr val="tx1"/>
              </a:solidFill>
            </a:endParaRPr>
          </a:p>
          <a:p>
            <a:pPr algn="l"/>
            <a:r>
              <a:rPr lang="ca-ES" sz="1000" b="0" dirty="0" smtClean="0">
                <a:solidFill>
                  <a:schemeClr val="tx1"/>
                </a:solidFill>
              </a:rPr>
              <a:t>Exempció: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a-ES" sz="1000" b="0" dirty="0" smtClean="0">
                <a:solidFill>
                  <a:schemeClr val="tx1"/>
                </a:solidFill>
              </a:rPr>
              <a:t>Alumnat amb </a:t>
            </a:r>
            <a:r>
              <a:rPr lang="ca-ES" sz="1000" b="0" dirty="0">
                <a:solidFill>
                  <a:schemeClr val="tx1"/>
                </a:solidFill>
              </a:rPr>
              <a:t>acreditació </a:t>
            </a:r>
            <a:r>
              <a:rPr lang="ca-ES" sz="1000" b="0" dirty="0" smtClean="0">
                <a:solidFill>
                  <a:schemeClr val="tx1"/>
                </a:solidFill>
              </a:rPr>
              <a:t>nivell </a:t>
            </a:r>
            <a:r>
              <a:rPr lang="ca-ES" sz="1000" b="0" dirty="0">
                <a:solidFill>
                  <a:schemeClr val="tx1"/>
                </a:solidFill>
              </a:rPr>
              <a:t>B1 d’anglès </a:t>
            </a:r>
            <a:r>
              <a:rPr lang="ca-ES" sz="1000" b="0" dirty="0" smtClean="0">
                <a:solidFill>
                  <a:schemeClr val="tx1"/>
                </a:solidFill>
              </a:rPr>
              <a:t>(MECR).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ca-ES" sz="1000" b="0" dirty="0" smtClean="0">
                <a:solidFill>
                  <a:schemeClr val="tx1"/>
                </a:solidFill>
              </a:rPr>
              <a:t>Alumnat amb aquesta PAP superada </a:t>
            </a:r>
            <a:r>
              <a:rPr lang="ca-ES" sz="1000" b="0" dirty="0">
                <a:solidFill>
                  <a:schemeClr val="tx1"/>
                </a:solidFill>
              </a:rPr>
              <a:t>l’any </a:t>
            </a:r>
            <a:r>
              <a:rPr lang="ca-ES" sz="1000" b="0" dirty="0" smtClean="0">
                <a:solidFill>
                  <a:schemeClr val="tx1"/>
                </a:solidFill>
              </a:rPr>
              <a:t>2023 </a:t>
            </a:r>
            <a:r>
              <a:rPr lang="ca-ES" sz="1000" b="0" dirty="0">
                <a:solidFill>
                  <a:schemeClr val="tx1"/>
                </a:solidFill>
              </a:rPr>
              <a:t>o</a:t>
            </a:r>
            <a:r>
              <a:rPr lang="ca-ES" sz="1000" b="0" dirty="0" smtClean="0">
                <a:solidFill>
                  <a:schemeClr val="tx1"/>
                </a:solidFill>
              </a:rPr>
              <a:t> l’any 2024</a:t>
            </a:r>
            <a:r>
              <a:rPr lang="ca-ES" sz="1200" b="0" dirty="0" smtClean="0">
                <a:solidFill>
                  <a:schemeClr val="tx1"/>
                </a:solidFill>
              </a:rPr>
              <a:t>.</a:t>
            </a:r>
            <a:endParaRPr lang="ca-ES" sz="1200" b="0" dirty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endParaRPr lang="ca-ES" altLang="ca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QuadreDeText 2">
            <a:extLst>
              <a:ext uri="{FF2B5EF4-FFF2-40B4-BE49-F238E27FC236}">
                <a16:creationId xmlns:a16="http://schemas.microsoft.com/office/drawing/2014/main" id="{E9940022-7352-5543-9B09-DF0ADFB143BB}"/>
              </a:ext>
            </a:extLst>
          </p:cNvPr>
          <p:cNvSpPr txBox="1"/>
          <p:nvPr/>
        </p:nvSpPr>
        <p:spPr bwMode="auto">
          <a:xfrm>
            <a:off x="6778019" y="3574950"/>
            <a:ext cx="1826429" cy="2446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ca-ES"/>
            </a:defPPr>
            <a:lvl1pPr algn="ctr">
              <a:defRPr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ca-ES" altLang="ca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Producció de Música i So per a la Indústria de l’Entreteniment (ENTI - UB)</a:t>
            </a:r>
          </a:p>
          <a:p>
            <a:pPr eaLnBrk="1" hangingPunct="1">
              <a:defRPr/>
            </a:pPr>
            <a:endParaRPr lang="ca-ES" altLang="ca-ES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ca-ES" sz="1000" b="0" dirty="0" smtClean="0">
                <a:solidFill>
                  <a:schemeClr val="tx1"/>
                </a:solidFill>
              </a:rPr>
              <a:t>Exempció:</a:t>
            </a:r>
          </a:p>
          <a:p>
            <a:pPr algn="l"/>
            <a:r>
              <a:rPr lang="ca-ES" sz="1000" b="0" dirty="0" smtClean="0">
                <a:solidFill>
                  <a:schemeClr val="tx1"/>
                </a:solidFill>
              </a:rPr>
              <a:t>Alumnat amb el títol de Grau Professional de Música (Grau Mitjà).</a:t>
            </a:r>
          </a:p>
          <a:p>
            <a:pPr eaLnBrk="1" hangingPunct="1">
              <a:defRPr/>
            </a:pPr>
            <a:endParaRPr lang="ca-ES" altLang="ca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0190" name="Agrupa 6">
            <a:extLst>
              <a:ext uri="{FF2B5EF4-FFF2-40B4-BE49-F238E27FC236}">
                <a16:creationId xmlns:a16="http://schemas.microsoft.com/office/drawing/2014/main" id="{2C3096D8-D069-704C-9EEB-1EBD3446983A}"/>
              </a:ext>
            </a:extLst>
          </p:cNvPr>
          <p:cNvGrpSpPr>
            <a:grpSpLocks/>
          </p:cNvGrpSpPr>
          <p:nvPr/>
        </p:nvGrpSpPr>
        <p:grpSpPr bwMode="auto">
          <a:xfrm>
            <a:off x="5940152" y="6178372"/>
            <a:ext cx="2330450" cy="635004"/>
            <a:chOff x="5722518" y="5478288"/>
            <a:chExt cx="2330981" cy="636064"/>
          </a:xfrm>
        </p:grpSpPr>
        <p:sp>
          <p:nvSpPr>
            <p:cNvPr id="21" name="Rectangle arrodonit 17">
              <a:extLst>
                <a:ext uri="{FF2B5EF4-FFF2-40B4-BE49-F238E27FC236}">
                  <a16:creationId xmlns:a16="http://schemas.microsoft.com/office/drawing/2014/main" id="{E80EE0A7-9C2B-8D4D-AAA1-FF1706411EB3}"/>
                </a:ext>
              </a:extLst>
            </p:cNvPr>
            <p:cNvSpPr/>
            <p:nvPr/>
          </p:nvSpPr>
          <p:spPr>
            <a:xfrm>
              <a:off x="5722518" y="5478288"/>
              <a:ext cx="2088039" cy="4611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pic>
          <p:nvPicPr>
            <p:cNvPr id="50192" name="Imatge 4">
              <a:extLst>
                <a:ext uri="{FF2B5EF4-FFF2-40B4-BE49-F238E27FC236}">
                  <a16:creationId xmlns:a16="http://schemas.microsoft.com/office/drawing/2014/main" id="{59BD3499-D0CC-F442-8151-8D494B733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7493962" y="5624629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3" name="Rectangle 5">
              <a:hlinkClick r:id="rId4"/>
              <a:extLst>
                <a:ext uri="{FF2B5EF4-FFF2-40B4-BE49-F238E27FC236}">
                  <a16:creationId xmlns:a16="http://schemas.microsoft.com/office/drawing/2014/main" id="{E7384D94-1E1D-CE48-AF27-7ABF33224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675" y="5499885"/>
              <a:ext cx="1835148" cy="36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dirty="0" err="1">
                  <a:latin typeface="Helvetica" pitchFamily="2" charset="0"/>
                  <a:hlinkClick r:id="rId5"/>
                </a:rPr>
                <a:t>Info</a:t>
              </a:r>
              <a:r>
                <a:rPr lang="ca-ES" altLang="ca-ES" dirty="0">
                  <a:latin typeface="Helvetica" pitchFamily="2" charset="0"/>
                  <a:hlinkClick r:id="rId5"/>
                </a:rPr>
                <a:t> proves PAP</a:t>
              </a:r>
              <a:endParaRPr lang="ca-ES" altLang="ca-ES" dirty="0">
                <a:latin typeface="Helvetica" pitchFamily="2" charset="0"/>
              </a:endParaRPr>
            </a:p>
          </p:txBody>
        </p:sp>
      </p:grpSp>
      <p:sp>
        <p:nvSpPr>
          <p:cNvPr id="3" name="QuadreDeText 2"/>
          <p:cNvSpPr txBox="1"/>
          <p:nvPr/>
        </p:nvSpPr>
        <p:spPr>
          <a:xfrm>
            <a:off x="507999" y="2154922"/>
            <a:ext cx="8096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b="1" dirty="0" smtClean="0">
                <a:latin typeface="+mn-lt"/>
              </a:rPr>
              <a:t>Universitats públiques (UB, UAB, UdL, URV i UdG) i UOC: </a:t>
            </a:r>
            <a:r>
              <a:rPr lang="ca-ES" sz="1100" dirty="0" smtClean="0">
                <a:latin typeface="+mn-lt"/>
              </a:rPr>
              <a:t>Requisit haver-les superat prèviament a l’admissió a aquests estudis.</a:t>
            </a:r>
          </a:p>
          <a:p>
            <a:endParaRPr lang="ca-ES" sz="1100" dirty="0" smtClean="0">
              <a:latin typeface="+mn-lt"/>
            </a:endParaRPr>
          </a:p>
          <a:p>
            <a:r>
              <a:rPr lang="ca-ES" sz="1100" b="1" dirty="0" smtClean="0">
                <a:latin typeface="+mn-lt"/>
              </a:rPr>
              <a:t>Universitats privades (</a:t>
            </a:r>
            <a:r>
              <a:rPr lang="ca-ES" sz="1100" b="1" dirty="0" err="1" smtClean="0">
                <a:latin typeface="+mn-lt"/>
              </a:rPr>
              <a:t>Uvic</a:t>
            </a:r>
            <a:r>
              <a:rPr lang="ca-ES" sz="1100" b="1" dirty="0" smtClean="0">
                <a:latin typeface="+mn-lt"/>
              </a:rPr>
              <a:t>-UCC, URL, UIC, UAO) es poden </a:t>
            </a:r>
            <a:r>
              <a:rPr lang="ca-ES" sz="1100" dirty="0" smtClean="0">
                <a:latin typeface="+mn-lt"/>
              </a:rPr>
              <a:t>superar durant el 1r curs dels graus.</a:t>
            </a:r>
            <a:endParaRPr lang="ca-ES" sz="1100" dirty="0">
              <a:latin typeface="+mn-lt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507999" y="1619508"/>
            <a:ext cx="809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latin typeface="+mn-lt"/>
              </a:rPr>
              <a:t>Educació Infantil / Educació Primària</a:t>
            </a:r>
            <a:endParaRPr lang="ca-E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ol 1">
            <a:extLst>
              <a:ext uri="{FF2B5EF4-FFF2-40B4-BE49-F238E27FC236}">
                <a16:creationId xmlns:a16="http://schemas.microsoft.com/office/drawing/2014/main" id="{4B966D0D-0261-C446-A73E-BAB52DC5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8786812" cy="506412"/>
          </a:xfrm>
        </p:spPr>
        <p:txBody>
          <a:bodyPr/>
          <a:lstStyle/>
          <a:p>
            <a:pPr eaLnBrk="1" hangingPunct="1"/>
            <a:r>
              <a:rPr lang="ca-ES" altLang="ca-ES" dirty="0"/>
              <a:t/>
            </a:r>
            <a:br>
              <a:rPr lang="ca-ES" altLang="ca-ES" dirty="0"/>
            </a:br>
            <a:r>
              <a:rPr lang="ca-ES" altLang="ca-ES" dirty="0"/>
              <a:t>PAP graus en Educació </a:t>
            </a:r>
            <a:r>
              <a:rPr lang="ca-ES" altLang="ca-ES" dirty="0" smtClean="0"/>
              <a:t>Infantil </a:t>
            </a:r>
            <a:r>
              <a:rPr lang="ca-ES" altLang="ca-ES" dirty="0"/>
              <a:t>i Educació </a:t>
            </a:r>
            <a:r>
              <a:rPr lang="ca-ES" altLang="ca-ES" dirty="0" smtClean="0"/>
              <a:t>Primària</a:t>
            </a:r>
            <a:r>
              <a:rPr lang="ca-ES" altLang="ca-ES" dirty="0"/>
              <a:t/>
            </a:r>
            <a:br>
              <a:rPr lang="ca-ES" altLang="ca-ES" dirty="0"/>
            </a:br>
            <a:endParaRPr lang="ca-ES" alt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47</a:t>
            </a:fld>
            <a:endParaRPr lang="ca-ES" altLang="ca-ES"/>
          </a:p>
        </p:txBody>
      </p:sp>
      <p:sp>
        <p:nvSpPr>
          <p:cNvPr id="49162" name="QuadreDeText 1">
            <a:extLst>
              <a:ext uri="{FF2B5EF4-FFF2-40B4-BE49-F238E27FC236}">
                <a16:creationId xmlns:a16="http://schemas.microsoft.com/office/drawing/2014/main" id="{42310EA3-912F-DE49-A14B-B3767C3C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1300163"/>
            <a:ext cx="2822575" cy="2584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b="1" dirty="0"/>
              <a:t>Dos exàmens</a:t>
            </a:r>
            <a:r>
              <a:rPr lang="ca-ES" altLang="ca-ES" dirty="0"/>
              <a:t> </a:t>
            </a:r>
            <a:br>
              <a:rPr lang="ca-ES" altLang="ca-ES" dirty="0"/>
            </a:br>
            <a:endParaRPr lang="ca-ES" altLang="ca-ES" dirty="0"/>
          </a:p>
          <a:p>
            <a:pPr eaLnBrk="1" hangingPunct="1">
              <a:spcBef>
                <a:spcPct val="0"/>
              </a:spcBef>
              <a:buClrTx/>
              <a:buFont typeface="Wingdings 2" pitchFamily="2" charset="2"/>
              <a:buNone/>
              <a:defRPr/>
            </a:pPr>
            <a:r>
              <a:rPr lang="ca-ES" altLang="ca-ES" sz="1400" b="1" dirty="0" err="1"/>
              <a:t>CCiRC</a:t>
            </a:r>
            <a:r>
              <a:rPr lang="ca-ES" altLang="ca-ES" sz="1400" b="1" dirty="0"/>
              <a:t>: </a:t>
            </a:r>
            <a:r>
              <a:rPr lang="ca-ES" altLang="ca-ES" sz="1400" dirty="0"/>
              <a:t>Examen de competència comunicativa i raonament crític </a:t>
            </a:r>
          </a:p>
          <a:p>
            <a:pPr eaLnBrk="1" hangingPunct="1">
              <a:spcBef>
                <a:spcPct val="0"/>
              </a:spcBef>
              <a:buClrTx/>
              <a:buFont typeface="Wingdings 2" pitchFamily="2" charset="2"/>
              <a:buNone/>
              <a:defRPr/>
            </a:pPr>
            <a:r>
              <a:rPr lang="ca-ES" altLang="ca-ES" sz="1400" b="1" dirty="0"/>
              <a:t>CLOM: </a:t>
            </a:r>
            <a:r>
              <a:rPr lang="ca-ES" altLang="ca-ES" sz="1400" dirty="0"/>
              <a:t>Examen de competència </a:t>
            </a:r>
            <a:r>
              <a:rPr lang="ca-ES" altLang="ca-ES" sz="1400" dirty="0" err="1"/>
              <a:t>logicomatemàtica</a:t>
            </a:r>
            <a:endParaRPr lang="ca-ES" altLang="ca-ES" sz="1400" dirty="0"/>
          </a:p>
          <a:p>
            <a:pPr marL="457200" indent="-457200" eaLnBrk="1" hangingPunct="1">
              <a:spcBef>
                <a:spcPct val="0"/>
              </a:spcBef>
              <a:buClrTx/>
              <a:buFont typeface="+mj-lt"/>
              <a:buAutoNum type="arabicPeriod"/>
              <a:defRPr/>
            </a:pPr>
            <a:endParaRPr lang="ca-ES" altLang="ca-ES" sz="1400" dirty="0"/>
          </a:p>
          <a:p>
            <a:pPr eaLnBrk="1" hangingPunct="1">
              <a:spcBef>
                <a:spcPct val="0"/>
              </a:spcBef>
              <a:buClrTx/>
              <a:buFont typeface="Wingdings 2" pitchFamily="2" charset="2"/>
              <a:buNone/>
              <a:defRPr/>
            </a:pPr>
            <a:r>
              <a:rPr lang="ca-ES" altLang="ca-ES" sz="1400" b="1" dirty="0"/>
              <a:t>Nota </a:t>
            </a:r>
            <a:r>
              <a:rPr lang="ca-ES" altLang="ca-ES" sz="1400" b="1" dirty="0">
                <a:sym typeface="Wingdings" pitchFamily="2" charset="2"/>
              </a:rPr>
              <a:t>≥ 5 </a:t>
            </a:r>
            <a:r>
              <a:rPr lang="ca-ES" altLang="ca-ES" sz="1400" dirty="0">
                <a:sym typeface="Wingdings" pitchFamily="2" charset="2"/>
              </a:rPr>
              <a:t>(mitjana aritmètica) dels dos exàmens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sz="1400" dirty="0">
                <a:sym typeface="Wingdings" pitchFamily="2" charset="2"/>
              </a:rPr>
              <a:t>Les notes particulars d’aquests exàmens han de ser </a:t>
            </a:r>
            <a:r>
              <a:rPr lang="ca-ES" altLang="ca-ES" sz="1400" b="1" dirty="0">
                <a:sym typeface="Wingdings" pitchFamily="2" charset="2"/>
              </a:rPr>
              <a:t>≥ 4</a:t>
            </a:r>
            <a:endParaRPr lang="ca-ES" altLang="ca-ES" sz="1400" b="1" dirty="0"/>
          </a:p>
        </p:txBody>
      </p:sp>
      <p:sp>
        <p:nvSpPr>
          <p:cNvPr id="8" name="Clau de tancament 7">
            <a:extLst>
              <a:ext uri="{FF2B5EF4-FFF2-40B4-BE49-F238E27FC236}">
                <a16:creationId xmlns:a16="http://schemas.microsoft.com/office/drawing/2014/main" id="{8BE82748-1631-934E-B477-34A27B26683D}"/>
              </a:ext>
            </a:extLst>
          </p:cNvPr>
          <p:cNvSpPr/>
          <p:nvPr/>
        </p:nvSpPr>
        <p:spPr>
          <a:xfrm>
            <a:off x="4529138" y="4279900"/>
            <a:ext cx="111125" cy="4429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 sz="1600">
              <a:latin typeface="Calibri" panose="020F0502020204030204" pitchFamily="34" charset="0"/>
            </a:endParaRPr>
          </a:p>
        </p:txBody>
      </p:sp>
      <p:sp>
        <p:nvSpPr>
          <p:cNvPr id="52229" name="QuadreDeText 4">
            <a:extLst>
              <a:ext uri="{FF2B5EF4-FFF2-40B4-BE49-F238E27FC236}">
                <a16:creationId xmlns:a16="http://schemas.microsoft.com/office/drawing/2014/main" id="{C81906D4-5BC8-2B47-9488-19602E4A0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63" y="4279900"/>
            <a:ext cx="1201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>
                <a:solidFill>
                  <a:srgbClr val="C00000"/>
                </a:solidFill>
              </a:rPr>
              <a:t>NO APTE</a:t>
            </a:r>
          </a:p>
        </p:txBody>
      </p:sp>
      <p:sp>
        <p:nvSpPr>
          <p:cNvPr id="52230" name="QuadreDeText 11">
            <a:extLst>
              <a:ext uri="{FF2B5EF4-FFF2-40B4-BE49-F238E27FC236}">
                <a16:creationId xmlns:a16="http://schemas.microsoft.com/office/drawing/2014/main" id="{1E93E79C-4344-BD40-B74B-612BC4FF6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0" y="5291361"/>
            <a:ext cx="85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 dirty="0">
                <a:solidFill>
                  <a:srgbClr val="00B050"/>
                </a:solidFill>
              </a:rPr>
              <a:t> APTE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877907-F104-1041-B821-9F5B012C82F6}"/>
              </a:ext>
            </a:extLst>
          </p:cNvPr>
          <p:cNvSpPr/>
          <p:nvPr/>
        </p:nvSpPr>
        <p:spPr>
          <a:xfrm>
            <a:off x="3294063" y="3963988"/>
            <a:ext cx="2692400" cy="103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a-E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a-ES" dirty="0" err="1">
                <a:solidFill>
                  <a:schemeClr val="tx1"/>
                </a:solidFill>
                <a:cs typeface="Arial" pitchFamily="34" charset="0"/>
              </a:rPr>
              <a:t>CCiRC</a:t>
            </a:r>
            <a:r>
              <a:rPr lang="ca-ES" dirty="0">
                <a:solidFill>
                  <a:schemeClr val="tx1"/>
                </a:solidFill>
                <a:cs typeface="Arial" pitchFamily="34" charset="0"/>
              </a:rPr>
              <a:t>: 9</a:t>
            </a:r>
          </a:p>
          <a:p>
            <a:pPr eaLnBrk="1" hangingPunct="1">
              <a:defRPr/>
            </a:pPr>
            <a:r>
              <a:rPr lang="ca-ES" dirty="0">
                <a:solidFill>
                  <a:schemeClr val="tx1"/>
                </a:solidFill>
                <a:cs typeface="Arial" pitchFamily="34" charset="0"/>
              </a:rPr>
              <a:t> CLOM: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940241-E37A-C349-8B48-94A321918631}"/>
              </a:ext>
            </a:extLst>
          </p:cNvPr>
          <p:cNvSpPr/>
          <p:nvPr/>
        </p:nvSpPr>
        <p:spPr>
          <a:xfrm>
            <a:off x="3298825" y="4903788"/>
            <a:ext cx="2422525" cy="111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a-E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ca-ES" dirty="0" err="1">
                <a:solidFill>
                  <a:schemeClr val="tx1"/>
                </a:solidFill>
                <a:cs typeface="Arial" pitchFamily="34" charset="0"/>
              </a:rPr>
              <a:t>CCiRC</a:t>
            </a:r>
            <a:r>
              <a:rPr lang="ca-ES" dirty="0">
                <a:solidFill>
                  <a:schemeClr val="tx1"/>
                </a:solidFill>
                <a:cs typeface="Arial" pitchFamily="34" charset="0"/>
              </a:rPr>
              <a:t>: 6</a:t>
            </a:r>
          </a:p>
          <a:p>
            <a:pPr eaLnBrk="1" hangingPunct="1">
              <a:defRPr/>
            </a:pPr>
            <a:r>
              <a:rPr lang="ca-ES" dirty="0">
                <a:solidFill>
                  <a:schemeClr val="tx1"/>
                </a:solidFill>
                <a:cs typeface="Arial" pitchFamily="34" charset="0"/>
              </a:rPr>
              <a:t> CLOM: 4</a:t>
            </a:r>
          </a:p>
        </p:txBody>
      </p:sp>
      <p:sp>
        <p:nvSpPr>
          <p:cNvPr id="3" name="Rectangle arrodonit 2">
            <a:extLst>
              <a:ext uri="{FF2B5EF4-FFF2-40B4-BE49-F238E27FC236}">
                <a16:creationId xmlns:a16="http://schemas.microsoft.com/office/drawing/2014/main" id="{9BBE1CBA-54DD-B744-941D-27AB69FE7626}"/>
              </a:ext>
            </a:extLst>
          </p:cNvPr>
          <p:cNvSpPr/>
          <p:nvPr/>
        </p:nvSpPr>
        <p:spPr>
          <a:xfrm>
            <a:off x="3286125" y="4065588"/>
            <a:ext cx="2692400" cy="847725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 sz="16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arrodonit 3">
            <a:extLst>
              <a:ext uri="{FF2B5EF4-FFF2-40B4-BE49-F238E27FC236}">
                <a16:creationId xmlns:a16="http://schemas.microsoft.com/office/drawing/2014/main" id="{963A325F-16BD-534D-B6D9-D9EE834F34B2}"/>
              </a:ext>
            </a:extLst>
          </p:cNvPr>
          <p:cNvSpPr/>
          <p:nvPr/>
        </p:nvSpPr>
        <p:spPr>
          <a:xfrm>
            <a:off x="3286125" y="5040313"/>
            <a:ext cx="2692400" cy="860425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 sz="16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lau de tancament 19">
            <a:extLst>
              <a:ext uri="{FF2B5EF4-FFF2-40B4-BE49-F238E27FC236}">
                <a16:creationId xmlns:a16="http://schemas.microsoft.com/office/drawing/2014/main" id="{AC526A1C-FE44-D148-AB65-28718999A923}"/>
              </a:ext>
            </a:extLst>
          </p:cNvPr>
          <p:cNvSpPr/>
          <p:nvPr/>
        </p:nvSpPr>
        <p:spPr>
          <a:xfrm>
            <a:off x="4498975" y="5211761"/>
            <a:ext cx="155575" cy="4494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sz="1600" dirty="0"/>
              <a:t> </a:t>
            </a:r>
          </a:p>
        </p:txBody>
      </p:sp>
      <p:sp>
        <p:nvSpPr>
          <p:cNvPr id="52236" name="Rectangle 2">
            <a:extLst>
              <a:ext uri="{FF2B5EF4-FFF2-40B4-BE49-F238E27FC236}">
                <a16:creationId xmlns:a16="http://schemas.microsoft.com/office/drawing/2014/main" id="{EEDE7609-F3AB-6C4E-B570-42990AAFA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296988"/>
            <a:ext cx="20478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>
                <a:solidFill>
                  <a:srgbClr val="000000"/>
                </a:solidFill>
              </a:rPr>
              <a:t>Convocatòria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>
                <a:solidFill>
                  <a:srgbClr val="000000"/>
                </a:solidFill>
              </a:rPr>
              <a:t>ordinària</a:t>
            </a:r>
            <a:endParaRPr lang="ca-ES" altLang="ca-ES" b="1">
              <a:solidFill>
                <a:srgbClr val="C00000"/>
              </a:solidFill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4DE17039-2F50-254E-9256-F59C1CE6974F}"/>
              </a:ext>
            </a:extLst>
          </p:cNvPr>
          <p:cNvSpPr/>
          <p:nvPr/>
        </p:nvSpPr>
        <p:spPr>
          <a:xfrm>
            <a:off x="463550" y="2111375"/>
            <a:ext cx="1139825" cy="11387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4800" b="1" dirty="0">
                <a:ea typeface="ＭＳ Ｐゴシック" charset="-128"/>
              </a:rPr>
              <a:t>5</a:t>
            </a:r>
          </a:p>
          <a:p>
            <a:pPr algn="ctr">
              <a:defRPr/>
            </a:pPr>
            <a:r>
              <a:rPr lang="ca-ES" sz="2000" dirty="0">
                <a:ea typeface="ＭＳ Ｐゴシック" charset="-128"/>
              </a:rPr>
              <a:t>Abril</a:t>
            </a:r>
          </a:p>
        </p:txBody>
      </p:sp>
      <p:sp>
        <p:nvSpPr>
          <p:cNvPr id="52238" name="Rectángulo 1">
            <a:extLst>
              <a:ext uri="{FF2B5EF4-FFF2-40B4-BE49-F238E27FC236}">
                <a16:creationId xmlns:a16="http://schemas.microsoft.com/office/drawing/2014/main" id="{52043377-B3AE-F74C-B661-87733657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2035174"/>
            <a:ext cx="1273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 dirty="0"/>
              <a:t>Matrícula del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 dirty="0" smtClean="0"/>
              <a:t>14 al 26 de febrer</a:t>
            </a:r>
            <a:endParaRPr lang="ca-ES" altLang="ca-ES" sz="1400" b="1" dirty="0"/>
          </a:p>
        </p:txBody>
      </p:sp>
      <p:sp>
        <p:nvSpPr>
          <p:cNvPr id="52239" name="Rectangle 2">
            <a:extLst>
              <a:ext uri="{FF2B5EF4-FFF2-40B4-BE49-F238E27FC236}">
                <a16:creationId xmlns:a16="http://schemas.microsoft.com/office/drawing/2014/main" id="{D2B7679B-0E60-9149-8B34-D8E889C1A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360738"/>
            <a:ext cx="19113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>
                <a:solidFill>
                  <a:srgbClr val="000000"/>
                </a:solidFill>
              </a:rPr>
              <a:t>Convocatòria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>
                <a:solidFill>
                  <a:srgbClr val="000000"/>
                </a:solidFill>
              </a:rPr>
              <a:t>extraordinària</a:t>
            </a:r>
            <a:endParaRPr lang="ca-ES" altLang="ca-ES" b="1">
              <a:solidFill>
                <a:srgbClr val="C00000"/>
              </a:solidFill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56BD8BC0-5811-C144-BB36-5764198363D2}"/>
              </a:ext>
            </a:extLst>
          </p:cNvPr>
          <p:cNvSpPr/>
          <p:nvPr/>
        </p:nvSpPr>
        <p:spPr>
          <a:xfrm>
            <a:off x="457200" y="4149725"/>
            <a:ext cx="1139825" cy="1139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ea typeface="ＭＳ Ｐゴシック" charset="-128"/>
              </a:rPr>
              <a:t>16</a:t>
            </a:r>
            <a:endParaRPr lang="ca-ES" sz="4800" b="1" dirty="0"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>
                <a:ea typeface="ＭＳ Ｐゴシック" charset="-128"/>
              </a:rPr>
              <a:t>Juliol</a:t>
            </a:r>
          </a:p>
        </p:txBody>
      </p:sp>
      <p:grpSp>
        <p:nvGrpSpPr>
          <p:cNvPr id="52241" name="Grupo 32">
            <a:extLst>
              <a:ext uri="{FF2B5EF4-FFF2-40B4-BE49-F238E27FC236}">
                <a16:creationId xmlns:a16="http://schemas.microsoft.com/office/drawing/2014/main" id="{25763601-536A-0D49-AFED-75013A8659EB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1308100"/>
            <a:ext cx="3346450" cy="3000375"/>
            <a:chOff x="5417960" y="2178322"/>
            <a:chExt cx="3346950" cy="2999915"/>
          </a:xfrm>
        </p:grpSpPr>
        <p:pic>
          <p:nvPicPr>
            <p:cNvPr id="52242" name="Gráfico 30">
              <a:extLst>
                <a:ext uri="{FF2B5EF4-FFF2-40B4-BE49-F238E27FC236}">
                  <a16:creationId xmlns:a16="http://schemas.microsoft.com/office/drawing/2014/main" id="{17E08451-6B72-E146-B27F-3001020E5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00"/>
            <a:stretch>
              <a:fillRect/>
            </a:stretch>
          </p:blipFill>
          <p:spPr bwMode="auto">
            <a:xfrm>
              <a:off x="5417960" y="2648150"/>
              <a:ext cx="3346950" cy="253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QuadreDeText 13">
              <a:extLst>
                <a:ext uri="{FF2B5EF4-FFF2-40B4-BE49-F238E27FC236}">
                  <a16:creationId xmlns:a16="http://schemas.microsoft.com/office/drawing/2014/main" id="{D9260524-6BC4-B44D-9436-E1076393EBC7}"/>
                </a:ext>
              </a:extLst>
            </p:cNvPr>
            <p:cNvSpPr txBox="1"/>
            <p:nvPr/>
          </p:nvSpPr>
          <p:spPr>
            <a:xfrm>
              <a:off x="7180348" y="4244930"/>
              <a:ext cx="1224145" cy="3079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ca-ES" sz="1400" dirty="0">
                  <a:cs typeface="Arial" panose="020B0604020202020204" pitchFamily="34" charset="0"/>
                </a:rPr>
                <a:t>Barcelona</a:t>
              </a:r>
            </a:p>
          </p:txBody>
        </p:sp>
        <p:pic>
          <p:nvPicPr>
            <p:cNvPr id="52244" name="Gráfico 8">
              <a:extLst>
                <a:ext uri="{FF2B5EF4-FFF2-40B4-BE49-F238E27FC236}">
                  <a16:creationId xmlns:a16="http://schemas.microsoft.com/office/drawing/2014/main" id="{4905CA25-B4E8-EE4F-9968-C82BE30C5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602" y="3933828"/>
              <a:ext cx="523953" cy="52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5" name="Gráfico 37">
              <a:extLst>
                <a:ext uri="{FF2B5EF4-FFF2-40B4-BE49-F238E27FC236}">
                  <a16:creationId xmlns:a16="http://schemas.microsoft.com/office/drawing/2014/main" id="{A244CA6E-2F0F-0442-B201-6FE951EC5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79" y="3662407"/>
              <a:ext cx="522366" cy="523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6" name="Gráfico 38">
              <a:extLst>
                <a:ext uri="{FF2B5EF4-FFF2-40B4-BE49-F238E27FC236}">
                  <a16:creationId xmlns:a16="http://schemas.microsoft.com/office/drawing/2014/main" id="{DE154EC2-046B-064D-A2DB-4338593D8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764" y="3329084"/>
              <a:ext cx="523953" cy="523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7" name="Gráfico 39">
              <a:extLst>
                <a:ext uri="{FF2B5EF4-FFF2-40B4-BE49-F238E27FC236}">
                  <a16:creationId xmlns:a16="http://schemas.microsoft.com/office/drawing/2014/main" id="{3752A731-E634-5A4C-BBCF-F56DCB8E8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209" y="4152869"/>
              <a:ext cx="523953" cy="523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8" name="Gráfico 40">
              <a:extLst>
                <a:ext uri="{FF2B5EF4-FFF2-40B4-BE49-F238E27FC236}">
                  <a16:creationId xmlns:a16="http://schemas.microsoft.com/office/drawing/2014/main" id="{0A9BCB2A-CD3E-E64D-8808-033096108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714" y="3675105"/>
              <a:ext cx="522366" cy="523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9" name="Rectángulo 31">
              <a:extLst>
                <a:ext uri="{FF2B5EF4-FFF2-40B4-BE49-F238E27FC236}">
                  <a16:creationId xmlns:a16="http://schemas.microsoft.com/office/drawing/2014/main" id="{FA605BD6-8B92-3949-AEE2-3710ADA73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1572" y="2178322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es-ES" b="1" dirty="0"/>
                <a:t>5 seus </a:t>
              </a:r>
            </a:p>
          </p:txBody>
        </p:sp>
        <p:sp>
          <p:nvSpPr>
            <p:cNvPr id="43" name="QuadreDeText 13">
              <a:extLst>
                <a:ext uri="{FF2B5EF4-FFF2-40B4-BE49-F238E27FC236}">
                  <a16:creationId xmlns:a16="http://schemas.microsoft.com/office/drawing/2014/main" id="{EC5DCBE7-F09A-AE4A-B21F-63C0CA0A3E60}"/>
                </a:ext>
              </a:extLst>
            </p:cNvPr>
            <p:cNvSpPr txBox="1"/>
            <p:nvPr/>
          </p:nvSpPr>
          <p:spPr>
            <a:xfrm>
              <a:off x="6510323" y="4470321"/>
              <a:ext cx="1224145" cy="3079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ca-ES" sz="1400" dirty="0">
                  <a:cs typeface="Arial" panose="020B0604020202020204" pitchFamily="34" charset="0"/>
                </a:rPr>
                <a:t>Tarragona</a:t>
              </a:r>
            </a:p>
          </p:txBody>
        </p:sp>
        <p:sp>
          <p:nvSpPr>
            <p:cNvPr id="44" name="QuadreDeText 13">
              <a:extLst>
                <a:ext uri="{FF2B5EF4-FFF2-40B4-BE49-F238E27FC236}">
                  <a16:creationId xmlns:a16="http://schemas.microsoft.com/office/drawing/2014/main" id="{FECF8B08-7FB6-DE49-AA1D-0FA596B75EAA}"/>
                </a:ext>
              </a:extLst>
            </p:cNvPr>
            <p:cNvSpPr txBox="1"/>
            <p:nvPr/>
          </p:nvSpPr>
          <p:spPr>
            <a:xfrm>
              <a:off x="7043803" y="3832243"/>
              <a:ext cx="1224145" cy="3079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ca-ES" sz="1400" dirty="0">
                  <a:cs typeface="Arial" panose="020B0604020202020204" pitchFamily="34" charset="0"/>
                </a:rPr>
                <a:t>Bellaterra</a:t>
              </a:r>
            </a:p>
          </p:txBody>
        </p:sp>
        <p:sp>
          <p:nvSpPr>
            <p:cNvPr id="45" name="QuadreDeText 13">
              <a:extLst>
                <a:ext uri="{FF2B5EF4-FFF2-40B4-BE49-F238E27FC236}">
                  <a16:creationId xmlns:a16="http://schemas.microsoft.com/office/drawing/2014/main" id="{6E338320-68FE-8241-A3C0-0D364D29EF03}"/>
                </a:ext>
              </a:extLst>
            </p:cNvPr>
            <p:cNvSpPr txBox="1"/>
            <p:nvPr/>
          </p:nvSpPr>
          <p:spPr>
            <a:xfrm>
              <a:off x="7601098" y="3651296"/>
              <a:ext cx="838325" cy="3079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ca-ES" sz="1400" dirty="0">
                  <a:cs typeface="Arial" panose="020B0604020202020204" pitchFamily="34" charset="0"/>
                </a:rPr>
                <a:t>Girona</a:t>
              </a:r>
            </a:p>
          </p:txBody>
        </p:sp>
        <p:sp>
          <p:nvSpPr>
            <p:cNvPr id="46" name="QuadreDeText 13">
              <a:extLst>
                <a:ext uri="{FF2B5EF4-FFF2-40B4-BE49-F238E27FC236}">
                  <a16:creationId xmlns:a16="http://schemas.microsoft.com/office/drawing/2014/main" id="{FEB473E8-AA59-074F-BE7E-8893215A26F9}"/>
                </a:ext>
              </a:extLst>
            </p:cNvPr>
            <p:cNvSpPr txBox="1"/>
            <p:nvPr/>
          </p:nvSpPr>
          <p:spPr>
            <a:xfrm>
              <a:off x="5843474" y="4006842"/>
              <a:ext cx="839912" cy="3079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ca-ES" sz="1400" dirty="0">
                  <a:cs typeface="Arial" panose="020B0604020202020204" pitchFamily="34" charset="0"/>
                </a:rPr>
                <a:t>Lleida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781208" y="4138613"/>
            <a:ext cx="1350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a-ES" altLang="ca-ES" sz="1400" b="1" dirty="0">
                <a:latin typeface="Arial" panose="020B0604020202020204" pitchFamily="34" charset="0"/>
              </a:rPr>
              <a:t>Matrícula del 12 al 20 de juny</a:t>
            </a:r>
          </a:p>
        </p:txBody>
      </p:sp>
      <p:sp>
        <p:nvSpPr>
          <p:cNvPr id="32" name="QuadreDeText 31"/>
          <p:cNvSpPr txBox="1"/>
          <p:nvPr/>
        </p:nvSpPr>
        <p:spPr>
          <a:xfrm>
            <a:off x="850629" y="4138697"/>
            <a:ext cx="325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50" b="1" smtClean="0"/>
              <a:t>Dc</a:t>
            </a:r>
            <a:endParaRPr lang="ca-ES" sz="1050" b="1" dirty="0"/>
          </a:p>
        </p:txBody>
      </p:sp>
      <p:sp>
        <p:nvSpPr>
          <p:cNvPr id="33" name="QuadreDeText 32"/>
          <p:cNvSpPr txBox="1"/>
          <p:nvPr/>
        </p:nvSpPr>
        <p:spPr>
          <a:xfrm>
            <a:off x="878060" y="2059256"/>
            <a:ext cx="324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50" b="1" dirty="0"/>
              <a:t>Ds</a:t>
            </a:r>
          </a:p>
        </p:txBody>
      </p:sp>
      <p:grpSp>
        <p:nvGrpSpPr>
          <p:cNvPr id="36" name="Agrupa 6">
            <a:extLst>
              <a:ext uri="{FF2B5EF4-FFF2-40B4-BE49-F238E27FC236}">
                <a16:creationId xmlns:a16="http://schemas.microsoft.com/office/drawing/2014/main" id="{2C3096D8-D069-704C-9EEB-1EBD3446983A}"/>
              </a:ext>
            </a:extLst>
          </p:cNvPr>
          <p:cNvGrpSpPr>
            <a:grpSpLocks/>
          </p:cNvGrpSpPr>
          <p:nvPr/>
        </p:nvGrpSpPr>
        <p:grpSpPr bwMode="auto">
          <a:xfrm>
            <a:off x="6181050" y="6004532"/>
            <a:ext cx="2330450" cy="635000"/>
            <a:chOff x="5722518" y="5478288"/>
            <a:chExt cx="2330981" cy="636060"/>
          </a:xfrm>
        </p:grpSpPr>
        <p:sp>
          <p:nvSpPr>
            <p:cNvPr id="37" name="Rectangle arrodonit 17">
              <a:extLst>
                <a:ext uri="{FF2B5EF4-FFF2-40B4-BE49-F238E27FC236}">
                  <a16:creationId xmlns:a16="http://schemas.microsoft.com/office/drawing/2014/main" id="{E80EE0A7-9C2B-8D4D-AAA1-FF1706411EB3}"/>
                </a:ext>
              </a:extLst>
            </p:cNvPr>
            <p:cNvSpPr/>
            <p:nvPr/>
          </p:nvSpPr>
          <p:spPr>
            <a:xfrm>
              <a:off x="5722518" y="5478288"/>
              <a:ext cx="2088039" cy="4611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pic>
          <p:nvPicPr>
            <p:cNvPr id="38" name="Imatge 4">
              <a:extLst>
                <a:ext uri="{FF2B5EF4-FFF2-40B4-BE49-F238E27FC236}">
                  <a16:creationId xmlns:a16="http://schemas.microsoft.com/office/drawing/2014/main" id="{59BD3499-D0CC-F442-8151-8D494B733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7493962" y="5624625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5">
              <a:hlinkClick r:id="rId8"/>
              <a:extLst>
                <a:ext uri="{FF2B5EF4-FFF2-40B4-BE49-F238E27FC236}">
                  <a16:creationId xmlns:a16="http://schemas.microsoft.com/office/drawing/2014/main" id="{E7384D94-1E1D-CE48-AF27-7ABF33224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675" y="5499885"/>
              <a:ext cx="1835148" cy="36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dirty="0" err="1">
                  <a:latin typeface="Helvetica" pitchFamily="2" charset="0"/>
                  <a:hlinkClick r:id="rId9"/>
                </a:rPr>
                <a:t>Info</a:t>
              </a:r>
              <a:r>
                <a:rPr lang="ca-ES" altLang="ca-ES" dirty="0">
                  <a:latin typeface="Helvetica" pitchFamily="2" charset="0"/>
                  <a:hlinkClick r:id="rId9"/>
                </a:rPr>
                <a:t> proves PAP</a:t>
              </a:r>
              <a:endParaRPr lang="ca-ES" altLang="ca-ES" dirty="0">
                <a:latin typeface="Helvetica" pitchFamily="2" charset="0"/>
              </a:endParaRPr>
            </a:p>
          </p:txBody>
        </p:sp>
      </p:grpSp>
      <p:pic>
        <p:nvPicPr>
          <p:cNvPr id="6" name="Imatg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8525" y="5037845"/>
            <a:ext cx="2301440" cy="452317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5997431" y="5076739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srgbClr val="00B050"/>
                </a:solidFill>
                <a:latin typeface="Arial" panose="020B0604020202020204" pitchFamily="34" charset="0"/>
              </a:rPr>
              <a:t>Validesa indefinida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ítol 1">
            <a:extLst>
              <a:ext uri="{FF2B5EF4-FFF2-40B4-BE49-F238E27FC236}">
                <a16:creationId xmlns:a16="http://schemas.microsoft.com/office/drawing/2014/main" id="{E2C737E0-F4FB-4C46-A9C9-902EDDF7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48680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/>
              <a:t>Notes de tall preinscripció </a:t>
            </a:r>
            <a:r>
              <a:rPr lang="ca-ES" altLang="ca-ES" dirty="0" smtClean="0"/>
              <a:t>2024 </a:t>
            </a:r>
            <a:r>
              <a:rPr lang="ca-ES" altLang="ca-ES" dirty="0"/>
              <a:t>juny: intervals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48</a:t>
            </a:fld>
            <a:endParaRPr lang="ca-ES" altLang="ca-ES"/>
          </a:p>
        </p:txBody>
      </p:sp>
      <p:graphicFrame>
        <p:nvGraphicFramePr>
          <p:cNvPr id="3" name="2 Tabla">
            <a:extLst>
              <a:ext uri="{FF2B5EF4-FFF2-40B4-BE49-F238E27FC236}">
                <a16:creationId xmlns:a16="http://schemas.microsoft.com/office/drawing/2014/main" id="{B9875166-5542-C94E-9C14-1E6CDBE54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72196"/>
              </p:ext>
            </p:extLst>
          </p:nvPr>
        </p:nvGraphicFramePr>
        <p:xfrm>
          <a:off x="450850" y="1631924"/>
          <a:ext cx="8383588" cy="3597276"/>
        </p:xfrm>
        <a:graphic>
          <a:graphicData uri="http://schemas.openxmlformats.org/drawingml/2006/table">
            <a:tbl>
              <a:tblPr/>
              <a:tblGrid>
                <a:gridCol w="174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051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 de tall:</a:t>
                      </a:r>
                      <a:b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a-ES" alt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intervals</a:t>
                      </a:r>
                      <a:endParaRPr kumimoji="0" lang="ca-ES" altLang="ca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centres</a:t>
                      </a:r>
                    </a:p>
                  </a:txBody>
                  <a:tcPr marL="9371" marR="9371" marT="9371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371" marR="9371" marT="9371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Acumulació %</a:t>
                      </a:r>
                    </a:p>
                  </a:txBody>
                  <a:tcPr marL="9371" marR="9371" marT="9371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13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 del procés</a:t>
                      </a:r>
                    </a:p>
                  </a:txBody>
                  <a:tcPr marL="9371" marR="9371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 procés</a:t>
                      </a:r>
                    </a:p>
                  </a:txBody>
                  <a:tcPr marL="9371" marR="9371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 procés</a:t>
                      </a:r>
                    </a:p>
                  </a:txBody>
                  <a:tcPr marL="9371" marR="9371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 procés</a:t>
                      </a:r>
                    </a:p>
                  </a:txBody>
                  <a:tcPr marL="9371" marR="9371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 procés</a:t>
                      </a:r>
                    </a:p>
                  </a:txBody>
                  <a:tcPr marL="9371" marR="9371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 procés</a:t>
                      </a:r>
                    </a:p>
                  </a:txBody>
                  <a:tcPr marL="9371" marR="9371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marL="288000" marR="9371" marT="937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26,91%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30,91%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26,91%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30,91%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5,001 - </a:t>
                      </a:r>
                      <a:r>
                        <a:rPr kumimoji="0" lang="es-ES" altLang="ca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5,999</a:t>
                      </a:r>
                      <a:endParaRPr kumimoji="0" lang="es-ES" altLang="ca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8000" marR="9371" marT="937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3,09%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5,64%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36,55%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6,000 - 6,999</a:t>
                      </a:r>
                    </a:p>
                  </a:txBody>
                  <a:tcPr marL="288000" marR="9371" marT="937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8,18%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38,00%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44,73%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7,000 - 7,999</a:t>
                      </a:r>
                    </a:p>
                  </a:txBody>
                  <a:tcPr marL="288000" marR="9371" marT="937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13,09%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11,64%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51,09%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56,36%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8,000 - 8,999</a:t>
                      </a:r>
                    </a:p>
                  </a:txBody>
                  <a:tcPr marL="288000" marR="9371" marT="937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11,64%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9,27%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62,73%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65,64%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9,000 - 9,999</a:t>
                      </a:r>
                    </a:p>
                  </a:txBody>
                  <a:tcPr marL="288000" marR="9371" marT="937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11,27%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11,45%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74,00%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77,09%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10,000 - 10,999</a:t>
                      </a:r>
                    </a:p>
                  </a:txBody>
                  <a:tcPr marL="288000" marR="9371" marT="937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10,91%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9,82%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84,91%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86,91%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11,000 - 11,999</a:t>
                      </a:r>
                    </a:p>
                  </a:txBody>
                  <a:tcPr marL="288000" marR="9371" marT="937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9,82%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8,36%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94,73%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95,27%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12,000 - 12,999</a:t>
                      </a:r>
                    </a:p>
                  </a:txBody>
                  <a:tcPr marL="288000" marR="9371" marT="937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4,91%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4,55%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99,64%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99,82%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13,000 - 13,999</a:t>
                      </a:r>
                    </a:p>
                  </a:txBody>
                  <a:tcPr marL="288000" marR="9371" marT="937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0,36%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0,18%</a:t>
                      </a:r>
                      <a:endParaRPr kumimoji="0" lang="es-ES" altLang="ca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100,00%</a:t>
                      </a:r>
                    </a:p>
                  </a:txBody>
                  <a:tcPr marL="9371" marR="108000" marT="9371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100,00%</a:t>
                      </a:r>
                    </a:p>
                  </a:txBody>
                  <a:tcPr marL="9371" marR="108000" marT="9371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8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ítol 1">
            <a:extLst>
              <a:ext uri="{FF2B5EF4-FFF2-40B4-BE49-F238E27FC236}">
                <a16:creationId xmlns:a16="http://schemas.microsoft.com/office/drawing/2014/main" id="{44FC13A7-498F-B14A-9AC9-0351C301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936104"/>
          </a:xfrm>
          <a:noFill/>
        </p:spPr>
        <p:txBody>
          <a:bodyPr/>
          <a:lstStyle/>
          <a:p>
            <a:pPr algn="just" eaLnBrk="1" hangingPunct="1"/>
            <a:r>
              <a:rPr lang="ca-ES" altLang="ca-ES" dirty="0" smtClean="0"/>
              <a:t>Notes de tall preinscripció 2024 juny: 1a assignació</a:t>
            </a:r>
            <a:endParaRPr lang="ca-ES" altLang="ca-ES" b="0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49</a:t>
            </a:fld>
            <a:endParaRPr lang="ca-ES" altLang="ca-ES"/>
          </a:p>
        </p:txBody>
      </p:sp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21289"/>
              </p:ext>
            </p:extLst>
          </p:nvPr>
        </p:nvGraphicFramePr>
        <p:xfrm>
          <a:off x="611560" y="1800481"/>
          <a:ext cx="7848872" cy="371675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454765">
                  <a:extLst>
                    <a:ext uri="{9D8B030D-6E8A-4147-A177-3AD203B41FA5}">
                      <a16:colId xmlns:a16="http://schemas.microsoft.com/office/drawing/2014/main" val="2009784455"/>
                    </a:ext>
                  </a:extLst>
                </a:gridCol>
                <a:gridCol w="1053216">
                  <a:extLst>
                    <a:ext uri="{9D8B030D-6E8A-4147-A177-3AD203B41FA5}">
                      <a16:colId xmlns:a16="http://schemas.microsoft.com/office/drawing/2014/main" val="3220353841"/>
                    </a:ext>
                  </a:extLst>
                </a:gridCol>
                <a:gridCol w="1068101">
                  <a:extLst>
                    <a:ext uri="{9D8B030D-6E8A-4147-A177-3AD203B41FA5}">
                      <a16:colId xmlns:a16="http://schemas.microsoft.com/office/drawing/2014/main" val="3846438792"/>
                    </a:ext>
                  </a:extLst>
                </a:gridCol>
                <a:gridCol w="1272790">
                  <a:extLst>
                    <a:ext uri="{9D8B030D-6E8A-4147-A177-3AD203B41FA5}">
                      <a16:colId xmlns:a16="http://schemas.microsoft.com/office/drawing/2014/main" val="1332914541"/>
                    </a:ext>
                  </a:extLst>
                </a:gridCol>
              </a:tblGrid>
              <a:tr h="741600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Centre d'estudi</a:t>
                      </a:r>
                      <a:endParaRPr lang="ca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Universitat</a:t>
                      </a:r>
                      <a:endParaRPr lang="ca-E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</a:t>
                      </a:r>
                      <a:br>
                        <a:rPr lang="ca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a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places</a:t>
                      </a:r>
                      <a:endParaRPr lang="ca-E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Nota de</a:t>
                      </a:r>
                      <a:b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tall a l'inici</a:t>
                      </a:r>
                      <a:b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del procés</a:t>
                      </a:r>
                    </a:p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87052"/>
                  </a:ext>
                </a:extLst>
              </a:tr>
              <a:tr h="23919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200" u="none" strike="noStrike" dirty="0">
                          <a:effectLst/>
                        </a:rPr>
                        <a:t>Medicina (Campus Clínic</a:t>
                      </a:r>
                      <a:r>
                        <a:rPr lang="ca-ES" sz="1200" u="none" strike="noStrike" dirty="0" smtClean="0">
                          <a:effectLst/>
                        </a:rPr>
                        <a:t>)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UB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 dirty="0">
                          <a:effectLst/>
                        </a:rPr>
                        <a:t>200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 dirty="0">
                          <a:effectLst/>
                        </a:rPr>
                        <a:t> 12,946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0371001"/>
                  </a:ext>
                </a:extLst>
              </a:tr>
              <a:tr h="53674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200" u="none" strike="noStrike" dirty="0">
                          <a:effectLst/>
                        </a:rPr>
                        <a:t>Enginyeria en Tecnologies Aeroespacials, Grau en + Màster Universitari en Enginyeria Aeronàutica (PARS: Enginyer/a Aeronàutic/a</a:t>
                      </a:r>
                      <a:r>
                        <a:rPr lang="ca-ES" sz="1200" u="none" strike="noStrike" dirty="0" smtClean="0">
                          <a:effectLst/>
                        </a:rPr>
                        <a:t>)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UPC</a:t>
                      </a:r>
                      <a:endParaRPr lang="ca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 dirty="0">
                          <a:effectLst/>
                        </a:rPr>
                        <a:t>60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 dirty="0">
                          <a:effectLst/>
                        </a:rPr>
                        <a:t> 12,858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0509250"/>
                  </a:ext>
                </a:extLst>
              </a:tr>
              <a:tr h="23919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200" u="none" strike="noStrike" dirty="0" smtClean="0">
                          <a:effectLst/>
                        </a:rPr>
                        <a:t>Medicina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UPF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>
                          <a:effectLst/>
                        </a:rPr>
                        <a:t>64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>
                          <a:effectLst/>
                        </a:rPr>
                        <a:t> 12,840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131833"/>
                  </a:ext>
                </a:extLst>
              </a:tr>
              <a:tr h="23919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200" u="none" strike="noStrike" dirty="0" smtClean="0">
                          <a:effectLst/>
                        </a:rPr>
                        <a:t>Matemàtiques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UPC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 dirty="0">
                          <a:effectLst/>
                        </a:rPr>
                        <a:t>75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>
                          <a:effectLst/>
                        </a:rPr>
                        <a:t> 12,816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309452"/>
                  </a:ext>
                </a:extLst>
              </a:tr>
              <a:tr h="23919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200" u="none" strike="noStrike" dirty="0">
                          <a:effectLst/>
                        </a:rPr>
                        <a:t>Medicina (Campus Bellvitge</a:t>
                      </a:r>
                      <a:r>
                        <a:rPr lang="ca-ES" sz="1200" u="none" strike="noStrike" dirty="0" smtClean="0">
                          <a:effectLst/>
                        </a:rPr>
                        <a:t>)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UB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>
                          <a:effectLst/>
                        </a:rPr>
                        <a:t>100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>
                          <a:effectLst/>
                        </a:rPr>
                        <a:t> 12,760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1573308"/>
                  </a:ext>
                </a:extLst>
              </a:tr>
              <a:tr h="23919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200" u="none" strike="noStrike" dirty="0" smtClean="0">
                          <a:effectLst/>
                        </a:rPr>
                        <a:t>Medicina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URV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>
                          <a:effectLst/>
                        </a:rPr>
                        <a:t>130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>
                          <a:effectLst/>
                        </a:rPr>
                        <a:t> 12,696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0547103"/>
                  </a:ext>
                </a:extLst>
              </a:tr>
              <a:tr h="23919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200" u="none" strike="noStrike" dirty="0" smtClean="0">
                          <a:effectLst/>
                        </a:rPr>
                        <a:t>Medicina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UAB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>
                          <a:effectLst/>
                        </a:rPr>
                        <a:t>385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>
                          <a:effectLst/>
                        </a:rPr>
                        <a:t> 12,586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0351598"/>
                  </a:ext>
                </a:extLst>
              </a:tr>
              <a:tr h="2391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err="1">
                          <a:effectLst/>
                        </a:rPr>
                        <a:t>Enginyeria</a:t>
                      </a:r>
                      <a:r>
                        <a:rPr lang="es-ES" sz="1200" u="none" strike="noStrike" dirty="0">
                          <a:effectLst/>
                        </a:rPr>
                        <a:t> en </a:t>
                      </a:r>
                      <a:r>
                        <a:rPr lang="es-ES" sz="1200" u="none" strike="noStrike" dirty="0" err="1">
                          <a:effectLst/>
                        </a:rPr>
                        <a:t>Vehicles</a:t>
                      </a:r>
                      <a:r>
                        <a:rPr lang="es-ES" sz="1200" u="none" strike="noStrike" dirty="0">
                          <a:effectLst/>
                        </a:rPr>
                        <a:t> </a:t>
                      </a:r>
                      <a:r>
                        <a:rPr lang="es-ES" sz="1200" u="none" strike="noStrike" dirty="0" err="1" smtClean="0">
                          <a:effectLst/>
                        </a:rPr>
                        <a:t>Aeroespacials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UPC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>
                          <a:effectLst/>
                        </a:rPr>
                        <a:t>60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>
                          <a:effectLst/>
                        </a:rPr>
                        <a:t> 12,574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2196927"/>
                  </a:ext>
                </a:extLst>
              </a:tr>
              <a:tr h="23919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200" u="none" strike="noStrike" dirty="0" smtClean="0">
                          <a:effectLst/>
                        </a:rPr>
                        <a:t>Medicina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UdL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 dirty="0">
                          <a:effectLst/>
                        </a:rPr>
                        <a:t>132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>
                          <a:effectLst/>
                        </a:rPr>
                        <a:t> 12,558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7925614"/>
                  </a:ext>
                </a:extLst>
              </a:tr>
              <a:tr h="239194">
                <a:tc>
                  <a:txBody>
                    <a:bodyPr/>
                    <a:lstStyle/>
                    <a:p>
                      <a:pPr algn="l" fontAlgn="ctr"/>
                      <a:r>
                        <a:rPr lang="ca-ES" sz="1200" u="none" strike="noStrike" dirty="0" smtClean="0">
                          <a:effectLst/>
                        </a:rPr>
                        <a:t>Medicina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UdG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 dirty="0">
                          <a:effectLst/>
                        </a:rPr>
                        <a:t>92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u="none" strike="noStrike" dirty="0">
                          <a:effectLst/>
                        </a:rPr>
                        <a:t> 12,553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2586782"/>
                  </a:ext>
                </a:extLst>
              </a:tr>
            </a:tbl>
          </a:graphicData>
        </a:graphic>
      </p:graphicFrame>
      <p:sp>
        <p:nvSpPr>
          <p:cNvPr id="4" name="QuadreDeText 3"/>
          <p:cNvSpPr txBox="1"/>
          <p:nvPr/>
        </p:nvSpPr>
        <p:spPr>
          <a:xfrm>
            <a:off x="401232" y="1187460"/>
            <a:ext cx="841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altLang="ca-ES" b="1" dirty="0" smtClean="0">
                <a:latin typeface="+mn-lt"/>
              </a:rPr>
              <a:t>10 graus universitaris amb notes de tall més alta (oferta </a:t>
            </a:r>
            <a:r>
              <a:rPr lang="ca-ES" altLang="ca-ES" b="1" dirty="0">
                <a:sym typeface="Wingdings" pitchFamily="2" charset="2"/>
              </a:rPr>
              <a:t>≥ </a:t>
            </a:r>
            <a:r>
              <a:rPr lang="ca-ES" altLang="ca-ES" b="1" dirty="0" smtClean="0">
                <a:latin typeface="+mn-lt"/>
              </a:rPr>
              <a:t>40 places)</a:t>
            </a:r>
            <a:endParaRPr lang="ca-E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02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a-ES" altLang="ca-ES" sz="2400" b="1" dirty="0" smtClean="0">
                <a:solidFill>
                  <a:srgbClr val="C00000"/>
                </a:solidFill>
                <a:latin typeface="+mj-lt"/>
              </a:rPr>
              <a:t>PAU 2025: Noves Matèries </a:t>
            </a:r>
            <a:endParaRPr lang="ca-ES" altLang="ca-ES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685800" y="1485254"/>
            <a:ext cx="7696200" cy="49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ca-ES" altLang="ca-ES" sz="20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762000" y="1556792"/>
            <a:ext cx="7696200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21304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Clr>
                <a:srgbClr val="CC0033"/>
              </a:buClr>
              <a:buNone/>
            </a:pPr>
            <a:endParaRPr lang="ca-ES" altLang="ca-ES" sz="2000" dirty="0" smtClean="0">
              <a:latin typeface="Helvetica" panose="020B0604020202020204" pitchFamily="34" charset="0"/>
            </a:endParaRPr>
          </a:p>
        </p:txBody>
      </p:sp>
      <p:graphicFrame>
        <p:nvGraphicFramePr>
          <p:cNvPr id="9" name="Tau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86796"/>
              </p:ext>
            </p:extLst>
          </p:nvPr>
        </p:nvGraphicFramePr>
        <p:xfrm>
          <a:off x="611559" y="1916832"/>
          <a:ext cx="7992889" cy="33843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1301">
                  <a:extLst>
                    <a:ext uri="{9D8B030D-6E8A-4147-A177-3AD203B41FA5}">
                      <a16:colId xmlns:a16="http://schemas.microsoft.com/office/drawing/2014/main" val="2191918132"/>
                    </a:ext>
                  </a:extLst>
                </a:gridCol>
                <a:gridCol w="3487806">
                  <a:extLst>
                    <a:ext uri="{9D8B030D-6E8A-4147-A177-3AD203B41FA5}">
                      <a16:colId xmlns:a16="http://schemas.microsoft.com/office/drawing/2014/main" val="2542187461"/>
                    </a:ext>
                  </a:extLst>
                </a:gridCol>
                <a:gridCol w="3923782">
                  <a:extLst>
                    <a:ext uri="{9D8B030D-6E8A-4147-A177-3AD203B41FA5}">
                      <a16:colId xmlns:a16="http://schemas.microsoft.com/office/drawing/2014/main" val="2899427001"/>
                    </a:ext>
                  </a:extLst>
                </a:gridCol>
              </a:tblGrid>
              <a:tr h="6163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chemeClr val="bg1"/>
                          </a:solidFill>
                        </a:rPr>
                        <a:t>Modalitat de batxillerat</a:t>
                      </a:r>
                      <a:endParaRPr lang="ca-ES" sz="1800" dirty="0" smtClean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800" dirty="0" smtClean="0">
                        <a:solidFill>
                          <a:schemeClr val="bg1"/>
                        </a:solidFill>
                        <a:latin typeface="+mn-lt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Matèria obligatòria de modalitat </a:t>
                      </a:r>
                      <a:endParaRPr lang="ca-ES" sz="18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a-ES" sz="1600" b="0" dirty="0" smtClean="0">
                          <a:solidFill>
                            <a:schemeClr val="bg1"/>
                          </a:solidFill>
                        </a:rPr>
                        <a:t>A triar segons la modalitat o via cursada</a:t>
                      </a:r>
                      <a:endParaRPr lang="ca-E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196260"/>
                  </a:ext>
                </a:extLst>
              </a:tr>
              <a:tr h="12250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dirty="0" smtClean="0"/>
                        <a:t>Arts </a:t>
                      </a:r>
                      <a:endParaRPr lang="ca-ES" sz="16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dirty="0" smtClean="0"/>
                        <a:t>Via Arts plàstiques,</a:t>
                      </a:r>
                      <a:r>
                        <a:rPr lang="ca-ES" sz="1600" baseline="0" dirty="0" smtClean="0"/>
                        <a:t> imatge i disseny</a:t>
                      </a:r>
                      <a:endParaRPr lang="ca-ES" sz="16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 smtClean="0"/>
                        <a:t>Dibuix tècnic Aplicat</a:t>
                      </a:r>
                      <a:r>
                        <a:rPr lang="ca-ES" sz="1600" b="0" baseline="0" dirty="0" smtClean="0"/>
                        <a:t> a les Arts Plàstiques i al Disseny</a:t>
                      </a: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baseline="0" dirty="0" smtClean="0"/>
                        <a:t>Tècniques d’Expressió </a:t>
                      </a:r>
                      <a:r>
                        <a:rPr lang="ca-ES" sz="1600" b="0" baseline="0" dirty="0" err="1" smtClean="0"/>
                        <a:t>Graficoplàstica</a:t>
                      </a:r>
                      <a:endParaRPr lang="ca-ES" sz="16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111721"/>
                  </a:ext>
                </a:extLst>
              </a:tr>
              <a:tr h="6650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dirty="0" smtClean="0"/>
                        <a:t>Via Música i arts escèniques</a:t>
                      </a:r>
                      <a:endParaRPr lang="ca-ES" sz="160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 smtClean="0"/>
                        <a:t>Cor i Tècnica Vocal</a:t>
                      </a:r>
                      <a:endParaRPr lang="ca-ES" sz="16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247493"/>
                  </a:ext>
                </a:extLst>
              </a:tr>
              <a:tr h="877961">
                <a:tc gridSpan="2">
                  <a:txBody>
                    <a:bodyPr/>
                    <a:lstStyle/>
                    <a:p>
                      <a:pPr algn="l"/>
                      <a:r>
                        <a:rPr lang="ca-ES" sz="1600" dirty="0" smtClean="0"/>
                        <a:t>General</a:t>
                      </a:r>
                      <a:endParaRPr lang="ca-E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ca-E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 smtClean="0"/>
                        <a:t>Moviments Culturals</a:t>
                      </a:r>
                      <a:r>
                        <a:rPr lang="ca-ES" sz="1600" b="0" baseline="0" dirty="0" smtClean="0"/>
                        <a:t> i Artístics</a:t>
                      </a:r>
                      <a:endParaRPr lang="ca-ES" sz="16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259396"/>
                  </a:ext>
                </a:extLst>
              </a:tr>
            </a:tbl>
          </a:graphicData>
        </a:graphic>
      </p:graphicFrame>
      <p:pic>
        <p:nvPicPr>
          <p:cNvPr id="8" name="Imat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8" y="6190853"/>
            <a:ext cx="5184576" cy="591344"/>
          </a:xfrm>
          <a:prstGeom prst="rect">
            <a:avLst/>
          </a:prstGeom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CD149-8C1A-F943-A0DB-B4613D8E303F}" type="slidenum">
              <a:rPr lang="ca-ES" altLang="ca-ES" smtClean="0"/>
              <a:pPr>
                <a:defRPr/>
              </a:pPr>
              <a:t>5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6336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764704"/>
          </a:xfrm>
          <a:noFill/>
        </p:spPr>
        <p:txBody>
          <a:bodyPr/>
          <a:lstStyle/>
          <a:p>
            <a:r>
              <a:rPr lang="ca-ES" altLang="ca-ES" dirty="0"/>
              <a:t>Notes de tall preinscripció 2024 juny</a:t>
            </a:r>
            <a:r>
              <a:rPr lang="ca-ES" altLang="ca-ES" dirty="0" smtClean="0"/>
              <a:t>: 1a assignació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50</a:t>
            </a:fld>
            <a:endParaRPr lang="ca-ES" altLang="ca-ES"/>
          </a:p>
        </p:txBody>
      </p:sp>
      <p:graphicFrame>
        <p:nvGraphicFramePr>
          <p:cNvPr id="7" name="Ta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93883"/>
              </p:ext>
            </p:extLst>
          </p:nvPr>
        </p:nvGraphicFramePr>
        <p:xfrm>
          <a:off x="539552" y="1916831"/>
          <a:ext cx="7920879" cy="391078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978445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2035384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332914541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4108088297"/>
                    </a:ext>
                  </a:extLst>
                </a:gridCol>
              </a:tblGrid>
              <a:tr h="851917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Centre d'estudi</a:t>
                      </a:r>
                      <a:endParaRPr lang="ca-E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Universitat</a:t>
                      </a:r>
                      <a:endParaRPr lang="ca-E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Nota de</a:t>
                      </a:r>
                      <a:b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tall a l'inici</a:t>
                      </a:r>
                      <a:b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del procés</a:t>
                      </a:r>
                      <a:endParaRPr lang="ca-ES" sz="1200" b="1" u="none" strike="noStrike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Nombre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places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87052"/>
                  </a:ext>
                </a:extLst>
              </a:tr>
              <a:tr h="34663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u="none" strike="noStrike" dirty="0">
                          <a:effectLst/>
                        </a:rPr>
                        <a:t>Física / Matemàtiques (simultaneïtat</a:t>
                      </a:r>
                      <a:r>
                        <a:rPr lang="ca-ES" sz="1200" u="none" strike="noStrike" dirty="0" smtClean="0">
                          <a:effectLst/>
                        </a:rPr>
                        <a:t>)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UAB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>
                          <a:effectLst/>
                        </a:rPr>
                        <a:t> 13,438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>
                          <a:effectLst/>
                        </a:rPr>
                        <a:t>20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0371001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u="none" strike="noStrike" dirty="0">
                          <a:effectLst/>
                        </a:rPr>
                        <a:t>Física / Matemàtiques (simultaneïtat</a:t>
                      </a:r>
                      <a:r>
                        <a:rPr lang="ca-ES" sz="1200" u="none" strike="noStrike" dirty="0" smtClean="0">
                          <a:effectLst/>
                        </a:rPr>
                        <a:t>)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UB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>
                          <a:effectLst/>
                        </a:rPr>
                        <a:t> 13,192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>
                          <a:effectLst/>
                        </a:rPr>
                        <a:t>20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0509250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u="none" strike="noStrike" dirty="0">
                          <a:effectLst/>
                        </a:rPr>
                        <a:t>Dret / Relacions Internacionals (simultaneïtat</a:t>
                      </a:r>
                      <a:r>
                        <a:rPr lang="ca-ES" sz="1200" u="none" strike="noStrike" dirty="0" smtClean="0">
                          <a:effectLst/>
                        </a:rPr>
                        <a:t>)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UAB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>
                          <a:effectLst/>
                        </a:rPr>
                        <a:t> 12,886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>
                          <a:effectLst/>
                        </a:rPr>
                        <a:t>20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131833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u="none" strike="noStrike" dirty="0">
                          <a:effectLst/>
                        </a:rPr>
                        <a:t>Enginyeria Informàtica / Matemàtiques (simultaneïtat</a:t>
                      </a:r>
                      <a:r>
                        <a:rPr lang="ca-ES" sz="1200" u="none" strike="noStrike" dirty="0" smtClean="0">
                          <a:effectLst/>
                        </a:rPr>
                        <a:t>)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UB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>
                          <a:effectLst/>
                        </a:rPr>
                        <a:t> 12,728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>
                          <a:effectLst/>
                        </a:rPr>
                        <a:t>20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7309452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Bioquímica i Biologia Molecular / Biotecnologia (</a:t>
                      </a:r>
                      <a:r>
                        <a:rPr lang="pt-BR" sz="1200" u="none" strike="noStrike" dirty="0" err="1">
                          <a:effectLst/>
                        </a:rPr>
                        <a:t>simultaneïtat</a:t>
                      </a:r>
                      <a:r>
                        <a:rPr lang="pt-BR" sz="1200" u="none" strike="noStrike" dirty="0" smtClean="0">
                          <a:effectLst/>
                        </a:rPr>
                        <a:t>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URV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>
                          <a:effectLst/>
                        </a:rPr>
                        <a:t> 12,417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>
                          <a:effectLst/>
                        </a:rPr>
                        <a:t>15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1573308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u="none" strike="noStrike" dirty="0">
                          <a:effectLst/>
                        </a:rPr>
                        <a:t>Filosofia, Política i </a:t>
                      </a:r>
                      <a:r>
                        <a:rPr lang="ca-ES" sz="1200" u="none" strike="noStrike" dirty="0" smtClean="0">
                          <a:effectLst/>
                        </a:rPr>
                        <a:t>Economia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UPF / UAB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>
                          <a:effectLst/>
                        </a:rPr>
                        <a:t> 12,260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>
                          <a:effectLst/>
                        </a:rPr>
                        <a:t>30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0547103"/>
                  </a:ext>
                </a:extLst>
              </a:tr>
              <a:tr h="29445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u="none" strike="noStrike" dirty="0">
                          <a:effectLst/>
                        </a:rPr>
                        <a:t>Administració i Direcció d'Empreses / Matemàtiques (simultaneïtat</a:t>
                      </a:r>
                      <a:r>
                        <a:rPr lang="ca-ES" sz="1200" u="none" strike="noStrike" dirty="0" smtClean="0">
                          <a:effectLst/>
                        </a:rPr>
                        <a:t>)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UB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>
                          <a:effectLst/>
                        </a:rPr>
                        <a:t> 12,086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>
                          <a:effectLst/>
                        </a:rPr>
                        <a:t>20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0351598"/>
                  </a:ext>
                </a:extLst>
              </a:tr>
              <a:tr h="44167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Enginyeria</a:t>
                      </a:r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err="1">
                          <a:effectLst/>
                        </a:rPr>
                        <a:t>Biomèdica</a:t>
                      </a:r>
                      <a:r>
                        <a:rPr lang="pt-BR" sz="1200" u="none" strike="noStrike" dirty="0">
                          <a:effectLst/>
                        </a:rPr>
                        <a:t> / </a:t>
                      </a:r>
                      <a:r>
                        <a:rPr lang="pt-BR" sz="1200" u="none" strike="noStrike" dirty="0" err="1">
                          <a:effectLst/>
                        </a:rPr>
                        <a:t>Enginyeria</a:t>
                      </a:r>
                      <a:r>
                        <a:rPr lang="pt-BR" sz="1200" u="none" strike="noStrike" dirty="0">
                          <a:effectLst/>
                        </a:rPr>
                        <a:t> de </a:t>
                      </a:r>
                      <a:r>
                        <a:rPr lang="pt-BR" sz="1200" u="none" strike="noStrike" dirty="0" err="1">
                          <a:effectLst/>
                        </a:rPr>
                        <a:t>Sistemes</a:t>
                      </a:r>
                      <a:r>
                        <a:rPr lang="pt-BR" sz="1200" u="none" strike="noStrike" dirty="0">
                          <a:effectLst/>
                        </a:rPr>
                        <a:t> i </a:t>
                      </a:r>
                      <a:r>
                        <a:rPr lang="pt-BR" sz="1200" u="none" strike="noStrike" dirty="0" err="1">
                          <a:effectLst/>
                        </a:rPr>
                        <a:t>Serveis</a:t>
                      </a:r>
                      <a:r>
                        <a:rPr lang="pt-BR" sz="1200" u="none" strike="noStrike" dirty="0">
                          <a:effectLst/>
                        </a:rPr>
                        <a:t> de </a:t>
                      </a:r>
                      <a:r>
                        <a:rPr lang="pt-BR" sz="1200" u="none" strike="noStrike" dirty="0" err="1">
                          <a:effectLst/>
                        </a:rPr>
                        <a:t>Telecomunicacions</a:t>
                      </a:r>
                      <a:r>
                        <a:rPr lang="pt-BR" sz="1200" u="none" strike="noStrike" dirty="0">
                          <a:effectLst/>
                        </a:rPr>
                        <a:t> (</a:t>
                      </a:r>
                      <a:r>
                        <a:rPr lang="pt-BR" sz="1200" u="none" strike="noStrike" dirty="0" err="1">
                          <a:effectLst/>
                        </a:rPr>
                        <a:t>simultaneïtat</a:t>
                      </a:r>
                      <a:r>
                        <a:rPr lang="pt-BR" sz="1200" u="none" strike="noStrike" dirty="0" smtClean="0">
                          <a:effectLst/>
                        </a:rPr>
                        <a:t>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URV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>
                          <a:effectLst/>
                        </a:rPr>
                        <a:t> 11,836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>
                          <a:effectLst/>
                        </a:rPr>
                        <a:t>10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2196927"/>
                  </a:ext>
                </a:extLst>
              </a:tr>
              <a:tr h="220837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u="none" strike="noStrike" dirty="0">
                          <a:effectLst/>
                        </a:rPr>
                        <a:t>Fisioteràpia / Infermeria (simultaneïtat</a:t>
                      </a:r>
                      <a:r>
                        <a:rPr lang="ca-ES" sz="1200" u="none" strike="noStrike" dirty="0" smtClean="0">
                          <a:effectLst/>
                        </a:rPr>
                        <a:t>)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UdL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>
                          <a:effectLst/>
                        </a:rPr>
                        <a:t> 11,797</a:t>
                      </a:r>
                      <a:endParaRPr lang="ca-E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>
                          <a:effectLst/>
                        </a:rPr>
                        <a:t>25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7925614"/>
                  </a:ext>
                </a:extLst>
              </a:tr>
              <a:tr h="211020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u="none" strike="noStrike" dirty="0">
                          <a:effectLst/>
                        </a:rPr>
                        <a:t>Farmàcia / Nutrició Humana i Dietètica (simultaneïtat</a:t>
                      </a:r>
                      <a:r>
                        <a:rPr lang="ca-ES" sz="1200" u="none" strike="noStrike" dirty="0" smtClean="0">
                          <a:effectLst/>
                        </a:rPr>
                        <a:t>)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 smtClean="0">
                          <a:effectLst/>
                        </a:rPr>
                        <a:t>UB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>
                          <a:effectLst/>
                        </a:rPr>
                        <a:t> 11,780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u="none" strike="noStrike" dirty="0">
                          <a:effectLst/>
                        </a:rPr>
                        <a:t>20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2586782"/>
                  </a:ext>
                </a:extLst>
              </a:tr>
            </a:tbl>
          </a:graphicData>
        </a:graphic>
      </p:graphicFrame>
      <p:sp>
        <p:nvSpPr>
          <p:cNvPr id="2" name="QuadreDeText 1"/>
          <p:cNvSpPr txBox="1"/>
          <p:nvPr/>
        </p:nvSpPr>
        <p:spPr>
          <a:xfrm>
            <a:off x="395536" y="119675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altLang="ca-ES" b="1" dirty="0" smtClean="0">
                <a:latin typeface="+mn-lt"/>
              </a:rPr>
              <a:t>10 </a:t>
            </a:r>
            <a:r>
              <a:rPr lang="ca-ES" altLang="ca-ES" b="1" dirty="0">
                <a:latin typeface="+mn-lt"/>
              </a:rPr>
              <a:t>centres d’estudi </a:t>
            </a:r>
            <a:r>
              <a:rPr lang="ca-ES" altLang="ca-ES" b="1" dirty="0" smtClean="0">
                <a:latin typeface="+mn-lt"/>
              </a:rPr>
              <a:t>amb nota més alta (per </a:t>
            </a:r>
            <a:r>
              <a:rPr lang="ca-ES" altLang="ca-ES" b="1" dirty="0">
                <a:latin typeface="+mn-lt"/>
              </a:rPr>
              <a:t>ordre de nota)</a:t>
            </a:r>
            <a:endParaRPr lang="ca-E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1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ol 1">
            <a:extLst>
              <a:ext uri="{FF2B5EF4-FFF2-40B4-BE49-F238E27FC236}">
                <a16:creationId xmlns:a16="http://schemas.microsoft.com/office/drawing/2014/main" id="{092110E2-C17C-3249-9A9F-638E064F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Reconeixement de crèdits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51</a:t>
            </a:fld>
            <a:endParaRPr lang="ca-ES" altLang="ca-ES"/>
          </a:p>
        </p:txBody>
      </p:sp>
      <p:sp>
        <p:nvSpPr>
          <p:cNvPr id="56324" name="Rectángulo 3">
            <a:extLst>
              <a:ext uri="{FF2B5EF4-FFF2-40B4-BE49-F238E27FC236}">
                <a16:creationId xmlns:a16="http://schemas.microsoft.com/office/drawing/2014/main" id="{4798CBAD-3DAB-F04D-86F0-F4739FAF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1209675"/>
            <a:ext cx="7615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 dirty="0"/>
              <a:t>Possibilitat de convalidació entre cicles formatius de grau superior (CFGS) i part de la càrrega lectiva universitària</a:t>
            </a:r>
          </a:p>
        </p:txBody>
      </p:sp>
      <p:grpSp>
        <p:nvGrpSpPr>
          <p:cNvPr id="56326" name="Agrupa 6">
            <a:extLst>
              <a:ext uri="{FF2B5EF4-FFF2-40B4-BE49-F238E27FC236}">
                <a16:creationId xmlns:a16="http://schemas.microsoft.com/office/drawing/2014/main" id="{00C7F550-646B-D64A-B7C3-943F72A409E6}"/>
              </a:ext>
            </a:extLst>
          </p:cNvPr>
          <p:cNvGrpSpPr>
            <a:grpSpLocks/>
          </p:cNvGrpSpPr>
          <p:nvPr/>
        </p:nvGrpSpPr>
        <p:grpSpPr bwMode="auto">
          <a:xfrm>
            <a:off x="6051376" y="4868072"/>
            <a:ext cx="2876724" cy="698994"/>
            <a:chOff x="5235910" y="4877155"/>
            <a:chExt cx="2878569" cy="699575"/>
          </a:xfrm>
        </p:grpSpPr>
        <p:sp>
          <p:nvSpPr>
            <p:cNvPr id="24" name="Rectangle arrodonit 6">
              <a:extLst>
                <a:ext uri="{FF2B5EF4-FFF2-40B4-BE49-F238E27FC236}">
                  <a16:creationId xmlns:a16="http://schemas.microsoft.com/office/drawing/2014/main" id="{B4A2706C-D11D-924F-ACD1-A833AD6A170A}"/>
                </a:ext>
              </a:extLst>
            </p:cNvPr>
            <p:cNvSpPr/>
            <p:nvPr/>
          </p:nvSpPr>
          <p:spPr>
            <a:xfrm>
              <a:off x="5286814" y="4877155"/>
              <a:ext cx="2665738" cy="460757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56328" name="Imatge 4">
              <a:extLst>
                <a:ext uri="{FF2B5EF4-FFF2-40B4-BE49-F238E27FC236}">
                  <a16:creationId xmlns:a16="http://schemas.microsoft.com/office/drawing/2014/main" id="{0949C6A8-FD69-8D49-B457-2828F226D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7554942" y="5087007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9" name="Rectangle 5">
              <a:extLst>
                <a:ext uri="{FF2B5EF4-FFF2-40B4-BE49-F238E27FC236}">
                  <a16:creationId xmlns:a16="http://schemas.microsoft.com/office/drawing/2014/main" id="{2350F034-1631-C246-AC7F-B1744B74C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910" y="4896105"/>
              <a:ext cx="2456094" cy="36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dirty="0">
                  <a:solidFill>
                    <a:srgbClr val="C00000"/>
                  </a:solidFill>
                  <a:latin typeface="Helvetica" pitchFamily="2" charset="0"/>
                  <a:hlinkClick r:id="rId3"/>
                </a:rPr>
                <a:t>Convalidacions CFGS</a:t>
              </a:r>
              <a:endParaRPr lang="ca-ES" altLang="ca-E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</p:grpSp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4"/>
          <a:srcRect b="436"/>
          <a:stretch/>
        </p:blipFill>
        <p:spPr>
          <a:xfrm>
            <a:off x="385368" y="1880593"/>
            <a:ext cx="4287689" cy="3738981"/>
          </a:xfrm>
          <a:prstGeom prst="rect">
            <a:avLst/>
          </a:prstGeom>
        </p:spPr>
      </p:pic>
      <p:cxnSp>
        <p:nvCxnSpPr>
          <p:cNvPr id="5" name="Connector de fletxa recta 4"/>
          <p:cNvCxnSpPr>
            <a:endCxn id="24" idx="1"/>
          </p:cNvCxnSpPr>
          <p:nvPr/>
        </p:nvCxnSpPr>
        <p:spPr>
          <a:xfrm flipV="1">
            <a:off x="4211960" y="5098259"/>
            <a:ext cx="1890287" cy="28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ítol 1">
            <a:extLst>
              <a:ext uri="{FF2B5EF4-FFF2-40B4-BE49-F238E27FC236}">
                <a16:creationId xmlns:a16="http://schemas.microsoft.com/office/drawing/2014/main" id="{3D56A7B8-D592-014C-B6BD-8C832D1C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404664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/>
              <a:t>Preinscripció universitària </a:t>
            </a:r>
            <a:r>
              <a:rPr lang="ca-ES" altLang="ca-ES" dirty="0" smtClean="0"/>
              <a:t>2025: calendari </a:t>
            </a:r>
            <a:endParaRPr lang="ca-ES" alt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52</a:t>
            </a:fld>
            <a:endParaRPr lang="ca-ES" altLang="ca-ES" dirty="0"/>
          </a:p>
        </p:txBody>
      </p:sp>
      <p:sp>
        <p:nvSpPr>
          <p:cNvPr id="57347" name="QuadreDeText 3">
            <a:extLst>
              <a:ext uri="{FF2B5EF4-FFF2-40B4-BE49-F238E27FC236}">
                <a16:creationId xmlns:a16="http://schemas.microsoft.com/office/drawing/2014/main" id="{C5108706-F7DE-6F4D-BAAA-E51E69D0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3739483"/>
            <a:ext cx="42846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000" dirty="0"/>
              <a:t> Activació tràmit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000" b="1" dirty="0">
                <a:solidFill>
                  <a:srgbClr val="C00000"/>
                </a:solidFill>
              </a:rPr>
              <a:t>«Assignació definitiva»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000" b="1" dirty="0"/>
              <a:t> </a:t>
            </a:r>
            <a:r>
              <a:rPr lang="ca-ES" altLang="ca-ES" sz="2000" b="1" dirty="0">
                <a:solidFill>
                  <a:srgbClr val="C00000"/>
                </a:solidFill>
                <a:ea typeface="Arial" charset="0"/>
              </a:rPr>
              <a:t>Del </a:t>
            </a:r>
            <a:r>
              <a:rPr lang="ca-ES" altLang="ca-ES" sz="2000" b="1" dirty="0" smtClean="0">
                <a:solidFill>
                  <a:srgbClr val="C00000"/>
                </a:solidFill>
                <a:ea typeface="Arial" charset="0"/>
              </a:rPr>
              <a:t>14 </a:t>
            </a:r>
            <a:r>
              <a:rPr lang="ca-ES" altLang="ca-ES" sz="2000" b="1" dirty="0">
                <a:solidFill>
                  <a:srgbClr val="C00000"/>
                </a:solidFill>
                <a:ea typeface="Arial" charset="0"/>
              </a:rPr>
              <a:t>al </a:t>
            </a:r>
            <a:r>
              <a:rPr lang="ca-ES" altLang="ca-ES" sz="2000" b="1" dirty="0" smtClean="0">
                <a:solidFill>
                  <a:srgbClr val="C00000"/>
                </a:solidFill>
                <a:ea typeface="Arial" charset="0"/>
              </a:rPr>
              <a:t>16 </a:t>
            </a:r>
            <a:r>
              <a:rPr lang="ca-ES" altLang="ca-ES" sz="2000" b="1" dirty="0">
                <a:solidFill>
                  <a:srgbClr val="C00000"/>
                </a:solidFill>
                <a:ea typeface="Arial" charset="0"/>
              </a:rPr>
              <a:t>de </a:t>
            </a:r>
            <a:r>
              <a:rPr lang="ca-ES" altLang="ca-ES" sz="2000" b="1" dirty="0" smtClean="0">
                <a:solidFill>
                  <a:srgbClr val="C00000"/>
                </a:solidFill>
                <a:ea typeface="Arial" charset="0"/>
              </a:rPr>
              <a:t>juliol</a:t>
            </a:r>
            <a:endParaRPr lang="ca-ES" altLang="ca-ES" sz="2000" dirty="0">
              <a:solidFill>
                <a:srgbClr val="FF0000"/>
              </a:solidFill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B196F7CC-46ED-B94F-B272-DB2DB808D4DC}"/>
              </a:ext>
            </a:extLst>
          </p:cNvPr>
          <p:cNvSpPr txBox="1"/>
          <p:nvPr/>
        </p:nvSpPr>
        <p:spPr>
          <a:xfrm>
            <a:off x="5523062" y="3404037"/>
            <a:ext cx="3405038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200" dirty="0" smtClean="0">
                <a:latin typeface="Arial"/>
                <a:cs typeface="+mn-cs"/>
              </a:rPr>
              <a:t>      </a:t>
            </a:r>
            <a:r>
              <a:rPr lang="ca-ES" sz="1100" dirty="0" smtClean="0">
                <a:latin typeface="Arial"/>
                <a:cs typeface="+mn-cs"/>
              </a:rPr>
              <a:t>* </a:t>
            </a:r>
            <a:r>
              <a:rPr lang="ca-ES" sz="1100" dirty="0">
                <a:latin typeface="Arial"/>
                <a:cs typeface="+mn-cs"/>
              </a:rPr>
              <a:t>Només assignats en primera </a:t>
            </a:r>
            <a:r>
              <a:rPr lang="ca-ES" sz="1100" dirty="0" smtClean="0">
                <a:latin typeface="Arial"/>
                <a:cs typeface="+mn-cs"/>
              </a:rPr>
              <a:t>preferència</a:t>
            </a: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sz="1100" dirty="0" smtClean="0">
              <a:latin typeface="Arial"/>
              <a:cs typeface="+mn-cs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sz="1100" dirty="0">
              <a:latin typeface="Arial"/>
              <a:cs typeface="+mn-cs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sz="1100" dirty="0" smtClean="0">
              <a:latin typeface="Arial"/>
              <a:cs typeface="+mn-cs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sz="1100" dirty="0">
              <a:latin typeface="Arial"/>
              <a:cs typeface="+mn-cs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sz="1100" dirty="0">
              <a:latin typeface="Arial"/>
              <a:cs typeface="+mn-cs"/>
            </a:endParaRPr>
          </a:p>
        </p:txBody>
      </p:sp>
      <p:sp>
        <p:nvSpPr>
          <p:cNvPr id="57349" name="Rectangle 2">
            <a:extLst>
              <a:ext uri="{FF2B5EF4-FFF2-40B4-BE49-F238E27FC236}">
                <a16:creationId xmlns:a16="http://schemas.microsoft.com/office/drawing/2014/main" id="{FDF753B2-5444-8441-BA9D-06F4D9A51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296988"/>
            <a:ext cx="20478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>
                <a:solidFill>
                  <a:srgbClr val="000000"/>
                </a:solidFill>
              </a:rPr>
              <a:t>Resultats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>
                <a:solidFill>
                  <a:srgbClr val="000000"/>
                </a:solidFill>
              </a:rPr>
              <a:t>PAU internet</a:t>
            </a:r>
            <a:endParaRPr lang="ca-ES" altLang="ca-ES" b="1">
              <a:solidFill>
                <a:srgbClr val="C00000"/>
              </a:solidFill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1E8F93AA-15DD-9047-BA01-4B89A9C38F73}"/>
              </a:ext>
            </a:extLst>
          </p:cNvPr>
          <p:cNvSpPr/>
          <p:nvPr/>
        </p:nvSpPr>
        <p:spPr>
          <a:xfrm>
            <a:off x="461677" y="2145678"/>
            <a:ext cx="1111822" cy="11387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ea typeface="ＭＳ Ｐゴシック" charset="-128"/>
              </a:rPr>
              <a:t>25</a:t>
            </a:r>
            <a:endParaRPr lang="ca-ES" sz="4800" b="1" dirty="0"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>
                <a:ea typeface="ＭＳ Ｐゴシック" charset="-128"/>
              </a:rPr>
              <a:t>Juny</a:t>
            </a:r>
          </a:p>
        </p:txBody>
      </p:sp>
      <p:sp>
        <p:nvSpPr>
          <p:cNvPr id="57351" name="Rectangle 2">
            <a:extLst>
              <a:ext uri="{FF2B5EF4-FFF2-40B4-BE49-F238E27FC236}">
                <a16:creationId xmlns:a16="http://schemas.microsoft.com/office/drawing/2014/main" id="{ABAB858F-99B5-3042-BEB9-62A5F4A42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296988"/>
            <a:ext cx="20478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 dirty="0">
                <a:solidFill>
                  <a:srgbClr val="000000"/>
                </a:solidFill>
              </a:rPr>
              <a:t>Fi 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 dirty="0">
                <a:solidFill>
                  <a:srgbClr val="000000"/>
                </a:solidFill>
              </a:rPr>
              <a:t>preinscripció</a:t>
            </a:r>
            <a:endParaRPr lang="ca-ES" altLang="ca-ES" b="1" dirty="0">
              <a:solidFill>
                <a:srgbClr val="C00000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5CA672EF-6248-E640-AE9D-608D5F1C3C59}"/>
              </a:ext>
            </a:extLst>
          </p:cNvPr>
          <p:cNvSpPr/>
          <p:nvPr/>
        </p:nvSpPr>
        <p:spPr>
          <a:xfrm>
            <a:off x="2151063" y="2111375"/>
            <a:ext cx="1352549" cy="11387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solidFill>
                  <a:schemeClr val="tx1"/>
                </a:solidFill>
                <a:ea typeface="ＭＳ Ｐゴシック" charset="-128"/>
              </a:rPr>
              <a:t>30</a:t>
            </a:r>
            <a:endParaRPr lang="ca-ES" sz="4800" b="1" dirty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-128"/>
              </a:rPr>
              <a:t>Juny        </a:t>
            </a:r>
            <a:endParaRPr lang="ca-ES" sz="10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7353" name="Rectangle 2">
            <a:extLst>
              <a:ext uri="{FF2B5EF4-FFF2-40B4-BE49-F238E27FC236}">
                <a16:creationId xmlns:a16="http://schemas.microsoft.com/office/drawing/2014/main" id="{F943589F-232B-784C-8D08-7D26F7D4A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296988"/>
            <a:ext cx="20478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 dirty="0">
                <a:solidFill>
                  <a:srgbClr val="000000"/>
                </a:solidFill>
              </a:rPr>
              <a:t>Resultats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 dirty="0">
                <a:solidFill>
                  <a:srgbClr val="000000"/>
                </a:solidFill>
              </a:rPr>
              <a:t>1a assignació </a:t>
            </a:r>
            <a:endParaRPr lang="ca-ES" altLang="ca-ES" b="1" dirty="0">
              <a:solidFill>
                <a:srgbClr val="C00000"/>
              </a:solidFill>
            </a:endParaRPr>
          </a:p>
        </p:txBody>
      </p:sp>
      <p:sp>
        <p:nvSpPr>
          <p:cNvPr id="57355" name="Rectangle 2">
            <a:extLst>
              <a:ext uri="{FF2B5EF4-FFF2-40B4-BE49-F238E27FC236}">
                <a16:creationId xmlns:a16="http://schemas.microsoft.com/office/drawing/2014/main" id="{7A194D6F-7E51-F942-9BA0-D02DBC4D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296988"/>
            <a:ext cx="29130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 dirty="0" smtClean="0">
                <a:solidFill>
                  <a:srgbClr val="000000"/>
                </a:solidFill>
              </a:rPr>
              <a:t>Matrícula universitària</a:t>
            </a:r>
            <a:r>
              <a:rPr lang="ca-ES" dirty="0">
                <a:latin typeface="Arial"/>
              </a:rPr>
              <a:t>*</a:t>
            </a:r>
            <a:endParaRPr lang="ca-ES" altLang="ca-ES" b="1" dirty="0">
              <a:solidFill>
                <a:srgbClr val="C00000"/>
              </a:solidFill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E51AA863-AD62-9541-9675-1B6D4AA2DCD9}"/>
              </a:ext>
            </a:extLst>
          </p:cNvPr>
          <p:cNvSpPr/>
          <p:nvPr/>
        </p:nvSpPr>
        <p:spPr>
          <a:xfrm>
            <a:off x="5967413" y="2111375"/>
            <a:ext cx="1139825" cy="12926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solidFill>
                  <a:schemeClr val="tx1"/>
                </a:solidFill>
                <a:ea typeface="ＭＳ Ｐゴシック" charset="-128"/>
              </a:rPr>
              <a:t>15</a:t>
            </a:r>
            <a:r>
              <a:rPr lang="ca-ES" sz="4800" dirty="0" smtClean="0">
                <a:solidFill>
                  <a:schemeClr val="tx1"/>
                </a:solidFill>
              </a:rPr>
              <a:t> </a:t>
            </a:r>
            <a:endParaRPr lang="ca-ES" sz="1000" b="1" dirty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-128"/>
              </a:rPr>
              <a:t>Juliol</a:t>
            </a:r>
          </a:p>
          <a:p>
            <a:pPr algn="ctr">
              <a:defRPr/>
            </a:pPr>
            <a:endParaRPr lang="ca-ES" sz="10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170D605-1F31-5343-ADBE-5129FDF732C4}"/>
              </a:ext>
            </a:extLst>
          </p:cNvPr>
          <p:cNvSpPr/>
          <p:nvPr/>
        </p:nvSpPr>
        <p:spPr>
          <a:xfrm>
            <a:off x="7235825" y="2111375"/>
            <a:ext cx="1139825" cy="11387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solidFill>
                  <a:schemeClr val="tx1"/>
                </a:solidFill>
                <a:ea typeface="ＭＳ Ｐゴシック" charset="-128"/>
              </a:rPr>
              <a:t>18</a:t>
            </a:r>
          </a:p>
          <a:p>
            <a:pPr algn="ctr"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-128"/>
              </a:rPr>
              <a:t>Juliol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BD61C7B3-171F-2F4D-B7B9-D8D77E9E5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1782763"/>
            <a:ext cx="579437" cy="244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sz="1050" b="1" dirty="0">
                <a:solidFill>
                  <a:srgbClr val="000000"/>
                </a:solidFill>
              </a:rPr>
              <a:t>DEL</a:t>
            </a:r>
            <a:endParaRPr lang="ca-ES" altLang="ca-ES" sz="1050" b="1" dirty="0">
              <a:solidFill>
                <a:srgbClr val="C00000"/>
              </a:solidFill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BBAB6DAD-8B67-7C43-B4A8-A692F13C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080" y="1812389"/>
            <a:ext cx="2911475" cy="2301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sz="1050" b="1" dirty="0">
                <a:solidFill>
                  <a:srgbClr val="000000"/>
                </a:solidFill>
              </a:rPr>
              <a:t>AL</a:t>
            </a:r>
            <a:endParaRPr lang="ca-ES" altLang="ca-ES" sz="1050" b="1" dirty="0">
              <a:solidFill>
                <a:srgbClr val="C00000"/>
              </a:solidFill>
            </a:endParaRPr>
          </a:p>
        </p:txBody>
      </p:sp>
      <p:grpSp>
        <p:nvGrpSpPr>
          <p:cNvPr id="57361" name="Agrupa 6">
            <a:extLst>
              <a:ext uri="{FF2B5EF4-FFF2-40B4-BE49-F238E27FC236}">
                <a16:creationId xmlns:a16="http://schemas.microsoft.com/office/drawing/2014/main" id="{5C9B8CA1-D06E-CC47-A806-342A67FB472D}"/>
              </a:ext>
            </a:extLst>
          </p:cNvPr>
          <p:cNvGrpSpPr>
            <a:grpSpLocks/>
          </p:cNvGrpSpPr>
          <p:nvPr/>
        </p:nvGrpSpPr>
        <p:grpSpPr bwMode="auto">
          <a:xfrm>
            <a:off x="2176727" y="5044753"/>
            <a:ext cx="3238785" cy="730250"/>
            <a:chOff x="4792975" y="5478288"/>
            <a:chExt cx="4190308" cy="730500"/>
          </a:xfrm>
        </p:grpSpPr>
        <p:sp>
          <p:nvSpPr>
            <p:cNvPr id="25" name="Rectangle arrodonit 6">
              <a:extLst>
                <a:ext uri="{FF2B5EF4-FFF2-40B4-BE49-F238E27FC236}">
                  <a16:creationId xmlns:a16="http://schemas.microsoft.com/office/drawing/2014/main" id="{D205F4A5-1FE0-E342-9B8E-B5859DCAB0AD}"/>
                </a:ext>
              </a:extLst>
            </p:cNvPr>
            <p:cNvSpPr/>
            <p:nvPr/>
          </p:nvSpPr>
          <p:spPr>
            <a:xfrm>
              <a:off x="4792975" y="5478288"/>
              <a:ext cx="3947369" cy="46053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57363" name="Imatge 4">
              <a:extLst>
                <a:ext uri="{FF2B5EF4-FFF2-40B4-BE49-F238E27FC236}">
                  <a16:creationId xmlns:a16="http://schemas.microsoft.com/office/drawing/2014/main" id="{C5A77C8B-9134-F346-AA52-C5EC27061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8423746" y="5719065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4" name="Rectangle 5">
              <a:extLst>
                <a:ext uri="{FF2B5EF4-FFF2-40B4-BE49-F238E27FC236}">
                  <a16:creationId xmlns:a16="http://schemas.microsoft.com/office/drawing/2014/main" id="{174DA435-6144-5F43-A3E5-3AB905B73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5860" y="5519540"/>
              <a:ext cx="184770" cy="36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a-ES" altLang="ca-E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919C712A-06DF-4E4F-A2E4-C37AB986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t="51912" r="22462" b="19977"/>
          <a:stretch>
            <a:fillRect/>
          </a:stretch>
        </p:blipFill>
        <p:spPr bwMode="auto">
          <a:xfrm>
            <a:off x="552451" y="5046340"/>
            <a:ext cx="117157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áfico 21">
            <a:extLst>
              <a:ext uri="{FF2B5EF4-FFF2-40B4-BE49-F238E27FC236}">
                <a16:creationId xmlns:a16="http://schemas.microsoft.com/office/drawing/2014/main" id="{C5E4F7FD-FCCC-424B-853C-5D76662FF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r="22462" b="50421"/>
          <a:stretch>
            <a:fillRect/>
          </a:stretch>
        </p:blipFill>
        <p:spPr bwMode="auto">
          <a:xfrm>
            <a:off x="547360" y="3916572"/>
            <a:ext cx="1171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5CA672EF-6248-E640-AE9D-608D5F1C3C59}"/>
              </a:ext>
            </a:extLst>
          </p:cNvPr>
          <p:cNvSpPr/>
          <p:nvPr/>
        </p:nvSpPr>
        <p:spPr>
          <a:xfrm>
            <a:off x="4037299" y="2111375"/>
            <a:ext cx="1352549" cy="11387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solidFill>
                  <a:schemeClr val="tx1"/>
                </a:solidFill>
                <a:ea typeface="ＭＳ Ｐゴシック" charset="-128"/>
              </a:rPr>
              <a:t>11</a:t>
            </a:r>
            <a:endParaRPr lang="ca-ES" sz="4800" b="1" dirty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 smtClean="0">
                <a:solidFill>
                  <a:schemeClr val="tx1"/>
                </a:solidFill>
                <a:ea typeface="ＭＳ Ｐゴシック" charset="-128"/>
              </a:rPr>
              <a:t>Juliol</a:t>
            </a:r>
            <a:endParaRPr lang="ca-ES" sz="10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5270" y="2027238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b="1" dirty="0" err="1" smtClean="0">
                <a:ea typeface="ＭＳ Ｐゴシック" charset="-128"/>
              </a:rPr>
              <a:t>Dt</a:t>
            </a:r>
            <a:endParaRPr lang="ca-ES" b="1" dirty="0">
              <a:ea typeface="ＭＳ Ｐゴシック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4190" y="2038142"/>
            <a:ext cx="777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b="1" dirty="0" smtClean="0">
                <a:ea typeface="ＭＳ Ｐゴシック" charset="-128"/>
              </a:rPr>
              <a:t>   Dv</a:t>
            </a:r>
            <a:r>
              <a:rPr lang="ca-ES" dirty="0" smtClean="0">
                <a:latin typeface="Arial"/>
              </a:rPr>
              <a:t>**</a:t>
            </a:r>
            <a:endParaRPr lang="ca-ES" altLang="ca-ES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ca-ES" b="1" dirty="0"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1894" y="2029689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b="1" dirty="0" smtClean="0">
                <a:ea typeface="ＭＳ Ｐゴシック" charset="-128"/>
              </a:rPr>
              <a:t>Dl</a:t>
            </a:r>
            <a:endParaRPr lang="ca-ES" b="1" dirty="0"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3355" y="203731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b="1" dirty="0" smtClean="0">
                <a:ea typeface="ＭＳ Ｐゴシック" charset="-128"/>
              </a:rPr>
              <a:t>Dv</a:t>
            </a:r>
            <a:endParaRPr lang="ca-ES" b="1" dirty="0"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574" y="2027238"/>
            <a:ext cx="426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b="1" dirty="0" smtClean="0">
                <a:ea typeface="ＭＳ Ｐゴシック" charset="-128"/>
              </a:rPr>
              <a:t>Dc</a:t>
            </a:r>
          </a:p>
          <a:p>
            <a:pPr algn="ctr">
              <a:defRPr/>
            </a:pPr>
            <a:endParaRPr lang="ca-ES" b="1" dirty="0" smtClean="0">
              <a:ea typeface="ＭＳ Ｐゴシック" charset="-128"/>
            </a:endParaRPr>
          </a:p>
          <a:p>
            <a:pPr algn="ctr">
              <a:defRPr/>
            </a:pPr>
            <a:endParaRPr lang="ca-ES" b="1" dirty="0" smtClean="0">
              <a:ea typeface="ＭＳ Ｐゴシック" charset="-128"/>
            </a:endParaRPr>
          </a:p>
          <a:p>
            <a:pPr algn="ctr">
              <a:defRPr/>
            </a:pPr>
            <a:endParaRPr lang="ca-ES" b="1" dirty="0"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6727" y="5081551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altLang="ca-ES" dirty="0">
                <a:latin typeface="Helvetica" panose="020B0604020202020204" pitchFamily="34" charset="0"/>
                <a:hlinkClick r:id="rId5" tooltip="accesuniversitat.gencat.cat"/>
              </a:rPr>
              <a:t>accesuniversitat.gencat.cat</a:t>
            </a:r>
            <a:endParaRPr lang="ca-ES" altLang="ca-ES" dirty="0">
              <a:latin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7298" y="3699313"/>
            <a:ext cx="48908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100" dirty="0" smtClean="0">
                <a:latin typeface="Arial"/>
              </a:rPr>
              <a:t>                                            ** També els que hi hagin fet altres preferències                                    		si s’ha fet el tràmit d’assignació definitiva</a:t>
            </a:r>
            <a:endParaRPr lang="ca-E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7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7 L -0.00104 0.0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ítol 1">
            <a:extLst>
              <a:ext uri="{FF2B5EF4-FFF2-40B4-BE49-F238E27FC236}">
                <a16:creationId xmlns:a16="http://schemas.microsoft.com/office/drawing/2014/main" id="{C8F1F555-7AD5-454F-92FE-EBA70702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32656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 smtClean="0"/>
              <a:t/>
            </a:r>
            <a:br>
              <a:rPr lang="ca-ES" altLang="ca-ES" dirty="0" smtClean="0"/>
            </a:br>
            <a:r>
              <a:rPr lang="ca-ES" altLang="ca-ES" dirty="0" smtClean="0"/>
              <a:t>Preinscripció </a:t>
            </a:r>
            <a:r>
              <a:rPr lang="ca-ES" altLang="ca-ES" dirty="0"/>
              <a:t>universitària </a:t>
            </a:r>
            <a:r>
              <a:rPr lang="ca-ES" altLang="ca-ES" dirty="0" smtClean="0"/>
              <a:t>2025: calendari</a:t>
            </a:r>
            <a:br>
              <a:rPr lang="ca-ES" altLang="ca-ES" dirty="0" smtClean="0"/>
            </a:br>
            <a:endParaRPr lang="ca-ES" altLang="ca-ES" dirty="0"/>
          </a:p>
        </p:txBody>
      </p:sp>
      <p:sp>
        <p:nvSpPr>
          <p:cNvPr id="8" name="Contenidor de número de diapositiva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53</a:t>
            </a:fld>
            <a:endParaRPr lang="ca-ES" altLang="ca-ES"/>
          </a:p>
        </p:txBody>
      </p:sp>
      <p:graphicFrame>
        <p:nvGraphicFramePr>
          <p:cNvPr id="3" name="Taula 2">
            <a:extLst>
              <a:ext uri="{FF2B5EF4-FFF2-40B4-BE49-F238E27FC236}">
                <a16:creationId xmlns:a16="http://schemas.microsoft.com/office/drawing/2014/main" id="{0BC4C0E0-BA86-8F45-82F8-C0938222EE72}"/>
              </a:ext>
            </a:extLst>
          </p:cNvPr>
          <p:cNvGraphicFramePr>
            <a:graphicFrameLocks noGrp="1"/>
          </p:cNvGraphicFramePr>
          <p:nvPr/>
        </p:nvGraphicFramePr>
        <p:xfrm>
          <a:off x="2482850" y="-1793875"/>
          <a:ext cx="6362700" cy="762000"/>
        </p:xfrm>
        <a:graphic>
          <a:graphicData uri="http://schemas.openxmlformats.org/drawingml/2006/table">
            <a:tbl>
              <a:tblPr/>
              <a:tblGrid>
                <a:gridCol w="328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de la segona assignació: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a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de juliol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 segona assignació: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27 al 29 de juliol </a:t>
                      </a:r>
                      <a:endParaRPr kumimoji="0" lang="es-ES" altLang="ca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379" name="QuadreDeText 3">
            <a:extLst>
              <a:ext uri="{FF2B5EF4-FFF2-40B4-BE49-F238E27FC236}">
                <a16:creationId xmlns:a16="http://schemas.microsoft.com/office/drawing/2014/main" id="{1C8D7510-41F4-4242-ACB1-0EEF2E7EA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620" y="3868258"/>
            <a:ext cx="673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000" dirty="0"/>
              <a:t>Activació tràmit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000" b="1" dirty="0">
                <a:solidFill>
                  <a:srgbClr val="C00000"/>
                </a:solidFill>
              </a:rPr>
              <a:t>«Vull continuar en el procés de reassignació places»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ca-ES" altLang="ca-ES" sz="2000" b="1" dirty="0" smtClean="0">
                <a:solidFill>
                  <a:srgbClr val="C00000"/>
                </a:solidFill>
              </a:rPr>
              <a:t>  Del 24 </a:t>
            </a:r>
            <a:r>
              <a:rPr lang="ca-ES" altLang="ca-ES" sz="2000" b="1" dirty="0">
                <a:solidFill>
                  <a:srgbClr val="C00000"/>
                </a:solidFill>
              </a:rPr>
              <a:t>de juliol al </a:t>
            </a:r>
            <a:r>
              <a:rPr lang="ca-ES" altLang="ca-ES" sz="2000" b="1" dirty="0" smtClean="0">
                <a:solidFill>
                  <a:srgbClr val="C00000"/>
                </a:solidFill>
              </a:rPr>
              <a:t>28 </a:t>
            </a:r>
            <a:r>
              <a:rPr lang="ca-ES" altLang="ca-ES" sz="2000" b="1" dirty="0">
                <a:solidFill>
                  <a:srgbClr val="C00000"/>
                </a:solidFill>
              </a:rPr>
              <a:t>d’agost </a:t>
            </a:r>
          </a:p>
        </p:txBody>
      </p:sp>
      <p:sp>
        <p:nvSpPr>
          <p:cNvPr id="58380" name="Rectangle 2">
            <a:extLst>
              <a:ext uri="{FF2B5EF4-FFF2-40B4-BE49-F238E27FC236}">
                <a16:creationId xmlns:a16="http://schemas.microsoft.com/office/drawing/2014/main" id="{BF26F0C4-0A7D-A24D-9944-4E751BFE8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1296988"/>
            <a:ext cx="20478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>
                <a:solidFill>
                  <a:srgbClr val="000000"/>
                </a:solidFill>
              </a:rPr>
              <a:t>Resultats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>
                <a:solidFill>
                  <a:srgbClr val="000000"/>
                </a:solidFill>
              </a:rPr>
              <a:t>2a assignació </a:t>
            </a:r>
            <a:endParaRPr lang="ca-ES" altLang="ca-ES" b="1">
              <a:solidFill>
                <a:srgbClr val="C00000"/>
              </a:solidFill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707F5E4A-096E-694B-A040-07743EAE27A3}"/>
              </a:ext>
            </a:extLst>
          </p:cNvPr>
          <p:cNvSpPr/>
          <p:nvPr/>
        </p:nvSpPr>
        <p:spPr>
          <a:xfrm>
            <a:off x="534988" y="2111375"/>
            <a:ext cx="1139825" cy="12926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solidFill>
                  <a:schemeClr val="tx1"/>
                </a:solidFill>
                <a:ea typeface="ＭＳ Ｐゴシック" charset="-128"/>
              </a:rPr>
              <a:t>24</a:t>
            </a:r>
            <a:endParaRPr lang="ca-ES" sz="4800" b="1" dirty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-128"/>
              </a:rPr>
              <a:t>Juliol</a:t>
            </a:r>
          </a:p>
          <a:p>
            <a:pPr algn="ctr">
              <a:defRPr/>
            </a:pPr>
            <a:endParaRPr lang="ca-ES" sz="10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8382" name="Rectangle 2">
            <a:extLst>
              <a:ext uri="{FF2B5EF4-FFF2-40B4-BE49-F238E27FC236}">
                <a16:creationId xmlns:a16="http://schemas.microsoft.com/office/drawing/2014/main" id="{8439BC61-A22F-A745-979E-C63D0C181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1296988"/>
            <a:ext cx="2911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>
                <a:solidFill>
                  <a:srgbClr val="000000"/>
                </a:solidFill>
              </a:rPr>
              <a:t>Matrícula universitària</a:t>
            </a:r>
            <a:endParaRPr lang="ca-ES" altLang="ca-ES" b="1">
              <a:solidFill>
                <a:srgbClr val="C00000"/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10FAC48B-6483-8B48-8EA4-11A69D8D52DA}"/>
              </a:ext>
            </a:extLst>
          </p:cNvPr>
          <p:cNvSpPr/>
          <p:nvPr/>
        </p:nvSpPr>
        <p:spPr>
          <a:xfrm>
            <a:off x="2551113" y="2111375"/>
            <a:ext cx="1139825" cy="12926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solidFill>
                  <a:schemeClr val="tx1"/>
                </a:solidFill>
                <a:ea typeface="ＭＳ Ｐゴシック" charset="-128"/>
              </a:rPr>
              <a:t>25</a:t>
            </a:r>
            <a:endParaRPr lang="ca-ES" sz="4800" b="1" dirty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-128"/>
              </a:rPr>
              <a:t>Juliol</a:t>
            </a:r>
          </a:p>
          <a:p>
            <a:pPr algn="ctr">
              <a:defRPr/>
            </a:pPr>
            <a:endParaRPr lang="ca-ES" sz="10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A7AF1FB0-72EC-9D42-B3C0-E0B2B54D2405}"/>
              </a:ext>
            </a:extLst>
          </p:cNvPr>
          <p:cNvSpPr/>
          <p:nvPr/>
        </p:nvSpPr>
        <p:spPr>
          <a:xfrm>
            <a:off x="3819525" y="2111375"/>
            <a:ext cx="1139825" cy="12926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4800" b="1" dirty="0" smtClean="0">
                <a:solidFill>
                  <a:schemeClr val="tx1"/>
                </a:solidFill>
                <a:ea typeface="ＭＳ Ｐゴシック" charset="-128"/>
              </a:rPr>
              <a:t>29</a:t>
            </a:r>
            <a:endParaRPr lang="ca-ES" sz="4800" b="1" dirty="0">
              <a:solidFill>
                <a:schemeClr val="tx1"/>
              </a:solidFill>
              <a:ea typeface="ＭＳ Ｐゴシック" charset="-128"/>
            </a:endParaRPr>
          </a:p>
          <a:p>
            <a:pPr algn="ctr">
              <a:defRPr/>
            </a:pPr>
            <a:r>
              <a:rPr lang="ca-ES" sz="2000" dirty="0">
                <a:solidFill>
                  <a:schemeClr val="tx1"/>
                </a:solidFill>
                <a:ea typeface="ＭＳ Ｐゴシック" charset="-128"/>
              </a:rPr>
              <a:t>Juliol</a:t>
            </a:r>
          </a:p>
          <a:p>
            <a:pPr algn="ctr">
              <a:defRPr/>
            </a:pPr>
            <a:endParaRPr lang="ca-ES" sz="1000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4C7D7DA-19D1-6549-A89C-E9A4695D5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1782763"/>
            <a:ext cx="579437" cy="244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sz="1050" b="1" dirty="0">
                <a:solidFill>
                  <a:srgbClr val="000000"/>
                </a:solidFill>
              </a:rPr>
              <a:t>DEL</a:t>
            </a:r>
            <a:endParaRPr lang="ca-ES" altLang="ca-ES" sz="1050" b="1" dirty="0">
              <a:solidFill>
                <a:srgbClr val="C00000"/>
              </a:solidFill>
            </a:endParaRPr>
          </a:p>
        </p:txBody>
      </p:sp>
      <p:grpSp>
        <p:nvGrpSpPr>
          <p:cNvPr id="58387" name="Agrupa 6">
            <a:extLst>
              <a:ext uri="{FF2B5EF4-FFF2-40B4-BE49-F238E27FC236}">
                <a16:creationId xmlns:a16="http://schemas.microsoft.com/office/drawing/2014/main" id="{56BF75B0-24A4-1A4C-A308-176F1C47BE4D}"/>
              </a:ext>
            </a:extLst>
          </p:cNvPr>
          <p:cNvGrpSpPr>
            <a:grpSpLocks/>
          </p:cNvGrpSpPr>
          <p:nvPr/>
        </p:nvGrpSpPr>
        <p:grpSpPr bwMode="auto">
          <a:xfrm>
            <a:off x="2386542" y="5040313"/>
            <a:ext cx="3265578" cy="730250"/>
            <a:chOff x="4792975" y="5478288"/>
            <a:chExt cx="4190308" cy="730500"/>
          </a:xfrm>
        </p:grpSpPr>
        <p:sp>
          <p:nvSpPr>
            <p:cNvPr id="24" name="Rectangle arrodonit 6">
              <a:extLst>
                <a:ext uri="{FF2B5EF4-FFF2-40B4-BE49-F238E27FC236}">
                  <a16:creationId xmlns:a16="http://schemas.microsoft.com/office/drawing/2014/main" id="{973F55B3-3FCD-444B-B0A5-38E1DB83F8E8}"/>
                </a:ext>
              </a:extLst>
            </p:cNvPr>
            <p:cNvSpPr/>
            <p:nvPr/>
          </p:nvSpPr>
          <p:spPr>
            <a:xfrm>
              <a:off x="4792975" y="5478288"/>
              <a:ext cx="3947369" cy="46053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58390" name="Imatge 4">
              <a:extLst>
                <a:ext uri="{FF2B5EF4-FFF2-40B4-BE49-F238E27FC236}">
                  <a16:creationId xmlns:a16="http://schemas.microsoft.com/office/drawing/2014/main" id="{F997E756-6431-614E-9535-59F871065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8423746" y="5719065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91" name="Rectangle 5">
              <a:extLst>
                <a:ext uri="{FF2B5EF4-FFF2-40B4-BE49-F238E27FC236}">
                  <a16:creationId xmlns:a16="http://schemas.microsoft.com/office/drawing/2014/main" id="{A4F1C8F3-7FCE-7A48-9268-BF7200AF1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5860" y="5519540"/>
              <a:ext cx="184770" cy="36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a-ES" altLang="ca-E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7D44C60C-F847-DD4C-9243-27CC7E3B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1782763"/>
            <a:ext cx="577850" cy="244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sz="1050" b="1" dirty="0">
                <a:solidFill>
                  <a:srgbClr val="000000"/>
                </a:solidFill>
              </a:rPr>
              <a:t>AL</a:t>
            </a:r>
            <a:endParaRPr lang="ca-ES" altLang="ca-ES" sz="1050" b="1" dirty="0">
              <a:solidFill>
                <a:srgbClr val="C00000"/>
              </a:solidFill>
            </a:endParaRPr>
          </a:p>
        </p:txBody>
      </p:sp>
      <p:pic>
        <p:nvPicPr>
          <p:cNvPr id="18" name="Gráfico 21">
            <a:extLst>
              <a:ext uri="{FF2B5EF4-FFF2-40B4-BE49-F238E27FC236}">
                <a16:creationId xmlns:a16="http://schemas.microsoft.com/office/drawing/2014/main" id="{919C712A-06DF-4E4F-A2E4-C37AB986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t="51912" r="22462" b="19977"/>
          <a:stretch>
            <a:fillRect/>
          </a:stretch>
        </p:blipFill>
        <p:spPr bwMode="auto">
          <a:xfrm>
            <a:off x="552451" y="5046340"/>
            <a:ext cx="117157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C5E4F7FD-FCCC-424B-853C-5D76662FF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r="22462" b="50421"/>
          <a:stretch>
            <a:fillRect/>
          </a:stretch>
        </p:blipFill>
        <p:spPr bwMode="auto">
          <a:xfrm>
            <a:off x="552451" y="3789040"/>
            <a:ext cx="1171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1100" y="3440358"/>
            <a:ext cx="3459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200" dirty="0">
                <a:latin typeface="Arial"/>
              </a:rPr>
              <a:t>*Matrícula universitària de totes les preferències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975" y="2047359"/>
            <a:ext cx="38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b="1" dirty="0" err="1" smtClean="0">
                <a:ea typeface="ＭＳ Ｐゴシック" charset="-128"/>
              </a:rPr>
              <a:t>Dj</a:t>
            </a:r>
            <a:endParaRPr lang="ca-ES" b="1" dirty="0"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7457" y="201238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b="1" dirty="0" err="1" smtClean="0">
                <a:ea typeface="ＭＳ Ｐゴシック" charset="-128"/>
              </a:rPr>
              <a:t>Dt</a:t>
            </a:r>
            <a:endParaRPr lang="ca-ES" b="1" dirty="0"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8012" y="2012382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b="1" dirty="0" smtClean="0">
                <a:ea typeface="ＭＳ Ｐゴシック" charset="-128"/>
              </a:rPr>
              <a:t>Dv</a:t>
            </a:r>
            <a:endParaRPr lang="ca-ES" b="1" dirty="0"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6542" y="5096342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altLang="ca-ES" dirty="0">
                <a:latin typeface="Helvetica" panose="020B0604020202020204" pitchFamily="34" charset="0"/>
                <a:hlinkClick r:id="rId5" tooltip="accesuniversitat.gencat.cat"/>
              </a:rPr>
              <a:t>accesuniversitat.gencat.cat</a:t>
            </a:r>
            <a:endParaRPr lang="ca-ES" altLang="ca-ES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7 L -0.00104 0.0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ítol 1">
            <a:extLst>
              <a:ext uri="{FF2B5EF4-FFF2-40B4-BE49-F238E27FC236}">
                <a16:creationId xmlns:a16="http://schemas.microsoft.com/office/drawing/2014/main" id="{3A7282E0-0E7E-8B41-AC91-CF548A95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/>
              <a:t>Reserva de places</a:t>
            </a: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54</a:t>
            </a:fld>
            <a:endParaRPr lang="ca-ES" altLang="ca-ES"/>
          </a:p>
        </p:txBody>
      </p:sp>
      <p:graphicFrame>
        <p:nvGraphicFramePr>
          <p:cNvPr id="2" name="Taula 1">
            <a:extLst>
              <a:ext uri="{FF2B5EF4-FFF2-40B4-BE49-F238E27FC236}">
                <a16:creationId xmlns:a16="http://schemas.microsoft.com/office/drawing/2014/main" id="{CCB58823-BF51-6E49-9A6F-51BE6572A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30726"/>
              </p:ext>
            </p:extLst>
          </p:nvPr>
        </p:nvGraphicFramePr>
        <p:xfrm>
          <a:off x="508000" y="1412875"/>
          <a:ext cx="8240714" cy="4300454"/>
        </p:xfrm>
        <a:graphic>
          <a:graphicData uri="http://schemas.openxmlformats.org/drawingml/2006/table">
            <a:tbl>
              <a:tblPr/>
              <a:tblGrid>
                <a:gridCol w="132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985">
                <a:tc rowSpan="6">
                  <a:txBody>
                    <a:bodyPr/>
                    <a:lstStyle/>
                    <a:p>
                      <a:pPr algn="l" fontAlgn="ctr"/>
                      <a:r>
                        <a:rPr lang="ca-ES" sz="1800" b="1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Quota</a:t>
                      </a:r>
                    </a:p>
                    <a:p>
                      <a:pPr algn="l" fontAlgn="ctr"/>
                      <a:r>
                        <a:rPr lang="ca-ES" sz="1800" b="1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general </a:t>
                      </a:r>
                    </a:p>
                    <a:p>
                      <a:pPr algn="l" fontAlgn="ctr"/>
                      <a:r>
                        <a:rPr lang="ca-ES" sz="1800" b="1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 places</a:t>
                      </a:r>
                    </a:p>
                  </a:txBody>
                  <a:tcPr marL="5327" marR="5327" marT="532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Estudiants amb PAU o assimilats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8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Títols de tècnic superior de formació professional o assimilats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8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Títols de tècnic superior d'arts plàstiques i disseny o assimilats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8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Títols de tècnic esportiu superior o assimilats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8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Estudiants procedents de sistemes educatius d'estats membres i d'altres estats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Estudiants de sistemes educatius estrangers amb convalidació parcial d'estudis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812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1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Quotes de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1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reserva </a:t>
                      </a:r>
                      <a:br>
                        <a:rPr lang="ca-ES" sz="1800" b="1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800" b="1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 places</a:t>
                      </a:r>
                    </a:p>
                    <a:p>
                      <a:pPr algn="l" fontAlgn="ctr"/>
                      <a:endParaRPr lang="ca-ES" sz="1200" b="1" i="0" u="none" strike="noStrike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7" marR="5327" marT="532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Més grans de 25 anys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 </a:t>
                      </a:r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les places de cada ensenyament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98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Més grans de 45 anys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 </a:t>
                      </a:r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les places de cada ensenyament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98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Més grans de 40 anys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 </a:t>
                      </a:r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les places de cada ensenyament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98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Titulats universitaris i assimilats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 </a:t>
                      </a:r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les places de cada ensenyament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98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Estudiants amb discapacitat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 </a:t>
                      </a:r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les places de cada ensenyament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05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Esportistes d'alt nivell o d'alt rendiment</a:t>
                      </a:r>
                    </a:p>
                  </a:txBody>
                  <a:tcPr marL="5327" marR="5327" marT="532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 </a:t>
                      </a:r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les places en qualsevol estudi universitari. </a:t>
                      </a:r>
                      <a:b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 </a:t>
                      </a:r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als estudis d'educació primària, fisioteràpia i ciències de l'activitat física i de l'esport</a:t>
                      </a:r>
                      <a:endParaRPr lang="ca-E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48122">
                <a:tc vMerge="1">
                  <a:txBody>
                    <a:bodyPr/>
                    <a:lstStyle/>
                    <a:p>
                      <a:pPr algn="l" fontAlgn="ctr"/>
                      <a:endParaRPr lang="ca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7" marR="5327" marT="5327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anose="020B0604020202020204" pitchFamily="34" charset="0"/>
                        </a:rPr>
                        <a:t>Membres</a:t>
                      </a:r>
                      <a:r>
                        <a:rPr lang="ca-ES" sz="12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anose="020B0604020202020204" pitchFamily="34" charset="0"/>
                        </a:rPr>
                        <a:t> del poble gitano</a:t>
                      </a:r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anose="020B0604020202020204" pitchFamily="34" charset="0"/>
                        </a:rPr>
                        <a:t> que estiguin inclosos en El Programa del Poble </a:t>
                      </a:r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anose="020B0604020202020204" pitchFamily="34" charset="0"/>
                        </a:rPr>
                        <a:t>Gitano</a:t>
                      </a:r>
                    </a:p>
                    <a:p>
                      <a:pPr algn="l" fontAlgn="b"/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Tutelats i </a:t>
                      </a:r>
                      <a:r>
                        <a:rPr lang="ca-ES" sz="12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Extutelats</a:t>
                      </a:r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7" marR="5327" marT="532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200" b="1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ca-ES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ca-E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plaça </a:t>
                      </a:r>
                      <a:r>
                        <a:rPr lang="ca-E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 a cada centre </a:t>
                      </a:r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d’estudi</a:t>
                      </a:r>
                    </a:p>
                    <a:p>
                      <a:pPr algn="l" fontAlgn="ctr"/>
                      <a:r>
                        <a:rPr lang="ca-ES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plaça </a:t>
                      </a:r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 a cada centre</a:t>
                      </a:r>
                      <a:r>
                        <a:rPr lang="ca-ES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d’estudi</a:t>
                      </a:r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7" marR="5327" marT="5327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9432" name="CuadroTexto 3">
            <a:extLst>
              <a:ext uri="{FF2B5EF4-FFF2-40B4-BE49-F238E27FC236}">
                <a16:creationId xmlns:a16="http://schemas.microsoft.com/office/drawing/2014/main" id="{E3D32D61-2F9D-A844-B2BF-561350557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ángulo 89">
            <a:extLst>
              <a:ext uri="{FF2B5EF4-FFF2-40B4-BE49-F238E27FC236}">
                <a16:creationId xmlns:a16="http://schemas.microsoft.com/office/drawing/2014/main" id="{A06612DA-4D3E-1544-AA1E-08C339B12041}"/>
              </a:ext>
            </a:extLst>
          </p:cNvPr>
          <p:cNvSpPr/>
          <p:nvPr/>
        </p:nvSpPr>
        <p:spPr>
          <a:xfrm>
            <a:off x="3419475" y="2976563"/>
            <a:ext cx="2305050" cy="1244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FCE04B48-7FCB-5246-9250-8E075AE83180}"/>
              </a:ext>
            </a:extLst>
          </p:cNvPr>
          <p:cNvSpPr/>
          <p:nvPr/>
        </p:nvSpPr>
        <p:spPr>
          <a:xfrm>
            <a:off x="5988050" y="2976563"/>
            <a:ext cx="2303463" cy="1244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1571585-FA18-F349-B40C-E847915ADABF}"/>
              </a:ext>
            </a:extLst>
          </p:cNvPr>
          <p:cNvSpPr/>
          <p:nvPr/>
        </p:nvSpPr>
        <p:spPr>
          <a:xfrm>
            <a:off x="922338" y="2976563"/>
            <a:ext cx="2303462" cy="1244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0420" name="Títol 1">
            <a:extLst>
              <a:ext uri="{FF2B5EF4-FFF2-40B4-BE49-F238E27FC236}">
                <a16:creationId xmlns:a16="http://schemas.microsoft.com/office/drawing/2014/main" id="{7CD898C4-5EB4-8A41-826F-5795DD15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Exemple d’assignació de places</a:t>
            </a: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55</a:t>
            </a:fld>
            <a:endParaRPr lang="ca-ES" altLang="ca-ES"/>
          </a:p>
        </p:txBody>
      </p:sp>
      <p:sp>
        <p:nvSpPr>
          <p:cNvPr id="60423" name="Rectángulo 64">
            <a:extLst>
              <a:ext uri="{FF2B5EF4-FFF2-40B4-BE49-F238E27FC236}">
                <a16:creationId xmlns:a16="http://schemas.microsoft.com/office/drawing/2014/main" id="{0AA9F522-DBB4-C049-A9DE-7B0561BFB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967" y="1633507"/>
            <a:ext cx="2648482" cy="40011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Estudis de Medicina</a:t>
            </a:r>
          </a:p>
        </p:txBody>
      </p:sp>
      <p:grpSp>
        <p:nvGrpSpPr>
          <p:cNvPr id="2" name="Agrupa 1"/>
          <p:cNvGrpSpPr/>
          <p:nvPr/>
        </p:nvGrpSpPr>
        <p:grpSpPr>
          <a:xfrm>
            <a:off x="1531268" y="4098925"/>
            <a:ext cx="952500" cy="950913"/>
            <a:chOff x="1316038" y="4098925"/>
            <a:chExt cx="952500" cy="950913"/>
          </a:xfrm>
        </p:grpSpPr>
        <p:sp>
          <p:nvSpPr>
            <p:cNvPr id="72" name="Oval 10">
              <a:extLst>
                <a:ext uri="{FF2B5EF4-FFF2-40B4-BE49-F238E27FC236}">
                  <a16:creationId xmlns:a16="http://schemas.microsoft.com/office/drawing/2014/main" id="{CD6E6240-DB44-C44E-A454-047D1D4659B4}"/>
                </a:ext>
              </a:extLst>
            </p:cNvPr>
            <p:cNvSpPr/>
            <p:nvPr/>
          </p:nvSpPr>
          <p:spPr>
            <a:xfrm>
              <a:off x="1316038" y="4098925"/>
              <a:ext cx="952500" cy="950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73" name="Rectangle 9">
              <a:extLst>
                <a:ext uri="{FF2B5EF4-FFF2-40B4-BE49-F238E27FC236}">
                  <a16:creationId xmlns:a16="http://schemas.microsoft.com/office/drawing/2014/main" id="{9302C74C-C37E-D24E-A59C-A9BF34327841}"/>
                </a:ext>
              </a:extLst>
            </p:cNvPr>
            <p:cNvSpPr/>
            <p:nvPr/>
          </p:nvSpPr>
          <p:spPr>
            <a:xfrm>
              <a:off x="1365250" y="4221163"/>
              <a:ext cx="844550" cy="584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ca-ES" altLang="ca-ES" sz="1600" b="1" dirty="0">
                  <a:solidFill>
                    <a:schemeClr val="bg1"/>
                  </a:solidFill>
                  <a:latin typeface="+mj-lt"/>
                </a:rPr>
                <a:t>2</a:t>
              </a:r>
            </a:p>
            <a:p>
              <a:pPr algn="ctr" eaLnBrk="1" hangingPunct="1">
                <a:defRPr/>
              </a:pPr>
              <a:r>
                <a:rPr lang="ca-ES" altLang="ca-ES" sz="1600" b="1" dirty="0">
                  <a:solidFill>
                    <a:schemeClr val="bg1"/>
                  </a:solidFill>
                  <a:latin typeface="+mj-lt"/>
                </a:rPr>
                <a:t>places</a:t>
              </a:r>
            </a:p>
          </p:txBody>
        </p:sp>
      </p:grpSp>
      <p:sp>
        <p:nvSpPr>
          <p:cNvPr id="60426" name="Line 10">
            <a:extLst>
              <a:ext uri="{FF2B5EF4-FFF2-40B4-BE49-F238E27FC236}">
                <a16:creationId xmlns:a16="http://schemas.microsoft.com/office/drawing/2014/main" id="{1CED9F96-718A-7F45-BFC3-D2BB77E7F2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1863" y="2032000"/>
            <a:ext cx="2370137" cy="95091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60429" name="Picture 32" descr="Universitat de Girona | Pleamar">
            <a:extLst>
              <a:ext uri="{FF2B5EF4-FFF2-40B4-BE49-F238E27FC236}">
                <a16:creationId xmlns:a16="http://schemas.microsoft.com/office/drawing/2014/main" id="{2076BEA2-FF01-384D-8ECE-4096BE84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19128" r="15002" b="19171"/>
          <a:stretch>
            <a:fillRect/>
          </a:stretch>
        </p:blipFill>
        <p:spPr bwMode="auto">
          <a:xfrm>
            <a:off x="6494611" y="3155914"/>
            <a:ext cx="1244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0" name="Line 10">
            <a:extLst>
              <a:ext uri="{FF2B5EF4-FFF2-40B4-BE49-F238E27FC236}">
                <a16:creationId xmlns:a16="http://schemas.microsoft.com/office/drawing/2014/main" id="{56A456DE-4C55-1149-B851-05DF540ED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047875"/>
            <a:ext cx="2568575" cy="92868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0431" name="Line 10">
            <a:extLst>
              <a:ext uri="{FF2B5EF4-FFF2-40B4-BE49-F238E27FC236}">
                <a16:creationId xmlns:a16="http://schemas.microsoft.com/office/drawing/2014/main" id="{BD8CEA33-1B92-FA4A-A8CD-E59AFCE73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025650"/>
            <a:ext cx="0" cy="9493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" name="Agrupa 2"/>
          <p:cNvGrpSpPr/>
          <p:nvPr/>
        </p:nvGrpSpPr>
        <p:grpSpPr>
          <a:xfrm>
            <a:off x="4067944" y="4098925"/>
            <a:ext cx="952500" cy="950913"/>
            <a:chOff x="4095750" y="4098925"/>
            <a:chExt cx="952500" cy="950913"/>
          </a:xfrm>
        </p:grpSpPr>
        <p:sp>
          <p:nvSpPr>
            <p:cNvPr id="105" name="Oval 10">
              <a:extLst>
                <a:ext uri="{FF2B5EF4-FFF2-40B4-BE49-F238E27FC236}">
                  <a16:creationId xmlns:a16="http://schemas.microsoft.com/office/drawing/2014/main" id="{1FBA3EBF-A54E-F148-A70F-43064BB8BC8C}"/>
                </a:ext>
              </a:extLst>
            </p:cNvPr>
            <p:cNvSpPr/>
            <p:nvPr/>
          </p:nvSpPr>
          <p:spPr>
            <a:xfrm>
              <a:off x="4095750" y="4098925"/>
              <a:ext cx="952500" cy="950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106" name="Rectangle 9">
              <a:extLst>
                <a:ext uri="{FF2B5EF4-FFF2-40B4-BE49-F238E27FC236}">
                  <a16:creationId xmlns:a16="http://schemas.microsoft.com/office/drawing/2014/main" id="{2B6573BC-F7C8-5C4B-A392-0376D262A61C}"/>
                </a:ext>
              </a:extLst>
            </p:cNvPr>
            <p:cNvSpPr/>
            <p:nvPr/>
          </p:nvSpPr>
          <p:spPr>
            <a:xfrm>
              <a:off x="4144963" y="4221163"/>
              <a:ext cx="844550" cy="584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ca-ES" altLang="ca-ES" sz="16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  <a:p>
              <a:pPr algn="ctr" eaLnBrk="1" hangingPunct="1">
                <a:defRPr/>
              </a:pPr>
              <a:r>
                <a:rPr lang="ca-ES" altLang="ca-ES" sz="1600" b="1" dirty="0">
                  <a:solidFill>
                    <a:schemeClr val="bg1"/>
                  </a:solidFill>
                  <a:latin typeface="+mj-lt"/>
                </a:rPr>
                <a:t>plaça</a:t>
              </a:r>
            </a:p>
          </p:txBody>
        </p:sp>
      </p:grpSp>
      <p:grpSp>
        <p:nvGrpSpPr>
          <p:cNvPr id="4" name="Agrupa 3"/>
          <p:cNvGrpSpPr/>
          <p:nvPr/>
        </p:nvGrpSpPr>
        <p:grpSpPr>
          <a:xfrm>
            <a:off x="6645423" y="4098925"/>
            <a:ext cx="950913" cy="950913"/>
            <a:chOff x="6696075" y="4098925"/>
            <a:chExt cx="950913" cy="950913"/>
          </a:xfrm>
        </p:grpSpPr>
        <p:sp>
          <p:nvSpPr>
            <p:cNvPr id="107" name="Oval 10">
              <a:extLst>
                <a:ext uri="{FF2B5EF4-FFF2-40B4-BE49-F238E27FC236}">
                  <a16:creationId xmlns:a16="http://schemas.microsoft.com/office/drawing/2014/main" id="{D6FB5395-387E-1643-B372-81C71D85A709}"/>
                </a:ext>
              </a:extLst>
            </p:cNvPr>
            <p:cNvSpPr/>
            <p:nvPr/>
          </p:nvSpPr>
          <p:spPr>
            <a:xfrm>
              <a:off x="6696075" y="4098925"/>
              <a:ext cx="950913" cy="950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108" name="Rectangle 9">
              <a:extLst>
                <a:ext uri="{FF2B5EF4-FFF2-40B4-BE49-F238E27FC236}">
                  <a16:creationId xmlns:a16="http://schemas.microsoft.com/office/drawing/2014/main" id="{88352883-F4A9-1246-92EE-F163338E6938}"/>
                </a:ext>
              </a:extLst>
            </p:cNvPr>
            <p:cNvSpPr/>
            <p:nvPr/>
          </p:nvSpPr>
          <p:spPr>
            <a:xfrm>
              <a:off x="6745288" y="4221163"/>
              <a:ext cx="844550" cy="584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ca-ES" altLang="ca-ES" sz="1600" b="1" dirty="0">
                  <a:solidFill>
                    <a:schemeClr val="bg1"/>
                  </a:solidFill>
                  <a:latin typeface="+mj-lt"/>
                </a:rPr>
                <a:t>1</a:t>
              </a:r>
            </a:p>
            <a:p>
              <a:pPr algn="ctr" eaLnBrk="1" hangingPunct="1">
                <a:defRPr/>
              </a:pPr>
              <a:r>
                <a:rPr lang="ca-ES" altLang="ca-ES" sz="1600" b="1" dirty="0">
                  <a:solidFill>
                    <a:schemeClr val="bg1"/>
                  </a:solidFill>
                  <a:latin typeface="+mj-lt"/>
                </a:rPr>
                <a:t>plaça</a:t>
              </a:r>
            </a:p>
          </p:txBody>
        </p:sp>
      </p:grp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62" y="3254177"/>
            <a:ext cx="1885213" cy="567135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58" y="3334724"/>
            <a:ext cx="1991747" cy="44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ítol 1">
            <a:extLst>
              <a:ext uri="{FF2B5EF4-FFF2-40B4-BE49-F238E27FC236}">
                <a16:creationId xmlns:a16="http://schemas.microsoft.com/office/drawing/2014/main" id="{8202AB72-7E4C-B24E-894B-EB394739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Exemple d’assignació de places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56</a:t>
            </a:fld>
            <a:endParaRPr lang="ca-ES" altLang="ca-ES"/>
          </a:p>
        </p:txBody>
      </p:sp>
      <p:sp>
        <p:nvSpPr>
          <p:cNvPr id="61444" name="QuadreDeText 24">
            <a:extLst>
              <a:ext uri="{FF2B5EF4-FFF2-40B4-BE49-F238E27FC236}">
                <a16:creationId xmlns:a16="http://schemas.microsoft.com/office/drawing/2014/main" id="{CCF6A165-1648-734A-B6A4-EC7DFFFCF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2301875"/>
            <a:ext cx="9667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smtClean="0"/>
              <a:t>Jana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(13,258) </a:t>
            </a:r>
          </a:p>
        </p:txBody>
      </p:sp>
      <p:sp>
        <p:nvSpPr>
          <p:cNvPr id="61445" name="Rectángulo 41">
            <a:extLst>
              <a:ext uri="{FF2B5EF4-FFF2-40B4-BE49-F238E27FC236}">
                <a16:creationId xmlns:a16="http://schemas.microsoft.com/office/drawing/2014/main" id="{EA325747-4F83-CD4D-B9CA-4A38E351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328864"/>
            <a:ext cx="1327423" cy="27699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ctr" hangingPunct="1"/>
            <a:r>
              <a:rPr lang="ca-ES" altLang="ca-E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MEDICINA UB</a:t>
            </a:r>
          </a:p>
        </p:txBody>
      </p:sp>
      <p:sp>
        <p:nvSpPr>
          <p:cNvPr id="61446" name="QuadreDeText 24">
            <a:extLst>
              <a:ext uri="{FF2B5EF4-FFF2-40B4-BE49-F238E27FC236}">
                <a16:creationId xmlns:a16="http://schemas.microsoft.com/office/drawing/2014/main" id="{282D99BB-645E-7442-BE9C-84E32C4CB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37" y="2938463"/>
            <a:ext cx="9172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smtClean="0"/>
              <a:t>Leo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(12,458)</a:t>
            </a:r>
          </a:p>
        </p:txBody>
      </p:sp>
      <p:sp>
        <p:nvSpPr>
          <p:cNvPr id="61447" name="Rectángulo 43">
            <a:extLst>
              <a:ext uri="{FF2B5EF4-FFF2-40B4-BE49-F238E27FC236}">
                <a16:creationId xmlns:a16="http://schemas.microsoft.com/office/drawing/2014/main" id="{2A1765B5-615D-3D4C-9B1B-0848EEA1D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2974975"/>
            <a:ext cx="1319485" cy="27699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MEDICINA UB</a:t>
            </a:r>
          </a:p>
        </p:txBody>
      </p:sp>
      <p:sp>
        <p:nvSpPr>
          <p:cNvPr id="61448" name="QuadreDeText 24">
            <a:extLst>
              <a:ext uri="{FF2B5EF4-FFF2-40B4-BE49-F238E27FC236}">
                <a16:creationId xmlns:a16="http://schemas.microsoft.com/office/drawing/2014/main" id="{DDEF9612-FD31-134B-BDC7-A2748622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573463"/>
            <a:ext cx="9159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smtClean="0"/>
              <a:t>Júlia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(12,342)</a:t>
            </a:r>
          </a:p>
        </p:txBody>
      </p:sp>
      <p:sp>
        <p:nvSpPr>
          <p:cNvPr id="61449" name="Rectángulo 45">
            <a:extLst>
              <a:ext uri="{FF2B5EF4-FFF2-40B4-BE49-F238E27FC236}">
                <a16:creationId xmlns:a16="http://schemas.microsoft.com/office/drawing/2014/main" id="{FB28C50F-51CB-BE45-A68E-B60559DF8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3587751"/>
            <a:ext cx="1319485" cy="282574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MEDICINA UB</a:t>
            </a:r>
          </a:p>
        </p:txBody>
      </p:sp>
      <p:sp>
        <p:nvSpPr>
          <p:cNvPr id="61450" name="Rectángulo 46">
            <a:extLst>
              <a:ext uri="{FF2B5EF4-FFF2-40B4-BE49-F238E27FC236}">
                <a16:creationId xmlns:a16="http://schemas.microsoft.com/office/drawing/2014/main" id="{882542C5-5EAB-234F-A84C-90E60E2EE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975" y="3595888"/>
            <a:ext cx="1324669" cy="276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fontAlgn="ctr" hangingPunct="1"/>
            <a:r>
              <a:rPr lang="ca-ES" altLang="ca-E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MEDICINA URV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8FB1FA8-3341-8B45-B965-E1D382FDDE2E}"/>
              </a:ext>
            </a:extLst>
          </p:cNvPr>
          <p:cNvSpPr/>
          <p:nvPr/>
        </p:nvSpPr>
        <p:spPr>
          <a:xfrm>
            <a:off x="3295924" y="2328862"/>
            <a:ext cx="1288720" cy="3152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B27BF96D-B767-A14D-AD45-704C7891421A}"/>
              </a:ext>
            </a:extLst>
          </p:cNvPr>
          <p:cNvSpPr/>
          <p:nvPr/>
        </p:nvSpPr>
        <p:spPr>
          <a:xfrm>
            <a:off x="4640637" y="3595889"/>
            <a:ext cx="1171937" cy="268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453" name="QuadreDeText 24">
            <a:extLst>
              <a:ext uri="{FF2B5EF4-FFF2-40B4-BE49-F238E27FC236}">
                <a16:creationId xmlns:a16="http://schemas.microsoft.com/office/drawing/2014/main" id="{DE05D219-C3A7-DC4F-BBB4-DD28CE57B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4191297"/>
            <a:ext cx="9667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err="1" smtClean="0"/>
              <a:t>Maël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(12,270) </a:t>
            </a:r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endParaRPr lang="ca-ES" altLang="ca-ES" sz="1900" dirty="0"/>
          </a:p>
        </p:txBody>
      </p:sp>
      <p:sp>
        <p:nvSpPr>
          <p:cNvPr id="61454" name="Rectángulo 51">
            <a:extLst>
              <a:ext uri="{FF2B5EF4-FFF2-40B4-BE49-F238E27FC236}">
                <a16:creationId xmlns:a16="http://schemas.microsoft.com/office/drawing/2014/main" id="{F8418BD5-2B3D-674F-9453-20ECC992C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4229101"/>
            <a:ext cx="1319485" cy="27699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MEDICINA UB</a:t>
            </a:r>
          </a:p>
        </p:txBody>
      </p:sp>
      <p:sp>
        <p:nvSpPr>
          <p:cNvPr id="61455" name="Rectángulo 52">
            <a:extLst>
              <a:ext uri="{FF2B5EF4-FFF2-40B4-BE49-F238E27FC236}">
                <a16:creationId xmlns:a16="http://schemas.microsoft.com/office/drawing/2014/main" id="{DB7424BF-DB77-B140-AAD5-71DD9843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974" y="4224239"/>
            <a:ext cx="1324669" cy="276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fontAlgn="ctr" hangingPunct="1"/>
            <a:r>
              <a:rPr lang="ca-ES" altLang="ca-E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MEDICINA URV</a:t>
            </a:r>
          </a:p>
        </p:txBody>
      </p:sp>
      <p:sp>
        <p:nvSpPr>
          <p:cNvPr id="61456" name="Rectángulo 53">
            <a:extLst>
              <a:ext uri="{FF2B5EF4-FFF2-40B4-BE49-F238E27FC236}">
                <a16:creationId xmlns:a16="http://schemas.microsoft.com/office/drawing/2014/main" id="{46CB5590-F433-0846-B07C-ADFDDEE19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637" y="4224239"/>
            <a:ext cx="1333276" cy="276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MEDICINA UdG</a:t>
            </a:r>
          </a:p>
        </p:txBody>
      </p:sp>
      <p:sp>
        <p:nvSpPr>
          <p:cNvPr id="61457" name="QuadreDeText 24">
            <a:extLst>
              <a:ext uri="{FF2B5EF4-FFF2-40B4-BE49-F238E27FC236}">
                <a16:creationId xmlns:a16="http://schemas.microsoft.com/office/drawing/2014/main" id="{34535E66-A367-C94D-A67F-62A66C219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11" y="4798219"/>
            <a:ext cx="9667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smtClean="0"/>
              <a:t>Olivia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(12,240) </a:t>
            </a:r>
          </a:p>
        </p:txBody>
      </p:sp>
      <p:sp>
        <p:nvSpPr>
          <p:cNvPr id="61458" name="Rectángulo 55">
            <a:extLst>
              <a:ext uri="{FF2B5EF4-FFF2-40B4-BE49-F238E27FC236}">
                <a16:creationId xmlns:a16="http://schemas.microsoft.com/office/drawing/2014/main" id="{D4FEAC96-01CF-4240-81DC-ABEBDD8A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4859338"/>
            <a:ext cx="1319485" cy="27699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MEDICINA UB</a:t>
            </a:r>
          </a:p>
        </p:txBody>
      </p:sp>
      <p:sp>
        <p:nvSpPr>
          <p:cNvPr id="61459" name="Rectángulo 56">
            <a:extLst>
              <a:ext uri="{FF2B5EF4-FFF2-40B4-BE49-F238E27FC236}">
                <a16:creationId xmlns:a16="http://schemas.microsoft.com/office/drawing/2014/main" id="{2D192481-C310-3944-8A5C-EE288192E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974" y="4859338"/>
            <a:ext cx="1324669" cy="276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fontAlgn="ctr" hangingPunct="1"/>
            <a:r>
              <a:rPr lang="ca-ES" altLang="ca-E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MEDICINA URV</a:t>
            </a:r>
          </a:p>
        </p:txBody>
      </p:sp>
      <p:sp>
        <p:nvSpPr>
          <p:cNvPr id="61460" name="Rectángulo 57">
            <a:extLst>
              <a:ext uri="{FF2B5EF4-FFF2-40B4-BE49-F238E27FC236}">
                <a16:creationId xmlns:a16="http://schemas.microsoft.com/office/drawing/2014/main" id="{7B251535-92CB-7147-8D49-ED62ACB54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637" y="4861259"/>
            <a:ext cx="1328419" cy="276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fontAlgn="ctr" hangingPunct="1"/>
            <a:r>
              <a:rPr lang="ca-ES" altLang="ca-E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MEDICINA UdG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4668062" y="2328863"/>
            <a:ext cx="1144513" cy="275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8856FE84-ACDF-044C-8CAE-F3632A7558EB}"/>
              </a:ext>
            </a:extLst>
          </p:cNvPr>
          <p:cNvSpPr/>
          <p:nvPr/>
        </p:nvSpPr>
        <p:spPr>
          <a:xfrm>
            <a:off x="4642643" y="2964873"/>
            <a:ext cx="1169931" cy="3033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463" name="QuadreDeText 24">
            <a:extLst>
              <a:ext uri="{FF2B5EF4-FFF2-40B4-BE49-F238E27FC236}">
                <a16:creationId xmlns:a16="http://schemas.microsoft.com/office/drawing/2014/main" id="{A1D1D39C-EDF1-7148-9178-67E59B99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44" y="1720045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/>
              <a:t>Alumne</a:t>
            </a:r>
          </a:p>
        </p:txBody>
      </p:sp>
      <p:sp>
        <p:nvSpPr>
          <p:cNvPr id="61464" name="QuadreDeText 24">
            <a:extLst>
              <a:ext uri="{FF2B5EF4-FFF2-40B4-BE49-F238E27FC236}">
                <a16:creationId xmlns:a16="http://schemas.microsoft.com/office/drawing/2014/main" id="{926BE8D6-7F2F-9D4F-BAA5-22565C8FC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603" y="1818391"/>
            <a:ext cx="14714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/>
              <a:t>1a Preferència</a:t>
            </a:r>
          </a:p>
        </p:txBody>
      </p:sp>
      <p:sp>
        <p:nvSpPr>
          <p:cNvPr id="61465" name="QuadreDeText 24">
            <a:extLst>
              <a:ext uri="{FF2B5EF4-FFF2-40B4-BE49-F238E27FC236}">
                <a16:creationId xmlns:a16="http://schemas.microsoft.com/office/drawing/2014/main" id="{63F9245D-A0B7-F643-BE6C-15421C87F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819781"/>
            <a:ext cx="21193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/>
              <a:t>2a Preferència</a:t>
            </a:r>
          </a:p>
        </p:txBody>
      </p:sp>
      <p:sp>
        <p:nvSpPr>
          <p:cNvPr id="61466" name="QuadreDeText 24">
            <a:extLst>
              <a:ext uri="{FF2B5EF4-FFF2-40B4-BE49-F238E27FC236}">
                <a16:creationId xmlns:a16="http://schemas.microsoft.com/office/drawing/2014/main" id="{F6206CF4-B269-894D-8C7E-9D00474D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635" y="1838931"/>
            <a:ext cx="20653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/>
              <a:t>3a Preferència</a:t>
            </a:r>
          </a:p>
        </p:txBody>
      </p:sp>
      <p:sp>
        <p:nvSpPr>
          <p:cNvPr id="61467" name="Rectángulo 67">
            <a:extLst>
              <a:ext uri="{FF2B5EF4-FFF2-40B4-BE49-F238E27FC236}">
                <a16:creationId xmlns:a16="http://schemas.microsoft.com/office/drawing/2014/main" id="{F9297611-EE59-964A-BDD3-74E768515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634" y="2995509"/>
            <a:ext cx="1345223" cy="276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200" b="1" dirty="0">
                <a:solidFill>
                  <a:srgbClr val="FFFFFF"/>
                </a:solidFill>
                <a:latin typeface="Arial" panose="020B0604020202020204" pitchFamily="34" charset="0"/>
              </a:rPr>
              <a:t>MEDICINA URV</a:t>
            </a:r>
          </a:p>
        </p:txBody>
      </p:sp>
      <p:grpSp>
        <p:nvGrpSpPr>
          <p:cNvPr id="61468" name="Grupo 3">
            <a:extLst>
              <a:ext uri="{FF2B5EF4-FFF2-40B4-BE49-F238E27FC236}">
                <a16:creationId xmlns:a16="http://schemas.microsoft.com/office/drawing/2014/main" id="{329C31E3-551A-3F4B-81C7-03C545FAFA80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2263775"/>
            <a:ext cx="400050" cy="369888"/>
            <a:chOff x="393822" y="2263793"/>
            <a:chExt cx="399973" cy="369332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B3962D34-33DE-D34E-8AAB-8626EF4518AA}"/>
                </a:ext>
              </a:extLst>
            </p:cNvPr>
            <p:cNvSpPr/>
            <p:nvPr/>
          </p:nvSpPr>
          <p:spPr>
            <a:xfrm>
              <a:off x="427154" y="2263793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0574F9EA-81E7-6149-AC78-E9F77D9B0F26}"/>
                </a:ext>
              </a:extLst>
            </p:cNvPr>
            <p:cNvSpPr/>
            <p:nvPr/>
          </p:nvSpPr>
          <p:spPr>
            <a:xfrm>
              <a:off x="393822" y="2263793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1469" name="Grupo 4">
            <a:extLst>
              <a:ext uri="{FF2B5EF4-FFF2-40B4-BE49-F238E27FC236}">
                <a16:creationId xmlns:a16="http://schemas.microsoft.com/office/drawing/2014/main" id="{728B9CF0-F62E-154C-B6D8-1AE59A013A8D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2882900"/>
            <a:ext cx="400050" cy="368300"/>
            <a:chOff x="393822" y="2882560"/>
            <a:chExt cx="399973" cy="369332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AA729321-72ED-9845-B9D0-C18CA422AEEC}"/>
                </a:ext>
              </a:extLst>
            </p:cNvPr>
            <p:cNvSpPr/>
            <p:nvPr/>
          </p:nvSpPr>
          <p:spPr>
            <a:xfrm>
              <a:off x="427154" y="2882560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DA286BCE-B6EA-3043-9743-7A73F22D33BC}"/>
                </a:ext>
              </a:extLst>
            </p:cNvPr>
            <p:cNvSpPr/>
            <p:nvPr/>
          </p:nvSpPr>
          <p:spPr>
            <a:xfrm>
              <a:off x="393822" y="2882560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1470" name="Grupo 5">
            <a:extLst>
              <a:ext uri="{FF2B5EF4-FFF2-40B4-BE49-F238E27FC236}">
                <a16:creationId xmlns:a16="http://schemas.microsoft.com/office/drawing/2014/main" id="{CB70A5CF-F5DD-754A-B2D3-7FE68BDAD100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3502025"/>
            <a:ext cx="400050" cy="368300"/>
            <a:chOff x="393822" y="3501327"/>
            <a:chExt cx="399973" cy="369332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43E23D08-4F08-AC4E-9443-8EAA84992E24}"/>
                </a:ext>
              </a:extLst>
            </p:cNvPr>
            <p:cNvSpPr/>
            <p:nvPr/>
          </p:nvSpPr>
          <p:spPr>
            <a:xfrm>
              <a:off x="427154" y="3501327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57B7619F-642E-0649-B433-DC16E0E16035}"/>
                </a:ext>
              </a:extLst>
            </p:cNvPr>
            <p:cNvSpPr/>
            <p:nvPr/>
          </p:nvSpPr>
          <p:spPr>
            <a:xfrm>
              <a:off x="393822" y="3501327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1471" name="Grupo 6">
            <a:extLst>
              <a:ext uri="{FF2B5EF4-FFF2-40B4-BE49-F238E27FC236}">
                <a16:creationId xmlns:a16="http://schemas.microsoft.com/office/drawing/2014/main" id="{091B5239-8B89-2D45-9948-45C18E1E1A46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4119563"/>
            <a:ext cx="400050" cy="369887"/>
            <a:chOff x="393822" y="4120094"/>
            <a:chExt cx="399973" cy="369332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49651CC9-ABE2-7849-8C60-A65978B6D0ED}"/>
                </a:ext>
              </a:extLst>
            </p:cNvPr>
            <p:cNvSpPr/>
            <p:nvPr/>
          </p:nvSpPr>
          <p:spPr>
            <a:xfrm>
              <a:off x="427154" y="4120094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99EC09FF-2B1C-1942-BF07-02CD23939170}"/>
                </a:ext>
              </a:extLst>
            </p:cNvPr>
            <p:cNvSpPr/>
            <p:nvPr/>
          </p:nvSpPr>
          <p:spPr>
            <a:xfrm>
              <a:off x="393822" y="4120094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1472" name="Grupo 7">
            <a:extLst>
              <a:ext uri="{FF2B5EF4-FFF2-40B4-BE49-F238E27FC236}">
                <a16:creationId xmlns:a16="http://schemas.microsoft.com/office/drawing/2014/main" id="{D902274F-AB59-7148-8550-102D404B12EB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4745038"/>
            <a:ext cx="400050" cy="369887"/>
            <a:chOff x="393822" y="4745736"/>
            <a:chExt cx="399973" cy="369332"/>
          </a:xfrm>
        </p:grpSpPr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E17D424B-A9E3-6241-8E56-FAB9EA683EB9}"/>
                </a:ext>
              </a:extLst>
            </p:cNvPr>
            <p:cNvSpPr/>
            <p:nvPr/>
          </p:nvSpPr>
          <p:spPr>
            <a:xfrm>
              <a:off x="427154" y="4745736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CA1AD7A4-9621-064F-8497-DFBEDA6867A7}"/>
                </a:ext>
              </a:extLst>
            </p:cNvPr>
            <p:cNvSpPr/>
            <p:nvPr/>
          </p:nvSpPr>
          <p:spPr>
            <a:xfrm>
              <a:off x="393822" y="4745736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43" name="QuadreDeText 24">
            <a:extLst>
              <a:ext uri="{FF2B5EF4-FFF2-40B4-BE49-F238E27FC236}">
                <a16:creationId xmlns:a16="http://schemas.microsoft.com/office/drawing/2014/main" id="{F6206CF4-B269-894D-8C7E-9D00474D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487" y="1863663"/>
            <a:ext cx="632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 smtClean="0"/>
              <a:t>4aP</a:t>
            </a:r>
            <a:r>
              <a:rPr lang="ca-ES" altLang="ca-ES" sz="1400" dirty="0"/>
              <a:t>.</a:t>
            </a:r>
          </a:p>
        </p:txBody>
      </p:sp>
      <p:sp>
        <p:nvSpPr>
          <p:cNvPr id="44" name="QuadreDeText 24">
            <a:extLst>
              <a:ext uri="{FF2B5EF4-FFF2-40B4-BE49-F238E27FC236}">
                <a16:creationId xmlns:a16="http://schemas.microsoft.com/office/drawing/2014/main" id="{F6206CF4-B269-894D-8C7E-9D00474D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937" y="1863663"/>
            <a:ext cx="6480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 smtClean="0"/>
              <a:t>5aP</a:t>
            </a:r>
            <a:r>
              <a:rPr lang="ca-ES" altLang="ca-ES" sz="1400" dirty="0"/>
              <a:t>.</a:t>
            </a:r>
          </a:p>
        </p:txBody>
      </p:sp>
      <p:sp>
        <p:nvSpPr>
          <p:cNvPr id="45" name="QuadreDeText 24">
            <a:extLst>
              <a:ext uri="{FF2B5EF4-FFF2-40B4-BE49-F238E27FC236}">
                <a16:creationId xmlns:a16="http://schemas.microsoft.com/office/drawing/2014/main" id="{F6206CF4-B269-894D-8C7E-9D00474D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961" y="1864187"/>
            <a:ext cx="648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 smtClean="0"/>
              <a:t>6aP</a:t>
            </a:r>
            <a:r>
              <a:rPr lang="ca-ES" altLang="ca-ES" sz="1400" dirty="0"/>
              <a:t>.</a:t>
            </a:r>
          </a:p>
        </p:txBody>
      </p:sp>
      <p:sp>
        <p:nvSpPr>
          <p:cNvPr id="46" name="QuadreDeText 24">
            <a:extLst>
              <a:ext uri="{FF2B5EF4-FFF2-40B4-BE49-F238E27FC236}">
                <a16:creationId xmlns:a16="http://schemas.microsoft.com/office/drawing/2014/main" id="{F6206CF4-B269-894D-8C7E-9D00474D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993" y="1852685"/>
            <a:ext cx="576064" cy="31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 smtClean="0"/>
              <a:t>7aP</a:t>
            </a:r>
            <a:r>
              <a:rPr lang="ca-ES" altLang="ca-ES" sz="1400" dirty="0"/>
              <a:t>.</a:t>
            </a:r>
          </a:p>
        </p:txBody>
      </p:sp>
      <p:sp>
        <p:nvSpPr>
          <p:cNvPr id="47" name="QuadreDeText 24">
            <a:extLst>
              <a:ext uri="{FF2B5EF4-FFF2-40B4-BE49-F238E27FC236}">
                <a16:creationId xmlns:a16="http://schemas.microsoft.com/office/drawing/2014/main" id="{F6206CF4-B269-894D-8C7E-9D00474D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049" y="1856348"/>
            <a:ext cx="18986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 smtClean="0"/>
              <a:t>8aP</a:t>
            </a:r>
            <a:r>
              <a:rPr lang="ca-ES" altLang="ca-ES" sz="1400" dirty="0"/>
              <a:t>.</a:t>
            </a:r>
          </a:p>
        </p:txBody>
      </p:sp>
      <p:sp>
        <p:nvSpPr>
          <p:cNvPr id="51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6082530" y="2330160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3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6082530" y="2972712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4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6110021" y="4243575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5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6076732" y="3593684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6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6110021" y="4833016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7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6525696" y="4833241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8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6536741" y="4241402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6538337" y="2332558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2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6569173" y="2981080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3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6538231" y="3606720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4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7017174" y="2317705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5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7010039" y="2983892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6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7009091" y="3620310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7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7010039" y="4231391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8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7017174" y="4842440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1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7465846" y="2334171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2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8003288" y="2327221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3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7481741" y="2972713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4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8007811" y="2974975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5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7465846" y="3624698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6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8003288" y="3630189"/>
            <a:ext cx="235548" cy="2772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7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7472033" y="4231391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8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8003288" y="4219164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9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7472033" y="4838084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0" name="Rectángulo 58">
            <a:extLst>
              <a:ext uri="{FF2B5EF4-FFF2-40B4-BE49-F238E27FC236}">
                <a16:creationId xmlns:a16="http://schemas.microsoft.com/office/drawing/2014/main" id="{3FE38EBE-7E14-BB4E-9F45-C97B8D0E3BA8}"/>
              </a:ext>
            </a:extLst>
          </p:cNvPr>
          <p:cNvSpPr/>
          <p:nvPr/>
        </p:nvSpPr>
        <p:spPr>
          <a:xfrm>
            <a:off x="8003288" y="4839095"/>
            <a:ext cx="275916" cy="2871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0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ol 1">
            <a:extLst>
              <a:ext uri="{FF2B5EF4-FFF2-40B4-BE49-F238E27FC236}">
                <a16:creationId xmlns:a16="http://schemas.microsoft.com/office/drawing/2014/main" id="{6F425496-F36C-B84E-87B5-E5834C56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Exemple d’assignació de places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57</a:t>
            </a:fld>
            <a:endParaRPr lang="ca-ES" altLang="ca-ES"/>
          </a:p>
        </p:txBody>
      </p:sp>
      <p:sp>
        <p:nvSpPr>
          <p:cNvPr id="62467" name="Rectángulo 10">
            <a:extLst>
              <a:ext uri="{FF2B5EF4-FFF2-40B4-BE49-F238E27FC236}">
                <a16:creationId xmlns:a16="http://schemas.microsoft.com/office/drawing/2014/main" id="{D2638305-2E5E-DF48-8F23-DBD2C3291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1916113"/>
            <a:ext cx="2089150" cy="5238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1 VACANT</a:t>
            </a:r>
          </a:p>
        </p:txBody>
      </p:sp>
      <p:sp>
        <p:nvSpPr>
          <p:cNvPr id="62468" name="Rectángulo 45">
            <a:extLst>
              <a:ext uri="{FF2B5EF4-FFF2-40B4-BE49-F238E27FC236}">
                <a16:creationId xmlns:a16="http://schemas.microsoft.com/office/drawing/2014/main" id="{F50C5322-2A85-3C40-923F-3793CD56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2779713"/>
            <a:ext cx="2087562" cy="5222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ENTRA</a:t>
            </a:r>
          </a:p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0 VACANTS</a:t>
            </a:r>
          </a:p>
        </p:txBody>
      </p:sp>
      <p:sp>
        <p:nvSpPr>
          <p:cNvPr id="62469" name="Rectángulo 52">
            <a:extLst>
              <a:ext uri="{FF2B5EF4-FFF2-40B4-BE49-F238E27FC236}">
                <a16:creationId xmlns:a16="http://schemas.microsoft.com/office/drawing/2014/main" id="{EE46E85B-5E8C-944D-9BEC-3ACB6DDFE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3606800"/>
            <a:ext cx="2087562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NO ENTRA</a:t>
            </a:r>
          </a:p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CENTRE PLE</a:t>
            </a:r>
          </a:p>
        </p:txBody>
      </p:sp>
      <p:sp>
        <p:nvSpPr>
          <p:cNvPr id="62470" name="Rectángulo 53">
            <a:extLst>
              <a:ext uri="{FF2B5EF4-FFF2-40B4-BE49-F238E27FC236}">
                <a16:creationId xmlns:a16="http://schemas.microsoft.com/office/drawing/2014/main" id="{C23DD82B-AB9B-434F-B662-0616C29BD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606800"/>
            <a:ext cx="2089150" cy="5238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0 VACANTS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A58A59-601C-A248-951B-88D06D96FBF9}"/>
              </a:ext>
            </a:extLst>
          </p:cNvPr>
          <p:cNvSpPr/>
          <p:nvPr/>
        </p:nvSpPr>
        <p:spPr>
          <a:xfrm>
            <a:off x="3995738" y="1916113"/>
            <a:ext cx="2089150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7C429D7B-ED7A-254A-865A-9038E4439FF8}"/>
              </a:ext>
            </a:extLst>
          </p:cNvPr>
          <p:cNvSpPr/>
          <p:nvPr/>
        </p:nvSpPr>
        <p:spPr>
          <a:xfrm>
            <a:off x="3995738" y="2779713"/>
            <a:ext cx="2089150" cy="5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93877F1E-BEE5-0D4A-B532-253F20D42F47}"/>
              </a:ext>
            </a:extLst>
          </p:cNvPr>
          <p:cNvSpPr/>
          <p:nvPr/>
        </p:nvSpPr>
        <p:spPr>
          <a:xfrm>
            <a:off x="6107113" y="3606800"/>
            <a:ext cx="2082800" cy="5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2474" name="Rectángulo 62">
            <a:extLst>
              <a:ext uri="{FF2B5EF4-FFF2-40B4-BE49-F238E27FC236}">
                <a16:creationId xmlns:a16="http://schemas.microsoft.com/office/drawing/2014/main" id="{96245957-46EC-1B4A-85DB-2BAC71C12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4438650"/>
            <a:ext cx="2089150" cy="5222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NO 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CENTRE PLE</a:t>
            </a:r>
          </a:p>
        </p:txBody>
      </p:sp>
      <p:sp>
        <p:nvSpPr>
          <p:cNvPr id="62475" name="Rectángulo 63">
            <a:extLst>
              <a:ext uri="{FF2B5EF4-FFF2-40B4-BE49-F238E27FC236}">
                <a16:creationId xmlns:a16="http://schemas.microsoft.com/office/drawing/2014/main" id="{7BFC474B-FA75-364B-A557-FFA508A3E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438650"/>
            <a:ext cx="2089150" cy="5222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NO 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CENTRE PLE</a:t>
            </a:r>
          </a:p>
        </p:txBody>
      </p:sp>
      <p:sp>
        <p:nvSpPr>
          <p:cNvPr id="62476" name="Rectángulo 65">
            <a:extLst>
              <a:ext uri="{FF2B5EF4-FFF2-40B4-BE49-F238E27FC236}">
                <a16:creationId xmlns:a16="http://schemas.microsoft.com/office/drawing/2014/main" id="{DBEA2765-8DB5-AB47-B5FE-83F566B89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4438650"/>
            <a:ext cx="2082800" cy="5222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ENTRA</a:t>
            </a:r>
          </a:p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0 VACANTS</a:t>
            </a:r>
          </a:p>
        </p:txBody>
      </p:sp>
      <p:sp>
        <p:nvSpPr>
          <p:cNvPr id="62477" name="Rectángulo 68">
            <a:extLst>
              <a:ext uri="{FF2B5EF4-FFF2-40B4-BE49-F238E27FC236}">
                <a16:creationId xmlns:a16="http://schemas.microsoft.com/office/drawing/2014/main" id="{91B4B336-8CDC-7245-AD19-65AE3EFD5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5283200"/>
            <a:ext cx="2089150" cy="5222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NO 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CENTRE PLE</a:t>
            </a:r>
          </a:p>
        </p:txBody>
      </p:sp>
      <p:sp>
        <p:nvSpPr>
          <p:cNvPr id="62478" name="Rectángulo 70">
            <a:extLst>
              <a:ext uri="{FF2B5EF4-FFF2-40B4-BE49-F238E27FC236}">
                <a16:creationId xmlns:a16="http://schemas.microsoft.com/office/drawing/2014/main" id="{D3DBD061-4F77-A54A-9EBF-AF30AEFB6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283200"/>
            <a:ext cx="2089150" cy="5222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NO 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CENTRE PLE</a:t>
            </a:r>
          </a:p>
        </p:txBody>
      </p:sp>
      <p:sp>
        <p:nvSpPr>
          <p:cNvPr id="62479" name="Rectángulo 71">
            <a:extLst>
              <a:ext uri="{FF2B5EF4-FFF2-40B4-BE49-F238E27FC236}">
                <a16:creationId xmlns:a16="http://schemas.microsoft.com/office/drawing/2014/main" id="{51B6DAB9-3C60-A94B-859C-465C64D10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5283200"/>
            <a:ext cx="2082800" cy="5222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NO 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CENTRE PLE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C25128E7-41F2-2E4D-BA72-758BB1369F94}"/>
              </a:ext>
            </a:extLst>
          </p:cNvPr>
          <p:cNvSpPr/>
          <p:nvPr/>
        </p:nvSpPr>
        <p:spPr>
          <a:xfrm>
            <a:off x="6107113" y="1916113"/>
            <a:ext cx="2082800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86D97747-C7AA-C44E-B9AF-DC10F7006ACA}"/>
              </a:ext>
            </a:extLst>
          </p:cNvPr>
          <p:cNvSpPr/>
          <p:nvPr/>
        </p:nvSpPr>
        <p:spPr>
          <a:xfrm>
            <a:off x="6107113" y="2779713"/>
            <a:ext cx="2082800" cy="5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2482" name="QuadreDeText 24">
            <a:extLst>
              <a:ext uri="{FF2B5EF4-FFF2-40B4-BE49-F238E27FC236}">
                <a16:creationId xmlns:a16="http://schemas.microsoft.com/office/drawing/2014/main" id="{433C6DA3-5779-B643-AB06-47193BD76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3670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/>
              <a:t>Alumne</a:t>
            </a:r>
          </a:p>
        </p:txBody>
      </p:sp>
      <p:sp>
        <p:nvSpPr>
          <p:cNvPr id="62483" name="QuadreDeText 24">
            <a:extLst>
              <a:ext uri="{FF2B5EF4-FFF2-40B4-BE49-F238E27FC236}">
                <a16:creationId xmlns:a16="http://schemas.microsoft.com/office/drawing/2014/main" id="{00DEA8B8-1809-6146-A0FE-221B3C0E1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5" y="1196975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200" dirty="0"/>
              <a:t>1a Preferència/assignació</a:t>
            </a:r>
          </a:p>
        </p:txBody>
      </p:sp>
      <p:sp>
        <p:nvSpPr>
          <p:cNvPr id="62484" name="QuadreDeText 24">
            <a:extLst>
              <a:ext uri="{FF2B5EF4-FFF2-40B4-BE49-F238E27FC236}">
                <a16:creationId xmlns:a16="http://schemas.microsoft.com/office/drawing/2014/main" id="{703E6854-13DF-244E-9068-42805CC8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1209675"/>
            <a:ext cx="2119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200" dirty="0"/>
              <a:t>2a Preferència/assignació</a:t>
            </a:r>
          </a:p>
        </p:txBody>
      </p:sp>
      <p:sp>
        <p:nvSpPr>
          <p:cNvPr id="62485" name="QuadreDeText 24">
            <a:extLst>
              <a:ext uri="{FF2B5EF4-FFF2-40B4-BE49-F238E27FC236}">
                <a16:creationId xmlns:a16="http://schemas.microsoft.com/office/drawing/2014/main" id="{F45A4E59-3CD8-6445-9226-059D39C7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1209675"/>
            <a:ext cx="2065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200" dirty="0"/>
              <a:t>3a </a:t>
            </a:r>
            <a:r>
              <a:rPr lang="ca-ES" altLang="ca-ES" sz="1200" dirty="0" smtClean="0"/>
              <a:t>Preferència/assignació  </a:t>
            </a:r>
            <a:endParaRPr lang="ca-ES" altLang="ca-ES" sz="1200" dirty="0"/>
          </a:p>
        </p:txBody>
      </p:sp>
      <p:sp>
        <p:nvSpPr>
          <p:cNvPr id="62486" name="Rectángulo 13">
            <a:extLst>
              <a:ext uri="{FF2B5EF4-FFF2-40B4-BE49-F238E27FC236}">
                <a16:creationId xmlns:a16="http://schemas.microsoft.com/office/drawing/2014/main" id="{DE6D5228-84C2-4242-80E7-76B174AD5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723" y="1536700"/>
            <a:ext cx="12586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Medicina UB</a:t>
            </a:r>
          </a:p>
        </p:txBody>
      </p:sp>
      <p:sp>
        <p:nvSpPr>
          <p:cNvPr id="62487" name="Rectángulo 80">
            <a:extLst>
              <a:ext uri="{FF2B5EF4-FFF2-40B4-BE49-F238E27FC236}">
                <a16:creationId xmlns:a16="http://schemas.microsoft.com/office/drawing/2014/main" id="{6E5D2639-A53E-CE47-B04B-6F9D9F913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027" y="1527175"/>
            <a:ext cx="1375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Medicina URV</a:t>
            </a:r>
          </a:p>
        </p:txBody>
      </p:sp>
      <p:sp>
        <p:nvSpPr>
          <p:cNvPr id="62488" name="Rectángulo 81">
            <a:extLst>
              <a:ext uri="{FF2B5EF4-FFF2-40B4-BE49-F238E27FC236}">
                <a16:creationId xmlns:a16="http://schemas.microsoft.com/office/drawing/2014/main" id="{391E65D8-0D10-8B40-A52B-7B65620B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1539875"/>
            <a:ext cx="137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Medicina UdG</a:t>
            </a:r>
          </a:p>
        </p:txBody>
      </p:sp>
      <p:sp>
        <p:nvSpPr>
          <p:cNvPr id="62489" name="QuadreDeText 24">
            <a:extLst>
              <a:ext uri="{FF2B5EF4-FFF2-40B4-BE49-F238E27FC236}">
                <a16:creationId xmlns:a16="http://schemas.microsoft.com/office/drawing/2014/main" id="{1A7AC5BC-12F0-E849-B382-9F41F608F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974864"/>
            <a:ext cx="96043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smtClean="0"/>
              <a:t>Jana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(13,258) </a:t>
            </a:r>
          </a:p>
        </p:txBody>
      </p:sp>
      <p:sp>
        <p:nvSpPr>
          <p:cNvPr id="62490" name="QuadreDeText 24">
            <a:extLst>
              <a:ext uri="{FF2B5EF4-FFF2-40B4-BE49-F238E27FC236}">
                <a16:creationId xmlns:a16="http://schemas.microsoft.com/office/drawing/2014/main" id="{752595E2-3617-7C44-A436-0F441AB7E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36" y="2809071"/>
            <a:ext cx="9172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smtClean="0"/>
              <a:t>Leo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(12,458)</a:t>
            </a:r>
          </a:p>
        </p:txBody>
      </p:sp>
      <p:sp>
        <p:nvSpPr>
          <p:cNvPr id="62491" name="QuadreDeText 24">
            <a:extLst>
              <a:ext uri="{FF2B5EF4-FFF2-40B4-BE49-F238E27FC236}">
                <a16:creationId xmlns:a16="http://schemas.microsoft.com/office/drawing/2014/main" id="{1323E629-398A-9F49-AA78-EDD4BE19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1" y="3641725"/>
            <a:ext cx="9159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smtClean="0"/>
              <a:t>Júlia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(12,342)</a:t>
            </a:r>
          </a:p>
        </p:txBody>
      </p:sp>
      <p:sp>
        <p:nvSpPr>
          <p:cNvPr id="62492" name="QuadreDeText 24">
            <a:extLst>
              <a:ext uri="{FF2B5EF4-FFF2-40B4-BE49-F238E27FC236}">
                <a16:creationId xmlns:a16="http://schemas.microsoft.com/office/drawing/2014/main" id="{22D8037F-705D-9F45-9ED3-A1E3A7735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20" y="4468812"/>
            <a:ext cx="9667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err="1" smtClean="0"/>
              <a:t>Maël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(12,270) </a:t>
            </a:r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endParaRPr lang="ca-ES" altLang="ca-ES" sz="1900" dirty="0"/>
          </a:p>
        </p:txBody>
      </p:sp>
      <p:sp>
        <p:nvSpPr>
          <p:cNvPr id="62493" name="QuadreDeText 24">
            <a:extLst>
              <a:ext uri="{FF2B5EF4-FFF2-40B4-BE49-F238E27FC236}">
                <a16:creationId xmlns:a16="http://schemas.microsoft.com/office/drawing/2014/main" id="{B00754C4-7D72-374A-BF77-8DF28E7A3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0" y="5290208"/>
            <a:ext cx="9667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smtClean="0"/>
              <a:t>Olivia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(12,240) </a:t>
            </a:r>
          </a:p>
        </p:txBody>
      </p:sp>
      <p:grpSp>
        <p:nvGrpSpPr>
          <p:cNvPr id="62494" name="Grupo 87">
            <a:extLst>
              <a:ext uri="{FF2B5EF4-FFF2-40B4-BE49-F238E27FC236}">
                <a16:creationId xmlns:a16="http://schemas.microsoft.com/office/drawing/2014/main" id="{6ADE46A8-688A-5343-B5B4-E266B73316BC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2013991"/>
            <a:ext cx="400050" cy="369887"/>
            <a:chOff x="393822" y="2263793"/>
            <a:chExt cx="399973" cy="369332"/>
          </a:xfrm>
        </p:grpSpPr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3BA76996-BC7D-2D49-896E-D77D32F6AF35}"/>
                </a:ext>
              </a:extLst>
            </p:cNvPr>
            <p:cNvSpPr/>
            <p:nvPr/>
          </p:nvSpPr>
          <p:spPr>
            <a:xfrm>
              <a:off x="427154" y="2263793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1A387FD9-78AE-7442-808C-020C2E3A79EB}"/>
                </a:ext>
              </a:extLst>
            </p:cNvPr>
            <p:cNvSpPr/>
            <p:nvPr/>
          </p:nvSpPr>
          <p:spPr>
            <a:xfrm>
              <a:off x="393822" y="2263793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2495" name="Grupo 90">
            <a:extLst>
              <a:ext uri="{FF2B5EF4-FFF2-40B4-BE49-F238E27FC236}">
                <a16:creationId xmlns:a16="http://schemas.microsoft.com/office/drawing/2014/main" id="{90C2D2FE-B288-9848-87D9-F68FDB6461E8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2816225"/>
            <a:ext cx="400050" cy="369888"/>
            <a:chOff x="393822" y="2882560"/>
            <a:chExt cx="399973" cy="369332"/>
          </a:xfrm>
        </p:grpSpPr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AA76AFE9-7EBB-0C47-89CB-9097F532D4C3}"/>
                </a:ext>
              </a:extLst>
            </p:cNvPr>
            <p:cNvSpPr/>
            <p:nvPr/>
          </p:nvSpPr>
          <p:spPr>
            <a:xfrm>
              <a:off x="427154" y="2882560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BBF426EA-2C5A-CE4A-9D38-336D62ABFC63}"/>
                </a:ext>
              </a:extLst>
            </p:cNvPr>
            <p:cNvSpPr/>
            <p:nvPr/>
          </p:nvSpPr>
          <p:spPr>
            <a:xfrm>
              <a:off x="393822" y="2882560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2496" name="Grupo 93">
            <a:extLst>
              <a:ext uri="{FF2B5EF4-FFF2-40B4-BE49-F238E27FC236}">
                <a16:creationId xmlns:a16="http://schemas.microsoft.com/office/drawing/2014/main" id="{D8B0E55A-E230-0147-B5E4-48F2FDEC914A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3592513"/>
            <a:ext cx="400050" cy="368300"/>
            <a:chOff x="393822" y="3501327"/>
            <a:chExt cx="399973" cy="369332"/>
          </a:xfrm>
        </p:grpSpPr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0C3D19BD-C9A4-514F-8C6B-64566166F6FF}"/>
                </a:ext>
              </a:extLst>
            </p:cNvPr>
            <p:cNvSpPr/>
            <p:nvPr/>
          </p:nvSpPr>
          <p:spPr>
            <a:xfrm>
              <a:off x="427154" y="3501327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8958A972-025A-EA4C-8E0E-2C3F622975BC}"/>
                </a:ext>
              </a:extLst>
            </p:cNvPr>
            <p:cNvSpPr/>
            <p:nvPr/>
          </p:nvSpPr>
          <p:spPr>
            <a:xfrm>
              <a:off x="393822" y="3501327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2497" name="Grupo 96">
            <a:extLst>
              <a:ext uri="{FF2B5EF4-FFF2-40B4-BE49-F238E27FC236}">
                <a16:creationId xmlns:a16="http://schemas.microsoft.com/office/drawing/2014/main" id="{6E7AACB3-EB41-2B42-ACF9-FA76B89F829B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4437063"/>
            <a:ext cx="400050" cy="369887"/>
            <a:chOff x="393822" y="4120094"/>
            <a:chExt cx="399973" cy="369332"/>
          </a:xfrm>
        </p:grpSpPr>
        <p:sp>
          <p:nvSpPr>
            <p:cNvPr id="98" name="Rectángulo 97">
              <a:extLst>
                <a:ext uri="{FF2B5EF4-FFF2-40B4-BE49-F238E27FC236}">
                  <a16:creationId xmlns:a16="http://schemas.microsoft.com/office/drawing/2014/main" id="{891F689B-34B1-4740-9C34-01732DDB961D}"/>
                </a:ext>
              </a:extLst>
            </p:cNvPr>
            <p:cNvSpPr/>
            <p:nvPr/>
          </p:nvSpPr>
          <p:spPr>
            <a:xfrm>
              <a:off x="427154" y="4120094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903A1964-9D5E-DA43-BC9B-357A08A5819A}"/>
                </a:ext>
              </a:extLst>
            </p:cNvPr>
            <p:cNvSpPr/>
            <p:nvPr/>
          </p:nvSpPr>
          <p:spPr>
            <a:xfrm>
              <a:off x="393822" y="4120094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2498" name="Grupo 99">
            <a:extLst>
              <a:ext uri="{FF2B5EF4-FFF2-40B4-BE49-F238E27FC236}">
                <a16:creationId xmlns:a16="http://schemas.microsoft.com/office/drawing/2014/main" id="{981A4291-95AA-DE42-B0CB-0BDD2610DABF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5300663"/>
            <a:ext cx="400050" cy="369887"/>
            <a:chOff x="393822" y="4745736"/>
            <a:chExt cx="399973" cy="369332"/>
          </a:xfrm>
        </p:grpSpPr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A7706F8A-9C18-6B4C-B9BB-C78BA06F512D}"/>
                </a:ext>
              </a:extLst>
            </p:cNvPr>
            <p:cNvSpPr/>
            <p:nvPr/>
          </p:nvSpPr>
          <p:spPr>
            <a:xfrm>
              <a:off x="427154" y="4745736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88D294AF-8C1A-F846-A267-DD1ACE2CE904}"/>
                </a:ext>
              </a:extLst>
            </p:cNvPr>
            <p:cNvSpPr/>
            <p:nvPr/>
          </p:nvSpPr>
          <p:spPr>
            <a:xfrm>
              <a:off x="393822" y="4745736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006860" y="1197162"/>
            <a:ext cx="1224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ca-ES" altLang="ca-ES" sz="1400" dirty="0" smtClean="0">
                <a:latin typeface="+mj-lt"/>
              </a:rPr>
              <a:t>Fins a 8 preferències</a:t>
            </a:r>
            <a:endParaRPr lang="ca-ES" altLang="ca-ES" sz="1400" dirty="0">
              <a:latin typeface="+mj-lt"/>
            </a:endParaRPr>
          </a:p>
        </p:txBody>
      </p:sp>
      <p:grpSp>
        <p:nvGrpSpPr>
          <p:cNvPr id="5" name="Agrupa 4"/>
          <p:cNvGrpSpPr/>
          <p:nvPr/>
        </p:nvGrpSpPr>
        <p:grpSpPr>
          <a:xfrm>
            <a:off x="8221594" y="1927440"/>
            <a:ext cx="850808" cy="545993"/>
            <a:chOff x="8221594" y="1927440"/>
            <a:chExt cx="850808" cy="545993"/>
          </a:xfrm>
        </p:grpSpPr>
        <p:sp>
          <p:nvSpPr>
            <p:cNvPr id="81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221594" y="193757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84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403777" y="1927440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85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572024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86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760613" y="1937628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87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935836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8" name="Agrupa 87"/>
          <p:cNvGrpSpPr/>
          <p:nvPr/>
        </p:nvGrpSpPr>
        <p:grpSpPr>
          <a:xfrm>
            <a:off x="8244408" y="2785446"/>
            <a:ext cx="850808" cy="545993"/>
            <a:chOff x="8221594" y="1927440"/>
            <a:chExt cx="850808" cy="545993"/>
          </a:xfrm>
        </p:grpSpPr>
        <p:sp>
          <p:nvSpPr>
            <p:cNvPr id="91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221594" y="193757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4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403777" y="1927440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7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572024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0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760613" y="1937628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3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935836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04" name="Agrupa 103"/>
          <p:cNvGrpSpPr/>
          <p:nvPr/>
        </p:nvGrpSpPr>
        <p:grpSpPr>
          <a:xfrm>
            <a:off x="8250058" y="4437901"/>
            <a:ext cx="850808" cy="545993"/>
            <a:chOff x="8221594" y="1927440"/>
            <a:chExt cx="850808" cy="545993"/>
          </a:xfrm>
        </p:grpSpPr>
        <p:sp>
          <p:nvSpPr>
            <p:cNvPr id="105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221594" y="193757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6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403777" y="1927440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7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572024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8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760613" y="1937628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09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935836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10" name="Agrupa 109"/>
          <p:cNvGrpSpPr/>
          <p:nvPr/>
        </p:nvGrpSpPr>
        <p:grpSpPr>
          <a:xfrm>
            <a:off x="8249319" y="3611615"/>
            <a:ext cx="850808" cy="545993"/>
            <a:chOff x="8221594" y="1927440"/>
            <a:chExt cx="850808" cy="545993"/>
          </a:xfrm>
        </p:grpSpPr>
        <p:sp>
          <p:nvSpPr>
            <p:cNvPr id="111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221594" y="193757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2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403777" y="1927440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3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572024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4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760613" y="1937628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5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935836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16" name="Agrupa 115"/>
          <p:cNvGrpSpPr/>
          <p:nvPr/>
        </p:nvGrpSpPr>
        <p:grpSpPr>
          <a:xfrm>
            <a:off x="8253390" y="5271347"/>
            <a:ext cx="850808" cy="545993"/>
            <a:chOff x="8221594" y="1927440"/>
            <a:chExt cx="850808" cy="545993"/>
          </a:xfrm>
        </p:grpSpPr>
        <p:sp>
          <p:nvSpPr>
            <p:cNvPr id="117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221594" y="193757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8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403777" y="1927440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9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572024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20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760613" y="1937628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21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935836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296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ol 1">
            <a:extLst>
              <a:ext uri="{FF2B5EF4-FFF2-40B4-BE49-F238E27FC236}">
                <a16:creationId xmlns:a16="http://schemas.microsoft.com/office/drawing/2014/main" id="{9464D6B4-3A54-3944-AF88-B2FDF892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88" y="498552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/>
              <a:t>Tràmit assignació </a:t>
            </a:r>
            <a:r>
              <a:rPr lang="ca-ES" altLang="ca-ES" dirty="0" smtClean="0"/>
              <a:t>definitiva</a:t>
            </a:r>
            <a:endParaRPr lang="ca-ES" altLang="ca-ES" dirty="0">
              <a:solidFill>
                <a:srgbClr val="FF0000"/>
              </a:solidFill>
            </a:endParaRPr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58</a:t>
            </a:fld>
            <a:endParaRPr lang="ca-ES" altLang="ca-ES"/>
          </a:p>
        </p:txBody>
      </p:sp>
      <p:grpSp>
        <p:nvGrpSpPr>
          <p:cNvPr id="66572" name="Agrupa 6">
            <a:extLst>
              <a:ext uri="{FF2B5EF4-FFF2-40B4-BE49-F238E27FC236}">
                <a16:creationId xmlns:a16="http://schemas.microsoft.com/office/drawing/2014/main" id="{8BE1FE4E-1032-A748-9C7D-3556F253FA3A}"/>
              </a:ext>
            </a:extLst>
          </p:cNvPr>
          <p:cNvGrpSpPr>
            <a:grpSpLocks/>
          </p:cNvGrpSpPr>
          <p:nvPr/>
        </p:nvGrpSpPr>
        <p:grpSpPr bwMode="auto">
          <a:xfrm>
            <a:off x="2699792" y="5209499"/>
            <a:ext cx="3410496" cy="719742"/>
            <a:chOff x="3891367" y="4900881"/>
            <a:chExt cx="4164904" cy="719989"/>
          </a:xfrm>
        </p:grpSpPr>
        <p:sp>
          <p:nvSpPr>
            <p:cNvPr id="23" name="Rectangle arrodonit 6">
              <a:extLst>
                <a:ext uri="{FF2B5EF4-FFF2-40B4-BE49-F238E27FC236}">
                  <a16:creationId xmlns:a16="http://schemas.microsoft.com/office/drawing/2014/main" id="{74DF2846-549A-C54E-BA4D-2D3D026B4577}"/>
                </a:ext>
              </a:extLst>
            </p:cNvPr>
            <p:cNvSpPr/>
            <p:nvPr/>
          </p:nvSpPr>
          <p:spPr>
            <a:xfrm>
              <a:off x="3891367" y="4900881"/>
              <a:ext cx="3947369" cy="46053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66579" name="Imatge 4">
              <a:extLst>
                <a:ext uri="{FF2B5EF4-FFF2-40B4-BE49-F238E27FC236}">
                  <a16:creationId xmlns:a16="http://schemas.microsoft.com/office/drawing/2014/main" id="{682CCB97-DDDD-FE43-B04F-7E878D36D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7496734" y="5131147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C3892AB-06A7-EE4E-BCD6-98F093A72155}"/>
              </a:ext>
            </a:extLst>
          </p:cNvPr>
          <p:cNvSpPr/>
          <p:nvPr/>
        </p:nvSpPr>
        <p:spPr>
          <a:xfrm>
            <a:off x="3994150" y="4309458"/>
            <a:ext cx="2082800" cy="519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4" name="Agrupa 3"/>
          <p:cNvGrpSpPr/>
          <p:nvPr/>
        </p:nvGrpSpPr>
        <p:grpSpPr>
          <a:xfrm>
            <a:off x="1884363" y="4309458"/>
            <a:ext cx="4200525" cy="522287"/>
            <a:chOff x="1884363" y="4309458"/>
            <a:chExt cx="4200525" cy="52228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0E588B7D-028A-3E4A-BE1F-781CE9A8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4309458"/>
              <a:ext cx="2089150" cy="5222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ctr" hangingPunct="1"/>
              <a:r>
                <a:rPr lang="ca-ES" altLang="ca-ES" sz="1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NO ENTRA</a:t>
              </a:r>
            </a:p>
            <a:p>
              <a:pPr algn="ctr" eaLnBrk="1" fontAlgn="ctr" hangingPunct="1"/>
              <a:r>
                <a:rPr lang="ca-ES" altLang="ca-ES" sz="1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CENTRE PLE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FF1F122-4AC2-814E-9D63-0B20C3E0E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5738" y="4309458"/>
              <a:ext cx="2089150" cy="5222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ctr" hangingPunct="1"/>
              <a:r>
                <a:rPr lang="ca-ES" altLang="ca-ES" sz="1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NO ENTRA</a:t>
              </a:r>
            </a:p>
            <a:p>
              <a:pPr algn="ctr" eaLnBrk="1" fontAlgn="ctr" hangingPunct="1"/>
              <a:r>
                <a:rPr lang="ca-ES" altLang="ca-ES" sz="14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CENTRE PLE</a:t>
              </a: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3B9F06E-FFC6-2E47-AFA6-64A071866613}"/>
              </a:ext>
            </a:extLst>
          </p:cNvPr>
          <p:cNvSpPr/>
          <p:nvPr/>
        </p:nvSpPr>
        <p:spPr>
          <a:xfrm>
            <a:off x="6115050" y="4309458"/>
            <a:ext cx="2082800" cy="519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9A4F2E6-6BDD-D141-A07E-542C81FC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4309458"/>
            <a:ext cx="2087562" cy="5222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ENTRA</a:t>
            </a:r>
          </a:p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0 VACANTS</a:t>
            </a:r>
          </a:p>
        </p:txBody>
      </p:sp>
      <p:sp>
        <p:nvSpPr>
          <p:cNvPr id="66568" name="QuadreDeText 24">
            <a:extLst>
              <a:ext uri="{FF2B5EF4-FFF2-40B4-BE49-F238E27FC236}">
                <a16:creationId xmlns:a16="http://schemas.microsoft.com/office/drawing/2014/main" id="{1E8C8155-AF70-2B40-9B4E-110C82C1B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92" y="4398358"/>
            <a:ext cx="966931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err="1" smtClean="0"/>
              <a:t>Maël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</a:t>
            </a:r>
            <a:r>
              <a:rPr lang="ca-ES" altLang="ca-ES" sz="1400" dirty="0" smtClean="0"/>
              <a:t>12,270) </a:t>
            </a:r>
            <a:endParaRPr lang="ca-ES" altLang="ca-ES" sz="1400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endParaRPr lang="ca-ES" altLang="ca-ES" sz="1900" dirty="0"/>
          </a:p>
        </p:txBody>
      </p:sp>
      <p:grpSp>
        <p:nvGrpSpPr>
          <p:cNvPr id="66569" name="Grupo 16">
            <a:extLst>
              <a:ext uri="{FF2B5EF4-FFF2-40B4-BE49-F238E27FC236}">
                <a16:creationId xmlns:a16="http://schemas.microsoft.com/office/drawing/2014/main" id="{C65BF150-17B5-AF40-A800-5F78187A39AD}"/>
              </a:ext>
            </a:extLst>
          </p:cNvPr>
          <p:cNvGrpSpPr>
            <a:grpSpLocks/>
          </p:cNvGrpSpPr>
          <p:nvPr/>
        </p:nvGrpSpPr>
        <p:grpSpPr bwMode="auto">
          <a:xfrm>
            <a:off x="355526" y="4309458"/>
            <a:ext cx="400050" cy="368300"/>
            <a:chOff x="393822" y="4120094"/>
            <a:chExt cx="399973" cy="369332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00288E3-FFDC-BE48-9AAE-CFCCF6AED77D}"/>
                </a:ext>
              </a:extLst>
            </p:cNvPr>
            <p:cNvSpPr/>
            <p:nvPr/>
          </p:nvSpPr>
          <p:spPr>
            <a:xfrm>
              <a:off x="427154" y="4120094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s-E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es-E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70B1D0DD-D8F6-8E40-B902-5531A0B5E64F}"/>
                </a:ext>
              </a:extLst>
            </p:cNvPr>
            <p:cNvSpPr/>
            <p:nvPr/>
          </p:nvSpPr>
          <p:spPr>
            <a:xfrm>
              <a:off x="393822" y="4120094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66573" name="QuadreDeText 24">
            <a:extLst>
              <a:ext uri="{FF2B5EF4-FFF2-40B4-BE49-F238E27FC236}">
                <a16:creationId xmlns:a16="http://schemas.microsoft.com/office/drawing/2014/main" id="{387E9C88-55A1-B545-A8C5-EAED49DDC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677633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/>
              <a:t>Alumne</a:t>
            </a:r>
          </a:p>
        </p:txBody>
      </p:sp>
      <p:sp>
        <p:nvSpPr>
          <p:cNvPr id="66574" name="QuadreDeText 24">
            <a:extLst>
              <a:ext uri="{FF2B5EF4-FFF2-40B4-BE49-F238E27FC236}">
                <a16:creationId xmlns:a16="http://schemas.microsoft.com/office/drawing/2014/main" id="{C0829E1D-2A44-604C-B779-5B3D94D25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812" y="3676045"/>
            <a:ext cx="2244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ca-ES" altLang="ca-ES" sz="1400" dirty="0"/>
              <a:t>1a Preferència/assignació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a-ES" altLang="ca-ES" sz="1400" dirty="0"/>
          </a:p>
        </p:txBody>
      </p:sp>
      <p:sp>
        <p:nvSpPr>
          <p:cNvPr id="66575" name="QuadreDeText 24">
            <a:extLst>
              <a:ext uri="{FF2B5EF4-FFF2-40B4-BE49-F238E27FC236}">
                <a16:creationId xmlns:a16="http://schemas.microsoft.com/office/drawing/2014/main" id="{5231BA1E-B366-C949-9EC3-A8A83D6D1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935" y="3687158"/>
            <a:ext cx="2244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ca-ES" altLang="ca-ES" sz="1400" dirty="0"/>
              <a:t>2a Preferència/assignació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a-ES" altLang="ca-ES" sz="1400" dirty="0"/>
          </a:p>
        </p:txBody>
      </p:sp>
      <p:sp>
        <p:nvSpPr>
          <p:cNvPr id="66570" name="QuadreDeText 3">
            <a:extLst>
              <a:ext uri="{FF2B5EF4-FFF2-40B4-BE49-F238E27FC236}">
                <a16:creationId xmlns:a16="http://schemas.microsoft.com/office/drawing/2014/main" id="{E56F7AD9-108B-6D4D-A88B-5BBBFA3EF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1641211"/>
            <a:ext cx="489654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000" dirty="0"/>
              <a:t>Activació tràmit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000" b="1" dirty="0">
                <a:solidFill>
                  <a:srgbClr val="C00000"/>
                </a:solidFill>
              </a:rPr>
              <a:t>«Assignació definitiva»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000" b="1" dirty="0" smtClean="0">
                <a:solidFill>
                  <a:srgbClr val="C00000"/>
                </a:solidFill>
              </a:rPr>
              <a:t>    Del 14 </a:t>
            </a:r>
            <a:r>
              <a:rPr lang="ca-ES" altLang="ca-ES" sz="2000" b="1" dirty="0">
                <a:solidFill>
                  <a:srgbClr val="C00000"/>
                </a:solidFill>
              </a:rPr>
              <a:t>al </a:t>
            </a:r>
            <a:r>
              <a:rPr lang="ca-ES" altLang="ca-ES" sz="2000" b="1" dirty="0" smtClean="0">
                <a:solidFill>
                  <a:srgbClr val="C00000"/>
                </a:solidFill>
              </a:rPr>
              <a:t>16 </a:t>
            </a:r>
            <a:r>
              <a:rPr lang="ca-ES" altLang="ca-ES" sz="2000" b="1" dirty="0">
                <a:solidFill>
                  <a:srgbClr val="C00000"/>
                </a:solidFill>
              </a:rPr>
              <a:t>de </a:t>
            </a:r>
            <a:r>
              <a:rPr lang="ca-ES" altLang="ca-ES" sz="2000" b="1" dirty="0" smtClean="0">
                <a:solidFill>
                  <a:srgbClr val="C00000"/>
                </a:solidFill>
              </a:rPr>
              <a:t>juliol</a:t>
            </a:r>
            <a:endParaRPr lang="ca-ES" altLang="ca-ES" sz="2000" b="1" dirty="0">
              <a:solidFill>
                <a:srgbClr val="C00000"/>
              </a:solidFill>
            </a:endParaRPr>
          </a:p>
        </p:txBody>
      </p:sp>
      <p:pic>
        <p:nvPicPr>
          <p:cNvPr id="66571" name="Gráfico 21">
            <a:extLst>
              <a:ext uri="{FF2B5EF4-FFF2-40B4-BE49-F238E27FC236}">
                <a16:creationId xmlns:a16="http://schemas.microsoft.com/office/drawing/2014/main" id="{919C712A-06DF-4E4F-A2E4-C37AB986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t="51912" r="22462" b="19977"/>
          <a:stretch>
            <a:fillRect/>
          </a:stretch>
        </p:blipFill>
        <p:spPr bwMode="auto">
          <a:xfrm>
            <a:off x="2339975" y="2785457"/>
            <a:ext cx="117157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áfico 21">
            <a:extLst>
              <a:ext uri="{FF2B5EF4-FFF2-40B4-BE49-F238E27FC236}">
                <a16:creationId xmlns:a16="http://schemas.microsoft.com/office/drawing/2014/main" id="{C5E4F7FD-FCCC-424B-853C-5D76662FF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r="22462" b="50421"/>
          <a:stretch>
            <a:fillRect/>
          </a:stretch>
        </p:blipFill>
        <p:spPr bwMode="auto">
          <a:xfrm>
            <a:off x="2339975" y="1528157"/>
            <a:ext cx="1171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9604" y="5231706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altLang="ca-ES" dirty="0">
                <a:latin typeface="Helvetica" panose="020B0604020202020204" pitchFamily="34" charset="0"/>
                <a:hlinkClick r:id="rId5" tooltip="accesuniversitat.gencat.cat"/>
              </a:rPr>
              <a:t>accesuniversitat.gencat.cat</a:t>
            </a:r>
            <a:endParaRPr lang="ca-ES" altLang="ca-ES" dirty="0">
              <a:latin typeface="Helvetica" panose="020B0604020202020204" pitchFamily="34" charset="0"/>
            </a:endParaRPr>
          </a:p>
        </p:txBody>
      </p:sp>
      <p:grpSp>
        <p:nvGrpSpPr>
          <p:cNvPr id="7" name="Agrupa 6"/>
          <p:cNvGrpSpPr/>
          <p:nvPr/>
        </p:nvGrpSpPr>
        <p:grpSpPr>
          <a:xfrm>
            <a:off x="6104375" y="3706515"/>
            <a:ext cx="2244525" cy="523220"/>
            <a:chOff x="6104375" y="3706515"/>
            <a:chExt cx="2244525" cy="523220"/>
          </a:xfrm>
        </p:grpSpPr>
        <p:sp>
          <p:nvSpPr>
            <p:cNvPr id="66576" name="QuadreDeText 24">
              <a:extLst>
                <a:ext uri="{FF2B5EF4-FFF2-40B4-BE49-F238E27FC236}">
                  <a16:creationId xmlns:a16="http://schemas.microsoft.com/office/drawing/2014/main" id="{4923C2CA-FE80-1043-81A2-25AB8FCEF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4375" y="3706515"/>
              <a:ext cx="22445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None/>
              </a:pPr>
              <a:r>
                <a:rPr lang="ca-ES" altLang="ca-ES" sz="1400" dirty="0"/>
                <a:t>3a Preferència/assignació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a-ES" altLang="ca-E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59115" y="3931211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ctr" hangingPunct="1"/>
              <a:endParaRPr lang="ca-ES" altLang="ca-ES" sz="12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61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-7.40741E-7 L -0.00105 0.0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116 L -0.46337 0.0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ula 10">
            <a:extLst>
              <a:ext uri="{FF2B5EF4-FFF2-40B4-BE49-F238E27FC236}">
                <a16:creationId xmlns:a16="http://schemas.microsoft.com/office/drawing/2014/main" id="{1B7098E9-9B8B-C64C-B614-96097778CE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44413" y="2670175"/>
          <a:ext cx="2320925" cy="677863"/>
        </p:xfrm>
        <a:graphic>
          <a:graphicData uri="http://schemas.openxmlformats.org/drawingml/2006/table">
            <a:tbl>
              <a:tblPr/>
              <a:tblGrid>
                <a:gridCol w="106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</a:t>
                      </a:r>
                      <a:br>
                        <a:rPr kumimoji="0" lang="ca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a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</a:t>
                      </a:r>
                      <a:endParaRPr kumimoji="0" lang="ca-ES" altLang="ca-E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SE'N VA / 1 VACANTS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ula 5">
            <a:extLst>
              <a:ext uri="{FF2B5EF4-FFF2-40B4-BE49-F238E27FC236}">
                <a16:creationId xmlns:a16="http://schemas.microsoft.com/office/drawing/2014/main" id="{8FEBB7B9-90BE-0548-AB7C-71D7919B15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765338" y="4787900"/>
          <a:ext cx="4622800" cy="720725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</a:t>
                      </a:r>
                      <a:br>
                        <a:rPr kumimoji="0" lang="ca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a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URV</a:t>
                      </a:r>
                    </a:p>
                  </a:txBody>
                  <a:tcPr marL="9527" marR="9527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 / 0</a:t>
                      </a:r>
                      <a:br>
                        <a:rPr kumimoji="0" lang="ca-ES" altLang="ca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a-ES" altLang="ca-E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VACANTS</a:t>
                      </a:r>
                    </a:p>
                  </a:txBody>
                  <a:tcPr marL="9527" marR="9527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7" marR="9527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5554" name="Agrupa 31">
            <a:extLst>
              <a:ext uri="{FF2B5EF4-FFF2-40B4-BE49-F238E27FC236}">
                <a16:creationId xmlns:a16="http://schemas.microsoft.com/office/drawing/2014/main" id="{121D293E-B5EE-E047-B154-D5E29CA1F624}"/>
              </a:ext>
            </a:extLst>
          </p:cNvPr>
          <p:cNvGrpSpPr>
            <a:grpSpLocks/>
          </p:cNvGrpSpPr>
          <p:nvPr/>
        </p:nvGrpSpPr>
        <p:grpSpPr bwMode="auto">
          <a:xfrm>
            <a:off x="10998200" y="2671763"/>
            <a:ext cx="1570039" cy="677861"/>
            <a:chOff x="399009" y="2490171"/>
            <a:chExt cx="1548589" cy="72034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29154A-525B-2C46-AF36-0FDAECB97F74}"/>
                </a:ext>
              </a:extLst>
            </p:cNvPr>
            <p:cNvSpPr/>
            <p:nvPr/>
          </p:nvSpPr>
          <p:spPr>
            <a:xfrm>
              <a:off x="399009" y="2490171"/>
              <a:ext cx="1545456" cy="71865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ca-ES" altLang="ca-E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681" name="QuadreDeText 24">
              <a:extLst>
                <a:ext uri="{FF2B5EF4-FFF2-40B4-BE49-F238E27FC236}">
                  <a16:creationId xmlns:a16="http://schemas.microsoft.com/office/drawing/2014/main" id="{20CE60D5-F74A-9847-838B-5BA84387D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848" y="2490240"/>
              <a:ext cx="1216750" cy="720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 dirty="0" smtClean="0"/>
                <a:t>Jana</a:t>
              </a:r>
              <a:endParaRPr lang="ca-ES" altLang="ca-ES" sz="1900" dirty="0"/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 dirty="0"/>
                <a:t> (13,258) </a:t>
              </a:r>
            </a:p>
          </p:txBody>
        </p:sp>
        <p:sp>
          <p:nvSpPr>
            <p:cNvPr id="65682" name="QuadreDeText 25">
              <a:extLst>
                <a:ext uri="{FF2B5EF4-FFF2-40B4-BE49-F238E27FC236}">
                  <a16:creationId xmlns:a16="http://schemas.microsoft.com/office/drawing/2014/main" id="{74ED4344-3AA5-1344-950E-9A1413BA1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/>
                <a:t>1</a:t>
              </a:r>
            </a:p>
          </p:txBody>
        </p:sp>
        <p:cxnSp>
          <p:nvCxnSpPr>
            <p:cNvPr id="28" name="Connector recte 27">
              <a:extLst>
                <a:ext uri="{FF2B5EF4-FFF2-40B4-BE49-F238E27FC236}">
                  <a16:creationId xmlns:a16="http://schemas.microsoft.com/office/drawing/2014/main" id="{F838693F-C498-554B-B074-4DC3BC6C1E64}"/>
                </a:ext>
              </a:extLst>
            </p:cNvPr>
            <p:cNvCxnSpPr/>
            <p:nvPr/>
          </p:nvCxnSpPr>
          <p:spPr>
            <a:xfrm>
              <a:off x="757580" y="2490171"/>
              <a:ext cx="0" cy="7186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555" name="Títol 1">
            <a:extLst>
              <a:ext uri="{FF2B5EF4-FFF2-40B4-BE49-F238E27FC236}">
                <a16:creationId xmlns:a16="http://schemas.microsoft.com/office/drawing/2014/main" id="{3C42475A-F804-974E-B880-0D367A5A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 smtClean="0"/>
              <a:t>Exemple d’assignació de places, 2a assignació</a:t>
            </a:r>
            <a:endParaRPr lang="ca-ES" alt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33D0DAD-6FA8-A546-B7E5-F01E17833B68}" type="slidenum">
              <a:rPr lang="ca-ES" altLang="ca-ES" smtClean="0"/>
              <a:pPr>
                <a:defRPr/>
              </a:pPr>
              <a:t>59</a:t>
            </a:fld>
            <a:endParaRPr lang="ca-ES" altLang="ca-ES"/>
          </a:p>
        </p:txBody>
      </p:sp>
      <p:grpSp>
        <p:nvGrpSpPr>
          <p:cNvPr id="65557" name="Agrupa 50">
            <a:extLst>
              <a:ext uri="{FF2B5EF4-FFF2-40B4-BE49-F238E27FC236}">
                <a16:creationId xmlns:a16="http://schemas.microsoft.com/office/drawing/2014/main" id="{26484517-0C38-C249-89D3-0D33A533C42A}"/>
              </a:ext>
            </a:extLst>
          </p:cNvPr>
          <p:cNvGrpSpPr>
            <a:grpSpLocks/>
          </p:cNvGrpSpPr>
          <p:nvPr/>
        </p:nvGrpSpPr>
        <p:grpSpPr bwMode="auto">
          <a:xfrm>
            <a:off x="10890250" y="3344863"/>
            <a:ext cx="1584325" cy="720725"/>
            <a:chOff x="399009" y="2490242"/>
            <a:chExt cx="1584176" cy="7200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F730157-6587-614C-A79F-9979E7A6B40B}"/>
                </a:ext>
              </a:extLst>
            </p:cNvPr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ca-ES" altLang="ca-E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677" name="QuadreDeText 52">
              <a:extLst>
                <a:ext uri="{FF2B5EF4-FFF2-40B4-BE49-F238E27FC236}">
                  <a16:creationId xmlns:a16="http://schemas.microsoft.com/office/drawing/2014/main" id="{B96F0F43-B8B4-3D4C-8533-187834E81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 dirty="0" smtClean="0"/>
                <a:t>Leo</a:t>
              </a:r>
              <a:endParaRPr lang="ca-ES" altLang="ca-ES" sz="1900" dirty="0"/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 dirty="0"/>
                <a:t> (12,458) </a:t>
              </a:r>
            </a:p>
          </p:txBody>
        </p:sp>
        <p:sp>
          <p:nvSpPr>
            <p:cNvPr id="65678" name="QuadreDeText 53">
              <a:extLst>
                <a:ext uri="{FF2B5EF4-FFF2-40B4-BE49-F238E27FC236}">
                  <a16:creationId xmlns:a16="http://schemas.microsoft.com/office/drawing/2014/main" id="{07A81520-D151-954B-AB57-7DF530798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/>
                <a:t>2</a:t>
              </a:r>
            </a:p>
          </p:txBody>
        </p:sp>
        <p:cxnSp>
          <p:nvCxnSpPr>
            <p:cNvPr id="55" name="Connector recte 54">
              <a:extLst>
                <a:ext uri="{FF2B5EF4-FFF2-40B4-BE49-F238E27FC236}">
                  <a16:creationId xmlns:a16="http://schemas.microsoft.com/office/drawing/2014/main" id="{A7397827-6102-D646-A187-1FFE7928DDE4}"/>
                </a:ext>
              </a:extLst>
            </p:cNvPr>
            <p:cNvCxnSpPr/>
            <p:nvPr/>
          </p:nvCxnSpPr>
          <p:spPr>
            <a:xfrm>
              <a:off x="756163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558" name="Agrupa 55">
            <a:extLst>
              <a:ext uri="{FF2B5EF4-FFF2-40B4-BE49-F238E27FC236}">
                <a16:creationId xmlns:a16="http://schemas.microsoft.com/office/drawing/2014/main" id="{EAC879FF-3C3E-E44C-8144-8435EFFE12AD}"/>
              </a:ext>
            </a:extLst>
          </p:cNvPr>
          <p:cNvGrpSpPr>
            <a:grpSpLocks/>
          </p:cNvGrpSpPr>
          <p:nvPr/>
        </p:nvGrpSpPr>
        <p:grpSpPr bwMode="auto">
          <a:xfrm>
            <a:off x="10890250" y="4068763"/>
            <a:ext cx="1584325" cy="719137"/>
            <a:chOff x="399009" y="2490242"/>
            <a:chExt cx="1584176" cy="720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0CAE410-450F-FE48-A93B-7AAA210AEE20}"/>
                </a:ext>
              </a:extLst>
            </p:cNvPr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ca-ES" altLang="ca-E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673" name="QuadreDeText 57">
              <a:extLst>
                <a:ext uri="{FF2B5EF4-FFF2-40B4-BE49-F238E27FC236}">
                  <a16:creationId xmlns:a16="http://schemas.microsoft.com/office/drawing/2014/main" id="{E710B443-25E4-7840-BA8D-DE46E8746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 dirty="0" smtClean="0"/>
                <a:t>Júlia</a:t>
              </a:r>
              <a:endParaRPr lang="ca-ES" altLang="ca-ES" sz="1900" dirty="0"/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 dirty="0"/>
                <a:t> (12,342) </a:t>
              </a:r>
            </a:p>
          </p:txBody>
        </p:sp>
        <p:sp>
          <p:nvSpPr>
            <p:cNvPr id="65674" name="QuadreDeText 58">
              <a:extLst>
                <a:ext uri="{FF2B5EF4-FFF2-40B4-BE49-F238E27FC236}">
                  <a16:creationId xmlns:a16="http://schemas.microsoft.com/office/drawing/2014/main" id="{C4A17641-3B12-5F42-BF90-E873D3537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/>
                <a:t>3</a:t>
              </a:r>
            </a:p>
          </p:txBody>
        </p:sp>
        <p:cxnSp>
          <p:nvCxnSpPr>
            <p:cNvPr id="60" name="Connector recte 59">
              <a:extLst>
                <a:ext uri="{FF2B5EF4-FFF2-40B4-BE49-F238E27FC236}">
                  <a16:creationId xmlns:a16="http://schemas.microsoft.com/office/drawing/2014/main" id="{6BFBD60F-3A14-9D44-B18E-10C901233BBF}"/>
                </a:ext>
              </a:extLst>
            </p:cNvPr>
            <p:cNvCxnSpPr/>
            <p:nvPr/>
          </p:nvCxnSpPr>
          <p:spPr>
            <a:xfrm>
              <a:off x="756163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559" name="Agrupa 60">
            <a:extLst>
              <a:ext uri="{FF2B5EF4-FFF2-40B4-BE49-F238E27FC236}">
                <a16:creationId xmlns:a16="http://schemas.microsoft.com/office/drawing/2014/main" id="{4C13CB00-6F1F-A041-AC48-680179419EF9}"/>
              </a:ext>
            </a:extLst>
          </p:cNvPr>
          <p:cNvGrpSpPr>
            <a:grpSpLocks/>
          </p:cNvGrpSpPr>
          <p:nvPr/>
        </p:nvGrpSpPr>
        <p:grpSpPr bwMode="auto">
          <a:xfrm>
            <a:off x="10890250" y="4787900"/>
            <a:ext cx="1584325" cy="720725"/>
            <a:chOff x="399009" y="2490242"/>
            <a:chExt cx="1584176" cy="7200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AE472E8-D103-F440-A7AC-7086003B94F4}"/>
                </a:ext>
              </a:extLst>
            </p:cNvPr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ca-ES" altLang="ca-E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669" name="QuadreDeText 62">
              <a:extLst>
                <a:ext uri="{FF2B5EF4-FFF2-40B4-BE49-F238E27FC236}">
                  <a16:creationId xmlns:a16="http://schemas.microsoft.com/office/drawing/2014/main" id="{114C56CA-6361-EC45-8143-08400083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 dirty="0" err="1" smtClean="0"/>
                <a:t>Maël</a:t>
              </a:r>
              <a:endParaRPr lang="ca-ES" altLang="ca-ES" sz="1900" dirty="0"/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 dirty="0"/>
                <a:t> (12,270) </a:t>
              </a:r>
            </a:p>
          </p:txBody>
        </p:sp>
        <p:sp>
          <p:nvSpPr>
            <p:cNvPr id="65670" name="QuadreDeText 63">
              <a:extLst>
                <a:ext uri="{FF2B5EF4-FFF2-40B4-BE49-F238E27FC236}">
                  <a16:creationId xmlns:a16="http://schemas.microsoft.com/office/drawing/2014/main" id="{C87A779E-EC91-1442-943F-1124D5FF3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/>
                <a:t>4</a:t>
              </a:r>
            </a:p>
          </p:txBody>
        </p:sp>
        <p:cxnSp>
          <p:nvCxnSpPr>
            <p:cNvPr id="65" name="Connector recte 64">
              <a:extLst>
                <a:ext uri="{FF2B5EF4-FFF2-40B4-BE49-F238E27FC236}">
                  <a16:creationId xmlns:a16="http://schemas.microsoft.com/office/drawing/2014/main" id="{43CF0B37-C58B-934F-B5B4-09CE1CF85F1A}"/>
                </a:ext>
              </a:extLst>
            </p:cNvPr>
            <p:cNvCxnSpPr/>
            <p:nvPr/>
          </p:nvCxnSpPr>
          <p:spPr>
            <a:xfrm>
              <a:off x="756163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560" name="Agrupa 65">
            <a:extLst>
              <a:ext uri="{FF2B5EF4-FFF2-40B4-BE49-F238E27FC236}">
                <a16:creationId xmlns:a16="http://schemas.microsoft.com/office/drawing/2014/main" id="{96127A6B-7CAD-8A42-894C-18C2CE4DB674}"/>
              </a:ext>
            </a:extLst>
          </p:cNvPr>
          <p:cNvGrpSpPr>
            <a:grpSpLocks/>
          </p:cNvGrpSpPr>
          <p:nvPr/>
        </p:nvGrpSpPr>
        <p:grpSpPr bwMode="auto">
          <a:xfrm>
            <a:off x="10890250" y="5508625"/>
            <a:ext cx="1584325" cy="719138"/>
            <a:chOff x="399009" y="2490242"/>
            <a:chExt cx="1584176" cy="7200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4B6590-C5A2-3C4E-938E-C7C942F39D83}"/>
                </a:ext>
              </a:extLst>
            </p:cNvPr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ca-ES" altLang="ca-E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665" name="QuadreDeText 67">
              <a:extLst>
                <a:ext uri="{FF2B5EF4-FFF2-40B4-BE49-F238E27FC236}">
                  <a16:creationId xmlns:a16="http://schemas.microsoft.com/office/drawing/2014/main" id="{EA51B6E3-F5F1-9344-99D8-191293239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 dirty="0" smtClean="0"/>
                <a:t>Olivia</a:t>
              </a:r>
              <a:endParaRPr lang="ca-ES" altLang="ca-ES" sz="1900" dirty="0"/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 dirty="0"/>
                <a:t> (12,240) </a:t>
              </a:r>
            </a:p>
          </p:txBody>
        </p:sp>
        <p:sp>
          <p:nvSpPr>
            <p:cNvPr id="65666" name="QuadreDeText 68">
              <a:extLst>
                <a:ext uri="{FF2B5EF4-FFF2-40B4-BE49-F238E27FC236}">
                  <a16:creationId xmlns:a16="http://schemas.microsoft.com/office/drawing/2014/main" id="{7039C4C4-16E0-8844-A68C-81AE162C3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900"/>
                <a:t>5</a:t>
              </a:r>
            </a:p>
          </p:txBody>
        </p:sp>
        <p:cxnSp>
          <p:nvCxnSpPr>
            <p:cNvPr id="70" name="Connector recte 69">
              <a:extLst>
                <a:ext uri="{FF2B5EF4-FFF2-40B4-BE49-F238E27FC236}">
                  <a16:creationId xmlns:a16="http://schemas.microsoft.com/office/drawing/2014/main" id="{6633A2CE-3485-9047-B5E2-6E835C7DC4F2}"/>
                </a:ext>
              </a:extLst>
            </p:cNvPr>
            <p:cNvCxnSpPr/>
            <p:nvPr/>
          </p:nvCxnSpPr>
          <p:spPr>
            <a:xfrm>
              <a:off x="756163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561" name="Picture 3">
            <a:extLst>
              <a:ext uri="{FF2B5EF4-FFF2-40B4-BE49-F238E27FC236}">
                <a16:creationId xmlns:a16="http://schemas.microsoft.com/office/drawing/2014/main" id="{B95DCEB5-99F3-B743-8ABD-DF20D62C7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13" y="1397000"/>
            <a:ext cx="84947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ula 4">
            <a:extLst>
              <a:ext uri="{FF2B5EF4-FFF2-40B4-BE49-F238E27FC236}">
                <a16:creationId xmlns:a16="http://schemas.microsoft.com/office/drawing/2014/main" id="{E88B27C5-B960-E04A-9D1E-1228224174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68225" y="4068763"/>
          <a:ext cx="6904038" cy="719137"/>
        </p:xfrm>
        <a:graphic>
          <a:graphicData uri="http://schemas.openxmlformats.org/drawingml/2006/table">
            <a:tbl>
              <a:tblPr/>
              <a:tblGrid>
                <a:gridCol w="101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</a:t>
                      </a:r>
                      <a:br>
                        <a:rPr kumimoji="0" lang="ca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a-ES" altLang="ca-E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</a:t>
                      </a:r>
                    </a:p>
                  </a:txBody>
                  <a:tcPr marL="9525" marR="9525" marT="9523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 / 0</a:t>
                      </a:r>
                      <a:br>
                        <a:rPr kumimoji="0" lang="ca-ES" altLang="ca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ca-ES" altLang="ca-E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</a:t>
                      </a:r>
                    </a:p>
                  </a:txBody>
                  <a:tcPr marL="9525" marR="9525" marT="95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7" name="Connector recte 46">
            <a:extLst>
              <a:ext uri="{FF2B5EF4-FFF2-40B4-BE49-F238E27FC236}">
                <a16:creationId xmlns:a16="http://schemas.microsoft.com/office/drawing/2014/main" id="{8BD950A6-600D-3742-9C3F-11BFAC493C71}"/>
              </a:ext>
            </a:extLst>
          </p:cNvPr>
          <p:cNvCxnSpPr/>
          <p:nvPr/>
        </p:nvCxnSpPr>
        <p:spPr>
          <a:xfrm>
            <a:off x="11424838" y="2774151"/>
            <a:ext cx="1167313" cy="5345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 recte 47">
            <a:extLst>
              <a:ext uri="{FF2B5EF4-FFF2-40B4-BE49-F238E27FC236}">
                <a16:creationId xmlns:a16="http://schemas.microsoft.com/office/drawing/2014/main" id="{9B402776-5017-304D-8A14-A773FAAB75D0}"/>
              </a:ext>
            </a:extLst>
          </p:cNvPr>
          <p:cNvCxnSpPr/>
          <p:nvPr/>
        </p:nvCxnSpPr>
        <p:spPr>
          <a:xfrm flipV="1">
            <a:off x="11464474" y="2745156"/>
            <a:ext cx="1119687" cy="555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recte 58">
            <a:extLst>
              <a:ext uri="{FF2B5EF4-FFF2-40B4-BE49-F238E27FC236}">
                <a16:creationId xmlns:a16="http://schemas.microsoft.com/office/drawing/2014/main" id="{6CD737C8-AA5C-5F4C-9612-E0B9736D97E3}"/>
              </a:ext>
            </a:extLst>
          </p:cNvPr>
          <p:cNvCxnSpPr/>
          <p:nvPr/>
        </p:nvCxnSpPr>
        <p:spPr>
          <a:xfrm flipV="1">
            <a:off x="12567443" y="2782888"/>
            <a:ext cx="936589" cy="5568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recte 62">
            <a:extLst>
              <a:ext uri="{FF2B5EF4-FFF2-40B4-BE49-F238E27FC236}">
                <a16:creationId xmlns:a16="http://schemas.microsoft.com/office/drawing/2014/main" id="{F851C998-D1F5-4D48-850D-B85642EE4FC1}"/>
              </a:ext>
            </a:extLst>
          </p:cNvPr>
          <p:cNvCxnSpPr/>
          <p:nvPr/>
        </p:nvCxnSpPr>
        <p:spPr>
          <a:xfrm>
            <a:off x="12547894" y="2768600"/>
            <a:ext cx="1017588" cy="644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75" name="Object 36">
            <a:extLst>
              <a:ext uri="{FF2B5EF4-FFF2-40B4-BE49-F238E27FC236}">
                <a16:creationId xmlns:a16="http://schemas.microsoft.com/office/drawing/2014/main" id="{ABAE9262-3EF7-A24D-8811-A9549A7569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41525" y="2671763"/>
          <a:ext cx="46386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Hoja de cálculo" r:id="rId5" imgW="5168900" imgH="723900" progId="Excel.Sheet.12">
                  <p:embed/>
                </p:oleObj>
              </mc:Choice>
              <mc:Fallback>
                <p:oleObj name="Hoja de cálculo" r:id="rId5" imgW="5168900" imgH="723900" progId="Excel.Sheet.12">
                  <p:embed/>
                  <p:pic>
                    <p:nvPicPr>
                      <p:cNvPr id="65575" name="Object 36">
                        <a:extLst>
                          <a:ext uri="{FF2B5EF4-FFF2-40B4-BE49-F238E27FC236}">
                            <a16:creationId xmlns:a16="http://schemas.microsoft.com/office/drawing/2014/main" id="{ABAE9262-3EF7-A24D-8811-A9549A7569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1525" y="2671763"/>
                        <a:ext cx="46386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ula 15">
            <a:extLst>
              <a:ext uri="{FF2B5EF4-FFF2-40B4-BE49-F238E27FC236}">
                <a16:creationId xmlns:a16="http://schemas.microsoft.com/office/drawing/2014/main" id="{3C0A15DE-A80A-634E-8720-0C25FCF3A0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90450" y="3348038"/>
          <a:ext cx="2274888" cy="720725"/>
        </p:xfrm>
        <a:graphic>
          <a:graphicData uri="http://schemas.openxmlformats.org/drawingml/2006/table">
            <a:tbl>
              <a:tblPr/>
              <a:tblGrid>
                <a:gridCol w="992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UB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1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583" name="Object 37">
            <a:extLst>
              <a:ext uri="{FF2B5EF4-FFF2-40B4-BE49-F238E27FC236}">
                <a16:creationId xmlns:a16="http://schemas.microsoft.com/office/drawing/2014/main" id="{1533464D-6E56-5E4C-B073-A870CF6FE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5338" y="3348038"/>
          <a:ext cx="46196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Hoja de cálculo" r:id="rId7" imgW="5168900" imgH="723900" progId="Excel.Sheet.12">
                  <p:embed/>
                </p:oleObj>
              </mc:Choice>
              <mc:Fallback>
                <p:oleObj name="Hoja de cálculo" r:id="rId7" imgW="5168900" imgH="723900" progId="Excel.Sheet.12">
                  <p:embed/>
                  <p:pic>
                    <p:nvPicPr>
                      <p:cNvPr id="65583" name="Object 37">
                        <a:extLst>
                          <a:ext uri="{FF2B5EF4-FFF2-40B4-BE49-F238E27FC236}">
                            <a16:creationId xmlns:a16="http://schemas.microsoft.com/office/drawing/2014/main" id="{1533464D-6E56-5E4C-B073-A870CF6FE4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5338" y="3348038"/>
                        <a:ext cx="46196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ula 17">
            <a:extLst>
              <a:ext uri="{FF2B5EF4-FFF2-40B4-BE49-F238E27FC236}">
                <a16:creationId xmlns:a16="http://schemas.microsoft.com/office/drawing/2014/main" id="{F763CB8F-8200-614D-B70F-313B1BC025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68225" y="4787900"/>
          <a:ext cx="2309813" cy="720725"/>
        </p:xfrm>
        <a:graphic>
          <a:graphicData uri="http://schemas.openxmlformats.org/drawingml/2006/table">
            <a:tbl>
              <a:tblPr/>
              <a:tblGrid>
                <a:gridCol w="102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UB</a:t>
                      </a:r>
                    </a:p>
                  </a:txBody>
                  <a:tcPr marL="9523" marR="9523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</a:t>
                      </a:r>
                      <a:b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centre ple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ula 68">
            <a:extLst>
              <a:ext uri="{FF2B5EF4-FFF2-40B4-BE49-F238E27FC236}">
                <a16:creationId xmlns:a16="http://schemas.microsoft.com/office/drawing/2014/main" id="{2A7F67F9-DBA6-4943-A398-CB78E01441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98388" y="5508625"/>
          <a:ext cx="2279650" cy="720725"/>
        </p:xfrm>
        <a:graphic>
          <a:graphicData uri="http://schemas.openxmlformats.org/drawingml/2006/table">
            <a:tbl>
              <a:tblPr/>
              <a:tblGrid>
                <a:gridCol w="983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UB</a:t>
                      </a:r>
                    </a:p>
                  </a:txBody>
                  <a:tcPr marL="9522" marR="9522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</a:t>
                      </a:r>
                      <a:b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centre ple</a:t>
                      </a:r>
                    </a:p>
                  </a:txBody>
                  <a:tcPr marL="9522" marR="952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ula 21">
            <a:extLst>
              <a:ext uri="{FF2B5EF4-FFF2-40B4-BE49-F238E27FC236}">
                <a16:creationId xmlns:a16="http://schemas.microsoft.com/office/drawing/2014/main" id="{AA5B80C9-7177-7C4D-A679-0EDB246A32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779625" y="5508625"/>
          <a:ext cx="2160588" cy="719138"/>
        </p:xfrm>
        <a:graphic>
          <a:graphicData uri="http://schemas.openxmlformats.org/drawingml/2006/table">
            <a:tbl>
              <a:tblPr/>
              <a:tblGrid>
                <a:gridCol w="96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URV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</a:t>
                      </a:r>
                      <a:b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centre ple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ula 1">
            <a:extLst>
              <a:ext uri="{FF2B5EF4-FFF2-40B4-BE49-F238E27FC236}">
                <a16:creationId xmlns:a16="http://schemas.microsoft.com/office/drawing/2014/main" id="{3462D0DF-BEE0-EB44-833A-06A2C155597D}"/>
              </a:ext>
            </a:extLst>
          </p:cNvPr>
          <p:cNvGraphicFramePr>
            <a:graphicFrameLocks noGrp="1"/>
          </p:cNvGraphicFramePr>
          <p:nvPr/>
        </p:nvGraphicFramePr>
        <p:xfrm>
          <a:off x="16938625" y="5508625"/>
          <a:ext cx="2446338" cy="719138"/>
        </p:xfrm>
        <a:graphic>
          <a:graphicData uri="http://schemas.openxmlformats.org/drawingml/2006/table">
            <a:tbl>
              <a:tblPr/>
              <a:tblGrid>
                <a:gridCol w="104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UdG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0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VACANTS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617" name="Contenidor de número de diapositiva 2">
            <a:extLst>
              <a:ext uri="{FF2B5EF4-FFF2-40B4-BE49-F238E27FC236}">
                <a16:creationId xmlns:a16="http://schemas.microsoft.com/office/drawing/2014/main" id="{B0CE8CED-82F0-4F43-B8CB-EB53E5A43063}"/>
              </a:ext>
            </a:extLst>
          </p:cNvPr>
          <p:cNvSpPr txBox="1">
            <a:spLocks/>
          </p:cNvSpPr>
          <p:nvPr/>
        </p:nvSpPr>
        <p:spPr bwMode="auto">
          <a:xfrm>
            <a:off x="6686550" y="6303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A74BE58-C6C8-3842-8C28-9F6C5B6C4327}" type="slidenum">
              <a:rPr lang="ca-ES" altLang="ca-ES" sz="1200" b="1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ca-ES" altLang="ca-ES" sz="1200" b="1">
              <a:solidFill>
                <a:srgbClr val="898989"/>
              </a:solidFill>
            </a:endParaRPr>
          </a:p>
        </p:txBody>
      </p:sp>
      <p:sp>
        <p:nvSpPr>
          <p:cNvPr id="50" name="Rectangle arrodonit 25">
            <a:extLst>
              <a:ext uri="{FF2B5EF4-FFF2-40B4-BE49-F238E27FC236}">
                <a16:creationId xmlns:a16="http://schemas.microsoft.com/office/drawing/2014/main" id="{FC1BBDDD-1366-0843-B008-43EE61707F85}"/>
              </a:ext>
            </a:extLst>
          </p:cNvPr>
          <p:cNvSpPr/>
          <p:nvPr/>
        </p:nvSpPr>
        <p:spPr>
          <a:xfrm>
            <a:off x="4284663" y="2924175"/>
            <a:ext cx="863600" cy="5048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Rectangle arrodonit 31">
            <a:extLst>
              <a:ext uri="{FF2B5EF4-FFF2-40B4-BE49-F238E27FC236}">
                <a16:creationId xmlns:a16="http://schemas.microsoft.com/office/drawing/2014/main" id="{AA19C889-E627-E044-86AE-683473712DF0}"/>
              </a:ext>
            </a:extLst>
          </p:cNvPr>
          <p:cNvSpPr/>
          <p:nvPr/>
        </p:nvSpPr>
        <p:spPr>
          <a:xfrm>
            <a:off x="4284663" y="3554413"/>
            <a:ext cx="863600" cy="5222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68D6E277-65B9-2949-9E89-C10D5D61C901}"/>
              </a:ext>
            </a:extLst>
          </p:cNvPr>
          <p:cNvSpPr/>
          <p:nvPr/>
        </p:nvSpPr>
        <p:spPr>
          <a:xfrm>
            <a:off x="4211638" y="3665538"/>
            <a:ext cx="865187" cy="48418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5622" name="Rectángulo 63">
            <a:extLst>
              <a:ext uri="{FF2B5EF4-FFF2-40B4-BE49-F238E27FC236}">
                <a16:creationId xmlns:a16="http://schemas.microsoft.com/office/drawing/2014/main" id="{49F9E5B9-BFEA-9042-9101-6FAEF5952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53" y="2785782"/>
            <a:ext cx="2087562" cy="5222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Matriculat</a:t>
            </a:r>
            <a:endParaRPr lang="ca-ES" altLang="ca-ES" sz="14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ca-ES" altLang="ca-ES" sz="1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VACANT</a:t>
            </a:r>
            <a:endParaRPr lang="ca-ES" altLang="ca-ES" sz="1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D92DE07E-580B-4742-A12D-F4D1F61589B9}"/>
              </a:ext>
            </a:extLst>
          </p:cNvPr>
          <p:cNvSpPr/>
          <p:nvPr/>
        </p:nvSpPr>
        <p:spPr>
          <a:xfrm>
            <a:off x="3970431" y="1921670"/>
            <a:ext cx="2089150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ctr" hangingPunct="1"/>
            <a:endParaRPr lang="ca-ES" altLang="ca-E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26BF0D77-DE8D-2C4F-9AF0-F2DC2FFF12FF}"/>
              </a:ext>
            </a:extLst>
          </p:cNvPr>
          <p:cNvSpPr/>
          <p:nvPr/>
        </p:nvSpPr>
        <p:spPr>
          <a:xfrm>
            <a:off x="3995738" y="2779713"/>
            <a:ext cx="2089150" cy="5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FACFAFAC-4A56-0343-908C-60ACC9E7C54F}"/>
              </a:ext>
            </a:extLst>
          </p:cNvPr>
          <p:cNvSpPr/>
          <p:nvPr/>
        </p:nvSpPr>
        <p:spPr>
          <a:xfrm>
            <a:off x="6107113" y="3606800"/>
            <a:ext cx="2082800" cy="5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5626" name="Rectángulo 77">
            <a:extLst>
              <a:ext uri="{FF2B5EF4-FFF2-40B4-BE49-F238E27FC236}">
                <a16:creationId xmlns:a16="http://schemas.microsoft.com/office/drawing/2014/main" id="{5FF0A784-DABB-924A-92CB-17459D805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4438650"/>
            <a:ext cx="2089150" cy="5222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NO 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CENTRE PLE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D9630AC3-BBC7-C747-B605-7E2C38AC3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438650"/>
            <a:ext cx="2089150" cy="5222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NO 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CENTRE PLEº</a:t>
            </a:r>
          </a:p>
        </p:txBody>
      </p:sp>
      <p:sp>
        <p:nvSpPr>
          <p:cNvPr id="65628" name="Rectángulo 81">
            <a:extLst>
              <a:ext uri="{FF2B5EF4-FFF2-40B4-BE49-F238E27FC236}">
                <a16:creationId xmlns:a16="http://schemas.microsoft.com/office/drawing/2014/main" id="{097DBC23-CDE7-374F-BF0D-78B00088E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5283200"/>
            <a:ext cx="2089150" cy="5222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NO 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CENTRE PLE</a:t>
            </a:r>
          </a:p>
        </p:txBody>
      </p:sp>
      <p:sp>
        <p:nvSpPr>
          <p:cNvPr id="65629" name="Rectángulo 82">
            <a:extLst>
              <a:ext uri="{FF2B5EF4-FFF2-40B4-BE49-F238E27FC236}">
                <a16:creationId xmlns:a16="http://schemas.microsoft.com/office/drawing/2014/main" id="{A1697099-75B6-9F40-8450-1C976C14E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283200"/>
            <a:ext cx="2089150" cy="5222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NO 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CENTRE PLE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B260D19-E392-7B4F-B700-7DDA6EE60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5283200"/>
            <a:ext cx="2082800" cy="5222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NO 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CENTRE PLE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48F1B74F-9C70-2343-B880-C53E8C0C3689}"/>
              </a:ext>
            </a:extLst>
          </p:cNvPr>
          <p:cNvSpPr/>
          <p:nvPr/>
        </p:nvSpPr>
        <p:spPr>
          <a:xfrm>
            <a:off x="6107113" y="1916113"/>
            <a:ext cx="2082800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67474320-B91A-3644-9AE8-6FF2FB7EC5A4}"/>
              </a:ext>
            </a:extLst>
          </p:cNvPr>
          <p:cNvSpPr/>
          <p:nvPr/>
        </p:nvSpPr>
        <p:spPr>
          <a:xfrm>
            <a:off x="6107113" y="2779713"/>
            <a:ext cx="2082800" cy="5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5633" name="QuadreDeText 24">
            <a:extLst>
              <a:ext uri="{FF2B5EF4-FFF2-40B4-BE49-F238E27FC236}">
                <a16:creationId xmlns:a16="http://schemas.microsoft.com/office/drawing/2014/main" id="{A2C4017B-2F5D-EB44-B5A9-D0905A1F4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82713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/>
              <a:t>Alumne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6A1A4136-BB3E-2D47-BA82-EF864C69D5C7}"/>
              </a:ext>
            </a:extLst>
          </p:cNvPr>
          <p:cNvSpPr/>
          <p:nvPr/>
        </p:nvSpPr>
        <p:spPr>
          <a:xfrm>
            <a:off x="3992563" y="3606800"/>
            <a:ext cx="2089150" cy="528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CED62851-3327-734F-A64D-485F698F4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3606800"/>
            <a:ext cx="2089150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NO 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CENTRE PLE</a:t>
            </a: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6F9CF823-CE23-1B44-805B-3DEE5058B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3606800"/>
            <a:ext cx="2089150" cy="5238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ENTRA</a:t>
            </a:r>
          </a:p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0 VACANTS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211AE361-2062-9349-BBBB-2401BE4A5F22}"/>
              </a:ext>
            </a:extLst>
          </p:cNvPr>
          <p:cNvSpPr/>
          <p:nvPr/>
        </p:nvSpPr>
        <p:spPr>
          <a:xfrm>
            <a:off x="6115050" y="4441825"/>
            <a:ext cx="2082800" cy="519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EA60F98D-95C5-E14F-B3E2-90FB3C64F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4441825"/>
            <a:ext cx="2087562" cy="5222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ENTRA</a:t>
            </a:r>
          </a:p>
          <a:p>
            <a:pPr algn="ctr" eaLnBrk="1" fontAlgn="ctr" hangingPunct="1"/>
            <a:r>
              <a:rPr lang="ca-ES" altLang="ca-ES" sz="1400" b="1">
                <a:solidFill>
                  <a:srgbClr val="FFFFFF"/>
                </a:solidFill>
                <a:latin typeface="Arial" panose="020B0604020202020204" pitchFamily="34" charset="0"/>
              </a:rPr>
              <a:t>0 VACANTS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9CD8CB8E-09B4-964C-9035-FB727FEA9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0" y="5283200"/>
            <a:ext cx="2082800" cy="5222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ENTRA</a:t>
            </a:r>
          </a:p>
          <a:p>
            <a:pPr algn="ctr" eaLnBrk="1" fontAlgn="ctr" hangingPunct="1"/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0 VACANTS</a:t>
            </a:r>
          </a:p>
        </p:txBody>
      </p:sp>
      <p:sp>
        <p:nvSpPr>
          <p:cNvPr id="65643" name="QuadreDeText 24">
            <a:extLst>
              <a:ext uri="{FF2B5EF4-FFF2-40B4-BE49-F238E27FC236}">
                <a16:creationId xmlns:a16="http://schemas.microsoft.com/office/drawing/2014/main" id="{0B7D6776-AD88-1748-B5A5-C5FDA3152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1955800"/>
            <a:ext cx="9667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smtClean="0"/>
              <a:t>Jana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(13,258) </a:t>
            </a:r>
          </a:p>
        </p:txBody>
      </p:sp>
      <p:sp>
        <p:nvSpPr>
          <p:cNvPr id="65644" name="QuadreDeText 24">
            <a:extLst>
              <a:ext uri="{FF2B5EF4-FFF2-40B4-BE49-F238E27FC236}">
                <a16:creationId xmlns:a16="http://schemas.microsoft.com/office/drawing/2014/main" id="{1030DC40-1F34-F14C-BC14-239546BAA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12" y="2813458"/>
            <a:ext cx="9172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smtClean="0"/>
              <a:t>Leo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(12,458)</a:t>
            </a:r>
          </a:p>
        </p:txBody>
      </p:sp>
      <p:sp>
        <p:nvSpPr>
          <p:cNvPr id="65645" name="QuadreDeText 24">
            <a:extLst>
              <a:ext uri="{FF2B5EF4-FFF2-40B4-BE49-F238E27FC236}">
                <a16:creationId xmlns:a16="http://schemas.microsoft.com/office/drawing/2014/main" id="{5BD8B944-5306-FE4B-8CC0-A1303D600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663950"/>
            <a:ext cx="9159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smtClean="0"/>
              <a:t>Júlia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(12,342)</a:t>
            </a:r>
          </a:p>
        </p:txBody>
      </p:sp>
      <p:sp>
        <p:nvSpPr>
          <p:cNvPr id="65646" name="QuadreDeText 24">
            <a:extLst>
              <a:ext uri="{FF2B5EF4-FFF2-40B4-BE49-F238E27FC236}">
                <a16:creationId xmlns:a16="http://schemas.microsoft.com/office/drawing/2014/main" id="{09E4096C-569E-E24E-B3FF-6E337FBED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4527550"/>
            <a:ext cx="9667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err="1" smtClean="0"/>
              <a:t>Maël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(12,270) </a:t>
            </a:r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endParaRPr lang="ca-ES" altLang="ca-ES" sz="1900" dirty="0"/>
          </a:p>
        </p:txBody>
      </p:sp>
      <p:sp>
        <p:nvSpPr>
          <p:cNvPr id="65647" name="QuadreDeText 24">
            <a:extLst>
              <a:ext uri="{FF2B5EF4-FFF2-40B4-BE49-F238E27FC236}">
                <a16:creationId xmlns:a16="http://schemas.microsoft.com/office/drawing/2014/main" id="{151C05FD-4936-AF48-B3C9-C824D65D1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5353050"/>
            <a:ext cx="9667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b="1" dirty="0" smtClean="0"/>
              <a:t>Olivia</a:t>
            </a:r>
            <a:endParaRPr lang="ca-ES" altLang="ca-ES" sz="1900" b="1" dirty="0"/>
          </a:p>
          <a:p>
            <a:pPr algn="ctr" eaLnBrk="1" hangingPunct="1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1900" dirty="0"/>
              <a:t> </a:t>
            </a:r>
            <a:r>
              <a:rPr lang="ca-ES" altLang="ca-ES" sz="1400" dirty="0"/>
              <a:t>(12,240) </a:t>
            </a:r>
          </a:p>
        </p:txBody>
      </p:sp>
      <p:grpSp>
        <p:nvGrpSpPr>
          <p:cNvPr id="65648" name="Grupo 122">
            <a:extLst>
              <a:ext uri="{FF2B5EF4-FFF2-40B4-BE49-F238E27FC236}">
                <a16:creationId xmlns:a16="http://schemas.microsoft.com/office/drawing/2014/main" id="{88CC257C-2051-8D4E-A52B-1EB572447286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1916113"/>
            <a:ext cx="400050" cy="369887"/>
            <a:chOff x="393822" y="2263793"/>
            <a:chExt cx="399973" cy="369332"/>
          </a:xfrm>
        </p:grpSpPr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E454A537-06AD-B84B-9C56-7ACA1EB41679}"/>
                </a:ext>
              </a:extLst>
            </p:cNvPr>
            <p:cNvSpPr/>
            <p:nvPr/>
          </p:nvSpPr>
          <p:spPr>
            <a:xfrm>
              <a:off x="427154" y="2263793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5" name="Elipse 124">
              <a:extLst>
                <a:ext uri="{FF2B5EF4-FFF2-40B4-BE49-F238E27FC236}">
                  <a16:creationId xmlns:a16="http://schemas.microsoft.com/office/drawing/2014/main" id="{329A09C7-F86B-364E-AEED-02E4B284E3B5}"/>
                </a:ext>
              </a:extLst>
            </p:cNvPr>
            <p:cNvSpPr/>
            <p:nvPr/>
          </p:nvSpPr>
          <p:spPr>
            <a:xfrm>
              <a:off x="393822" y="2263793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5649" name="Grupo 125">
            <a:extLst>
              <a:ext uri="{FF2B5EF4-FFF2-40B4-BE49-F238E27FC236}">
                <a16:creationId xmlns:a16="http://schemas.microsoft.com/office/drawing/2014/main" id="{808D9FDA-1E87-A645-8F1C-F308D539434D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2816225"/>
            <a:ext cx="400050" cy="369888"/>
            <a:chOff x="393822" y="2882560"/>
            <a:chExt cx="399973" cy="369332"/>
          </a:xfrm>
        </p:grpSpPr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30EAD656-3416-2D43-87EC-5E9FD3687F6D}"/>
                </a:ext>
              </a:extLst>
            </p:cNvPr>
            <p:cNvSpPr/>
            <p:nvPr/>
          </p:nvSpPr>
          <p:spPr>
            <a:xfrm>
              <a:off x="427154" y="2882560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C15CC097-F324-B54C-A7A6-EF7DE973695C}"/>
                </a:ext>
              </a:extLst>
            </p:cNvPr>
            <p:cNvSpPr/>
            <p:nvPr/>
          </p:nvSpPr>
          <p:spPr>
            <a:xfrm>
              <a:off x="393822" y="2882560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5650" name="Grupo 128">
            <a:extLst>
              <a:ext uri="{FF2B5EF4-FFF2-40B4-BE49-F238E27FC236}">
                <a16:creationId xmlns:a16="http://schemas.microsoft.com/office/drawing/2014/main" id="{63AF36A5-C8F5-B04D-8FFE-BB863E9697F4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3592513"/>
            <a:ext cx="400050" cy="368300"/>
            <a:chOff x="393822" y="3501327"/>
            <a:chExt cx="399973" cy="369332"/>
          </a:xfrm>
        </p:grpSpPr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E108108D-1DDB-8D4F-A919-C655FA6B9146}"/>
                </a:ext>
              </a:extLst>
            </p:cNvPr>
            <p:cNvSpPr/>
            <p:nvPr/>
          </p:nvSpPr>
          <p:spPr>
            <a:xfrm>
              <a:off x="427154" y="3501327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1" name="Elipse 130">
              <a:extLst>
                <a:ext uri="{FF2B5EF4-FFF2-40B4-BE49-F238E27FC236}">
                  <a16:creationId xmlns:a16="http://schemas.microsoft.com/office/drawing/2014/main" id="{5C09C7C5-1951-B049-9BAD-CAD9C70F7D47}"/>
                </a:ext>
              </a:extLst>
            </p:cNvPr>
            <p:cNvSpPr/>
            <p:nvPr/>
          </p:nvSpPr>
          <p:spPr>
            <a:xfrm>
              <a:off x="393822" y="3501327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5651" name="Grupo 131">
            <a:extLst>
              <a:ext uri="{FF2B5EF4-FFF2-40B4-BE49-F238E27FC236}">
                <a16:creationId xmlns:a16="http://schemas.microsoft.com/office/drawing/2014/main" id="{FFD810F4-3E5F-284F-918D-E5C02A06CDEC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4437063"/>
            <a:ext cx="400050" cy="369887"/>
            <a:chOff x="393822" y="4120094"/>
            <a:chExt cx="399973" cy="369332"/>
          </a:xfrm>
        </p:grpSpPr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id="{1E6AE93E-E4E4-054B-BFC2-EB9D9D3ECE77}"/>
                </a:ext>
              </a:extLst>
            </p:cNvPr>
            <p:cNvSpPr/>
            <p:nvPr/>
          </p:nvSpPr>
          <p:spPr>
            <a:xfrm>
              <a:off x="427154" y="4120094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4" name="Elipse 133">
              <a:extLst>
                <a:ext uri="{FF2B5EF4-FFF2-40B4-BE49-F238E27FC236}">
                  <a16:creationId xmlns:a16="http://schemas.microsoft.com/office/drawing/2014/main" id="{58DB201B-77B7-0443-BFAE-7340EBB6C228}"/>
                </a:ext>
              </a:extLst>
            </p:cNvPr>
            <p:cNvSpPr/>
            <p:nvPr/>
          </p:nvSpPr>
          <p:spPr>
            <a:xfrm>
              <a:off x="393822" y="4120094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65652" name="Grupo 134">
            <a:extLst>
              <a:ext uri="{FF2B5EF4-FFF2-40B4-BE49-F238E27FC236}">
                <a16:creationId xmlns:a16="http://schemas.microsoft.com/office/drawing/2014/main" id="{7038C085-7E33-5B4A-AC59-C3E8B9934AD5}"/>
              </a:ext>
            </a:extLst>
          </p:cNvPr>
          <p:cNvGrpSpPr>
            <a:grpSpLocks/>
          </p:cNvGrpSpPr>
          <p:nvPr/>
        </p:nvGrpSpPr>
        <p:grpSpPr bwMode="auto">
          <a:xfrm>
            <a:off x="393700" y="5300663"/>
            <a:ext cx="400050" cy="369887"/>
            <a:chOff x="393822" y="4745736"/>
            <a:chExt cx="399973" cy="369332"/>
          </a:xfrm>
        </p:grpSpPr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id="{72A2F3C6-7D01-D944-B5B4-96A7705BFB5F}"/>
                </a:ext>
              </a:extLst>
            </p:cNvPr>
            <p:cNvSpPr/>
            <p:nvPr/>
          </p:nvSpPr>
          <p:spPr>
            <a:xfrm>
              <a:off x="427154" y="4745736"/>
              <a:ext cx="36664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ca-ES" altLang="ca-E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7" name="Elipse 136">
              <a:extLst>
                <a:ext uri="{FF2B5EF4-FFF2-40B4-BE49-F238E27FC236}">
                  <a16:creationId xmlns:a16="http://schemas.microsoft.com/office/drawing/2014/main" id="{131CACDD-3183-C04D-94E1-02B039D1C9F7}"/>
                </a:ext>
              </a:extLst>
            </p:cNvPr>
            <p:cNvSpPr/>
            <p:nvPr/>
          </p:nvSpPr>
          <p:spPr>
            <a:xfrm>
              <a:off x="393822" y="4745736"/>
              <a:ext cx="369817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CE764669-E863-6746-B6BD-341ED4080CFD}"/>
              </a:ext>
            </a:extLst>
          </p:cNvPr>
          <p:cNvCxnSpPr>
            <a:cxnSpLocks/>
          </p:cNvCxnSpPr>
          <p:nvPr/>
        </p:nvCxnSpPr>
        <p:spPr>
          <a:xfrm flipH="1">
            <a:off x="865216" y="1955800"/>
            <a:ext cx="855662" cy="481012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3" name="Fletxa dreta 72">
            <a:extLst>
              <a:ext uri="{FF2B5EF4-FFF2-40B4-BE49-F238E27FC236}">
                <a16:creationId xmlns:a16="http://schemas.microsoft.com/office/drawing/2014/main" id="{D3AB23CE-95F5-A645-BE7A-8418A8A5C687}"/>
              </a:ext>
            </a:extLst>
          </p:cNvPr>
          <p:cNvSpPr/>
          <p:nvPr/>
        </p:nvSpPr>
        <p:spPr>
          <a:xfrm rot="10800000">
            <a:off x="14749463" y="3692897"/>
            <a:ext cx="1943100" cy="3841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Fletxa dreta 73">
            <a:extLst>
              <a:ext uri="{FF2B5EF4-FFF2-40B4-BE49-F238E27FC236}">
                <a16:creationId xmlns:a16="http://schemas.microsoft.com/office/drawing/2014/main" id="{729B0BF3-9B36-4346-8DBA-1CC29F385A60}"/>
              </a:ext>
            </a:extLst>
          </p:cNvPr>
          <p:cNvSpPr/>
          <p:nvPr/>
        </p:nvSpPr>
        <p:spPr>
          <a:xfrm rot="10800000">
            <a:off x="17011650" y="4556993"/>
            <a:ext cx="1943100" cy="3841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letxa dreta 3">
            <a:extLst>
              <a:ext uri="{FF2B5EF4-FFF2-40B4-BE49-F238E27FC236}">
                <a16:creationId xmlns:a16="http://schemas.microsoft.com/office/drawing/2014/main" id="{E3B637C6-30C5-2940-854F-1D65CC56D34F}"/>
              </a:ext>
            </a:extLst>
          </p:cNvPr>
          <p:cNvSpPr/>
          <p:nvPr/>
        </p:nvSpPr>
        <p:spPr>
          <a:xfrm rot="10800000">
            <a:off x="19142075" y="5445225"/>
            <a:ext cx="485775" cy="3841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Rectángulo 57">
            <a:extLst>
              <a:ext uri="{FF2B5EF4-FFF2-40B4-BE49-F238E27FC236}">
                <a16:creationId xmlns:a16="http://schemas.microsoft.com/office/drawing/2014/main" id="{E6DEA96F-A0EB-E841-A4EE-BB5DAED56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53" y="1916113"/>
            <a:ext cx="2055013" cy="52322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ctr" hangingPunct="1"/>
            <a:r>
              <a:rPr lang="ca-ES" altLang="ca-ES" sz="1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15 </a:t>
            </a:r>
            <a:r>
              <a:rPr lang="ca-ES" altLang="ca-ES" sz="1400" b="1" dirty="0">
                <a:solidFill>
                  <a:srgbClr val="FFFFFF"/>
                </a:solidFill>
                <a:latin typeface="Arial" panose="020B0604020202020204" pitchFamily="34" charset="0"/>
              </a:rPr>
              <a:t>DE JULIOL NO ES MATRICULA</a:t>
            </a:r>
          </a:p>
        </p:txBody>
      </p:sp>
      <p:grpSp>
        <p:nvGrpSpPr>
          <p:cNvPr id="10" name="Agrupa 9"/>
          <p:cNvGrpSpPr/>
          <p:nvPr/>
        </p:nvGrpSpPr>
        <p:grpSpPr>
          <a:xfrm>
            <a:off x="1947049" y="1428590"/>
            <a:ext cx="1947969" cy="492443"/>
            <a:chOff x="1947049" y="1428590"/>
            <a:chExt cx="1947969" cy="492443"/>
          </a:xfrm>
        </p:grpSpPr>
        <p:sp>
          <p:nvSpPr>
            <p:cNvPr id="65634" name="QuadreDeText 24">
              <a:extLst>
                <a:ext uri="{FF2B5EF4-FFF2-40B4-BE49-F238E27FC236}">
                  <a16:creationId xmlns:a16="http://schemas.microsoft.com/office/drawing/2014/main" id="{14ADB832-06DD-5449-A396-D9B2D41F0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7049" y="1428590"/>
              <a:ext cx="194796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None/>
              </a:pPr>
              <a:r>
                <a:rPr lang="ca-ES" altLang="ca-ES" sz="1200" dirty="0" smtClean="0"/>
                <a:t>1a Preferència/assignació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a-ES" altLang="ca-ES" sz="1400" dirty="0"/>
            </a:p>
          </p:txBody>
        </p:sp>
        <p:sp>
          <p:nvSpPr>
            <p:cNvPr id="102" name="Rectángulo 13">
              <a:extLst>
                <a:ext uri="{FF2B5EF4-FFF2-40B4-BE49-F238E27FC236}">
                  <a16:creationId xmlns:a16="http://schemas.microsoft.com/office/drawing/2014/main" id="{DE6D5228-84C2-4242-80E7-76B174AD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077" y="1600215"/>
              <a:ext cx="11079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ctr" hangingPunct="1"/>
              <a:r>
                <a:rPr lang="ca-ES" altLang="ca-E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Medicina UB</a:t>
              </a:r>
            </a:p>
          </p:txBody>
        </p:sp>
      </p:grpSp>
      <p:grpSp>
        <p:nvGrpSpPr>
          <p:cNvPr id="9" name="Agrupa 8"/>
          <p:cNvGrpSpPr/>
          <p:nvPr/>
        </p:nvGrpSpPr>
        <p:grpSpPr>
          <a:xfrm>
            <a:off x="4423033" y="1392238"/>
            <a:ext cx="1207830" cy="489011"/>
            <a:chOff x="4423033" y="1392238"/>
            <a:chExt cx="1207830" cy="489011"/>
          </a:xfrm>
        </p:grpSpPr>
        <p:sp>
          <p:nvSpPr>
            <p:cNvPr id="65635" name="QuadreDeText 24">
              <a:extLst>
                <a:ext uri="{FF2B5EF4-FFF2-40B4-BE49-F238E27FC236}">
                  <a16:creationId xmlns:a16="http://schemas.microsoft.com/office/drawing/2014/main" id="{0AE463DA-6B40-EE40-80BD-8AA762FDD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832" y="1392238"/>
              <a:ext cx="1847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ca-ES" altLang="ca-ES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3033" y="1604250"/>
              <a:ext cx="12078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ctr" hangingPunct="1"/>
              <a:r>
                <a:rPr lang="ca-ES" altLang="ca-E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Medicina URV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561467" y="1582757"/>
            <a:ext cx="1212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ctr" hangingPunct="1"/>
            <a:r>
              <a:rPr lang="ca-ES" altLang="ca-E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Medicina UdG</a:t>
            </a:r>
          </a:p>
        </p:txBody>
      </p:sp>
      <p:sp>
        <p:nvSpPr>
          <p:cNvPr id="103" name="QuadreDeText 24">
            <a:extLst>
              <a:ext uri="{FF2B5EF4-FFF2-40B4-BE49-F238E27FC236}">
                <a16:creationId xmlns:a16="http://schemas.microsoft.com/office/drawing/2014/main" id="{703E6854-13DF-244E-9068-42805CC8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337" y="1412678"/>
            <a:ext cx="2119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200" dirty="0"/>
              <a:t>2a Preferència/assignació</a:t>
            </a:r>
          </a:p>
        </p:txBody>
      </p:sp>
      <p:sp>
        <p:nvSpPr>
          <p:cNvPr id="104" name="QuadreDeText 24">
            <a:extLst>
              <a:ext uri="{FF2B5EF4-FFF2-40B4-BE49-F238E27FC236}">
                <a16:creationId xmlns:a16="http://schemas.microsoft.com/office/drawing/2014/main" id="{F45A4E59-3CD8-6445-9226-059D39C7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927" y="1398587"/>
            <a:ext cx="2065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200" dirty="0"/>
              <a:t>3a Preferència/assignació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8059198" y="1398926"/>
            <a:ext cx="122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ca-ES" altLang="ca-ES" sz="1200" dirty="0" smtClean="0">
                <a:latin typeface="+mj-lt"/>
              </a:rPr>
              <a:t>Fins a 8 preferències</a:t>
            </a:r>
            <a:endParaRPr lang="ca-ES" altLang="ca-ES" sz="1200" dirty="0">
              <a:latin typeface="+mj-lt"/>
            </a:endParaRPr>
          </a:p>
        </p:txBody>
      </p:sp>
      <p:grpSp>
        <p:nvGrpSpPr>
          <p:cNvPr id="146" name="Agrupa 145"/>
          <p:cNvGrpSpPr/>
          <p:nvPr/>
        </p:nvGrpSpPr>
        <p:grpSpPr>
          <a:xfrm>
            <a:off x="8221594" y="1927440"/>
            <a:ext cx="850808" cy="545993"/>
            <a:chOff x="8221594" y="1927440"/>
            <a:chExt cx="850808" cy="545993"/>
          </a:xfrm>
        </p:grpSpPr>
        <p:sp>
          <p:nvSpPr>
            <p:cNvPr id="147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221594" y="193757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48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403777" y="1927440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49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572024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0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760613" y="1937628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1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935836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52" name="Agrupa 151"/>
          <p:cNvGrpSpPr/>
          <p:nvPr/>
        </p:nvGrpSpPr>
        <p:grpSpPr>
          <a:xfrm>
            <a:off x="8245837" y="2780289"/>
            <a:ext cx="850808" cy="545993"/>
            <a:chOff x="8221594" y="1927440"/>
            <a:chExt cx="850808" cy="545993"/>
          </a:xfrm>
        </p:grpSpPr>
        <p:sp>
          <p:nvSpPr>
            <p:cNvPr id="153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221594" y="193757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4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403777" y="1927440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5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572024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6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760613" y="1937628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7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935836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58" name="Agrupa 157"/>
          <p:cNvGrpSpPr/>
          <p:nvPr/>
        </p:nvGrpSpPr>
        <p:grpSpPr>
          <a:xfrm>
            <a:off x="8229664" y="3595986"/>
            <a:ext cx="850808" cy="545993"/>
            <a:chOff x="8221594" y="1927440"/>
            <a:chExt cx="850808" cy="545993"/>
          </a:xfrm>
        </p:grpSpPr>
        <p:sp>
          <p:nvSpPr>
            <p:cNvPr id="159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221594" y="193757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60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403777" y="1927440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61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572024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62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760613" y="1937628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63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935836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64" name="Agrupa 163"/>
          <p:cNvGrpSpPr/>
          <p:nvPr/>
        </p:nvGrpSpPr>
        <p:grpSpPr>
          <a:xfrm>
            <a:off x="8253160" y="4454901"/>
            <a:ext cx="850808" cy="545993"/>
            <a:chOff x="8221594" y="1927440"/>
            <a:chExt cx="850808" cy="545993"/>
          </a:xfrm>
        </p:grpSpPr>
        <p:sp>
          <p:nvSpPr>
            <p:cNvPr id="165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221594" y="193757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66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403777" y="1927440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67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572024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68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760613" y="1937628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69" name="Rectángulo 58">
              <a:extLst>
                <a:ext uri="{FF2B5EF4-FFF2-40B4-BE49-F238E27FC236}">
                  <a16:creationId xmlns:a16="http://schemas.microsoft.com/office/drawing/2014/main" id="{3FE38EBE-7E14-BB4E-9F45-C97B8D0E3BA8}"/>
                </a:ext>
              </a:extLst>
            </p:cNvPr>
            <p:cNvSpPr/>
            <p:nvPr/>
          </p:nvSpPr>
          <p:spPr>
            <a:xfrm>
              <a:off x="8935836" y="1933594"/>
              <a:ext cx="136566" cy="5358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250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23159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22 -0.00533 L -1.16857 -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4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2316 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1.18437 -0.006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22 -3.33333E-6 L -0.33906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7.40741E-7 L -1.179 -0.0164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58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4" grpId="0" animBg="1"/>
      <p:bldP spid="94" grpId="0" animBg="1"/>
      <p:bldP spid="93" grpId="0" animBg="1"/>
      <p:bldP spid="95" grpId="0" animBg="1"/>
      <p:bldP spid="97" grpId="0" animBg="1"/>
      <p:bldP spid="73" grpId="0" animBg="1"/>
      <p:bldP spid="74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13"/>
          <p:cNvSpPr/>
          <p:nvPr/>
        </p:nvSpPr>
        <p:spPr>
          <a:xfrm>
            <a:off x="3471650" y="5430744"/>
            <a:ext cx="1641957" cy="395670"/>
          </a:xfrm>
          <a:custGeom>
            <a:avLst/>
            <a:gdLst/>
            <a:ahLst/>
            <a:cxnLst/>
            <a:rect l="l" t="t" r="r" b="b"/>
            <a:pathLst>
              <a:path w="3216275" h="646429">
                <a:moveTo>
                  <a:pt x="2845953" y="646404"/>
                </a:moveTo>
                <a:lnTo>
                  <a:pt x="2794851" y="646140"/>
                </a:lnTo>
                <a:lnTo>
                  <a:pt x="2743727" y="645296"/>
                </a:lnTo>
                <a:lnTo>
                  <a:pt x="2692591" y="644069"/>
                </a:lnTo>
                <a:lnTo>
                  <a:pt x="2590318" y="641235"/>
                </a:lnTo>
                <a:lnTo>
                  <a:pt x="2539200" y="640016"/>
                </a:lnTo>
                <a:lnTo>
                  <a:pt x="2488107" y="639189"/>
                </a:lnTo>
                <a:lnTo>
                  <a:pt x="1884190" y="630935"/>
                </a:lnTo>
                <a:lnTo>
                  <a:pt x="1682777" y="628717"/>
                </a:lnTo>
                <a:lnTo>
                  <a:pt x="1531693" y="627524"/>
                </a:lnTo>
                <a:lnTo>
                  <a:pt x="1380594" y="626867"/>
                </a:lnTo>
                <a:lnTo>
                  <a:pt x="1279855" y="626786"/>
                </a:lnTo>
                <a:lnTo>
                  <a:pt x="1179112" y="627031"/>
                </a:lnTo>
                <a:lnTo>
                  <a:pt x="1078368" y="627639"/>
                </a:lnTo>
                <a:lnTo>
                  <a:pt x="977686" y="628496"/>
                </a:lnTo>
                <a:lnTo>
                  <a:pt x="927377" y="628741"/>
                </a:lnTo>
                <a:lnTo>
                  <a:pt x="826758" y="628802"/>
                </a:lnTo>
                <a:lnTo>
                  <a:pt x="726140" y="628375"/>
                </a:lnTo>
                <a:lnTo>
                  <a:pt x="625521" y="627562"/>
                </a:lnTo>
                <a:lnTo>
                  <a:pt x="172737" y="621848"/>
                </a:lnTo>
                <a:lnTo>
                  <a:pt x="111177" y="617252"/>
                </a:lnTo>
                <a:lnTo>
                  <a:pt x="56900" y="593408"/>
                </a:lnTo>
                <a:lnTo>
                  <a:pt x="26206" y="550316"/>
                </a:lnTo>
                <a:lnTo>
                  <a:pt x="11119" y="498380"/>
                </a:lnTo>
                <a:lnTo>
                  <a:pt x="4161" y="451993"/>
                </a:lnTo>
                <a:lnTo>
                  <a:pt x="455" y="405085"/>
                </a:lnTo>
                <a:lnTo>
                  <a:pt x="0" y="357918"/>
                </a:lnTo>
                <a:lnTo>
                  <a:pt x="2796" y="310750"/>
                </a:lnTo>
                <a:lnTo>
                  <a:pt x="8843" y="263843"/>
                </a:lnTo>
                <a:lnTo>
                  <a:pt x="18143" y="217456"/>
                </a:lnTo>
                <a:lnTo>
                  <a:pt x="30693" y="171849"/>
                </a:lnTo>
                <a:lnTo>
                  <a:pt x="46495" y="127282"/>
                </a:lnTo>
                <a:lnTo>
                  <a:pt x="79530" y="62861"/>
                </a:lnTo>
                <a:lnTo>
                  <a:pt x="131813" y="15606"/>
                </a:lnTo>
                <a:lnTo>
                  <a:pt x="196581" y="0"/>
                </a:lnTo>
                <a:lnTo>
                  <a:pt x="230819" y="390"/>
                </a:lnTo>
                <a:lnTo>
                  <a:pt x="314590" y="6992"/>
                </a:lnTo>
                <a:lnTo>
                  <a:pt x="364147" y="10027"/>
                </a:lnTo>
                <a:lnTo>
                  <a:pt x="413670" y="12327"/>
                </a:lnTo>
                <a:lnTo>
                  <a:pt x="463166" y="13993"/>
                </a:lnTo>
                <a:lnTo>
                  <a:pt x="512643" y="15125"/>
                </a:lnTo>
                <a:lnTo>
                  <a:pt x="562109" y="15822"/>
                </a:lnTo>
                <a:lnTo>
                  <a:pt x="611572" y="16187"/>
                </a:lnTo>
                <a:lnTo>
                  <a:pt x="809534" y="16318"/>
                </a:lnTo>
                <a:lnTo>
                  <a:pt x="859091" y="16521"/>
                </a:lnTo>
                <a:lnTo>
                  <a:pt x="908689" y="16994"/>
                </a:lnTo>
                <a:lnTo>
                  <a:pt x="1105028" y="19610"/>
                </a:lnTo>
                <a:lnTo>
                  <a:pt x="1252388" y="21069"/>
                </a:lnTo>
                <a:lnTo>
                  <a:pt x="1399748" y="22049"/>
                </a:lnTo>
                <a:lnTo>
                  <a:pt x="1547026" y="22511"/>
                </a:lnTo>
                <a:lnTo>
                  <a:pt x="1646602" y="22531"/>
                </a:lnTo>
                <a:lnTo>
                  <a:pt x="1747633" y="22070"/>
                </a:lnTo>
                <a:lnTo>
                  <a:pt x="1848660" y="21160"/>
                </a:lnTo>
                <a:lnTo>
                  <a:pt x="2202182" y="16782"/>
                </a:lnTo>
                <a:lnTo>
                  <a:pt x="2303156" y="15860"/>
                </a:lnTo>
                <a:lnTo>
                  <a:pt x="2404111" y="15383"/>
                </a:lnTo>
                <a:lnTo>
                  <a:pt x="2454581" y="15362"/>
                </a:lnTo>
                <a:lnTo>
                  <a:pt x="2505045" y="15513"/>
                </a:lnTo>
                <a:lnTo>
                  <a:pt x="2555502" y="15857"/>
                </a:lnTo>
                <a:lnTo>
                  <a:pt x="2605954" y="16413"/>
                </a:lnTo>
                <a:lnTo>
                  <a:pt x="2656398" y="17202"/>
                </a:lnTo>
                <a:lnTo>
                  <a:pt x="2706835" y="18244"/>
                </a:lnTo>
                <a:lnTo>
                  <a:pt x="2757265" y="19559"/>
                </a:lnTo>
                <a:lnTo>
                  <a:pt x="2807687" y="21169"/>
                </a:lnTo>
                <a:lnTo>
                  <a:pt x="2858101" y="23092"/>
                </a:lnTo>
                <a:lnTo>
                  <a:pt x="2908506" y="25351"/>
                </a:lnTo>
                <a:lnTo>
                  <a:pt x="2958902" y="27963"/>
                </a:lnTo>
                <a:lnTo>
                  <a:pt x="3009289" y="30951"/>
                </a:lnTo>
                <a:lnTo>
                  <a:pt x="3059666" y="34335"/>
                </a:lnTo>
                <a:lnTo>
                  <a:pt x="3105620" y="39537"/>
                </a:lnTo>
                <a:lnTo>
                  <a:pt x="3152614" y="57225"/>
                </a:lnTo>
                <a:lnTo>
                  <a:pt x="3194233" y="111415"/>
                </a:lnTo>
                <a:lnTo>
                  <a:pt x="3210880" y="180693"/>
                </a:lnTo>
                <a:lnTo>
                  <a:pt x="3215395" y="235192"/>
                </a:lnTo>
                <a:lnTo>
                  <a:pt x="3216249" y="289748"/>
                </a:lnTo>
                <a:lnTo>
                  <a:pt x="3214175" y="344305"/>
                </a:lnTo>
                <a:lnTo>
                  <a:pt x="3209904" y="398804"/>
                </a:lnTo>
                <a:lnTo>
                  <a:pt x="3204168" y="453187"/>
                </a:lnTo>
                <a:lnTo>
                  <a:pt x="3197701" y="507397"/>
                </a:lnTo>
                <a:lnTo>
                  <a:pt x="3190851" y="549015"/>
                </a:lnTo>
                <a:lnTo>
                  <a:pt x="3174117" y="586472"/>
                </a:lnTo>
                <a:lnTo>
                  <a:pt x="3119580" y="624362"/>
                </a:lnTo>
                <a:lnTo>
                  <a:pt x="3049956" y="637801"/>
                </a:lnTo>
                <a:lnTo>
                  <a:pt x="2999035" y="641789"/>
                </a:lnTo>
                <a:lnTo>
                  <a:pt x="2948055" y="644423"/>
                </a:lnTo>
                <a:lnTo>
                  <a:pt x="2897024" y="645897"/>
                </a:lnTo>
                <a:lnTo>
                  <a:pt x="2845953" y="64640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/>
          <p:cNvSpPr/>
          <p:nvPr/>
        </p:nvSpPr>
        <p:spPr>
          <a:xfrm>
            <a:off x="6423701" y="1052736"/>
            <a:ext cx="606425" cy="613410"/>
          </a:xfrm>
          <a:custGeom>
            <a:avLst/>
            <a:gdLst/>
            <a:ahLst/>
            <a:cxnLst/>
            <a:rect l="l" t="t" r="r" b="b"/>
            <a:pathLst>
              <a:path w="1212850" h="1226820">
                <a:moveTo>
                  <a:pt x="12903" y="737221"/>
                </a:moveTo>
                <a:lnTo>
                  <a:pt x="3044" y="687191"/>
                </a:lnTo>
                <a:lnTo>
                  <a:pt x="0" y="635817"/>
                </a:lnTo>
                <a:lnTo>
                  <a:pt x="4516" y="585135"/>
                </a:lnTo>
                <a:lnTo>
                  <a:pt x="14685" y="535171"/>
                </a:lnTo>
                <a:lnTo>
                  <a:pt x="29945" y="486084"/>
                </a:lnTo>
                <a:lnTo>
                  <a:pt x="49738" y="438033"/>
                </a:lnTo>
                <a:lnTo>
                  <a:pt x="73503" y="391176"/>
                </a:lnTo>
                <a:lnTo>
                  <a:pt x="100680" y="345672"/>
                </a:lnTo>
                <a:lnTo>
                  <a:pt x="130711" y="301679"/>
                </a:lnTo>
                <a:lnTo>
                  <a:pt x="163035" y="259356"/>
                </a:lnTo>
                <a:lnTo>
                  <a:pt x="193128" y="223713"/>
                </a:lnTo>
                <a:lnTo>
                  <a:pt x="223995" y="188312"/>
                </a:lnTo>
                <a:lnTo>
                  <a:pt x="256300" y="154018"/>
                </a:lnTo>
                <a:lnTo>
                  <a:pt x="290705" y="121696"/>
                </a:lnTo>
                <a:lnTo>
                  <a:pt x="327874" y="92212"/>
                </a:lnTo>
                <a:lnTo>
                  <a:pt x="368470" y="66430"/>
                </a:lnTo>
                <a:lnTo>
                  <a:pt x="412118" y="44468"/>
                </a:lnTo>
                <a:lnTo>
                  <a:pt x="457988" y="26692"/>
                </a:lnTo>
                <a:lnTo>
                  <a:pt x="505480" y="13254"/>
                </a:lnTo>
                <a:lnTo>
                  <a:pt x="553991" y="4306"/>
                </a:lnTo>
                <a:lnTo>
                  <a:pt x="602921" y="0"/>
                </a:lnTo>
                <a:lnTo>
                  <a:pt x="651668" y="487"/>
                </a:lnTo>
                <a:lnTo>
                  <a:pt x="699630" y="5921"/>
                </a:lnTo>
                <a:lnTo>
                  <a:pt x="746207" y="16452"/>
                </a:lnTo>
                <a:lnTo>
                  <a:pt x="790796" y="32234"/>
                </a:lnTo>
                <a:lnTo>
                  <a:pt x="832796" y="53418"/>
                </a:lnTo>
                <a:lnTo>
                  <a:pt x="873516" y="81855"/>
                </a:lnTo>
                <a:lnTo>
                  <a:pt x="911868" y="112635"/>
                </a:lnTo>
                <a:lnTo>
                  <a:pt x="947866" y="145589"/>
                </a:lnTo>
                <a:lnTo>
                  <a:pt x="981527" y="180546"/>
                </a:lnTo>
                <a:lnTo>
                  <a:pt x="1012867" y="217336"/>
                </a:lnTo>
                <a:lnTo>
                  <a:pt x="1041903" y="255788"/>
                </a:lnTo>
                <a:lnTo>
                  <a:pt x="1068651" y="295732"/>
                </a:lnTo>
                <a:lnTo>
                  <a:pt x="1093127" y="336999"/>
                </a:lnTo>
                <a:lnTo>
                  <a:pt x="1115347" y="379416"/>
                </a:lnTo>
                <a:lnTo>
                  <a:pt x="1135327" y="422815"/>
                </a:lnTo>
                <a:lnTo>
                  <a:pt x="1153085" y="467025"/>
                </a:lnTo>
                <a:lnTo>
                  <a:pt x="1168636" y="511875"/>
                </a:lnTo>
                <a:lnTo>
                  <a:pt x="1181777" y="559836"/>
                </a:lnTo>
                <a:lnTo>
                  <a:pt x="1193003" y="608491"/>
                </a:lnTo>
                <a:lnTo>
                  <a:pt x="1202002" y="657710"/>
                </a:lnTo>
                <a:lnTo>
                  <a:pt x="1208462" y="707367"/>
                </a:lnTo>
                <a:lnTo>
                  <a:pt x="1212072" y="757332"/>
                </a:lnTo>
                <a:lnTo>
                  <a:pt x="1212520" y="807478"/>
                </a:lnTo>
                <a:lnTo>
                  <a:pt x="1209495" y="857677"/>
                </a:lnTo>
                <a:lnTo>
                  <a:pt x="1202683" y="907801"/>
                </a:lnTo>
                <a:lnTo>
                  <a:pt x="1191775" y="957722"/>
                </a:lnTo>
                <a:lnTo>
                  <a:pt x="1180839" y="1000670"/>
                </a:lnTo>
                <a:lnTo>
                  <a:pt x="1163213" y="1042040"/>
                </a:lnTo>
                <a:lnTo>
                  <a:pt x="1139483" y="1081071"/>
                </a:lnTo>
                <a:lnTo>
                  <a:pt x="1110232" y="1117000"/>
                </a:lnTo>
                <a:lnTo>
                  <a:pt x="1076045" y="1149064"/>
                </a:lnTo>
                <a:lnTo>
                  <a:pt x="1037507" y="1176502"/>
                </a:lnTo>
                <a:lnTo>
                  <a:pt x="995201" y="1198550"/>
                </a:lnTo>
                <a:lnTo>
                  <a:pt x="949711" y="1214446"/>
                </a:lnTo>
                <a:lnTo>
                  <a:pt x="895616" y="1222776"/>
                </a:lnTo>
                <a:lnTo>
                  <a:pt x="841263" y="1226602"/>
                </a:lnTo>
                <a:lnTo>
                  <a:pt x="786918" y="1226397"/>
                </a:lnTo>
                <a:lnTo>
                  <a:pt x="732845" y="1222632"/>
                </a:lnTo>
                <a:lnTo>
                  <a:pt x="679312" y="1215778"/>
                </a:lnTo>
                <a:lnTo>
                  <a:pt x="626583" y="1206307"/>
                </a:lnTo>
                <a:lnTo>
                  <a:pt x="576726" y="1194322"/>
                </a:lnTo>
                <a:lnTo>
                  <a:pt x="527537" y="1180208"/>
                </a:lnTo>
                <a:lnTo>
                  <a:pt x="479193" y="1163955"/>
                </a:lnTo>
                <a:lnTo>
                  <a:pt x="431870" y="1145551"/>
                </a:lnTo>
                <a:lnTo>
                  <a:pt x="385744" y="1124986"/>
                </a:lnTo>
                <a:lnTo>
                  <a:pt x="340990" y="1102250"/>
                </a:lnTo>
                <a:lnTo>
                  <a:pt x="297784" y="1077331"/>
                </a:lnTo>
                <a:lnTo>
                  <a:pt x="256302" y="1050220"/>
                </a:lnTo>
                <a:lnTo>
                  <a:pt x="216719" y="1020905"/>
                </a:lnTo>
                <a:lnTo>
                  <a:pt x="179212" y="989376"/>
                </a:lnTo>
                <a:lnTo>
                  <a:pt x="143957" y="955622"/>
                </a:lnTo>
                <a:lnTo>
                  <a:pt x="108796" y="917279"/>
                </a:lnTo>
                <a:lnTo>
                  <a:pt x="77524" y="875937"/>
                </a:lnTo>
                <a:lnTo>
                  <a:pt x="50729" y="831925"/>
                </a:lnTo>
                <a:lnTo>
                  <a:pt x="28993" y="785577"/>
                </a:lnTo>
                <a:lnTo>
                  <a:pt x="12903" y="737221"/>
                </a:lnTo>
                <a:close/>
              </a:path>
            </a:pathLst>
          </a:custGeom>
          <a:solidFill>
            <a:srgbClr val="F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/>
          <p:cNvSpPr/>
          <p:nvPr/>
        </p:nvSpPr>
        <p:spPr>
          <a:xfrm>
            <a:off x="3923928" y="4725144"/>
            <a:ext cx="606425" cy="613410"/>
          </a:xfrm>
          <a:custGeom>
            <a:avLst/>
            <a:gdLst/>
            <a:ahLst/>
            <a:cxnLst/>
            <a:rect l="l" t="t" r="r" b="b"/>
            <a:pathLst>
              <a:path w="1212850" h="1226820">
                <a:moveTo>
                  <a:pt x="12903" y="737221"/>
                </a:moveTo>
                <a:lnTo>
                  <a:pt x="3044" y="687191"/>
                </a:lnTo>
                <a:lnTo>
                  <a:pt x="0" y="635817"/>
                </a:lnTo>
                <a:lnTo>
                  <a:pt x="4516" y="585135"/>
                </a:lnTo>
                <a:lnTo>
                  <a:pt x="14685" y="535171"/>
                </a:lnTo>
                <a:lnTo>
                  <a:pt x="29945" y="486084"/>
                </a:lnTo>
                <a:lnTo>
                  <a:pt x="49738" y="438033"/>
                </a:lnTo>
                <a:lnTo>
                  <a:pt x="73503" y="391176"/>
                </a:lnTo>
                <a:lnTo>
                  <a:pt x="100680" y="345672"/>
                </a:lnTo>
                <a:lnTo>
                  <a:pt x="130711" y="301679"/>
                </a:lnTo>
                <a:lnTo>
                  <a:pt x="163035" y="259356"/>
                </a:lnTo>
                <a:lnTo>
                  <a:pt x="193128" y="223713"/>
                </a:lnTo>
                <a:lnTo>
                  <a:pt x="223995" y="188312"/>
                </a:lnTo>
                <a:lnTo>
                  <a:pt x="256300" y="154018"/>
                </a:lnTo>
                <a:lnTo>
                  <a:pt x="290705" y="121696"/>
                </a:lnTo>
                <a:lnTo>
                  <a:pt x="327874" y="92212"/>
                </a:lnTo>
                <a:lnTo>
                  <a:pt x="368470" y="66430"/>
                </a:lnTo>
                <a:lnTo>
                  <a:pt x="412118" y="44468"/>
                </a:lnTo>
                <a:lnTo>
                  <a:pt x="457988" y="26692"/>
                </a:lnTo>
                <a:lnTo>
                  <a:pt x="505480" y="13254"/>
                </a:lnTo>
                <a:lnTo>
                  <a:pt x="553991" y="4306"/>
                </a:lnTo>
                <a:lnTo>
                  <a:pt x="602921" y="0"/>
                </a:lnTo>
                <a:lnTo>
                  <a:pt x="651668" y="487"/>
                </a:lnTo>
                <a:lnTo>
                  <a:pt x="699630" y="5921"/>
                </a:lnTo>
                <a:lnTo>
                  <a:pt x="746207" y="16452"/>
                </a:lnTo>
                <a:lnTo>
                  <a:pt x="790796" y="32234"/>
                </a:lnTo>
                <a:lnTo>
                  <a:pt x="832796" y="53418"/>
                </a:lnTo>
                <a:lnTo>
                  <a:pt x="873516" y="81855"/>
                </a:lnTo>
                <a:lnTo>
                  <a:pt x="911868" y="112635"/>
                </a:lnTo>
                <a:lnTo>
                  <a:pt x="947866" y="145589"/>
                </a:lnTo>
                <a:lnTo>
                  <a:pt x="981527" y="180546"/>
                </a:lnTo>
                <a:lnTo>
                  <a:pt x="1012867" y="217336"/>
                </a:lnTo>
                <a:lnTo>
                  <a:pt x="1041903" y="255788"/>
                </a:lnTo>
                <a:lnTo>
                  <a:pt x="1068651" y="295732"/>
                </a:lnTo>
                <a:lnTo>
                  <a:pt x="1093127" y="336999"/>
                </a:lnTo>
                <a:lnTo>
                  <a:pt x="1115347" y="379416"/>
                </a:lnTo>
                <a:lnTo>
                  <a:pt x="1135327" y="422815"/>
                </a:lnTo>
                <a:lnTo>
                  <a:pt x="1153085" y="467025"/>
                </a:lnTo>
                <a:lnTo>
                  <a:pt x="1168636" y="511875"/>
                </a:lnTo>
                <a:lnTo>
                  <a:pt x="1181777" y="559836"/>
                </a:lnTo>
                <a:lnTo>
                  <a:pt x="1193003" y="608491"/>
                </a:lnTo>
                <a:lnTo>
                  <a:pt x="1202002" y="657710"/>
                </a:lnTo>
                <a:lnTo>
                  <a:pt x="1208462" y="707367"/>
                </a:lnTo>
                <a:lnTo>
                  <a:pt x="1212072" y="757332"/>
                </a:lnTo>
                <a:lnTo>
                  <a:pt x="1212520" y="807478"/>
                </a:lnTo>
                <a:lnTo>
                  <a:pt x="1209495" y="857677"/>
                </a:lnTo>
                <a:lnTo>
                  <a:pt x="1202683" y="907801"/>
                </a:lnTo>
                <a:lnTo>
                  <a:pt x="1191775" y="957722"/>
                </a:lnTo>
                <a:lnTo>
                  <a:pt x="1180839" y="1000670"/>
                </a:lnTo>
                <a:lnTo>
                  <a:pt x="1163213" y="1042040"/>
                </a:lnTo>
                <a:lnTo>
                  <a:pt x="1139483" y="1081071"/>
                </a:lnTo>
                <a:lnTo>
                  <a:pt x="1110232" y="1117000"/>
                </a:lnTo>
                <a:lnTo>
                  <a:pt x="1076045" y="1149064"/>
                </a:lnTo>
                <a:lnTo>
                  <a:pt x="1037507" y="1176502"/>
                </a:lnTo>
                <a:lnTo>
                  <a:pt x="995201" y="1198550"/>
                </a:lnTo>
                <a:lnTo>
                  <a:pt x="949711" y="1214446"/>
                </a:lnTo>
                <a:lnTo>
                  <a:pt x="895616" y="1222776"/>
                </a:lnTo>
                <a:lnTo>
                  <a:pt x="841263" y="1226602"/>
                </a:lnTo>
                <a:lnTo>
                  <a:pt x="786918" y="1226397"/>
                </a:lnTo>
                <a:lnTo>
                  <a:pt x="732845" y="1222632"/>
                </a:lnTo>
                <a:lnTo>
                  <a:pt x="679312" y="1215778"/>
                </a:lnTo>
                <a:lnTo>
                  <a:pt x="626583" y="1206307"/>
                </a:lnTo>
                <a:lnTo>
                  <a:pt x="576726" y="1194322"/>
                </a:lnTo>
                <a:lnTo>
                  <a:pt x="527537" y="1180208"/>
                </a:lnTo>
                <a:lnTo>
                  <a:pt x="479193" y="1163955"/>
                </a:lnTo>
                <a:lnTo>
                  <a:pt x="431870" y="1145551"/>
                </a:lnTo>
                <a:lnTo>
                  <a:pt x="385744" y="1124986"/>
                </a:lnTo>
                <a:lnTo>
                  <a:pt x="340990" y="1102250"/>
                </a:lnTo>
                <a:lnTo>
                  <a:pt x="297784" y="1077331"/>
                </a:lnTo>
                <a:lnTo>
                  <a:pt x="256302" y="1050220"/>
                </a:lnTo>
                <a:lnTo>
                  <a:pt x="216719" y="1020905"/>
                </a:lnTo>
                <a:lnTo>
                  <a:pt x="179212" y="989376"/>
                </a:lnTo>
                <a:lnTo>
                  <a:pt x="143957" y="955622"/>
                </a:lnTo>
                <a:lnTo>
                  <a:pt x="108796" y="917279"/>
                </a:lnTo>
                <a:lnTo>
                  <a:pt x="77524" y="875937"/>
                </a:lnTo>
                <a:lnTo>
                  <a:pt x="50729" y="831925"/>
                </a:lnTo>
                <a:lnTo>
                  <a:pt x="28993" y="785577"/>
                </a:lnTo>
                <a:lnTo>
                  <a:pt x="12903" y="737221"/>
                </a:lnTo>
                <a:close/>
              </a:path>
            </a:pathLst>
          </a:custGeom>
          <a:solidFill>
            <a:srgbClr val="F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/>
          <p:cNvSpPr/>
          <p:nvPr/>
        </p:nvSpPr>
        <p:spPr>
          <a:xfrm>
            <a:off x="1550523" y="4725144"/>
            <a:ext cx="606425" cy="613410"/>
          </a:xfrm>
          <a:custGeom>
            <a:avLst/>
            <a:gdLst/>
            <a:ahLst/>
            <a:cxnLst/>
            <a:rect l="l" t="t" r="r" b="b"/>
            <a:pathLst>
              <a:path w="1212850" h="1226820">
                <a:moveTo>
                  <a:pt x="12903" y="737221"/>
                </a:moveTo>
                <a:lnTo>
                  <a:pt x="3044" y="687191"/>
                </a:lnTo>
                <a:lnTo>
                  <a:pt x="0" y="635817"/>
                </a:lnTo>
                <a:lnTo>
                  <a:pt x="4516" y="585135"/>
                </a:lnTo>
                <a:lnTo>
                  <a:pt x="14685" y="535171"/>
                </a:lnTo>
                <a:lnTo>
                  <a:pt x="29945" y="486084"/>
                </a:lnTo>
                <a:lnTo>
                  <a:pt x="49738" y="438033"/>
                </a:lnTo>
                <a:lnTo>
                  <a:pt x="73503" y="391176"/>
                </a:lnTo>
                <a:lnTo>
                  <a:pt x="100680" y="345672"/>
                </a:lnTo>
                <a:lnTo>
                  <a:pt x="130711" y="301679"/>
                </a:lnTo>
                <a:lnTo>
                  <a:pt x="163035" y="259356"/>
                </a:lnTo>
                <a:lnTo>
                  <a:pt x="193128" y="223713"/>
                </a:lnTo>
                <a:lnTo>
                  <a:pt x="223995" y="188312"/>
                </a:lnTo>
                <a:lnTo>
                  <a:pt x="256300" y="154018"/>
                </a:lnTo>
                <a:lnTo>
                  <a:pt x="290705" y="121696"/>
                </a:lnTo>
                <a:lnTo>
                  <a:pt x="327874" y="92212"/>
                </a:lnTo>
                <a:lnTo>
                  <a:pt x="368470" y="66430"/>
                </a:lnTo>
                <a:lnTo>
                  <a:pt x="412118" y="44468"/>
                </a:lnTo>
                <a:lnTo>
                  <a:pt x="457988" y="26692"/>
                </a:lnTo>
                <a:lnTo>
                  <a:pt x="505480" y="13254"/>
                </a:lnTo>
                <a:lnTo>
                  <a:pt x="553991" y="4306"/>
                </a:lnTo>
                <a:lnTo>
                  <a:pt x="602921" y="0"/>
                </a:lnTo>
                <a:lnTo>
                  <a:pt x="651668" y="487"/>
                </a:lnTo>
                <a:lnTo>
                  <a:pt x="699630" y="5921"/>
                </a:lnTo>
                <a:lnTo>
                  <a:pt x="746207" y="16452"/>
                </a:lnTo>
                <a:lnTo>
                  <a:pt x="790796" y="32234"/>
                </a:lnTo>
                <a:lnTo>
                  <a:pt x="832796" y="53418"/>
                </a:lnTo>
                <a:lnTo>
                  <a:pt x="873516" y="81855"/>
                </a:lnTo>
                <a:lnTo>
                  <a:pt x="911868" y="112635"/>
                </a:lnTo>
                <a:lnTo>
                  <a:pt x="947866" y="145589"/>
                </a:lnTo>
                <a:lnTo>
                  <a:pt x="981527" y="180546"/>
                </a:lnTo>
                <a:lnTo>
                  <a:pt x="1012867" y="217336"/>
                </a:lnTo>
                <a:lnTo>
                  <a:pt x="1041903" y="255788"/>
                </a:lnTo>
                <a:lnTo>
                  <a:pt x="1068651" y="295732"/>
                </a:lnTo>
                <a:lnTo>
                  <a:pt x="1093127" y="336999"/>
                </a:lnTo>
                <a:lnTo>
                  <a:pt x="1115347" y="379416"/>
                </a:lnTo>
                <a:lnTo>
                  <a:pt x="1135327" y="422815"/>
                </a:lnTo>
                <a:lnTo>
                  <a:pt x="1153085" y="467025"/>
                </a:lnTo>
                <a:lnTo>
                  <a:pt x="1168636" y="511875"/>
                </a:lnTo>
                <a:lnTo>
                  <a:pt x="1181777" y="559836"/>
                </a:lnTo>
                <a:lnTo>
                  <a:pt x="1193003" y="608491"/>
                </a:lnTo>
                <a:lnTo>
                  <a:pt x="1202002" y="657710"/>
                </a:lnTo>
                <a:lnTo>
                  <a:pt x="1208462" y="707367"/>
                </a:lnTo>
                <a:lnTo>
                  <a:pt x="1212072" y="757332"/>
                </a:lnTo>
                <a:lnTo>
                  <a:pt x="1212520" y="807478"/>
                </a:lnTo>
                <a:lnTo>
                  <a:pt x="1209495" y="857677"/>
                </a:lnTo>
                <a:lnTo>
                  <a:pt x="1202683" y="907801"/>
                </a:lnTo>
                <a:lnTo>
                  <a:pt x="1191775" y="957722"/>
                </a:lnTo>
                <a:lnTo>
                  <a:pt x="1180839" y="1000670"/>
                </a:lnTo>
                <a:lnTo>
                  <a:pt x="1163213" y="1042040"/>
                </a:lnTo>
                <a:lnTo>
                  <a:pt x="1139483" y="1081071"/>
                </a:lnTo>
                <a:lnTo>
                  <a:pt x="1110232" y="1117000"/>
                </a:lnTo>
                <a:lnTo>
                  <a:pt x="1076045" y="1149064"/>
                </a:lnTo>
                <a:lnTo>
                  <a:pt x="1037507" y="1176502"/>
                </a:lnTo>
                <a:lnTo>
                  <a:pt x="995201" y="1198550"/>
                </a:lnTo>
                <a:lnTo>
                  <a:pt x="949711" y="1214446"/>
                </a:lnTo>
                <a:lnTo>
                  <a:pt x="895616" y="1222776"/>
                </a:lnTo>
                <a:lnTo>
                  <a:pt x="841263" y="1226602"/>
                </a:lnTo>
                <a:lnTo>
                  <a:pt x="786918" y="1226397"/>
                </a:lnTo>
                <a:lnTo>
                  <a:pt x="732845" y="1222632"/>
                </a:lnTo>
                <a:lnTo>
                  <a:pt x="679312" y="1215778"/>
                </a:lnTo>
                <a:lnTo>
                  <a:pt x="626583" y="1206307"/>
                </a:lnTo>
                <a:lnTo>
                  <a:pt x="576726" y="1194322"/>
                </a:lnTo>
                <a:lnTo>
                  <a:pt x="527537" y="1180208"/>
                </a:lnTo>
                <a:lnTo>
                  <a:pt x="479193" y="1163955"/>
                </a:lnTo>
                <a:lnTo>
                  <a:pt x="431870" y="1145551"/>
                </a:lnTo>
                <a:lnTo>
                  <a:pt x="385744" y="1124986"/>
                </a:lnTo>
                <a:lnTo>
                  <a:pt x="340990" y="1102250"/>
                </a:lnTo>
                <a:lnTo>
                  <a:pt x="297784" y="1077331"/>
                </a:lnTo>
                <a:lnTo>
                  <a:pt x="256302" y="1050220"/>
                </a:lnTo>
                <a:lnTo>
                  <a:pt x="216719" y="1020905"/>
                </a:lnTo>
                <a:lnTo>
                  <a:pt x="179212" y="989376"/>
                </a:lnTo>
                <a:lnTo>
                  <a:pt x="143957" y="955622"/>
                </a:lnTo>
                <a:lnTo>
                  <a:pt x="108796" y="917279"/>
                </a:lnTo>
                <a:lnTo>
                  <a:pt x="77524" y="875937"/>
                </a:lnTo>
                <a:lnTo>
                  <a:pt x="50729" y="831925"/>
                </a:lnTo>
                <a:lnTo>
                  <a:pt x="28993" y="785577"/>
                </a:lnTo>
                <a:lnTo>
                  <a:pt x="12903" y="737221"/>
                </a:lnTo>
                <a:close/>
              </a:path>
            </a:pathLst>
          </a:custGeom>
          <a:solidFill>
            <a:srgbClr val="F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149970" y="4828239"/>
            <a:ext cx="182880" cy="37702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350">
              <a:spcBef>
                <a:spcPts val="60"/>
              </a:spcBef>
            </a:pP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19780" y="4662099"/>
            <a:ext cx="606425" cy="613410"/>
          </a:xfrm>
          <a:custGeom>
            <a:avLst/>
            <a:gdLst/>
            <a:ahLst/>
            <a:cxnLst/>
            <a:rect l="l" t="t" r="r" b="b"/>
            <a:pathLst>
              <a:path w="1212850" h="1226820">
                <a:moveTo>
                  <a:pt x="12903" y="737221"/>
                </a:moveTo>
                <a:lnTo>
                  <a:pt x="3044" y="687191"/>
                </a:lnTo>
                <a:lnTo>
                  <a:pt x="0" y="635817"/>
                </a:lnTo>
                <a:lnTo>
                  <a:pt x="4516" y="585135"/>
                </a:lnTo>
                <a:lnTo>
                  <a:pt x="14685" y="535171"/>
                </a:lnTo>
                <a:lnTo>
                  <a:pt x="29945" y="486084"/>
                </a:lnTo>
                <a:lnTo>
                  <a:pt x="49738" y="438033"/>
                </a:lnTo>
                <a:lnTo>
                  <a:pt x="73503" y="391176"/>
                </a:lnTo>
                <a:lnTo>
                  <a:pt x="100680" y="345672"/>
                </a:lnTo>
                <a:lnTo>
                  <a:pt x="130711" y="301679"/>
                </a:lnTo>
                <a:lnTo>
                  <a:pt x="163035" y="259356"/>
                </a:lnTo>
                <a:lnTo>
                  <a:pt x="193128" y="223713"/>
                </a:lnTo>
                <a:lnTo>
                  <a:pt x="223995" y="188312"/>
                </a:lnTo>
                <a:lnTo>
                  <a:pt x="256300" y="154018"/>
                </a:lnTo>
                <a:lnTo>
                  <a:pt x="290705" y="121696"/>
                </a:lnTo>
                <a:lnTo>
                  <a:pt x="327874" y="92212"/>
                </a:lnTo>
                <a:lnTo>
                  <a:pt x="368470" y="66430"/>
                </a:lnTo>
                <a:lnTo>
                  <a:pt x="412118" y="44468"/>
                </a:lnTo>
                <a:lnTo>
                  <a:pt x="457988" y="26692"/>
                </a:lnTo>
                <a:lnTo>
                  <a:pt x="505480" y="13254"/>
                </a:lnTo>
                <a:lnTo>
                  <a:pt x="553991" y="4306"/>
                </a:lnTo>
                <a:lnTo>
                  <a:pt x="602921" y="0"/>
                </a:lnTo>
                <a:lnTo>
                  <a:pt x="651668" y="487"/>
                </a:lnTo>
                <a:lnTo>
                  <a:pt x="699630" y="5921"/>
                </a:lnTo>
                <a:lnTo>
                  <a:pt x="746207" y="16452"/>
                </a:lnTo>
                <a:lnTo>
                  <a:pt x="790796" y="32234"/>
                </a:lnTo>
                <a:lnTo>
                  <a:pt x="832796" y="53418"/>
                </a:lnTo>
                <a:lnTo>
                  <a:pt x="873516" y="81855"/>
                </a:lnTo>
                <a:lnTo>
                  <a:pt x="911868" y="112635"/>
                </a:lnTo>
                <a:lnTo>
                  <a:pt x="947866" y="145589"/>
                </a:lnTo>
                <a:lnTo>
                  <a:pt x="981527" y="180546"/>
                </a:lnTo>
                <a:lnTo>
                  <a:pt x="1012867" y="217336"/>
                </a:lnTo>
                <a:lnTo>
                  <a:pt x="1041903" y="255788"/>
                </a:lnTo>
                <a:lnTo>
                  <a:pt x="1068651" y="295732"/>
                </a:lnTo>
                <a:lnTo>
                  <a:pt x="1093127" y="336999"/>
                </a:lnTo>
                <a:lnTo>
                  <a:pt x="1115347" y="379416"/>
                </a:lnTo>
                <a:lnTo>
                  <a:pt x="1135327" y="422815"/>
                </a:lnTo>
                <a:lnTo>
                  <a:pt x="1153085" y="467025"/>
                </a:lnTo>
                <a:lnTo>
                  <a:pt x="1168636" y="511875"/>
                </a:lnTo>
                <a:lnTo>
                  <a:pt x="1181777" y="559836"/>
                </a:lnTo>
                <a:lnTo>
                  <a:pt x="1193003" y="608491"/>
                </a:lnTo>
                <a:lnTo>
                  <a:pt x="1202002" y="657710"/>
                </a:lnTo>
                <a:lnTo>
                  <a:pt x="1208462" y="707367"/>
                </a:lnTo>
                <a:lnTo>
                  <a:pt x="1212072" y="757332"/>
                </a:lnTo>
                <a:lnTo>
                  <a:pt x="1212520" y="807478"/>
                </a:lnTo>
                <a:lnTo>
                  <a:pt x="1209495" y="857677"/>
                </a:lnTo>
                <a:lnTo>
                  <a:pt x="1202683" y="907801"/>
                </a:lnTo>
                <a:lnTo>
                  <a:pt x="1191775" y="957722"/>
                </a:lnTo>
                <a:lnTo>
                  <a:pt x="1180839" y="1000670"/>
                </a:lnTo>
                <a:lnTo>
                  <a:pt x="1163213" y="1042040"/>
                </a:lnTo>
                <a:lnTo>
                  <a:pt x="1139483" y="1081071"/>
                </a:lnTo>
                <a:lnTo>
                  <a:pt x="1110232" y="1117000"/>
                </a:lnTo>
                <a:lnTo>
                  <a:pt x="1076045" y="1149064"/>
                </a:lnTo>
                <a:lnTo>
                  <a:pt x="1037507" y="1176502"/>
                </a:lnTo>
                <a:lnTo>
                  <a:pt x="995201" y="1198550"/>
                </a:lnTo>
                <a:lnTo>
                  <a:pt x="949711" y="1214446"/>
                </a:lnTo>
                <a:lnTo>
                  <a:pt x="895616" y="1222776"/>
                </a:lnTo>
                <a:lnTo>
                  <a:pt x="841263" y="1226602"/>
                </a:lnTo>
                <a:lnTo>
                  <a:pt x="786918" y="1226397"/>
                </a:lnTo>
                <a:lnTo>
                  <a:pt x="732845" y="1222632"/>
                </a:lnTo>
                <a:lnTo>
                  <a:pt x="679312" y="1215778"/>
                </a:lnTo>
                <a:lnTo>
                  <a:pt x="626583" y="1206307"/>
                </a:lnTo>
                <a:lnTo>
                  <a:pt x="576726" y="1194322"/>
                </a:lnTo>
                <a:lnTo>
                  <a:pt x="527537" y="1180208"/>
                </a:lnTo>
                <a:lnTo>
                  <a:pt x="479193" y="1163955"/>
                </a:lnTo>
                <a:lnTo>
                  <a:pt x="431870" y="1145551"/>
                </a:lnTo>
                <a:lnTo>
                  <a:pt x="385744" y="1124986"/>
                </a:lnTo>
                <a:lnTo>
                  <a:pt x="340990" y="1102250"/>
                </a:lnTo>
                <a:lnTo>
                  <a:pt x="297784" y="1077331"/>
                </a:lnTo>
                <a:lnTo>
                  <a:pt x="256302" y="1050220"/>
                </a:lnTo>
                <a:lnTo>
                  <a:pt x="216719" y="1020905"/>
                </a:lnTo>
                <a:lnTo>
                  <a:pt x="179212" y="989376"/>
                </a:lnTo>
                <a:lnTo>
                  <a:pt x="143957" y="955622"/>
                </a:lnTo>
                <a:lnTo>
                  <a:pt x="108796" y="917279"/>
                </a:lnTo>
                <a:lnTo>
                  <a:pt x="77524" y="875937"/>
                </a:lnTo>
                <a:lnTo>
                  <a:pt x="50729" y="831925"/>
                </a:lnTo>
                <a:lnTo>
                  <a:pt x="28993" y="785577"/>
                </a:lnTo>
                <a:lnTo>
                  <a:pt x="12903" y="737221"/>
                </a:lnTo>
                <a:close/>
              </a:path>
            </a:pathLst>
          </a:custGeom>
          <a:solidFill>
            <a:srgbClr val="F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33816" y="4766621"/>
            <a:ext cx="182880" cy="37702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350">
              <a:spcBef>
                <a:spcPts val="60"/>
              </a:spcBef>
            </a:pP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5474" y="1136942"/>
            <a:ext cx="182880" cy="37702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350">
              <a:spcBef>
                <a:spcPts val="60"/>
              </a:spcBef>
            </a:pP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48146" y="2493960"/>
            <a:ext cx="208915" cy="218123"/>
          </a:xfrm>
          <a:custGeom>
            <a:avLst/>
            <a:gdLst/>
            <a:ahLst/>
            <a:cxnLst/>
            <a:rect l="l" t="t" r="r" b="b"/>
            <a:pathLst>
              <a:path w="417829" h="436245">
                <a:moveTo>
                  <a:pt x="78101" y="435870"/>
                </a:moveTo>
                <a:lnTo>
                  <a:pt x="39941" y="420623"/>
                </a:lnTo>
                <a:lnTo>
                  <a:pt x="23613" y="384193"/>
                </a:lnTo>
                <a:lnTo>
                  <a:pt x="7755" y="332760"/>
                </a:lnTo>
                <a:lnTo>
                  <a:pt x="0" y="299071"/>
                </a:lnTo>
                <a:lnTo>
                  <a:pt x="500" y="291426"/>
                </a:lnTo>
                <a:lnTo>
                  <a:pt x="7157" y="281335"/>
                </a:lnTo>
                <a:lnTo>
                  <a:pt x="19922" y="271399"/>
                </a:lnTo>
                <a:lnTo>
                  <a:pt x="35409" y="263726"/>
                </a:lnTo>
                <a:lnTo>
                  <a:pt x="50233" y="260429"/>
                </a:lnTo>
                <a:lnTo>
                  <a:pt x="58936" y="260640"/>
                </a:lnTo>
                <a:lnTo>
                  <a:pt x="83076" y="296735"/>
                </a:lnTo>
                <a:lnTo>
                  <a:pt x="94645" y="324174"/>
                </a:lnTo>
                <a:lnTo>
                  <a:pt x="100370" y="332052"/>
                </a:lnTo>
                <a:lnTo>
                  <a:pt x="103455" y="332052"/>
                </a:lnTo>
                <a:lnTo>
                  <a:pt x="107227" y="329533"/>
                </a:lnTo>
                <a:lnTo>
                  <a:pt x="113353" y="322674"/>
                </a:lnTo>
                <a:lnTo>
                  <a:pt x="120987" y="312523"/>
                </a:lnTo>
                <a:lnTo>
                  <a:pt x="129279" y="300126"/>
                </a:lnTo>
                <a:lnTo>
                  <a:pt x="137436" y="287384"/>
                </a:lnTo>
                <a:lnTo>
                  <a:pt x="144699" y="276292"/>
                </a:lnTo>
                <a:lnTo>
                  <a:pt x="150279" y="268040"/>
                </a:lnTo>
                <a:lnTo>
                  <a:pt x="153384" y="263820"/>
                </a:lnTo>
                <a:lnTo>
                  <a:pt x="155524" y="261412"/>
                </a:lnTo>
                <a:lnTo>
                  <a:pt x="159659" y="254924"/>
                </a:lnTo>
                <a:lnTo>
                  <a:pt x="209977" y="179691"/>
                </a:lnTo>
                <a:lnTo>
                  <a:pt x="246452" y="129661"/>
                </a:lnTo>
                <a:lnTo>
                  <a:pt x="281204" y="83560"/>
                </a:lnTo>
                <a:lnTo>
                  <a:pt x="306554" y="51920"/>
                </a:lnTo>
                <a:lnTo>
                  <a:pt x="313417" y="43990"/>
                </a:lnTo>
                <a:lnTo>
                  <a:pt x="319038" y="36132"/>
                </a:lnTo>
                <a:lnTo>
                  <a:pt x="352170" y="10647"/>
                </a:lnTo>
                <a:lnTo>
                  <a:pt x="407216" y="0"/>
                </a:lnTo>
                <a:lnTo>
                  <a:pt x="416954" y="2558"/>
                </a:lnTo>
                <a:lnTo>
                  <a:pt x="417530" y="9928"/>
                </a:lnTo>
                <a:lnTo>
                  <a:pt x="410201" y="23322"/>
                </a:lnTo>
                <a:lnTo>
                  <a:pt x="385910" y="55173"/>
                </a:lnTo>
                <a:lnTo>
                  <a:pt x="379017" y="63546"/>
                </a:lnTo>
                <a:lnTo>
                  <a:pt x="370814" y="73831"/>
                </a:lnTo>
                <a:lnTo>
                  <a:pt x="353906" y="95601"/>
                </a:lnTo>
                <a:lnTo>
                  <a:pt x="346412" y="105000"/>
                </a:lnTo>
                <a:lnTo>
                  <a:pt x="340570" y="112063"/>
                </a:lnTo>
                <a:lnTo>
                  <a:pt x="337200" y="115775"/>
                </a:lnTo>
                <a:lnTo>
                  <a:pt x="334720" y="118041"/>
                </a:lnTo>
                <a:lnTo>
                  <a:pt x="328321" y="126384"/>
                </a:lnTo>
                <a:lnTo>
                  <a:pt x="317639" y="142245"/>
                </a:lnTo>
                <a:lnTo>
                  <a:pt x="312255" y="149659"/>
                </a:lnTo>
                <a:lnTo>
                  <a:pt x="311012" y="150792"/>
                </a:lnTo>
                <a:lnTo>
                  <a:pt x="293657" y="172470"/>
                </a:lnTo>
                <a:lnTo>
                  <a:pt x="261256" y="216332"/>
                </a:lnTo>
                <a:lnTo>
                  <a:pt x="223919" y="268305"/>
                </a:lnTo>
                <a:lnTo>
                  <a:pt x="191756" y="314317"/>
                </a:lnTo>
                <a:lnTo>
                  <a:pt x="171927" y="345958"/>
                </a:lnTo>
                <a:lnTo>
                  <a:pt x="168400" y="351520"/>
                </a:lnTo>
                <a:lnTo>
                  <a:pt x="140707" y="390624"/>
                </a:lnTo>
                <a:lnTo>
                  <a:pt x="131094" y="404782"/>
                </a:lnTo>
                <a:lnTo>
                  <a:pt x="103584" y="432834"/>
                </a:lnTo>
                <a:lnTo>
                  <a:pt x="91597" y="435098"/>
                </a:lnTo>
                <a:lnTo>
                  <a:pt x="78101" y="435870"/>
                </a:lnTo>
                <a:close/>
              </a:path>
            </a:pathLst>
          </a:custGeom>
          <a:solidFill>
            <a:srgbClr val="D9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8146" y="2855516"/>
            <a:ext cx="208915" cy="218123"/>
          </a:xfrm>
          <a:custGeom>
            <a:avLst/>
            <a:gdLst/>
            <a:ahLst/>
            <a:cxnLst/>
            <a:rect l="l" t="t" r="r" b="b"/>
            <a:pathLst>
              <a:path w="417829" h="436245">
                <a:moveTo>
                  <a:pt x="78101" y="435870"/>
                </a:moveTo>
                <a:lnTo>
                  <a:pt x="39941" y="420623"/>
                </a:lnTo>
                <a:lnTo>
                  <a:pt x="23613" y="384193"/>
                </a:lnTo>
                <a:lnTo>
                  <a:pt x="7755" y="332760"/>
                </a:lnTo>
                <a:lnTo>
                  <a:pt x="0" y="299071"/>
                </a:lnTo>
                <a:lnTo>
                  <a:pt x="500" y="291426"/>
                </a:lnTo>
                <a:lnTo>
                  <a:pt x="7157" y="281335"/>
                </a:lnTo>
                <a:lnTo>
                  <a:pt x="19922" y="271399"/>
                </a:lnTo>
                <a:lnTo>
                  <a:pt x="35409" y="263726"/>
                </a:lnTo>
                <a:lnTo>
                  <a:pt x="50233" y="260429"/>
                </a:lnTo>
                <a:lnTo>
                  <a:pt x="58936" y="260640"/>
                </a:lnTo>
                <a:lnTo>
                  <a:pt x="83076" y="296735"/>
                </a:lnTo>
                <a:lnTo>
                  <a:pt x="94645" y="324174"/>
                </a:lnTo>
                <a:lnTo>
                  <a:pt x="100370" y="332052"/>
                </a:lnTo>
                <a:lnTo>
                  <a:pt x="103455" y="332052"/>
                </a:lnTo>
                <a:lnTo>
                  <a:pt x="107227" y="329533"/>
                </a:lnTo>
                <a:lnTo>
                  <a:pt x="113353" y="322674"/>
                </a:lnTo>
                <a:lnTo>
                  <a:pt x="120987" y="312523"/>
                </a:lnTo>
                <a:lnTo>
                  <a:pt x="129279" y="300126"/>
                </a:lnTo>
                <a:lnTo>
                  <a:pt x="137436" y="287384"/>
                </a:lnTo>
                <a:lnTo>
                  <a:pt x="144699" y="276292"/>
                </a:lnTo>
                <a:lnTo>
                  <a:pt x="150279" y="268040"/>
                </a:lnTo>
                <a:lnTo>
                  <a:pt x="153384" y="263820"/>
                </a:lnTo>
                <a:lnTo>
                  <a:pt x="155524" y="261412"/>
                </a:lnTo>
                <a:lnTo>
                  <a:pt x="159659" y="254924"/>
                </a:lnTo>
                <a:lnTo>
                  <a:pt x="209977" y="179691"/>
                </a:lnTo>
                <a:lnTo>
                  <a:pt x="246452" y="129661"/>
                </a:lnTo>
                <a:lnTo>
                  <a:pt x="281204" y="83560"/>
                </a:lnTo>
                <a:lnTo>
                  <a:pt x="306554" y="51920"/>
                </a:lnTo>
                <a:lnTo>
                  <a:pt x="313417" y="43990"/>
                </a:lnTo>
                <a:lnTo>
                  <a:pt x="319038" y="36132"/>
                </a:lnTo>
                <a:lnTo>
                  <a:pt x="352170" y="10647"/>
                </a:lnTo>
                <a:lnTo>
                  <a:pt x="407216" y="0"/>
                </a:lnTo>
                <a:lnTo>
                  <a:pt x="416954" y="2558"/>
                </a:lnTo>
                <a:lnTo>
                  <a:pt x="417530" y="9928"/>
                </a:lnTo>
                <a:lnTo>
                  <a:pt x="410201" y="23322"/>
                </a:lnTo>
                <a:lnTo>
                  <a:pt x="385910" y="55173"/>
                </a:lnTo>
                <a:lnTo>
                  <a:pt x="379017" y="63546"/>
                </a:lnTo>
                <a:lnTo>
                  <a:pt x="370814" y="73831"/>
                </a:lnTo>
                <a:lnTo>
                  <a:pt x="353906" y="95601"/>
                </a:lnTo>
                <a:lnTo>
                  <a:pt x="346412" y="105000"/>
                </a:lnTo>
                <a:lnTo>
                  <a:pt x="340570" y="112063"/>
                </a:lnTo>
                <a:lnTo>
                  <a:pt x="337200" y="115775"/>
                </a:lnTo>
                <a:lnTo>
                  <a:pt x="334720" y="118041"/>
                </a:lnTo>
                <a:lnTo>
                  <a:pt x="328321" y="126384"/>
                </a:lnTo>
                <a:lnTo>
                  <a:pt x="317639" y="142245"/>
                </a:lnTo>
                <a:lnTo>
                  <a:pt x="312255" y="149659"/>
                </a:lnTo>
                <a:lnTo>
                  <a:pt x="311012" y="150792"/>
                </a:lnTo>
                <a:lnTo>
                  <a:pt x="293657" y="172470"/>
                </a:lnTo>
                <a:lnTo>
                  <a:pt x="261256" y="216332"/>
                </a:lnTo>
                <a:lnTo>
                  <a:pt x="223919" y="268305"/>
                </a:lnTo>
                <a:lnTo>
                  <a:pt x="191756" y="314317"/>
                </a:lnTo>
                <a:lnTo>
                  <a:pt x="171927" y="345958"/>
                </a:lnTo>
                <a:lnTo>
                  <a:pt x="168400" y="351520"/>
                </a:lnTo>
                <a:lnTo>
                  <a:pt x="140707" y="390624"/>
                </a:lnTo>
                <a:lnTo>
                  <a:pt x="131094" y="404782"/>
                </a:lnTo>
                <a:lnTo>
                  <a:pt x="103584" y="432834"/>
                </a:lnTo>
                <a:lnTo>
                  <a:pt x="91597" y="435098"/>
                </a:lnTo>
                <a:lnTo>
                  <a:pt x="78101" y="435870"/>
                </a:lnTo>
                <a:close/>
              </a:path>
            </a:pathLst>
          </a:custGeom>
          <a:solidFill>
            <a:srgbClr val="D9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2252" y="5882472"/>
            <a:ext cx="208915" cy="218123"/>
          </a:xfrm>
          <a:custGeom>
            <a:avLst/>
            <a:gdLst/>
            <a:ahLst/>
            <a:cxnLst/>
            <a:rect l="l" t="t" r="r" b="b"/>
            <a:pathLst>
              <a:path w="417829" h="436245">
                <a:moveTo>
                  <a:pt x="78101" y="435870"/>
                </a:moveTo>
                <a:lnTo>
                  <a:pt x="39941" y="420623"/>
                </a:lnTo>
                <a:lnTo>
                  <a:pt x="23613" y="384193"/>
                </a:lnTo>
                <a:lnTo>
                  <a:pt x="7755" y="332760"/>
                </a:lnTo>
                <a:lnTo>
                  <a:pt x="0" y="299071"/>
                </a:lnTo>
                <a:lnTo>
                  <a:pt x="500" y="291426"/>
                </a:lnTo>
                <a:lnTo>
                  <a:pt x="7157" y="281335"/>
                </a:lnTo>
                <a:lnTo>
                  <a:pt x="19922" y="271399"/>
                </a:lnTo>
                <a:lnTo>
                  <a:pt x="35409" y="263726"/>
                </a:lnTo>
                <a:lnTo>
                  <a:pt x="50233" y="260429"/>
                </a:lnTo>
                <a:lnTo>
                  <a:pt x="58936" y="260640"/>
                </a:lnTo>
                <a:lnTo>
                  <a:pt x="83076" y="296735"/>
                </a:lnTo>
                <a:lnTo>
                  <a:pt x="94645" y="324174"/>
                </a:lnTo>
                <a:lnTo>
                  <a:pt x="100370" y="332052"/>
                </a:lnTo>
                <a:lnTo>
                  <a:pt x="103455" y="332052"/>
                </a:lnTo>
                <a:lnTo>
                  <a:pt x="107227" y="329533"/>
                </a:lnTo>
                <a:lnTo>
                  <a:pt x="113353" y="322674"/>
                </a:lnTo>
                <a:lnTo>
                  <a:pt x="120987" y="312523"/>
                </a:lnTo>
                <a:lnTo>
                  <a:pt x="129279" y="300126"/>
                </a:lnTo>
                <a:lnTo>
                  <a:pt x="137436" y="287384"/>
                </a:lnTo>
                <a:lnTo>
                  <a:pt x="144699" y="276292"/>
                </a:lnTo>
                <a:lnTo>
                  <a:pt x="150279" y="268040"/>
                </a:lnTo>
                <a:lnTo>
                  <a:pt x="153384" y="263820"/>
                </a:lnTo>
                <a:lnTo>
                  <a:pt x="155524" y="261412"/>
                </a:lnTo>
                <a:lnTo>
                  <a:pt x="159659" y="254924"/>
                </a:lnTo>
                <a:lnTo>
                  <a:pt x="209977" y="179691"/>
                </a:lnTo>
                <a:lnTo>
                  <a:pt x="246452" y="129661"/>
                </a:lnTo>
                <a:lnTo>
                  <a:pt x="281204" y="83560"/>
                </a:lnTo>
                <a:lnTo>
                  <a:pt x="306554" y="51920"/>
                </a:lnTo>
                <a:lnTo>
                  <a:pt x="313417" y="43990"/>
                </a:lnTo>
                <a:lnTo>
                  <a:pt x="319038" y="36132"/>
                </a:lnTo>
                <a:lnTo>
                  <a:pt x="352170" y="10647"/>
                </a:lnTo>
                <a:lnTo>
                  <a:pt x="407216" y="0"/>
                </a:lnTo>
                <a:lnTo>
                  <a:pt x="416954" y="2558"/>
                </a:lnTo>
                <a:lnTo>
                  <a:pt x="417530" y="9928"/>
                </a:lnTo>
                <a:lnTo>
                  <a:pt x="410201" y="23322"/>
                </a:lnTo>
                <a:lnTo>
                  <a:pt x="385910" y="55173"/>
                </a:lnTo>
                <a:lnTo>
                  <a:pt x="379017" y="63546"/>
                </a:lnTo>
                <a:lnTo>
                  <a:pt x="370814" y="73831"/>
                </a:lnTo>
                <a:lnTo>
                  <a:pt x="353906" y="95601"/>
                </a:lnTo>
                <a:lnTo>
                  <a:pt x="346412" y="105000"/>
                </a:lnTo>
                <a:lnTo>
                  <a:pt x="340570" y="112063"/>
                </a:lnTo>
                <a:lnTo>
                  <a:pt x="337200" y="115775"/>
                </a:lnTo>
                <a:lnTo>
                  <a:pt x="334720" y="118041"/>
                </a:lnTo>
                <a:lnTo>
                  <a:pt x="328321" y="126384"/>
                </a:lnTo>
                <a:lnTo>
                  <a:pt x="317639" y="142245"/>
                </a:lnTo>
                <a:lnTo>
                  <a:pt x="312255" y="149659"/>
                </a:lnTo>
                <a:lnTo>
                  <a:pt x="311012" y="150792"/>
                </a:lnTo>
                <a:lnTo>
                  <a:pt x="293657" y="172470"/>
                </a:lnTo>
                <a:lnTo>
                  <a:pt x="261256" y="216332"/>
                </a:lnTo>
                <a:lnTo>
                  <a:pt x="223919" y="268305"/>
                </a:lnTo>
                <a:lnTo>
                  <a:pt x="191756" y="314317"/>
                </a:lnTo>
                <a:lnTo>
                  <a:pt x="171927" y="345958"/>
                </a:lnTo>
                <a:lnTo>
                  <a:pt x="168400" y="351520"/>
                </a:lnTo>
                <a:lnTo>
                  <a:pt x="140707" y="390624"/>
                </a:lnTo>
                <a:lnTo>
                  <a:pt x="131094" y="404782"/>
                </a:lnTo>
                <a:lnTo>
                  <a:pt x="103584" y="432834"/>
                </a:lnTo>
                <a:lnTo>
                  <a:pt x="91597" y="435098"/>
                </a:lnTo>
                <a:lnTo>
                  <a:pt x="78101" y="435870"/>
                </a:lnTo>
                <a:close/>
              </a:path>
            </a:pathLst>
          </a:custGeom>
          <a:solidFill>
            <a:srgbClr val="D9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71568" y="5875173"/>
            <a:ext cx="208915" cy="218123"/>
          </a:xfrm>
          <a:custGeom>
            <a:avLst/>
            <a:gdLst/>
            <a:ahLst/>
            <a:cxnLst/>
            <a:rect l="l" t="t" r="r" b="b"/>
            <a:pathLst>
              <a:path w="417829" h="436245">
                <a:moveTo>
                  <a:pt x="78101" y="435870"/>
                </a:moveTo>
                <a:lnTo>
                  <a:pt x="39941" y="420623"/>
                </a:lnTo>
                <a:lnTo>
                  <a:pt x="23613" y="384193"/>
                </a:lnTo>
                <a:lnTo>
                  <a:pt x="7755" y="332760"/>
                </a:lnTo>
                <a:lnTo>
                  <a:pt x="0" y="299071"/>
                </a:lnTo>
                <a:lnTo>
                  <a:pt x="500" y="291426"/>
                </a:lnTo>
                <a:lnTo>
                  <a:pt x="7157" y="281335"/>
                </a:lnTo>
                <a:lnTo>
                  <a:pt x="19922" y="271399"/>
                </a:lnTo>
                <a:lnTo>
                  <a:pt x="35409" y="263726"/>
                </a:lnTo>
                <a:lnTo>
                  <a:pt x="50233" y="260429"/>
                </a:lnTo>
                <a:lnTo>
                  <a:pt x="58936" y="260640"/>
                </a:lnTo>
                <a:lnTo>
                  <a:pt x="83076" y="296735"/>
                </a:lnTo>
                <a:lnTo>
                  <a:pt x="94645" y="324174"/>
                </a:lnTo>
                <a:lnTo>
                  <a:pt x="100370" y="332052"/>
                </a:lnTo>
                <a:lnTo>
                  <a:pt x="103455" y="332052"/>
                </a:lnTo>
                <a:lnTo>
                  <a:pt x="107227" y="329533"/>
                </a:lnTo>
                <a:lnTo>
                  <a:pt x="113353" y="322674"/>
                </a:lnTo>
                <a:lnTo>
                  <a:pt x="120987" y="312523"/>
                </a:lnTo>
                <a:lnTo>
                  <a:pt x="129279" y="300126"/>
                </a:lnTo>
                <a:lnTo>
                  <a:pt x="137436" y="287384"/>
                </a:lnTo>
                <a:lnTo>
                  <a:pt x="144699" y="276292"/>
                </a:lnTo>
                <a:lnTo>
                  <a:pt x="150279" y="268040"/>
                </a:lnTo>
                <a:lnTo>
                  <a:pt x="153384" y="263820"/>
                </a:lnTo>
                <a:lnTo>
                  <a:pt x="155524" y="261412"/>
                </a:lnTo>
                <a:lnTo>
                  <a:pt x="159659" y="254924"/>
                </a:lnTo>
                <a:lnTo>
                  <a:pt x="209977" y="179691"/>
                </a:lnTo>
                <a:lnTo>
                  <a:pt x="246452" y="129661"/>
                </a:lnTo>
                <a:lnTo>
                  <a:pt x="281204" y="83560"/>
                </a:lnTo>
                <a:lnTo>
                  <a:pt x="306554" y="51920"/>
                </a:lnTo>
                <a:lnTo>
                  <a:pt x="313417" y="43990"/>
                </a:lnTo>
                <a:lnTo>
                  <a:pt x="319038" y="36132"/>
                </a:lnTo>
                <a:lnTo>
                  <a:pt x="352170" y="10647"/>
                </a:lnTo>
                <a:lnTo>
                  <a:pt x="407216" y="0"/>
                </a:lnTo>
                <a:lnTo>
                  <a:pt x="416954" y="2558"/>
                </a:lnTo>
                <a:lnTo>
                  <a:pt x="417530" y="9928"/>
                </a:lnTo>
                <a:lnTo>
                  <a:pt x="410201" y="23322"/>
                </a:lnTo>
                <a:lnTo>
                  <a:pt x="385910" y="55173"/>
                </a:lnTo>
                <a:lnTo>
                  <a:pt x="379017" y="63546"/>
                </a:lnTo>
                <a:lnTo>
                  <a:pt x="370814" y="73831"/>
                </a:lnTo>
                <a:lnTo>
                  <a:pt x="353906" y="95601"/>
                </a:lnTo>
                <a:lnTo>
                  <a:pt x="346412" y="105000"/>
                </a:lnTo>
                <a:lnTo>
                  <a:pt x="340570" y="112063"/>
                </a:lnTo>
                <a:lnTo>
                  <a:pt x="337200" y="115775"/>
                </a:lnTo>
                <a:lnTo>
                  <a:pt x="334720" y="118041"/>
                </a:lnTo>
                <a:lnTo>
                  <a:pt x="328321" y="126384"/>
                </a:lnTo>
                <a:lnTo>
                  <a:pt x="317639" y="142245"/>
                </a:lnTo>
                <a:lnTo>
                  <a:pt x="312255" y="149659"/>
                </a:lnTo>
                <a:lnTo>
                  <a:pt x="311012" y="150792"/>
                </a:lnTo>
                <a:lnTo>
                  <a:pt x="293657" y="172470"/>
                </a:lnTo>
                <a:lnTo>
                  <a:pt x="261256" y="216332"/>
                </a:lnTo>
                <a:lnTo>
                  <a:pt x="223919" y="268305"/>
                </a:lnTo>
                <a:lnTo>
                  <a:pt x="191756" y="314317"/>
                </a:lnTo>
                <a:lnTo>
                  <a:pt x="171927" y="345958"/>
                </a:lnTo>
                <a:lnTo>
                  <a:pt x="168400" y="351520"/>
                </a:lnTo>
                <a:lnTo>
                  <a:pt x="140707" y="390624"/>
                </a:lnTo>
                <a:lnTo>
                  <a:pt x="131094" y="404782"/>
                </a:lnTo>
                <a:lnTo>
                  <a:pt x="103584" y="432834"/>
                </a:lnTo>
                <a:lnTo>
                  <a:pt x="91597" y="435098"/>
                </a:lnTo>
                <a:lnTo>
                  <a:pt x="78101" y="435870"/>
                </a:lnTo>
                <a:close/>
              </a:path>
            </a:pathLst>
          </a:custGeom>
          <a:solidFill>
            <a:srgbClr val="D9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1497" y="1799007"/>
            <a:ext cx="3019743" cy="607378"/>
          </a:xfrm>
          <a:custGeom>
            <a:avLst/>
            <a:gdLst/>
            <a:ahLst/>
            <a:cxnLst/>
            <a:rect l="l" t="t" r="r" b="b"/>
            <a:pathLst>
              <a:path w="6039484" h="1214754">
                <a:moveTo>
                  <a:pt x="5325636" y="1214232"/>
                </a:moveTo>
                <a:lnTo>
                  <a:pt x="5275377" y="1213998"/>
                </a:lnTo>
                <a:lnTo>
                  <a:pt x="5225105" y="1213437"/>
                </a:lnTo>
                <a:lnTo>
                  <a:pt x="5124534" y="1211545"/>
                </a:lnTo>
                <a:lnTo>
                  <a:pt x="4822779" y="1203473"/>
                </a:lnTo>
                <a:lnTo>
                  <a:pt x="4722249" y="1201378"/>
                </a:lnTo>
                <a:lnTo>
                  <a:pt x="3301716" y="1182444"/>
                </a:lnTo>
                <a:lnTo>
                  <a:pt x="2844688" y="1178585"/>
                </a:lnTo>
                <a:lnTo>
                  <a:pt x="2489169" y="1177387"/>
                </a:lnTo>
                <a:lnTo>
                  <a:pt x="2184418" y="1177984"/>
                </a:lnTo>
                <a:lnTo>
                  <a:pt x="1779901" y="1180909"/>
                </a:lnTo>
                <a:lnTo>
                  <a:pt x="1579168" y="1181219"/>
                </a:lnTo>
                <a:lnTo>
                  <a:pt x="1328253" y="1180137"/>
                </a:lnTo>
                <a:lnTo>
                  <a:pt x="324590" y="1168118"/>
                </a:lnTo>
                <a:lnTo>
                  <a:pt x="278089" y="1166815"/>
                </a:lnTo>
                <a:lnTo>
                  <a:pt x="231713" y="1163012"/>
                </a:lnTo>
                <a:lnTo>
                  <a:pt x="186837" y="1154521"/>
                </a:lnTo>
                <a:lnTo>
                  <a:pt x="144838" y="1139152"/>
                </a:lnTo>
                <a:lnTo>
                  <a:pt x="107089" y="1114719"/>
                </a:lnTo>
                <a:lnTo>
                  <a:pt x="73511" y="1077866"/>
                </a:lnTo>
                <a:lnTo>
                  <a:pt x="49458" y="1033808"/>
                </a:lnTo>
                <a:lnTo>
                  <a:pt x="32730" y="985599"/>
                </a:lnTo>
                <a:lnTo>
                  <a:pt x="21130" y="936290"/>
                </a:lnTo>
                <a:lnTo>
                  <a:pt x="12917" y="886668"/>
                </a:lnTo>
                <a:lnTo>
                  <a:pt x="6698" y="836659"/>
                </a:lnTo>
                <a:lnTo>
                  <a:pt x="2471" y="786353"/>
                </a:lnTo>
                <a:lnTo>
                  <a:pt x="239" y="735842"/>
                </a:lnTo>
                <a:lnTo>
                  <a:pt x="0" y="685218"/>
                </a:lnTo>
                <a:lnTo>
                  <a:pt x="1754" y="634570"/>
                </a:lnTo>
                <a:lnTo>
                  <a:pt x="5501" y="583991"/>
                </a:lnTo>
                <a:lnTo>
                  <a:pt x="11243" y="533571"/>
                </a:lnTo>
                <a:lnTo>
                  <a:pt x="18977" y="483402"/>
                </a:lnTo>
                <a:lnTo>
                  <a:pt x="28705" y="433575"/>
                </a:lnTo>
                <a:lnTo>
                  <a:pt x="40427" y="384181"/>
                </a:lnTo>
                <a:lnTo>
                  <a:pt x="54142" y="335310"/>
                </a:lnTo>
                <a:lnTo>
                  <a:pt x="69851" y="287055"/>
                </a:lnTo>
                <a:lnTo>
                  <a:pt x="87553" y="239506"/>
                </a:lnTo>
                <a:lnTo>
                  <a:pt x="108964" y="189567"/>
                </a:lnTo>
                <a:lnTo>
                  <a:pt x="134752" y="141315"/>
                </a:lnTo>
                <a:lnTo>
                  <a:pt x="165853" y="97065"/>
                </a:lnTo>
                <a:lnTo>
                  <a:pt x="203206" y="59129"/>
                </a:lnTo>
                <a:lnTo>
                  <a:pt x="247748" y="29819"/>
                </a:lnTo>
                <a:lnTo>
                  <a:pt x="294635" y="11627"/>
                </a:lnTo>
                <a:lnTo>
                  <a:pt x="344022" y="2438"/>
                </a:lnTo>
                <a:lnTo>
                  <a:pt x="394972" y="0"/>
                </a:lnTo>
                <a:lnTo>
                  <a:pt x="446547" y="2063"/>
                </a:lnTo>
                <a:lnTo>
                  <a:pt x="548264" y="10519"/>
                </a:lnTo>
                <a:lnTo>
                  <a:pt x="598694" y="14176"/>
                </a:lnTo>
                <a:lnTo>
                  <a:pt x="649101" y="17378"/>
                </a:lnTo>
                <a:lnTo>
                  <a:pt x="699488" y="20154"/>
                </a:lnTo>
                <a:lnTo>
                  <a:pt x="749857" y="22534"/>
                </a:lnTo>
                <a:lnTo>
                  <a:pt x="800210" y="24549"/>
                </a:lnTo>
                <a:lnTo>
                  <a:pt x="850550" y="26227"/>
                </a:lnTo>
                <a:lnTo>
                  <a:pt x="900878" y="27600"/>
                </a:lnTo>
                <a:lnTo>
                  <a:pt x="1001510" y="29549"/>
                </a:lnTo>
                <a:lnTo>
                  <a:pt x="1102123" y="30633"/>
                </a:lnTo>
                <a:lnTo>
                  <a:pt x="1303368" y="31170"/>
                </a:lnTo>
                <a:lnTo>
                  <a:pt x="1555145" y="31251"/>
                </a:lnTo>
                <a:lnTo>
                  <a:pt x="1655982" y="31870"/>
                </a:lnTo>
                <a:lnTo>
                  <a:pt x="2222647" y="38905"/>
                </a:lnTo>
                <a:lnTo>
                  <a:pt x="2635842" y="41953"/>
                </a:lnTo>
                <a:lnTo>
                  <a:pt x="3048055" y="42870"/>
                </a:lnTo>
                <a:lnTo>
                  <a:pt x="3251807" y="42156"/>
                </a:lnTo>
                <a:lnTo>
                  <a:pt x="4270317" y="30721"/>
                </a:lnTo>
                <a:lnTo>
                  <a:pt x="4473926" y="29506"/>
                </a:lnTo>
                <a:lnTo>
                  <a:pt x="4626602" y="29388"/>
                </a:lnTo>
                <a:lnTo>
                  <a:pt x="4779250" y="30127"/>
                </a:lnTo>
                <a:lnTo>
                  <a:pt x="4931867" y="31882"/>
                </a:lnTo>
                <a:lnTo>
                  <a:pt x="5033592" y="33695"/>
                </a:lnTo>
                <a:lnTo>
                  <a:pt x="5135302" y="36078"/>
                </a:lnTo>
                <a:lnTo>
                  <a:pt x="5236995" y="39077"/>
                </a:lnTo>
                <a:lnTo>
                  <a:pt x="5338671" y="42741"/>
                </a:lnTo>
                <a:lnTo>
                  <a:pt x="5440328" y="47117"/>
                </a:lnTo>
                <a:lnTo>
                  <a:pt x="5541967" y="52251"/>
                </a:lnTo>
                <a:lnTo>
                  <a:pt x="5643585" y="58191"/>
                </a:lnTo>
                <a:lnTo>
                  <a:pt x="5745183" y="64984"/>
                </a:lnTo>
                <a:lnTo>
                  <a:pt x="5788447" y="68525"/>
                </a:lnTo>
                <a:lnTo>
                  <a:pt x="5831467" y="74752"/>
                </a:lnTo>
                <a:lnTo>
                  <a:pt x="5873022" y="85863"/>
                </a:lnTo>
                <a:lnTo>
                  <a:pt x="5919705" y="107963"/>
                </a:lnTo>
                <a:lnTo>
                  <a:pt x="5958089" y="142701"/>
                </a:lnTo>
                <a:lnTo>
                  <a:pt x="5986721" y="185816"/>
                </a:lnTo>
                <a:lnTo>
                  <a:pt x="6007101" y="234744"/>
                </a:lnTo>
                <a:lnTo>
                  <a:pt x="6020730" y="286924"/>
                </a:lnTo>
                <a:lnTo>
                  <a:pt x="6029107" y="339791"/>
                </a:lnTo>
                <a:lnTo>
                  <a:pt x="6034291" y="390935"/>
                </a:lnTo>
                <a:lnTo>
                  <a:pt x="6037584" y="442120"/>
                </a:lnTo>
                <a:lnTo>
                  <a:pt x="6039160" y="493332"/>
                </a:lnTo>
                <a:lnTo>
                  <a:pt x="6039188" y="544557"/>
                </a:lnTo>
                <a:lnTo>
                  <a:pt x="6037842" y="595783"/>
                </a:lnTo>
                <a:lnTo>
                  <a:pt x="6035293" y="646995"/>
                </a:lnTo>
                <a:lnTo>
                  <a:pt x="6031713" y="698179"/>
                </a:lnTo>
                <a:lnTo>
                  <a:pt x="6027274" y="749324"/>
                </a:lnTo>
                <a:lnTo>
                  <a:pt x="6022147" y="800413"/>
                </a:lnTo>
                <a:lnTo>
                  <a:pt x="6016505" y="851435"/>
                </a:lnTo>
                <a:lnTo>
                  <a:pt x="6004361" y="953222"/>
                </a:lnTo>
                <a:lnTo>
                  <a:pt x="5999090" y="992538"/>
                </a:lnTo>
                <a:lnTo>
                  <a:pt x="5991500" y="1031366"/>
                </a:lnTo>
                <a:lnTo>
                  <a:pt x="5979269" y="1068240"/>
                </a:lnTo>
                <a:lnTo>
                  <a:pt x="5960079" y="1101695"/>
                </a:lnTo>
                <a:lnTo>
                  <a:pt x="5925206" y="1137850"/>
                </a:lnTo>
                <a:lnTo>
                  <a:pt x="5881769" y="1163377"/>
                </a:lnTo>
                <a:lnTo>
                  <a:pt x="5832455" y="1180465"/>
                </a:lnTo>
                <a:lnTo>
                  <a:pt x="5779952" y="1191301"/>
                </a:lnTo>
                <a:lnTo>
                  <a:pt x="5726950" y="1198073"/>
                </a:lnTo>
                <a:lnTo>
                  <a:pt x="5676883" y="1202335"/>
                </a:lnTo>
                <a:lnTo>
                  <a:pt x="5626783" y="1205851"/>
                </a:lnTo>
                <a:lnTo>
                  <a:pt x="5576653" y="1208675"/>
                </a:lnTo>
                <a:lnTo>
                  <a:pt x="5526495" y="1210858"/>
                </a:lnTo>
                <a:lnTo>
                  <a:pt x="5476312" y="1212453"/>
                </a:lnTo>
                <a:lnTo>
                  <a:pt x="5426106" y="1213512"/>
                </a:lnTo>
                <a:lnTo>
                  <a:pt x="5375880" y="1214088"/>
                </a:lnTo>
                <a:lnTo>
                  <a:pt x="5325636" y="1214232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3608" y="5445224"/>
            <a:ext cx="1641957" cy="395670"/>
          </a:xfrm>
          <a:custGeom>
            <a:avLst/>
            <a:gdLst/>
            <a:ahLst/>
            <a:cxnLst/>
            <a:rect l="l" t="t" r="r" b="b"/>
            <a:pathLst>
              <a:path w="3216275" h="646429">
                <a:moveTo>
                  <a:pt x="2845953" y="646404"/>
                </a:moveTo>
                <a:lnTo>
                  <a:pt x="2794851" y="646140"/>
                </a:lnTo>
                <a:lnTo>
                  <a:pt x="2743727" y="645296"/>
                </a:lnTo>
                <a:lnTo>
                  <a:pt x="2692591" y="644069"/>
                </a:lnTo>
                <a:lnTo>
                  <a:pt x="2590318" y="641235"/>
                </a:lnTo>
                <a:lnTo>
                  <a:pt x="2539200" y="640016"/>
                </a:lnTo>
                <a:lnTo>
                  <a:pt x="2488107" y="639189"/>
                </a:lnTo>
                <a:lnTo>
                  <a:pt x="1884190" y="630935"/>
                </a:lnTo>
                <a:lnTo>
                  <a:pt x="1682777" y="628717"/>
                </a:lnTo>
                <a:lnTo>
                  <a:pt x="1531693" y="627524"/>
                </a:lnTo>
                <a:lnTo>
                  <a:pt x="1380594" y="626867"/>
                </a:lnTo>
                <a:lnTo>
                  <a:pt x="1279855" y="626786"/>
                </a:lnTo>
                <a:lnTo>
                  <a:pt x="1179112" y="627031"/>
                </a:lnTo>
                <a:lnTo>
                  <a:pt x="1078368" y="627639"/>
                </a:lnTo>
                <a:lnTo>
                  <a:pt x="977686" y="628496"/>
                </a:lnTo>
                <a:lnTo>
                  <a:pt x="927377" y="628741"/>
                </a:lnTo>
                <a:lnTo>
                  <a:pt x="826758" y="628802"/>
                </a:lnTo>
                <a:lnTo>
                  <a:pt x="726140" y="628375"/>
                </a:lnTo>
                <a:lnTo>
                  <a:pt x="625521" y="627562"/>
                </a:lnTo>
                <a:lnTo>
                  <a:pt x="172737" y="621848"/>
                </a:lnTo>
                <a:lnTo>
                  <a:pt x="111177" y="617252"/>
                </a:lnTo>
                <a:lnTo>
                  <a:pt x="56900" y="593408"/>
                </a:lnTo>
                <a:lnTo>
                  <a:pt x="26206" y="550316"/>
                </a:lnTo>
                <a:lnTo>
                  <a:pt x="11119" y="498380"/>
                </a:lnTo>
                <a:lnTo>
                  <a:pt x="4161" y="451993"/>
                </a:lnTo>
                <a:lnTo>
                  <a:pt x="455" y="405085"/>
                </a:lnTo>
                <a:lnTo>
                  <a:pt x="0" y="357918"/>
                </a:lnTo>
                <a:lnTo>
                  <a:pt x="2796" y="310750"/>
                </a:lnTo>
                <a:lnTo>
                  <a:pt x="8843" y="263843"/>
                </a:lnTo>
                <a:lnTo>
                  <a:pt x="18143" y="217456"/>
                </a:lnTo>
                <a:lnTo>
                  <a:pt x="30693" y="171849"/>
                </a:lnTo>
                <a:lnTo>
                  <a:pt x="46495" y="127282"/>
                </a:lnTo>
                <a:lnTo>
                  <a:pt x="79530" y="62861"/>
                </a:lnTo>
                <a:lnTo>
                  <a:pt x="131813" y="15606"/>
                </a:lnTo>
                <a:lnTo>
                  <a:pt x="196581" y="0"/>
                </a:lnTo>
                <a:lnTo>
                  <a:pt x="230819" y="390"/>
                </a:lnTo>
                <a:lnTo>
                  <a:pt x="314590" y="6992"/>
                </a:lnTo>
                <a:lnTo>
                  <a:pt x="364147" y="10027"/>
                </a:lnTo>
                <a:lnTo>
                  <a:pt x="413670" y="12327"/>
                </a:lnTo>
                <a:lnTo>
                  <a:pt x="463166" y="13993"/>
                </a:lnTo>
                <a:lnTo>
                  <a:pt x="512643" y="15125"/>
                </a:lnTo>
                <a:lnTo>
                  <a:pt x="562109" y="15822"/>
                </a:lnTo>
                <a:lnTo>
                  <a:pt x="611572" y="16187"/>
                </a:lnTo>
                <a:lnTo>
                  <a:pt x="809534" y="16318"/>
                </a:lnTo>
                <a:lnTo>
                  <a:pt x="859091" y="16521"/>
                </a:lnTo>
                <a:lnTo>
                  <a:pt x="908689" y="16994"/>
                </a:lnTo>
                <a:lnTo>
                  <a:pt x="1105028" y="19610"/>
                </a:lnTo>
                <a:lnTo>
                  <a:pt x="1252388" y="21069"/>
                </a:lnTo>
                <a:lnTo>
                  <a:pt x="1399748" y="22049"/>
                </a:lnTo>
                <a:lnTo>
                  <a:pt x="1547026" y="22511"/>
                </a:lnTo>
                <a:lnTo>
                  <a:pt x="1646602" y="22531"/>
                </a:lnTo>
                <a:lnTo>
                  <a:pt x="1747633" y="22070"/>
                </a:lnTo>
                <a:lnTo>
                  <a:pt x="1848660" y="21160"/>
                </a:lnTo>
                <a:lnTo>
                  <a:pt x="2202182" y="16782"/>
                </a:lnTo>
                <a:lnTo>
                  <a:pt x="2303156" y="15860"/>
                </a:lnTo>
                <a:lnTo>
                  <a:pt x="2404111" y="15383"/>
                </a:lnTo>
                <a:lnTo>
                  <a:pt x="2454581" y="15362"/>
                </a:lnTo>
                <a:lnTo>
                  <a:pt x="2505045" y="15513"/>
                </a:lnTo>
                <a:lnTo>
                  <a:pt x="2555502" y="15857"/>
                </a:lnTo>
                <a:lnTo>
                  <a:pt x="2605954" y="16413"/>
                </a:lnTo>
                <a:lnTo>
                  <a:pt x="2656398" y="17202"/>
                </a:lnTo>
                <a:lnTo>
                  <a:pt x="2706835" y="18244"/>
                </a:lnTo>
                <a:lnTo>
                  <a:pt x="2757265" y="19559"/>
                </a:lnTo>
                <a:lnTo>
                  <a:pt x="2807687" y="21169"/>
                </a:lnTo>
                <a:lnTo>
                  <a:pt x="2858101" y="23092"/>
                </a:lnTo>
                <a:lnTo>
                  <a:pt x="2908506" y="25351"/>
                </a:lnTo>
                <a:lnTo>
                  <a:pt x="2958902" y="27963"/>
                </a:lnTo>
                <a:lnTo>
                  <a:pt x="3009289" y="30951"/>
                </a:lnTo>
                <a:lnTo>
                  <a:pt x="3059666" y="34335"/>
                </a:lnTo>
                <a:lnTo>
                  <a:pt x="3105620" y="39537"/>
                </a:lnTo>
                <a:lnTo>
                  <a:pt x="3152614" y="57225"/>
                </a:lnTo>
                <a:lnTo>
                  <a:pt x="3194233" y="111415"/>
                </a:lnTo>
                <a:lnTo>
                  <a:pt x="3210880" y="180693"/>
                </a:lnTo>
                <a:lnTo>
                  <a:pt x="3215395" y="235192"/>
                </a:lnTo>
                <a:lnTo>
                  <a:pt x="3216249" y="289748"/>
                </a:lnTo>
                <a:lnTo>
                  <a:pt x="3214175" y="344305"/>
                </a:lnTo>
                <a:lnTo>
                  <a:pt x="3209904" y="398804"/>
                </a:lnTo>
                <a:lnTo>
                  <a:pt x="3204168" y="453187"/>
                </a:lnTo>
                <a:lnTo>
                  <a:pt x="3197701" y="507397"/>
                </a:lnTo>
                <a:lnTo>
                  <a:pt x="3190851" y="549015"/>
                </a:lnTo>
                <a:lnTo>
                  <a:pt x="3174117" y="586472"/>
                </a:lnTo>
                <a:lnTo>
                  <a:pt x="3119580" y="624362"/>
                </a:lnTo>
                <a:lnTo>
                  <a:pt x="3049956" y="637801"/>
                </a:lnTo>
                <a:lnTo>
                  <a:pt x="2999035" y="641789"/>
                </a:lnTo>
                <a:lnTo>
                  <a:pt x="2948055" y="644423"/>
                </a:lnTo>
                <a:lnTo>
                  <a:pt x="2897024" y="645897"/>
                </a:lnTo>
                <a:lnTo>
                  <a:pt x="2845953" y="64640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42648" y="5445224"/>
            <a:ext cx="1829752" cy="367983"/>
          </a:xfrm>
          <a:custGeom>
            <a:avLst/>
            <a:gdLst/>
            <a:ahLst/>
            <a:cxnLst/>
            <a:rect l="l" t="t" r="r" b="b"/>
            <a:pathLst>
              <a:path w="3659505" h="735965">
                <a:moveTo>
                  <a:pt x="3224679" y="735418"/>
                </a:moveTo>
                <a:lnTo>
                  <a:pt x="3175480" y="735063"/>
                </a:lnTo>
                <a:lnTo>
                  <a:pt x="3126265" y="734249"/>
                </a:lnTo>
                <a:lnTo>
                  <a:pt x="3077038" y="733110"/>
                </a:lnTo>
                <a:lnTo>
                  <a:pt x="2929358" y="729075"/>
                </a:lnTo>
                <a:lnTo>
                  <a:pt x="2880153" y="727970"/>
                </a:lnTo>
                <a:lnTo>
                  <a:pt x="2126532" y="717605"/>
                </a:lnTo>
                <a:lnTo>
                  <a:pt x="1874809" y="714932"/>
                </a:lnTo>
                <a:lnTo>
                  <a:pt x="1673397" y="713554"/>
                </a:lnTo>
                <a:lnTo>
                  <a:pt x="1522324" y="713107"/>
                </a:lnTo>
                <a:lnTo>
                  <a:pt x="1371243" y="713267"/>
                </a:lnTo>
                <a:lnTo>
                  <a:pt x="1270519" y="713755"/>
                </a:lnTo>
                <a:lnTo>
                  <a:pt x="1118581" y="715003"/>
                </a:lnTo>
                <a:lnTo>
                  <a:pt x="1016157" y="715415"/>
                </a:lnTo>
                <a:lnTo>
                  <a:pt x="913733" y="715322"/>
                </a:lnTo>
                <a:lnTo>
                  <a:pt x="811309" y="714806"/>
                </a:lnTo>
                <a:lnTo>
                  <a:pt x="657672" y="713422"/>
                </a:lnTo>
                <a:lnTo>
                  <a:pt x="196763" y="707479"/>
                </a:lnTo>
                <a:lnTo>
                  <a:pt x="126725" y="702251"/>
                </a:lnTo>
                <a:lnTo>
                  <a:pt x="64973" y="675124"/>
                </a:lnTo>
                <a:lnTo>
                  <a:pt x="30053" y="626097"/>
                </a:lnTo>
                <a:lnTo>
                  <a:pt x="12889" y="567009"/>
                </a:lnTo>
                <a:lnTo>
                  <a:pt x="5670" y="520133"/>
                </a:lnTo>
                <a:lnTo>
                  <a:pt x="1373" y="472763"/>
                </a:lnTo>
                <a:lnTo>
                  <a:pt x="0" y="425107"/>
                </a:lnTo>
                <a:lnTo>
                  <a:pt x="1549" y="377373"/>
                </a:lnTo>
                <a:lnTo>
                  <a:pt x="6020" y="329769"/>
                </a:lnTo>
                <a:lnTo>
                  <a:pt x="13415" y="282503"/>
                </a:lnTo>
                <a:lnTo>
                  <a:pt x="23733" y="235783"/>
                </a:lnTo>
                <a:lnTo>
                  <a:pt x="36973" y="189816"/>
                </a:lnTo>
                <a:lnTo>
                  <a:pt x="53136" y="144810"/>
                </a:lnTo>
                <a:lnTo>
                  <a:pt x="69745" y="107091"/>
                </a:lnTo>
                <a:lnTo>
                  <a:pt x="90720" y="71517"/>
                </a:lnTo>
                <a:lnTo>
                  <a:pt x="117169" y="40826"/>
                </a:lnTo>
                <a:lnTo>
                  <a:pt x="150202" y="17756"/>
                </a:lnTo>
                <a:lnTo>
                  <a:pt x="223890" y="0"/>
                </a:lnTo>
                <a:lnTo>
                  <a:pt x="262842" y="443"/>
                </a:lnTo>
                <a:lnTo>
                  <a:pt x="354120" y="7673"/>
                </a:lnTo>
                <a:lnTo>
                  <a:pt x="406478" y="10968"/>
                </a:lnTo>
                <a:lnTo>
                  <a:pt x="458802" y="13529"/>
                </a:lnTo>
                <a:lnTo>
                  <a:pt x="511098" y="15446"/>
                </a:lnTo>
                <a:lnTo>
                  <a:pt x="563373" y="16810"/>
                </a:lnTo>
                <a:lnTo>
                  <a:pt x="615635" y="17714"/>
                </a:lnTo>
                <a:lnTo>
                  <a:pt x="667890" y="18249"/>
                </a:lnTo>
                <a:lnTo>
                  <a:pt x="720144" y="18506"/>
                </a:lnTo>
                <a:lnTo>
                  <a:pt x="929301" y="18584"/>
                </a:lnTo>
                <a:lnTo>
                  <a:pt x="981659" y="18823"/>
                </a:lnTo>
                <a:lnTo>
                  <a:pt x="1034059" y="19334"/>
                </a:lnTo>
                <a:lnTo>
                  <a:pt x="1242534" y="22139"/>
                </a:lnTo>
                <a:lnTo>
                  <a:pt x="1451168" y="24181"/>
                </a:lnTo>
                <a:lnTo>
                  <a:pt x="1607637" y="25157"/>
                </a:lnTo>
                <a:lnTo>
                  <a:pt x="1764019" y="25616"/>
                </a:lnTo>
                <a:lnTo>
                  <a:pt x="1866619" y="25645"/>
                </a:lnTo>
                <a:lnTo>
                  <a:pt x="1967630" y="25248"/>
                </a:lnTo>
                <a:lnTo>
                  <a:pt x="2068638" y="24430"/>
                </a:lnTo>
                <a:lnTo>
                  <a:pt x="2523078" y="18908"/>
                </a:lnTo>
                <a:lnTo>
                  <a:pt x="2624031" y="18020"/>
                </a:lnTo>
                <a:lnTo>
                  <a:pt x="2724966" y="17525"/>
                </a:lnTo>
                <a:lnTo>
                  <a:pt x="2825883" y="17552"/>
                </a:lnTo>
                <a:lnTo>
                  <a:pt x="2876334" y="17799"/>
                </a:lnTo>
                <a:lnTo>
                  <a:pt x="2926779" y="18223"/>
                </a:lnTo>
                <a:lnTo>
                  <a:pt x="2977219" y="18840"/>
                </a:lnTo>
                <a:lnTo>
                  <a:pt x="3027652" y="19666"/>
                </a:lnTo>
                <a:lnTo>
                  <a:pt x="3078079" y="20716"/>
                </a:lnTo>
                <a:lnTo>
                  <a:pt x="3128499" y="22005"/>
                </a:lnTo>
                <a:lnTo>
                  <a:pt x="3178913" y="23550"/>
                </a:lnTo>
                <a:lnTo>
                  <a:pt x="3229319" y="25366"/>
                </a:lnTo>
                <a:lnTo>
                  <a:pt x="3279718" y="27469"/>
                </a:lnTo>
                <a:lnTo>
                  <a:pt x="3330110" y="29875"/>
                </a:lnTo>
                <a:lnTo>
                  <a:pt x="3380493" y="32598"/>
                </a:lnTo>
                <a:lnTo>
                  <a:pt x="3430868" y="35656"/>
                </a:lnTo>
                <a:lnTo>
                  <a:pt x="3481235" y="39063"/>
                </a:lnTo>
                <a:lnTo>
                  <a:pt x="3533517" y="44981"/>
                </a:lnTo>
                <a:lnTo>
                  <a:pt x="3586982" y="65105"/>
                </a:lnTo>
                <a:lnTo>
                  <a:pt x="3615096" y="92269"/>
                </a:lnTo>
                <a:lnTo>
                  <a:pt x="3634332" y="126758"/>
                </a:lnTo>
                <a:lnTo>
                  <a:pt x="3646465" y="165538"/>
                </a:lnTo>
                <a:lnTo>
                  <a:pt x="3653271" y="205575"/>
                </a:lnTo>
                <a:lnTo>
                  <a:pt x="3657949" y="258715"/>
                </a:lnTo>
                <a:lnTo>
                  <a:pt x="3659479" y="311911"/>
                </a:lnTo>
                <a:lnTo>
                  <a:pt x="3658386" y="365120"/>
                </a:lnTo>
                <a:lnTo>
                  <a:pt x="3655195" y="418302"/>
                </a:lnTo>
                <a:lnTo>
                  <a:pt x="3650430" y="471415"/>
                </a:lnTo>
                <a:lnTo>
                  <a:pt x="3644616" y="524418"/>
                </a:lnTo>
                <a:lnTo>
                  <a:pt x="3638278" y="577268"/>
                </a:lnTo>
                <a:lnTo>
                  <a:pt x="3630485" y="624617"/>
                </a:lnTo>
                <a:lnTo>
                  <a:pt x="3611446" y="667232"/>
                </a:lnTo>
                <a:lnTo>
                  <a:pt x="3549399" y="710340"/>
                </a:lnTo>
                <a:lnTo>
                  <a:pt x="3510348" y="720167"/>
                </a:lnTo>
                <a:lnTo>
                  <a:pt x="3470187" y="725630"/>
                </a:lnTo>
                <a:lnTo>
                  <a:pt x="3421172" y="729574"/>
                </a:lnTo>
                <a:lnTo>
                  <a:pt x="3372107" y="732392"/>
                </a:lnTo>
                <a:lnTo>
                  <a:pt x="3322999" y="734216"/>
                </a:lnTo>
                <a:lnTo>
                  <a:pt x="3273854" y="735180"/>
                </a:lnTo>
                <a:lnTo>
                  <a:pt x="3224679" y="735418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95536" y="1052736"/>
            <a:ext cx="4152466" cy="2901592"/>
            <a:chOff x="1425286" y="1923717"/>
            <a:chExt cx="6052959" cy="4229735"/>
          </a:xfrm>
        </p:grpSpPr>
        <p:sp>
          <p:nvSpPr>
            <p:cNvPr id="17" name="object 17"/>
            <p:cNvSpPr/>
            <p:nvPr/>
          </p:nvSpPr>
          <p:spPr>
            <a:xfrm>
              <a:off x="1636245" y="1923717"/>
              <a:ext cx="5842000" cy="4229735"/>
            </a:xfrm>
            <a:custGeom>
              <a:avLst/>
              <a:gdLst/>
              <a:ahLst/>
              <a:cxnLst/>
              <a:rect l="l" t="t" r="r" b="b"/>
              <a:pathLst>
                <a:path w="5842000" h="4229735">
                  <a:moveTo>
                    <a:pt x="5842000" y="0"/>
                  </a:moveTo>
                  <a:lnTo>
                    <a:pt x="5842000" y="891822"/>
                  </a:lnTo>
                  <a:lnTo>
                    <a:pt x="5829300" y="4229196"/>
                  </a:lnTo>
                  <a:lnTo>
                    <a:pt x="0" y="4229121"/>
                  </a:lnTo>
                  <a:lnTo>
                    <a:pt x="0" y="4087307"/>
                  </a:lnTo>
                  <a:lnTo>
                    <a:pt x="25400" y="4095103"/>
                  </a:lnTo>
                  <a:lnTo>
                    <a:pt x="50800" y="4101763"/>
                  </a:lnTo>
                  <a:lnTo>
                    <a:pt x="76200" y="4107291"/>
                  </a:lnTo>
                  <a:lnTo>
                    <a:pt x="101600" y="4111618"/>
                  </a:lnTo>
                  <a:lnTo>
                    <a:pt x="114300" y="4112831"/>
                  </a:lnTo>
                  <a:lnTo>
                    <a:pt x="114300" y="4113881"/>
                  </a:lnTo>
                  <a:lnTo>
                    <a:pt x="127000" y="4114794"/>
                  </a:lnTo>
                  <a:lnTo>
                    <a:pt x="127000" y="4155427"/>
                  </a:lnTo>
                  <a:lnTo>
                    <a:pt x="152400" y="4155163"/>
                  </a:lnTo>
                  <a:lnTo>
                    <a:pt x="254000" y="4154223"/>
                  </a:lnTo>
                  <a:lnTo>
                    <a:pt x="330200" y="4153590"/>
                  </a:lnTo>
                  <a:lnTo>
                    <a:pt x="5613400" y="4105942"/>
                  </a:lnTo>
                  <a:lnTo>
                    <a:pt x="5613400" y="0"/>
                  </a:lnTo>
                  <a:lnTo>
                    <a:pt x="5842000" y="0"/>
                  </a:lnTo>
                  <a:close/>
                </a:path>
                <a:path w="5842000" h="4229735">
                  <a:moveTo>
                    <a:pt x="114300" y="3755002"/>
                  </a:moveTo>
                  <a:lnTo>
                    <a:pt x="114300" y="4058594"/>
                  </a:lnTo>
                  <a:lnTo>
                    <a:pt x="88900" y="4054641"/>
                  </a:lnTo>
                  <a:lnTo>
                    <a:pt x="63500" y="4049622"/>
                  </a:lnTo>
                  <a:lnTo>
                    <a:pt x="38100" y="4043589"/>
                  </a:lnTo>
                  <a:lnTo>
                    <a:pt x="12700" y="4036591"/>
                  </a:lnTo>
                  <a:lnTo>
                    <a:pt x="12700" y="4035523"/>
                  </a:lnTo>
                  <a:lnTo>
                    <a:pt x="0" y="4034155"/>
                  </a:lnTo>
                  <a:lnTo>
                    <a:pt x="0" y="3730158"/>
                  </a:lnTo>
                  <a:lnTo>
                    <a:pt x="25400" y="3737222"/>
                  </a:lnTo>
                  <a:lnTo>
                    <a:pt x="50800" y="3743340"/>
                  </a:lnTo>
                  <a:lnTo>
                    <a:pt x="76200" y="3748444"/>
                  </a:lnTo>
                  <a:lnTo>
                    <a:pt x="101600" y="3752469"/>
                  </a:lnTo>
                  <a:lnTo>
                    <a:pt x="101600" y="3753845"/>
                  </a:lnTo>
                  <a:lnTo>
                    <a:pt x="114300" y="3755002"/>
                  </a:lnTo>
                  <a:close/>
                </a:path>
                <a:path w="5842000" h="4229735">
                  <a:moveTo>
                    <a:pt x="114300" y="3394482"/>
                  </a:moveTo>
                  <a:lnTo>
                    <a:pt x="114300" y="3700642"/>
                  </a:lnTo>
                  <a:lnTo>
                    <a:pt x="101600" y="3699411"/>
                  </a:lnTo>
                  <a:lnTo>
                    <a:pt x="88900" y="3695463"/>
                  </a:lnTo>
                  <a:lnTo>
                    <a:pt x="63500" y="3690465"/>
                  </a:lnTo>
                  <a:lnTo>
                    <a:pt x="38100" y="3684454"/>
                  </a:lnTo>
                  <a:lnTo>
                    <a:pt x="12700" y="3677468"/>
                  </a:lnTo>
                  <a:lnTo>
                    <a:pt x="0" y="3675732"/>
                  </a:lnTo>
                  <a:lnTo>
                    <a:pt x="0" y="3369470"/>
                  </a:lnTo>
                  <a:lnTo>
                    <a:pt x="25400" y="3377042"/>
                  </a:lnTo>
                  <a:lnTo>
                    <a:pt x="50800" y="3383579"/>
                  </a:lnTo>
                  <a:lnTo>
                    <a:pt x="76200" y="3389014"/>
                  </a:lnTo>
                  <a:lnTo>
                    <a:pt x="101600" y="3393277"/>
                  </a:lnTo>
                  <a:lnTo>
                    <a:pt x="114300" y="3394482"/>
                  </a:lnTo>
                  <a:close/>
                </a:path>
                <a:path w="5842000" h="4229735">
                  <a:moveTo>
                    <a:pt x="114300" y="3034786"/>
                  </a:moveTo>
                  <a:lnTo>
                    <a:pt x="114300" y="3340287"/>
                  </a:lnTo>
                  <a:lnTo>
                    <a:pt x="88900" y="3336335"/>
                  </a:lnTo>
                  <a:lnTo>
                    <a:pt x="63500" y="3331302"/>
                  </a:lnTo>
                  <a:lnTo>
                    <a:pt x="38100" y="3325267"/>
                  </a:lnTo>
                  <a:lnTo>
                    <a:pt x="12700" y="3318310"/>
                  </a:lnTo>
                  <a:lnTo>
                    <a:pt x="12700" y="3317216"/>
                  </a:lnTo>
                  <a:lnTo>
                    <a:pt x="0" y="3316045"/>
                  </a:lnTo>
                  <a:lnTo>
                    <a:pt x="0" y="3009244"/>
                  </a:lnTo>
                  <a:lnTo>
                    <a:pt x="25400" y="3017583"/>
                  </a:lnTo>
                  <a:lnTo>
                    <a:pt x="63500" y="3024268"/>
                  </a:lnTo>
                  <a:lnTo>
                    <a:pt x="88900" y="3029820"/>
                  </a:lnTo>
                  <a:lnTo>
                    <a:pt x="114300" y="3034786"/>
                  </a:lnTo>
                  <a:close/>
                </a:path>
                <a:path w="5842000" h="4229735">
                  <a:moveTo>
                    <a:pt x="12700" y="2820151"/>
                  </a:moveTo>
                  <a:lnTo>
                    <a:pt x="12700" y="2956425"/>
                  </a:lnTo>
                  <a:lnTo>
                    <a:pt x="0" y="2954621"/>
                  </a:lnTo>
                  <a:lnTo>
                    <a:pt x="0" y="2819553"/>
                  </a:lnTo>
                  <a:lnTo>
                    <a:pt x="12700" y="2820151"/>
                  </a:lnTo>
                  <a:close/>
                </a:path>
                <a:path w="5842000" h="4229735">
                  <a:moveTo>
                    <a:pt x="114300" y="2676705"/>
                  </a:moveTo>
                  <a:lnTo>
                    <a:pt x="114300" y="2981061"/>
                  </a:lnTo>
                  <a:lnTo>
                    <a:pt x="101600" y="2977162"/>
                  </a:lnTo>
                  <a:lnTo>
                    <a:pt x="76200" y="2972165"/>
                  </a:lnTo>
                  <a:lnTo>
                    <a:pt x="50800" y="2966142"/>
                  </a:lnTo>
                  <a:lnTo>
                    <a:pt x="25400" y="2959160"/>
                  </a:lnTo>
                  <a:lnTo>
                    <a:pt x="12700" y="2958058"/>
                  </a:lnTo>
                  <a:lnTo>
                    <a:pt x="12700" y="2766358"/>
                  </a:lnTo>
                  <a:lnTo>
                    <a:pt x="0" y="2765691"/>
                  </a:lnTo>
                  <a:lnTo>
                    <a:pt x="0" y="2652727"/>
                  </a:lnTo>
                  <a:lnTo>
                    <a:pt x="25400" y="2659824"/>
                  </a:lnTo>
                  <a:lnTo>
                    <a:pt x="50800" y="2665947"/>
                  </a:lnTo>
                  <a:lnTo>
                    <a:pt x="76200" y="2671037"/>
                  </a:lnTo>
                  <a:lnTo>
                    <a:pt x="101600" y="2675038"/>
                  </a:lnTo>
                  <a:lnTo>
                    <a:pt x="101600" y="2675970"/>
                  </a:lnTo>
                  <a:lnTo>
                    <a:pt x="114300" y="2676705"/>
                  </a:lnTo>
                  <a:close/>
                </a:path>
                <a:path w="5842000" h="4229735">
                  <a:moveTo>
                    <a:pt x="114300" y="2318316"/>
                  </a:moveTo>
                  <a:lnTo>
                    <a:pt x="114300" y="2622339"/>
                  </a:lnTo>
                  <a:lnTo>
                    <a:pt x="88900" y="2618013"/>
                  </a:lnTo>
                  <a:lnTo>
                    <a:pt x="63500" y="2613021"/>
                  </a:lnTo>
                  <a:lnTo>
                    <a:pt x="38100" y="2607023"/>
                  </a:lnTo>
                  <a:lnTo>
                    <a:pt x="12700" y="2600071"/>
                  </a:lnTo>
                  <a:lnTo>
                    <a:pt x="0" y="2598301"/>
                  </a:lnTo>
                  <a:lnTo>
                    <a:pt x="0" y="2294843"/>
                  </a:lnTo>
                  <a:lnTo>
                    <a:pt x="25400" y="2301469"/>
                  </a:lnTo>
                  <a:lnTo>
                    <a:pt x="50800" y="2307223"/>
                  </a:lnTo>
                  <a:lnTo>
                    <a:pt x="76200" y="2312038"/>
                  </a:lnTo>
                  <a:lnTo>
                    <a:pt x="101600" y="2315846"/>
                  </a:lnTo>
                  <a:lnTo>
                    <a:pt x="101600" y="2317581"/>
                  </a:lnTo>
                  <a:lnTo>
                    <a:pt x="114300" y="2318316"/>
                  </a:lnTo>
                  <a:close/>
                </a:path>
                <a:path w="5842000" h="4229735">
                  <a:moveTo>
                    <a:pt x="114300" y="1957526"/>
                  </a:moveTo>
                  <a:lnTo>
                    <a:pt x="114300" y="2263224"/>
                  </a:lnTo>
                  <a:lnTo>
                    <a:pt x="101600" y="2262856"/>
                  </a:lnTo>
                  <a:lnTo>
                    <a:pt x="88900" y="2258883"/>
                  </a:lnTo>
                  <a:lnTo>
                    <a:pt x="63500" y="2253858"/>
                  </a:lnTo>
                  <a:lnTo>
                    <a:pt x="38100" y="2247831"/>
                  </a:lnTo>
                  <a:lnTo>
                    <a:pt x="12700" y="2240853"/>
                  </a:lnTo>
                  <a:lnTo>
                    <a:pt x="0" y="2240486"/>
                  </a:lnTo>
                  <a:lnTo>
                    <a:pt x="0" y="1934249"/>
                  </a:lnTo>
                  <a:lnTo>
                    <a:pt x="25400" y="1941354"/>
                  </a:lnTo>
                  <a:lnTo>
                    <a:pt x="50800" y="1947498"/>
                  </a:lnTo>
                  <a:lnTo>
                    <a:pt x="76200" y="1952621"/>
                  </a:lnTo>
                  <a:lnTo>
                    <a:pt x="101600" y="1956662"/>
                  </a:lnTo>
                  <a:lnTo>
                    <a:pt x="101600" y="1957227"/>
                  </a:lnTo>
                  <a:lnTo>
                    <a:pt x="114300" y="1957526"/>
                  </a:lnTo>
                  <a:close/>
                </a:path>
                <a:path w="5842000" h="4229735">
                  <a:moveTo>
                    <a:pt x="114300" y="1902929"/>
                  </a:moveTo>
                  <a:lnTo>
                    <a:pt x="88900" y="1898996"/>
                  </a:lnTo>
                  <a:lnTo>
                    <a:pt x="63500" y="1894126"/>
                  </a:lnTo>
                  <a:lnTo>
                    <a:pt x="38100" y="1888350"/>
                  </a:lnTo>
                  <a:lnTo>
                    <a:pt x="12700" y="1881695"/>
                  </a:lnTo>
                  <a:lnTo>
                    <a:pt x="12700" y="1879926"/>
                  </a:lnTo>
                  <a:lnTo>
                    <a:pt x="0" y="1879122"/>
                  </a:lnTo>
                  <a:lnTo>
                    <a:pt x="0" y="1576433"/>
                  </a:lnTo>
                  <a:lnTo>
                    <a:pt x="25400" y="1583101"/>
                  </a:lnTo>
                  <a:lnTo>
                    <a:pt x="50800" y="1588893"/>
                  </a:lnTo>
                  <a:lnTo>
                    <a:pt x="76200" y="1593764"/>
                  </a:lnTo>
                  <a:lnTo>
                    <a:pt x="101600" y="1597667"/>
                  </a:lnTo>
                  <a:lnTo>
                    <a:pt x="101600" y="1598539"/>
                  </a:lnTo>
                  <a:lnTo>
                    <a:pt x="114300" y="1902929"/>
                  </a:lnTo>
                  <a:close/>
                </a:path>
                <a:path w="5842000" h="4229735">
                  <a:moveTo>
                    <a:pt x="101600" y="1238979"/>
                  </a:moveTo>
                  <a:lnTo>
                    <a:pt x="101600" y="1543908"/>
                  </a:lnTo>
                  <a:lnTo>
                    <a:pt x="88900" y="1539974"/>
                  </a:lnTo>
                  <a:lnTo>
                    <a:pt x="63500" y="1535101"/>
                  </a:lnTo>
                  <a:lnTo>
                    <a:pt x="38100" y="1529314"/>
                  </a:lnTo>
                  <a:lnTo>
                    <a:pt x="12700" y="1522640"/>
                  </a:lnTo>
                  <a:lnTo>
                    <a:pt x="12700" y="1521571"/>
                  </a:lnTo>
                  <a:lnTo>
                    <a:pt x="0" y="1521041"/>
                  </a:lnTo>
                  <a:lnTo>
                    <a:pt x="0" y="1219113"/>
                  </a:lnTo>
                  <a:lnTo>
                    <a:pt x="25400" y="1225140"/>
                  </a:lnTo>
                  <a:lnTo>
                    <a:pt x="50800" y="1230410"/>
                  </a:lnTo>
                  <a:lnTo>
                    <a:pt x="76200" y="1234865"/>
                  </a:lnTo>
                  <a:lnTo>
                    <a:pt x="88900" y="1238449"/>
                  </a:lnTo>
                  <a:lnTo>
                    <a:pt x="101600" y="1238979"/>
                  </a:lnTo>
                  <a:close/>
                </a:path>
                <a:path w="5842000" h="4229735">
                  <a:moveTo>
                    <a:pt x="101600" y="879291"/>
                  </a:moveTo>
                  <a:lnTo>
                    <a:pt x="101600" y="1185092"/>
                  </a:lnTo>
                  <a:lnTo>
                    <a:pt x="76200" y="1181198"/>
                  </a:lnTo>
                  <a:lnTo>
                    <a:pt x="50800" y="1176273"/>
                  </a:lnTo>
                  <a:lnTo>
                    <a:pt x="25400" y="1170372"/>
                  </a:lnTo>
                  <a:lnTo>
                    <a:pt x="0" y="1163550"/>
                  </a:lnTo>
                  <a:lnTo>
                    <a:pt x="0" y="859494"/>
                  </a:lnTo>
                  <a:lnTo>
                    <a:pt x="25400" y="865661"/>
                  </a:lnTo>
                  <a:lnTo>
                    <a:pt x="50800" y="871056"/>
                  </a:lnTo>
                  <a:lnTo>
                    <a:pt x="76200" y="875620"/>
                  </a:lnTo>
                  <a:lnTo>
                    <a:pt x="101600" y="879291"/>
                  </a:lnTo>
                  <a:close/>
                </a:path>
                <a:path w="5842000" h="4229735">
                  <a:moveTo>
                    <a:pt x="101600" y="519903"/>
                  </a:moveTo>
                  <a:lnTo>
                    <a:pt x="101600" y="824900"/>
                  </a:lnTo>
                  <a:lnTo>
                    <a:pt x="76200" y="821006"/>
                  </a:lnTo>
                  <a:lnTo>
                    <a:pt x="50800" y="816257"/>
                  </a:lnTo>
                  <a:lnTo>
                    <a:pt x="38100" y="810689"/>
                  </a:lnTo>
                  <a:lnTo>
                    <a:pt x="12700" y="804333"/>
                  </a:lnTo>
                  <a:lnTo>
                    <a:pt x="0" y="803897"/>
                  </a:lnTo>
                  <a:lnTo>
                    <a:pt x="12700" y="500703"/>
                  </a:lnTo>
                  <a:lnTo>
                    <a:pt x="25400" y="506659"/>
                  </a:lnTo>
                  <a:lnTo>
                    <a:pt x="50800" y="511871"/>
                  </a:lnTo>
                  <a:lnTo>
                    <a:pt x="76200" y="516298"/>
                  </a:lnTo>
                  <a:lnTo>
                    <a:pt x="101600" y="519903"/>
                  </a:lnTo>
                  <a:close/>
                </a:path>
                <a:path w="5842000" h="4229735">
                  <a:moveTo>
                    <a:pt x="101600" y="465177"/>
                  </a:moveTo>
                  <a:lnTo>
                    <a:pt x="76200" y="461339"/>
                  </a:lnTo>
                  <a:lnTo>
                    <a:pt x="50800" y="456705"/>
                  </a:lnTo>
                  <a:lnTo>
                    <a:pt x="25400" y="451307"/>
                  </a:lnTo>
                  <a:lnTo>
                    <a:pt x="12700" y="445175"/>
                  </a:lnTo>
                  <a:lnTo>
                    <a:pt x="12700" y="0"/>
                  </a:lnTo>
                  <a:lnTo>
                    <a:pt x="88900" y="0"/>
                  </a:lnTo>
                  <a:lnTo>
                    <a:pt x="88900" y="121081"/>
                  </a:lnTo>
                  <a:lnTo>
                    <a:pt x="101600" y="465177"/>
                  </a:lnTo>
                  <a:close/>
                </a:path>
                <a:path w="5842000" h="4229735">
                  <a:moveTo>
                    <a:pt x="5613400" y="0"/>
                  </a:moveTo>
                  <a:lnTo>
                    <a:pt x="5613400" y="4105942"/>
                  </a:lnTo>
                  <a:lnTo>
                    <a:pt x="5588000" y="71562"/>
                  </a:lnTo>
                  <a:lnTo>
                    <a:pt x="88900" y="121081"/>
                  </a:lnTo>
                  <a:lnTo>
                    <a:pt x="88900" y="0"/>
                  </a:lnTo>
                  <a:lnTo>
                    <a:pt x="5613400" y="0"/>
                  </a:lnTo>
                  <a:close/>
                </a:path>
                <a:path w="5842000" h="4229735">
                  <a:moveTo>
                    <a:pt x="127000" y="3756837"/>
                  </a:moveTo>
                  <a:lnTo>
                    <a:pt x="127000" y="4061167"/>
                  </a:lnTo>
                  <a:lnTo>
                    <a:pt x="114300" y="4059629"/>
                  </a:lnTo>
                  <a:lnTo>
                    <a:pt x="114300" y="3755985"/>
                  </a:lnTo>
                  <a:lnTo>
                    <a:pt x="127000" y="3756837"/>
                  </a:lnTo>
                  <a:close/>
                </a:path>
                <a:path w="5842000" h="4229735">
                  <a:moveTo>
                    <a:pt x="127000" y="3396286"/>
                  </a:moveTo>
                  <a:lnTo>
                    <a:pt x="127000" y="3702479"/>
                  </a:lnTo>
                  <a:lnTo>
                    <a:pt x="114300" y="3701642"/>
                  </a:lnTo>
                  <a:lnTo>
                    <a:pt x="114300" y="3395448"/>
                  </a:lnTo>
                  <a:lnTo>
                    <a:pt x="127000" y="3396286"/>
                  </a:lnTo>
                  <a:close/>
                </a:path>
                <a:path w="5842000" h="4229735">
                  <a:moveTo>
                    <a:pt x="127000" y="3341791"/>
                  </a:moveTo>
                  <a:lnTo>
                    <a:pt x="114300" y="3341287"/>
                  </a:lnTo>
                  <a:lnTo>
                    <a:pt x="114300" y="3149886"/>
                  </a:lnTo>
                  <a:lnTo>
                    <a:pt x="127000" y="3341791"/>
                  </a:lnTo>
                  <a:close/>
                </a:path>
              </a:pathLst>
            </a:custGeom>
            <a:solidFill>
              <a:srgbClr val="CD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5286" y="2028685"/>
              <a:ext cx="5834631" cy="408386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410700" y="2857615"/>
            <a:ext cx="2833370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0" marR="2540" algn="just">
              <a:spcBef>
                <a:spcPts val="130"/>
              </a:spcBef>
            </a:pPr>
            <a:r>
              <a:rPr sz="1100" b="1" spc="15" dirty="0">
                <a:latin typeface="Arial"/>
                <a:cs typeface="Arial"/>
              </a:rPr>
              <a:t>En </a:t>
            </a:r>
            <a:r>
              <a:rPr sz="1100" b="1" spc="25" dirty="0">
                <a:latin typeface="Arial"/>
                <a:cs typeface="Arial"/>
              </a:rPr>
              <a:t>totes </a:t>
            </a:r>
            <a:r>
              <a:rPr sz="1100" b="1" spc="20" dirty="0">
                <a:latin typeface="Arial"/>
                <a:cs typeface="Arial"/>
              </a:rPr>
              <a:t>les </a:t>
            </a:r>
            <a:r>
              <a:rPr sz="1100" b="1" spc="28" dirty="0">
                <a:latin typeface="Arial"/>
                <a:cs typeface="Arial"/>
              </a:rPr>
              <a:t>matèries</a:t>
            </a:r>
            <a:r>
              <a:rPr sz="1100" spc="28" dirty="0">
                <a:latin typeface="Arial"/>
                <a:cs typeface="Arial"/>
              </a:rPr>
              <a:t>, descomptarà </a:t>
            </a:r>
            <a:r>
              <a:rPr sz="1100" b="1" spc="23" dirty="0">
                <a:latin typeface="Arial"/>
                <a:cs typeface="Arial"/>
              </a:rPr>
              <a:t>fins </a:t>
            </a:r>
            <a:r>
              <a:rPr sz="1100" b="1" spc="-3" dirty="0">
                <a:latin typeface="Arial"/>
                <a:cs typeface="Arial"/>
              </a:rPr>
              <a:t>a 1 </a:t>
            </a:r>
            <a:r>
              <a:rPr sz="1100" b="1" spc="23" dirty="0">
                <a:latin typeface="Arial"/>
                <a:cs typeface="Arial"/>
              </a:rPr>
              <a:t>punt </a:t>
            </a:r>
            <a:r>
              <a:rPr sz="1100" spc="15" dirty="0">
                <a:latin typeface="Arial"/>
                <a:cs typeface="Arial"/>
              </a:rPr>
              <a:t>en el </a:t>
            </a:r>
            <a:r>
              <a:rPr sz="1100" spc="18" dirty="0">
                <a:latin typeface="Arial"/>
                <a:cs typeface="Arial"/>
              </a:rPr>
              <a:t> </a:t>
            </a:r>
            <a:r>
              <a:rPr sz="1100" spc="28" dirty="0">
                <a:latin typeface="Arial"/>
                <a:cs typeface="Arial"/>
              </a:rPr>
              <a:t>conjunt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de</a:t>
            </a:r>
            <a:r>
              <a:rPr sz="1100" spc="108" dirty="0">
                <a:latin typeface="Arial"/>
                <a:cs typeface="Arial"/>
              </a:rPr>
              <a:t> </a:t>
            </a:r>
            <a:r>
              <a:rPr sz="1100" spc="28" dirty="0">
                <a:latin typeface="Arial"/>
                <a:cs typeface="Arial"/>
              </a:rPr>
              <a:t>l’examen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spc="23" dirty="0">
                <a:latin typeface="Arial"/>
                <a:cs typeface="Arial"/>
              </a:rPr>
              <a:t>(10%</a:t>
            </a:r>
            <a:r>
              <a:rPr sz="1100" spc="108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de</a:t>
            </a:r>
            <a:r>
              <a:rPr sz="1100" spc="108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la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nota),</a:t>
            </a:r>
            <a:r>
              <a:rPr sz="1100" spc="108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per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la</a:t>
            </a:r>
            <a:r>
              <a:rPr sz="1100" spc="108" dirty="0">
                <a:latin typeface="Arial"/>
                <a:cs typeface="Arial"/>
              </a:rPr>
              <a:t> </a:t>
            </a:r>
            <a:r>
              <a:rPr sz="1100" spc="28" dirty="0">
                <a:latin typeface="Arial"/>
                <a:cs typeface="Arial"/>
              </a:rPr>
              <a:t>presentació </a:t>
            </a:r>
            <a:r>
              <a:rPr sz="1100" spc="-217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3" dirty="0">
                <a:latin typeface="Arial"/>
                <a:cs typeface="Arial"/>
              </a:rPr>
              <a:t>i </a:t>
            </a:r>
            <a:r>
              <a:rPr sz="1100" spc="15" dirty="0">
                <a:latin typeface="Arial"/>
                <a:cs typeface="Arial"/>
              </a:rPr>
              <a:t>si la </a:t>
            </a:r>
            <a:r>
              <a:rPr sz="1100" spc="28" dirty="0">
                <a:latin typeface="Arial"/>
                <a:cs typeface="Arial"/>
              </a:rPr>
              <a:t>redacció </a:t>
            </a:r>
            <a:r>
              <a:rPr sz="1100" spc="15" dirty="0">
                <a:latin typeface="Arial"/>
                <a:cs typeface="Arial"/>
              </a:rPr>
              <a:t>és </a:t>
            </a:r>
            <a:r>
              <a:rPr sz="1100" spc="28" dirty="0">
                <a:latin typeface="Arial"/>
                <a:cs typeface="Arial"/>
              </a:rPr>
              <a:t>incoherent, mancada </a:t>
            </a:r>
            <a:r>
              <a:rPr sz="1100" spc="15" dirty="0">
                <a:latin typeface="Arial"/>
                <a:cs typeface="Arial"/>
              </a:rPr>
              <a:t>de </a:t>
            </a:r>
            <a:r>
              <a:rPr sz="1100" spc="28" dirty="0">
                <a:latin typeface="Arial"/>
                <a:cs typeface="Arial"/>
              </a:rPr>
              <a:t>cohesió, </a:t>
            </a:r>
            <a:r>
              <a:rPr sz="1100" spc="15" dirty="0">
                <a:latin typeface="Arial"/>
                <a:cs typeface="Arial"/>
              </a:rPr>
              <a:t>de </a:t>
            </a:r>
            <a:r>
              <a:rPr sz="1100" spc="18" dirty="0">
                <a:latin typeface="Arial"/>
                <a:cs typeface="Arial"/>
              </a:rPr>
              <a:t> </a:t>
            </a:r>
            <a:r>
              <a:rPr sz="1100" spc="28" dirty="0">
                <a:latin typeface="Arial"/>
                <a:cs typeface="Arial"/>
              </a:rPr>
              <a:t>correcció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lingüística,</a:t>
            </a:r>
            <a:r>
              <a:rPr sz="1100" spc="28" dirty="0">
                <a:latin typeface="Arial"/>
                <a:cs typeface="Arial"/>
              </a:rPr>
              <a:t> </a:t>
            </a:r>
            <a:r>
              <a:rPr sz="1100" spc="-3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no</a:t>
            </a:r>
            <a:r>
              <a:rPr sz="1100" spc="18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es</a:t>
            </a:r>
            <a:r>
              <a:rPr sz="1100" spc="18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fa</a:t>
            </a:r>
            <a:r>
              <a:rPr sz="1100" spc="18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un</a:t>
            </a:r>
            <a:r>
              <a:rPr sz="1100" spc="18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ús</a:t>
            </a:r>
            <a:r>
              <a:rPr sz="1100" spc="18" dirty="0">
                <a:latin typeface="Arial"/>
                <a:cs typeface="Arial"/>
              </a:rPr>
              <a:t> </a:t>
            </a:r>
            <a:r>
              <a:rPr sz="1100" spc="28" dirty="0">
                <a:latin typeface="Arial"/>
                <a:cs typeface="Arial"/>
              </a:rPr>
              <a:t>adequat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de</a:t>
            </a:r>
            <a:r>
              <a:rPr sz="1100" spc="18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la </a:t>
            </a:r>
            <a:r>
              <a:rPr sz="1100" spc="18" dirty="0">
                <a:latin typeface="Arial"/>
                <a:cs typeface="Arial"/>
              </a:rPr>
              <a:t> </a:t>
            </a:r>
            <a:r>
              <a:rPr sz="1100" spc="28" dirty="0">
                <a:latin typeface="Arial"/>
                <a:cs typeface="Arial"/>
              </a:rPr>
              <a:t>terminologia</a:t>
            </a:r>
            <a:r>
              <a:rPr sz="1100" spc="63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específica.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28384" y="4014654"/>
            <a:ext cx="274003" cy="809308"/>
          </a:xfrm>
          <a:custGeom>
            <a:avLst/>
            <a:gdLst/>
            <a:ahLst/>
            <a:cxnLst/>
            <a:rect l="l" t="t" r="r" b="b"/>
            <a:pathLst>
              <a:path w="548005" h="1618615">
                <a:moveTo>
                  <a:pt x="547420" y="230162"/>
                </a:moveTo>
                <a:lnTo>
                  <a:pt x="527710" y="183565"/>
                </a:lnTo>
                <a:lnTo>
                  <a:pt x="500964" y="143814"/>
                </a:lnTo>
                <a:lnTo>
                  <a:pt x="467360" y="108877"/>
                </a:lnTo>
                <a:lnTo>
                  <a:pt x="428371" y="76822"/>
                </a:lnTo>
                <a:lnTo>
                  <a:pt x="414210" y="65074"/>
                </a:lnTo>
                <a:lnTo>
                  <a:pt x="400075" y="52984"/>
                </a:lnTo>
                <a:lnTo>
                  <a:pt x="387223" y="40817"/>
                </a:lnTo>
                <a:lnTo>
                  <a:pt x="383692" y="37731"/>
                </a:lnTo>
                <a:lnTo>
                  <a:pt x="373113" y="28473"/>
                </a:lnTo>
                <a:lnTo>
                  <a:pt x="353021" y="12090"/>
                </a:lnTo>
                <a:lnTo>
                  <a:pt x="347103" y="7264"/>
                </a:lnTo>
                <a:lnTo>
                  <a:pt x="339750" y="4152"/>
                </a:lnTo>
                <a:lnTo>
                  <a:pt x="329946" y="0"/>
                </a:lnTo>
                <a:lnTo>
                  <a:pt x="313080" y="2946"/>
                </a:lnTo>
                <a:lnTo>
                  <a:pt x="271983" y="18770"/>
                </a:lnTo>
                <a:lnTo>
                  <a:pt x="252349" y="36906"/>
                </a:lnTo>
                <a:lnTo>
                  <a:pt x="245541" y="41224"/>
                </a:lnTo>
                <a:lnTo>
                  <a:pt x="241147" y="47117"/>
                </a:lnTo>
                <a:lnTo>
                  <a:pt x="239191" y="54114"/>
                </a:lnTo>
                <a:lnTo>
                  <a:pt x="238455" y="61595"/>
                </a:lnTo>
                <a:lnTo>
                  <a:pt x="234810" y="151371"/>
                </a:lnTo>
                <a:lnTo>
                  <a:pt x="233349" y="153327"/>
                </a:lnTo>
                <a:lnTo>
                  <a:pt x="230416" y="157238"/>
                </a:lnTo>
                <a:lnTo>
                  <a:pt x="231686" y="170459"/>
                </a:lnTo>
                <a:lnTo>
                  <a:pt x="228752" y="174282"/>
                </a:lnTo>
                <a:lnTo>
                  <a:pt x="227291" y="176199"/>
                </a:lnTo>
                <a:lnTo>
                  <a:pt x="227914" y="182867"/>
                </a:lnTo>
                <a:lnTo>
                  <a:pt x="227291" y="189344"/>
                </a:lnTo>
                <a:lnTo>
                  <a:pt x="225831" y="191185"/>
                </a:lnTo>
                <a:lnTo>
                  <a:pt x="224383" y="193014"/>
                </a:lnTo>
                <a:lnTo>
                  <a:pt x="225171" y="198031"/>
                </a:lnTo>
                <a:lnTo>
                  <a:pt x="223469" y="202374"/>
                </a:lnTo>
                <a:lnTo>
                  <a:pt x="211505" y="246634"/>
                </a:lnTo>
                <a:lnTo>
                  <a:pt x="197078" y="289877"/>
                </a:lnTo>
                <a:lnTo>
                  <a:pt x="178955" y="331889"/>
                </a:lnTo>
                <a:lnTo>
                  <a:pt x="158381" y="372719"/>
                </a:lnTo>
                <a:lnTo>
                  <a:pt x="155448" y="376694"/>
                </a:lnTo>
                <a:lnTo>
                  <a:pt x="152082" y="385064"/>
                </a:lnTo>
                <a:lnTo>
                  <a:pt x="149059" y="389890"/>
                </a:lnTo>
                <a:lnTo>
                  <a:pt x="145973" y="395401"/>
                </a:lnTo>
                <a:lnTo>
                  <a:pt x="154127" y="403352"/>
                </a:lnTo>
                <a:lnTo>
                  <a:pt x="160528" y="403110"/>
                </a:lnTo>
                <a:lnTo>
                  <a:pt x="163322" y="400672"/>
                </a:lnTo>
                <a:lnTo>
                  <a:pt x="175412" y="394474"/>
                </a:lnTo>
                <a:lnTo>
                  <a:pt x="187299" y="390321"/>
                </a:lnTo>
                <a:lnTo>
                  <a:pt x="200418" y="386575"/>
                </a:lnTo>
                <a:lnTo>
                  <a:pt x="211162" y="381127"/>
                </a:lnTo>
                <a:lnTo>
                  <a:pt x="251015" y="325704"/>
                </a:lnTo>
                <a:lnTo>
                  <a:pt x="271513" y="285559"/>
                </a:lnTo>
                <a:lnTo>
                  <a:pt x="289585" y="244094"/>
                </a:lnTo>
                <a:lnTo>
                  <a:pt x="307543" y="190741"/>
                </a:lnTo>
                <a:lnTo>
                  <a:pt x="312356" y="180657"/>
                </a:lnTo>
                <a:lnTo>
                  <a:pt x="317258" y="182740"/>
                </a:lnTo>
                <a:lnTo>
                  <a:pt x="322033" y="186042"/>
                </a:lnTo>
                <a:lnTo>
                  <a:pt x="320179" y="192036"/>
                </a:lnTo>
                <a:lnTo>
                  <a:pt x="322275" y="196634"/>
                </a:lnTo>
                <a:lnTo>
                  <a:pt x="327063" y="199936"/>
                </a:lnTo>
                <a:lnTo>
                  <a:pt x="326504" y="205625"/>
                </a:lnTo>
                <a:lnTo>
                  <a:pt x="327240" y="211251"/>
                </a:lnTo>
                <a:lnTo>
                  <a:pt x="333273" y="214731"/>
                </a:lnTo>
                <a:lnTo>
                  <a:pt x="331876" y="216027"/>
                </a:lnTo>
                <a:lnTo>
                  <a:pt x="333044" y="217055"/>
                </a:lnTo>
                <a:lnTo>
                  <a:pt x="334276" y="217614"/>
                </a:lnTo>
                <a:lnTo>
                  <a:pt x="333743" y="223050"/>
                </a:lnTo>
                <a:lnTo>
                  <a:pt x="334518" y="228193"/>
                </a:lnTo>
                <a:lnTo>
                  <a:pt x="339293" y="231622"/>
                </a:lnTo>
                <a:lnTo>
                  <a:pt x="340194" y="235407"/>
                </a:lnTo>
                <a:lnTo>
                  <a:pt x="339813" y="239268"/>
                </a:lnTo>
                <a:lnTo>
                  <a:pt x="351917" y="272326"/>
                </a:lnTo>
                <a:lnTo>
                  <a:pt x="371703" y="331076"/>
                </a:lnTo>
                <a:lnTo>
                  <a:pt x="382854" y="360692"/>
                </a:lnTo>
                <a:lnTo>
                  <a:pt x="390461" y="387477"/>
                </a:lnTo>
                <a:lnTo>
                  <a:pt x="399313" y="414489"/>
                </a:lnTo>
                <a:lnTo>
                  <a:pt x="415747" y="468464"/>
                </a:lnTo>
                <a:lnTo>
                  <a:pt x="419392" y="483374"/>
                </a:lnTo>
                <a:lnTo>
                  <a:pt x="419963" y="490664"/>
                </a:lnTo>
                <a:lnTo>
                  <a:pt x="421805" y="498017"/>
                </a:lnTo>
                <a:lnTo>
                  <a:pt x="431215" y="545477"/>
                </a:lnTo>
                <a:lnTo>
                  <a:pt x="438061" y="593077"/>
                </a:lnTo>
                <a:lnTo>
                  <a:pt x="443611" y="640930"/>
                </a:lnTo>
                <a:lnTo>
                  <a:pt x="446582" y="688924"/>
                </a:lnTo>
                <a:lnTo>
                  <a:pt x="448259" y="737209"/>
                </a:lnTo>
                <a:lnTo>
                  <a:pt x="443598" y="837438"/>
                </a:lnTo>
                <a:lnTo>
                  <a:pt x="438556" y="889241"/>
                </a:lnTo>
                <a:lnTo>
                  <a:pt x="435394" y="895540"/>
                </a:lnTo>
                <a:lnTo>
                  <a:pt x="436600" y="909307"/>
                </a:lnTo>
                <a:lnTo>
                  <a:pt x="435140" y="911237"/>
                </a:lnTo>
                <a:lnTo>
                  <a:pt x="432206" y="915111"/>
                </a:lnTo>
                <a:lnTo>
                  <a:pt x="433476" y="928255"/>
                </a:lnTo>
                <a:lnTo>
                  <a:pt x="432028" y="930008"/>
                </a:lnTo>
                <a:lnTo>
                  <a:pt x="429145" y="933513"/>
                </a:lnTo>
                <a:lnTo>
                  <a:pt x="430479" y="945934"/>
                </a:lnTo>
                <a:lnTo>
                  <a:pt x="429107" y="946975"/>
                </a:lnTo>
                <a:lnTo>
                  <a:pt x="427723" y="948016"/>
                </a:lnTo>
                <a:lnTo>
                  <a:pt x="426351" y="949045"/>
                </a:lnTo>
                <a:lnTo>
                  <a:pt x="425970" y="952906"/>
                </a:lnTo>
                <a:lnTo>
                  <a:pt x="426847" y="956970"/>
                </a:lnTo>
                <a:lnTo>
                  <a:pt x="426453" y="961097"/>
                </a:lnTo>
                <a:lnTo>
                  <a:pt x="425005" y="962926"/>
                </a:lnTo>
                <a:lnTo>
                  <a:pt x="423545" y="964768"/>
                </a:lnTo>
                <a:lnTo>
                  <a:pt x="424345" y="969721"/>
                </a:lnTo>
                <a:lnTo>
                  <a:pt x="422643" y="974001"/>
                </a:lnTo>
                <a:lnTo>
                  <a:pt x="418515" y="990155"/>
                </a:lnTo>
                <a:lnTo>
                  <a:pt x="415645" y="1006513"/>
                </a:lnTo>
                <a:lnTo>
                  <a:pt x="411530" y="1022654"/>
                </a:lnTo>
                <a:lnTo>
                  <a:pt x="406158" y="1038453"/>
                </a:lnTo>
                <a:lnTo>
                  <a:pt x="408508" y="1040587"/>
                </a:lnTo>
                <a:lnTo>
                  <a:pt x="407885" y="1046886"/>
                </a:lnTo>
                <a:lnTo>
                  <a:pt x="415455" y="1034656"/>
                </a:lnTo>
                <a:lnTo>
                  <a:pt x="416750" y="1034478"/>
                </a:lnTo>
                <a:lnTo>
                  <a:pt x="419023" y="1037361"/>
                </a:lnTo>
                <a:lnTo>
                  <a:pt x="420039" y="1039990"/>
                </a:lnTo>
                <a:lnTo>
                  <a:pt x="419862" y="1041819"/>
                </a:lnTo>
                <a:lnTo>
                  <a:pt x="403542" y="1091539"/>
                </a:lnTo>
                <a:lnTo>
                  <a:pt x="383501" y="1140040"/>
                </a:lnTo>
                <a:lnTo>
                  <a:pt x="362267" y="1187704"/>
                </a:lnTo>
                <a:lnTo>
                  <a:pt x="338582" y="1234478"/>
                </a:lnTo>
                <a:lnTo>
                  <a:pt x="331127" y="1245412"/>
                </a:lnTo>
                <a:lnTo>
                  <a:pt x="280060" y="1324356"/>
                </a:lnTo>
                <a:lnTo>
                  <a:pt x="265137" y="1346568"/>
                </a:lnTo>
                <a:lnTo>
                  <a:pt x="264845" y="1347012"/>
                </a:lnTo>
                <a:lnTo>
                  <a:pt x="264845" y="1349463"/>
                </a:lnTo>
                <a:lnTo>
                  <a:pt x="264795" y="1350073"/>
                </a:lnTo>
                <a:lnTo>
                  <a:pt x="263601" y="1349222"/>
                </a:lnTo>
                <a:lnTo>
                  <a:pt x="264845" y="1349463"/>
                </a:lnTo>
                <a:lnTo>
                  <a:pt x="264845" y="1347012"/>
                </a:lnTo>
                <a:lnTo>
                  <a:pt x="263639" y="1348790"/>
                </a:lnTo>
                <a:lnTo>
                  <a:pt x="262305" y="1349336"/>
                </a:lnTo>
                <a:lnTo>
                  <a:pt x="260946" y="1350200"/>
                </a:lnTo>
                <a:lnTo>
                  <a:pt x="260553" y="1354226"/>
                </a:lnTo>
                <a:lnTo>
                  <a:pt x="257924" y="1355090"/>
                </a:lnTo>
                <a:lnTo>
                  <a:pt x="256476" y="1356855"/>
                </a:lnTo>
                <a:lnTo>
                  <a:pt x="256222" y="1359420"/>
                </a:lnTo>
                <a:lnTo>
                  <a:pt x="253593" y="1360220"/>
                </a:lnTo>
                <a:lnTo>
                  <a:pt x="252145" y="1361986"/>
                </a:lnTo>
                <a:lnTo>
                  <a:pt x="251891" y="1364627"/>
                </a:lnTo>
                <a:lnTo>
                  <a:pt x="249262" y="1365351"/>
                </a:lnTo>
                <a:lnTo>
                  <a:pt x="247815" y="1367129"/>
                </a:lnTo>
                <a:lnTo>
                  <a:pt x="247561" y="1369822"/>
                </a:lnTo>
                <a:lnTo>
                  <a:pt x="244932" y="1370545"/>
                </a:lnTo>
                <a:lnTo>
                  <a:pt x="243484" y="1372260"/>
                </a:lnTo>
                <a:lnTo>
                  <a:pt x="244487" y="1375079"/>
                </a:lnTo>
                <a:lnTo>
                  <a:pt x="241871" y="1375740"/>
                </a:lnTo>
                <a:lnTo>
                  <a:pt x="240436" y="1377454"/>
                </a:lnTo>
                <a:lnTo>
                  <a:pt x="240157" y="1380210"/>
                </a:lnTo>
                <a:lnTo>
                  <a:pt x="237553" y="1380820"/>
                </a:lnTo>
                <a:lnTo>
                  <a:pt x="236105" y="1382534"/>
                </a:lnTo>
                <a:lnTo>
                  <a:pt x="235839" y="1385277"/>
                </a:lnTo>
                <a:lnTo>
                  <a:pt x="235280" y="1385874"/>
                </a:lnTo>
                <a:lnTo>
                  <a:pt x="234315" y="1386103"/>
                </a:lnTo>
                <a:lnTo>
                  <a:pt x="234315" y="1387779"/>
                </a:lnTo>
                <a:lnTo>
                  <a:pt x="232194" y="1409687"/>
                </a:lnTo>
                <a:lnTo>
                  <a:pt x="232143" y="1410106"/>
                </a:lnTo>
                <a:lnTo>
                  <a:pt x="234315" y="1387779"/>
                </a:lnTo>
                <a:lnTo>
                  <a:pt x="234315" y="1386103"/>
                </a:lnTo>
                <a:lnTo>
                  <a:pt x="233464" y="1386281"/>
                </a:lnTo>
                <a:lnTo>
                  <a:pt x="232130" y="1387944"/>
                </a:lnTo>
                <a:lnTo>
                  <a:pt x="232029" y="1389697"/>
                </a:lnTo>
                <a:lnTo>
                  <a:pt x="231521" y="1390357"/>
                </a:lnTo>
                <a:lnTo>
                  <a:pt x="230682" y="1390561"/>
                </a:lnTo>
                <a:lnTo>
                  <a:pt x="230682" y="1411897"/>
                </a:lnTo>
                <a:lnTo>
                  <a:pt x="230657" y="1412252"/>
                </a:lnTo>
                <a:lnTo>
                  <a:pt x="229323" y="1412862"/>
                </a:lnTo>
                <a:lnTo>
                  <a:pt x="230682" y="1411897"/>
                </a:lnTo>
                <a:lnTo>
                  <a:pt x="230682" y="1390561"/>
                </a:lnTo>
                <a:lnTo>
                  <a:pt x="228904" y="1390967"/>
                </a:lnTo>
                <a:lnTo>
                  <a:pt x="227482" y="1392555"/>
                </a:lnTo>
                <a:lnTo>
                  <a:pt x="227190" y="1395425"/>
                </a:lnTo>
                <a:lnTo>
                  <a:pt x="224586" y="1396034"/>
                </a:lnTo>
                <a:lnTo>
                  <a:pt x="223151" y="1397622"/>
                </a:lnTo>
                <a:lnTo>
                  <a:pt x="222872" y="1400505"/>
                </a:lnTo>
                <a:lnTo>
                  <a:pt x="220268" y="1401051"/>
                </a:lnTo>
                <a:lnTo>
                  <a:pt x="218833" y="1402702"/>
                </a:lnTo>
                <a:lnTo>
                  <a:pt x="218554" y="1405509"/>
                </a:lnTo>
                <a:lnTo>
                  <a:pt x="215950" y="1406067"/>
                </a:lnTo>
                <a:lnTo>
                  <a:pt x="214515" y="1407718"/>
                </a:lnTo>
                <a:lnTo>
                  <a:pt x="214249" y="1410462"/>
                </a:lnTo>
                <a:lnTo>
                  <a:pt x="211632" y="1411071"/>
                </a:lnTo>
                <a:lnTo>
                  <a:pt x="210197" y="1412722"/>
                </a:lnTo>
                <a:lnTo>
                  <a:pt x="209943" y="1415415"/>
                </a:lnTo>
                <a:lnTo>
                  <a:pt x="167449" y="1458633"/>
                </a:lnTo>
                <a:lnTo>
                  <a:pt x="162966" y="1465389"/>
                </a:lnTo>
                <a:lnTo>
                  <a:pt x="157289" y="1471206"/>
                </a:lnTo>
                <a:lnTo>
                  <a:pt x="146037" y="1481912"/>
                </a:lnTo>
                <a:lnTo>
                  <a:pt x="144805" y="1481480"/>
                </a:lnTo>
                <a:lnTo>
                  <a:pt x="143598" y="1480807"/>
                </a:lnTo>
                <a:lnTo>
                  <a:pt x="141236" y="1478851"/>
                </a:lnTo>
                <a:lnTo>
                  <a:pt x="141363" y="1477505"/>
                </a:lnTo>
                <a:lnTo>
                  <a:pt x="140284" y="1475549"/>
                </a:lnTo>
                <a:lnTo>
                  <a:pt x="133438" y="1480312"/>
                </a:lnTo>
                <a:lnTo>
                  <a:pt x="126631" y="1484655"/>
                </a:lnTo>
                <a:lnTo>
                  <a:pt x="123342" y="1492173"/>
                </a:lnTo>
                <a:lnTo>
                  <a:pt x="121843" y="1494497"/>
                </a:lnTo>
                <a:lnTo>
                  <a:pt x="121627" y="1496758"/>
                </a:lnTo>
                <a:lnTo>
                  <a:pt x="118922" y="1498282"/>
                </a:lnTo>
                <a:lnTo>
                  <a:pt x="121869" y="1494256"/>
                </a:lnTo>
                <a:lnTo>
                  <a:pt x="123342" y="1492173"/>
                </a:lnTo>
                <a:lnTo>
                  <a:pt x="120688" y="1493278"/>
                </a:lnTo>
                <a:lnTo>
                  <a:pt x="119278" y="1494675"/>
                </a:lnTo>
                <a:lnTo>
                  <a:pt x="118986" y="1497571"/>
                </a:lnTo>
                <a:lnTo>
                  <a:pt x="115138" y="1497914"/>
                </a:lnTo>
                <a:lnTo>
                  <a:pt x="112356" y="1500174"/>
                </a:lnTo>
                <a:lnTo>
                  <a:pt x="110744" y="1503718"/>
                </a:lnTo>
                <a:lnTo>
                  <a:pt x="108165" y="1503908"/>
                </a:lnTo>
                <a:lnTo>
                  <a:pt x="105511" y="1505000"/>
                </a:lnTo>
                <a:lnTo>
                  <a:pt x="105244" y="1507756"/>
                </a:lnTo>
                <a:lnTo>
                  <a:pt x="103924" y="1508188"/>
                </a:lnTo>
                <a:lnTo>
                  <a:pt x="103568" y="1508302"/>
                </a:lnTo>
                <a:lnTo>
                  <a:pt x="103568" y="1511858"/>
                </a:lnTo>
                <a:lnTo>
                  <a:pt x="103505" y="1512531"/>
                </a:lnTo>
                <a:lnTo>
                  <a:pt x="102184" y="1512887"/>
                </a:lnTo>
                <a:lnTo>
                  <a:pt x="100901" y="1513078"/>
                </a:lnTo>
                <a:lnTo>
                  <a:pt x="102196" y="1512773"/>
                </a:lnTo>
                <a:lnTo>
                  <a:pt x="102247" y="1512341"/>
                </a:lnTo>
                <a:lnTo>
                  <a:pt x="103568" y="1511858"/>
                </a:lnTo>
                <a:lnTo>
                  <a:pt x="103568" y="1508302"/>
                </a:lnTo>
                <a:lnTo>
                  <a:pt x="102603" y="1508607"/>
                </a:lnTo>
                <a:lnTo>
                  <a:pt x="101193" y="1509953"/>
                </a:lnTo>
                <a:lnTo>
                  <a:pt x="100914" y="1512824"/>
                </a:lnTo>
                <a:lnTo>
                  <a:pt x="99618" y="1513078"/>
                </a:lnTo>
                <a:lnTo>
                  <a:pt x="98285" y="1513624"/>
                </a:lnTo>
                <a:lnTo>
                  <a:pt x="96901" y="1514843"/>
                </a:lnTo>
                <a:lnTo>
                  <a:pt x="90170" y="1518450"/>
                </a:lnTo>
                <a:lnTo>
                  <a:pt x="84582" y="1523339"/>
                </a:lnTo>
                <a:lnTo>
                  <a:pt x="78867" y="1529575"/>
                </a:lnTo>
                <a:lnTo>
                  <a:pt x="74764" y="1532445"/>
                </a:lnTo>
                <a:lnTo>
                  <a:pt x="69405" y="1535074"/>
                </a:lnTo>
                <a:lnTo>
                  <a:pt x="66357" y="1540141"/>
                </a:lnTo>
                <a:lnTo>
                  <a:pt x="62471" y="1540751"/>
                </a:lnTo>
                <a:lnTo>
                  <a:pt x="60909" y="1543621"/>
                </a:lnTo>
                <a:lnTo>
                  <a:pt x="58115" y="1546136"/>
                </a:lnTo>
                <a:lnTo>
                  <a:pt x="56769" y="1546923"/>
                </a:lnTo>
                <a:lnTo>
                  <a:pt x="55410" y="1547710"/>
                </a:lnTo>
                <a:lnTo>
                  <a:pt x="52705" y="1549285"/>
                </a:lnTo>
                <a:lnTo>
                  <a:pt x="52705" y="1588516"/>
                </a:lnTo>
                <a:lnTo>
                  <a:pt x="51435" y="1588516"/>
                </a:lnTo>
                <a:lnTo>
                  <a:pt x="52705" y="1588516"/>
                </a:lnTo>
                <a:lnTo>
                  <a:pt x="52705" y="1549285"/>
                </a:lnTo>
                <a:lnTo>
                  <a:pt x="43243" y="1554772"/>
                </a:lnTo>
                <a:lnTo>
                  <a:pt x="29591" y="1563878"/>
                </a:lnTo>
                <a:lnTo>
                  <a:pt x="21488" y="1568462"/>
                </a:lnTo>
                <a:lnTo>
                  <a:pt x="14744" y="1572285"/>
                </a:lnTo>
                <a:lnTo>
                  <a:pt x="5384" y="1576603"/>
                </a:lnTo>
                <a:lnTo>
                  <a:pt x="38" y="1579067"/>
                </a:lnTo>
                <a:lnTo>
                  <a:pt x="0" y="1579499"/>
                </a:lnTo>
                <a:lnTo>
                  <a:pt x="4559" y="1585061"/>
                </a:lnTo>
                <a:lnTo>
                  <a:pt x="2425" y="1593862"/>
                </a:lnTo>
                <a:lnTo>
                  <a:pt x="11150" y="1596072"/>
                </a:lnTo>
                <a:lnTo>
                  <a:pt x="12331" y="1597050"/>
                </a:lnTo>
                <a:lnTo>
                  <a:pt x="13576" y="1597291"/>
                </a:lnTo>
                <a:lnTo>
                  <a:pt x="14897" y="1596859"/>
                </a:lnTo>
                <a:lnTo>
                  <a:pt x="18364" y="1600542"/>
                </a:lnTo>
                <a:lnTo>
                  <a:pt x="15100" y="1607870"/>
                </a:lnTo>
                <a:lnTo>
                  <a:pt x="21297" y="1609775"/>
                </a:lnTo>
                <a:lnTo>
                  <a:pt x="29591" y="1616303"/>
                </a:lnTo>
                <a:lnTo>
                  <a:pt x="37058" y="1618183"/>
                </a:lnTo>
                <a:lnTo>
                  <a:pt x="46126" y="1616849"/>
                </a:lnTo>
                <a:lnTo>
                  <a:pt x="55397" y="1613408"/>
                </a:lnTo>
                <a:lnTo>
                  <a:pt x="102654" y="1586674"/>
                </a:lnTo>
                <a:lnTo>
                  <a:pt x="146596" y="1554746"/>
                </a:lnTo>
                <a:lnTo>
                  <a:pt x="184073" y="1523733"/>
                </a:lnTo>
                <a:lnTo>
                  <a:pt x="219163" y="1491043"/>
                </a:lnTo>
                <a:lnTo>
                  <a:pt x="253111" y="1456817"/>
                </a:lnTo>
                <a:lnTo>
                  <a:pt x="284683" y="1420964"/>
                </a:lnTo>
                <a:lnTo>
                  <a:pt x="315112" y="1383626"/>
                </a:lnTo>
                <a:lnTo>
                  <a:pt x="343154" y="1344701"/>
                </a:lnTo>
                <a:lnTo>
                  <a:pt x="370052" y="1304315"/>
                </a:lnTo>
                <a:lnTo>
                  <a:pt x="394550" y="1262392"/>
                </a:lnTo>
                <a:lnTo>
                  <a:pt x="419442" y="1216406"/>
                </a:lnTo>
                <a:lnTo>
                  <a:pt x="441833" y="1169936"/>
                </a:lnTo>
                <a:lnTo>
                  <a:pt x="460463" y="1122870"/>
                </a:lnTo>
                <a:lnTo>
                  <a:pt x="476580" y="1075334"/>
                </a:lnTo>
                <a:lnTo>
                  <a:pt x="491451" y="1027455"/>
                </a:lnTo>
                <a:lnTo>
                  <a:pt x="502551" y="978979"/>
                </a:lnTo>
                <a:lnTo>
                  <a:pt x="511149" y="930046"/>
                </a:lnTo>
                <a:lnTo>
                  <a:pt x="518490" y="880770"/>
                </a:lnTo>
                <a:lnTo>
                  <a:pt x="522071" y="830922"/>
                </a:lnTo>
                <a:lnTo>
                  <a:pt x="524408" y="780745"/>
                </a:lnTo>
                <a:lnTo>
                  <a:pt x="524243" y="730123"/>
                </a:lnTo>
                <a:lnTo>
                  <a:pt x="521563" y="679056"/>
                </a:lnTo>
                <a:lnTo>
                  <a:pt x="517626" y="627672"/>
                </a:lnTo>
                <a:lnTo>
                  <a:pt x="509905" y="576033"/>
                </a:lnTo>
                <a:lnTo>
                  <a:pt x="500824" y="525094"/>
                </a:lnTo>
                <a:lnTo>
                  <a:pt x="489153" y="474637"/>
                </a:lnTo>
                <a:lnTo>
                  <a:pt x="460590" y="374942"/>
                </a:lnTo>
                <a:lnTo>
                  <a:pt x="428777" y="282333"/>
                </a:lnTo>
                <a:lnTo>
                  <a:pt x="396278" y="196773"/>
                </a:lnTo>
                <a:lnTo>
                  <a:pt x="378752" y="153911"/>
                </a:lnTo>
                <a:lnTo>
                  <a:pt x="375259" y="150545"/>
                </a:lnTo>
                <a:lnTo>
                  <a:pt x="374142" y="148894"/>
                </a:lnTo>
                <a:lnTo>
                  <a:pt x="374408" y="146202"/>
                </a:lnTo>
                <a:lnTo>
                  <a:pt x="373430" y="143090"/>
                </a:lnTo>
                <a:lnTo>
                  <a:pt x="374916" y="141008"/>
                </a:lnTo>
                <a:lnTo>
                  <a:pt x="376351" y="139357"/>
                </a:lnTo>
                <a:lnTo>
                  <a:pt x="378764" y="140766"/>
                </a:lnTo>
                <a:lnTo>
                  <a:pt x="378574" y="142722"/>
                </a:lnTo>
                <a:lnTo>
                  <a:pt x="394157" y="152984"/>
                </a:lnTo>
                <a:lnTo>
                  <a:pt x="407098" y="164274"/>
                </a:lnTo>
                <a:lnTo>
                  <a:pt x="419938" y="176517"/>
                </a:lnTo>
                <a:lnTo>
                  <a:pt x="432714" y="189420"/>
                </a:lnTo>
                <a:lnTo>
                  <a:pt x="440804" y="198081"/>
                </a:lnTo>
                <a:lnTo>
                  <a:pt x="450227" y="206159"/>
                </a:lnTo>
                <a:lnTo>
                  <a:pt x="459740" y="213271"/>
                </a:lnTo>
                <a:lnTo>
                  <a:pt x="469379" y="219163"/>
                </a:lnTo>
                <a:lnTo>
                  <a:pt x="488302" y="234442"/>
                </a:lnTo>
                <a:lnTo>
                  <a:pt x="508050" y="241350"/>
                </a:lnTo>
                <a:lnTo>
                  <a:pt x="527342" y="239852"/>
                </a:lnTo>
                <a:lnTo>
                  <a:pt x="547420" y="230162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3135" y="4980979"/>
            <a:ext cx="940753" cy="176213"/>
          </a:xfrm>
          <a:custGeom>
            <a:avLst/>
            <a:gdLst/>
            <a:ahLst/>
            <a:cxnLst/>
            <a:rect l="l" t="t" r="r" b="b"/>
            <a:pathLst>
              <a:path w="1881504" h="352425">
                <a:moveTo>
                  <a:pt x="1287946" y="0"/>
                </a:moveTo>
                <a:lnTo>
                  <a:pt x="1332453" y="4457"/>
                </a:lnTo>
                <a:lnTo>
                  <a:pt x="1378239" y="15650"/>
                </a:lnTo>
                <a:lnTo>
                  <a:pt x="1415517" y="25130"/>
                </a:lnTo>
                <a:lnTo>
                  <a:pt x="1464070" y="34676"/>
                </a:lnTo>
                <a:lnTo>
                  <a:pt x="1513490" y="44540"/>
                </a:lnTo>
                <a:lnTo>
                  <a:pt x="1563387" y="54996"/>
                </a:lnTo>
                <a:lnTo>
                  <a:pt x="1613374" y="66318"/>
                </a:lnTo>
                <a:lnTo>
                  <a:pt x="1663063" y="78781"/>
                </a:lnTo>
                <a:lnTo>
                  <a:pt x="1712064" y="92658"/>
                </a:lnTo>
                <a:lnTo>
                  <a:pt x="1759990" y="108223"/>
                </a:lnTo>
                <a:lnTo>
                  <a:pt x="1806452" y="125749"/>
                </a:lnTo>
                <a:lnTo>
                  <a:pt x="1851062" y="145510"/>
                </a:lnTo>
                <a:lnTo>
                  <a:pt x="1881185" y="168067"/>
                </a:lnTo>
                <a:lnTo>
                  <a:pt x="1881086" y="189153"/>
                </a:lnTo>
                <a:lnTo>
                  <a:pt x="1826075" y="224288"/>
                </a:lnTo>
                <a:lnTo>
                  <a:pt x="1789088" y="237025"/>
                </a:lnTo>
                <a:lnTo>
                  <a:pt x="1740966" y="249557"/>
                </a:lnTo>
                <a:lnTo>
                  <a:pt x="1692894" y="259908"/>
                </a:lnTo>
                <a:lnTo>
                  <a:pt x="1645343" y="271872"/>
                </a:lnTo>
                <a:lnTo>
                  <a:pt x="1598128" y="284945"/>
                </a:lnTo>
                <a:lnTo>
                  <a:pt x="1503967" y="312402"/>
                </a:lnTo>
                <a:lnTo>
                  <a:pt x="1456652" y="325778"/>
                </a:lnTo>
                <a:lnTo>
                  <a:pt x="1421963" y="337426"/>
                </a:lnTo>
                <a:lnTo>
                  <a:pt x="1383848" y="349423"/>
                </a:lnTo>
                <a:lnTo>
                  <a:pt x="1349769" y="352390"/>
                </a:lnTo>
                <a:lnTo>
                  <a:pt x="1327188" y="336947"/>
                </a:lnTo>
                <a:lnTo>
                  <a:pt x="1323568" y="293717"/>
                </a:lnTo>
                <a:lnTo>
                  <a:pt x="1345404" y="263209"/>
                </a:lnTo>
                <a:lnTo>
                  <a:pt x="1390236" y="242458"/>
                </a:lnTo>
                <a:lnTo>
                  <a:pt x="1442298" y="228733"/>
                </a:lnTo>
                <a:lnTo>
                  <a:pt x="1485824" y="219306"/>
                </a:lnTo>
                <a:lnTo>
                  <a:pt x="1505046" y="211447"/>
                </a:lnTo>
                <a:lnTo>
                  <a:pt x="1496016" y="206109"/>
                </a:lnTo>
                <a:lnTo>
                  <a:pt x="1468143" y="203925"/>
                </a:lnTo>
                <a:lnTo>
                  <a:pt x="1425201" y="204363"/>
                </a:lnTo>
                <a:lnTo>
                  <a:pt x="1370964" y="206886"/>
                </a:lnTo>
                <a:lnTo>
                  <a:pt x="1309206" y="210961"/>
                </a:lnTo>
                <a:lnTo>
                  <a:pt x="1243702" y="216053"/>
                </a:lnTo>
                <a:lnTo>
                  <a:pt x="1178225" y="221628"/>
                </a:lnTo>
                <a:lnTo>
                  <a:pt x="1019697" y="235903"/>
                </a:lnTo>
                <a:lnTo>
                  <a:pt x="992070" y="238064"/>
                </a:lnTo>
                <a:lnTo>
                  <a:pt x="927865" y="240018"/>
                </a:lnTo>
                <a:lnTo>
                  <a:pt x="880098" y="240895"/>
                </a:lnTo>
                <a:lnTo>
                  <a:pt x="824497" y="241697"/>
                </a:lnTo>
                <a:lnTo>
                  <a:pt x="763018" y="242417"/>
                </a:lnTo>
                <a:lnTo>
                  <a:pt x="630249" y="243584"/>
                </a:lnTo>
                <a:lnTo>
                  <a:pt x="497444" y="244343"/>
                </a:lnTo>
                <a:lnTo>
                  <a:pt x="380253" y="244643"/>
                </a:lnTo>
                <a:lnTo>
                  <a:pt x="332402" y="244603"/>
                </a:lnTo>
                <a:lnTo>
                  <a:pt x="294325" y="244429"/>
                </a:lnTo>
                <a:lnTo>
                  <a:pt x="267975" y="244113"/>
                </a:lnTo>
                <a:lnTo>
                  <a:pt x="225021" y="245439"/>
                </a:lnTo>
                <a:lnTo>
                  <a:pt x="172310" y="248333"/>
                </a:lnTo>
                <a:lnTo>
                  <a:pt x="117364" y="248991"/>
                </a:lnTo>
                <a:lnTo>
                  <a:pt x="67702" y="243610"/>
                </a:lnTo>
                <a:lnTo>
                  <a:pt x="30845" y="228385"/>
                </a:lnTo>
                <a:lnTo>
                  <a:pt x="0" y="195924"/>
                </a:lnTo>
                <a:lnTo>
                  <a:pt x="644" y="173561"/>
                </a:lnTo>
                <a:lnTo>
                  <a:pt x="22830" y="159499"/>
                </a:lnTo>
                <a:lnTo>
                  <a:pt x="56610" y="151941"/>
                </a:lnTo>
                <a:lnTo>
                  <a:pt x="92038" y="149087"/>
                </a:lnTo>
                <a:lnTo>
                  <a:pt x="119164" y="149140"/>
                </a:lnTo>
                <a:lnTo>
                  <a:pt x="202821" y="150585"/>
                </a:lnTo>
                <a:lnTo>
                  <a:pt x="295427" y="151906"/>
                </a:lnTo>
                <a:lnTo>
                  <a:pt x="395356" y="153018"/>
                </a:lnTo>
                <a:lnTo>
                  <a:pt x="500984" y="153839"/>
                </a:lnTo>
                <a:lnTo>
                  <a:pt x="610684" y="154284"/>
                </a:lnTo>
                <a:lnTo>
                  <a:pt x="666553" y="154339"/>
                </a:lnTo>
                <a:lnTo>
                  <a:pt x="722830" y="154268"/>
                </a:lnTo>
                <a:lnTo>
                  <a:pt x="779313" y="154061"/>
                </a:lnTo>
                <a:lnTo>
                  <a:pt x="835798" y="153708"/>
                </a:lnTo>
                <a:lnTo>
                  <a:pt x="892081" y="153198"/>
                </a:lnTo>
                <a:lnTo>
                  <a:pt x="947961" y="152520"/>
                </a:lnTo>
                <a:lnTo>
                  <a:pt x="1003232" y="151663"/>
                </a:lnTo>
                <a:lnTo>
                  <a:pt x="1057693" y="150619"/>
                </a:lnTo>
                <a:lnTo>
                  <a:pt x="1111140" y="149375"/>
                </a:lnTo>
                <a:lnTo>
                  <a:pt x="1163369" y="147921"/>
                </a:lnTo>
                <a:lnTo>
                  <a:pt x="1214178" y="146247"/>
                </a:lnTo>
                <a:lnTo>
                  <a:pt x="1263364" y="144343"/>
                </a:lnTo>
                <a:lnTo>
                  <a:pt x="1310722" y="142197"/>
                </a:lnTo>
                <a:lnTo>
                  <a:pt x="1356051" y="139800"/>
                </a:lnTo>
                <a:lnTo>
                  <a:pt x="1399146" y="137140"/>
                </a:lnTo>
                <a:lnTo>
                  <a:pt x="1439805" y="134208"/>
                </a:lnTo>
                <a:lnTo>
                  <a:pt x="1477824" y="130992"/>
                </a:lnTo>
                <a:lnTo>
                  <a:pt x="1463898" y="114298"/>
                </a:lnTo>
                <a:lnTo>
                  <a:pt x="1430047" y="104545"/>
                </a:lnTo>
                <a:lnTo>
                  <a:pt x="1384271" y="98453"/>
                </a:lnTo>
                <a:lnTo>
                  <a:pt x="1334568" y="92743"/>
                </a:lnTo>
                <a:lnTo>
                  <a:pt x="1288939" y="84133"/>
                </a:lnTo>
                <a:lnTo>
                  <a:pt x="1255385" y="69343"/>
                </a:lnTo>
                <a:lnTo>
                  <a:pt x="1241904" y="45093"/>
                </a:lnTo>
                <a:lnTo>
                  <a:pt x="1254500" y="10728"/>
                </a:lnTo>
                <a:lnTo>
                  <a:pt x="1287946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0072" y="4980979"/>
            <a:ext cx="940753" cy="176213"/>
          </a:xfrm>
          <a:custGeom>
            <a:avLst/>
            <a:gdLst/>
            <a:ahLst/>
            <a:cxnLst/>
            <a:rect l="l" t="t" r="r" b="b"/>
            <a:pathLst>
              <a:path w="1881504" h="352425">
                <a:moveTo>
                  <a:pt x="1287946" y="0"/>
                </a:moveTo>
                <a:lnTo>
                  <a:pt x="1332453" y="4457"/>
                </a:lnTo>
                <a:lnTo>
                  <a:pt x="1378239" y="15650"/>
                </a:lnTo>
                <a:lnTo>
                  <a:pt x="1415517" y="25130"/>
                </a:lnTo>
                <a:lnTo>
                  <a:pt x="1464070" y="34676"/>
                </a:lnTo>
                <a:lnTo>
                  <a:pt x="1513490" y="44540"/>
                </a:lnTo>
                <a:lnTo>
                  <a:pt x="1563387" y="54996"/>
                </a:lnTo>
                <a:lnTo>
                  <a:pt x="1613374" y="66318"/>
                </a:lnTo>
                <a:lnTo>
                  <a:pt x="1663063" y="78781"/>
                </a:lnTo>
                <a:lnTo>
                  <a:pt x="1712064" y="92658"/>
                </a:lnTo>
                <a:lnTo>
                  <a:pt x="1759990" y="108223"/>
                </a:lnTo>
                <a:lnTo>
                  <a:pt x="1806452" y="125749"/>
                </a:lnTo>
                <a:lnTo>
                  <a:pt x="1851062" y="145510"/>
                </a:lnTo>
                <a:lnTo>
                  <a:pt x="1881185" y="168067"/>
                </a:lnTo>
                <a:lnTo>
                  <a:pt x="1881086" y="189153"/>
                </a:lnTo>
                <a:lnTo>
                  <a:pt x="1826075" y="224288"/>
                </a:lnTo>
                <a:lnTo>
                  <a:pt x="1789088" y="237025"/>
                </a:lnTo>
                <a:lnTo>
                  <a:pt x="1740966" y="249557"/>
                </a:lnTo>
                <a:lnTo>
                  <a:pt x="1692894" y="259908"/>
                </a:lnTo>
                <a:lnTo>
                  <a:pt x="1645343" y="271872"/>
                </a:lnTo>
                <a:lnTo>
                  <a:pt x="1598128" y="284945"/>
                </a:lnTo>
                <a:lnTo>
                  <a:pt x="1503967" y="312402"/>
                </a:lnTo>
                <a:lnTo>
                  <a:pt x="1456652" y="325778"/>
                </a:lnTo>
                <a:lnTo>
                  <a:pt x="1421963" y="337426"/>
                </a:lnTo>
                <a:lnTo>
                  <a:pt x="1383848" y="349423"/>
                </a:lnTo>
                <a:lnTo>
                  <a:pt x="1349769" y="352390"/>
                </a:lnTo>
                <a:lnTo>
                  <a:pt x="1327188" y="336947"/>
                </a:lnTo>
                <a:lnTo>
                  <a:pt x="1323568" y="293717"/>
                </a:lnTo>
                <a:lnTo>
                  <a:pt x="1345404" y="263209"/>
                </a:lnTo>
                <a:lnTo>
                  <a:pt x="1390236" y="242458"/>
                </a:lnTo>
                <a:lnTo>
                  <a:pt x="1442298" y="228733"/>
                </a:lnTo>
                <a:lnTo>
                  <a:pt x="1485824" y="219306"/>
                </a:lnTo>
                <a:lnTo>
                  <a:pt x="1505046" y="211447"/>
                </a:lnTo>
                <a:lnTo>
                  <a:pt x="1496016" y="206109"/>
                </a:lnTo>
                <a:lnTo>
                  <a:pt x="1468143" y="203925"/>
                </a:lnTo>
                <a:lnTo>
                  <a:pt x="1425201" y="204363"/>
                </a:lnTo>
                <a:lnTo>
                  <a:pt x="1370964" y="206886"/>
                </a:lnTo>
                <a:lnTo>
                  <a:pt x="1309206" y="210961"/>
                </a:lnTo>
                <a:lnTo>
                  <a:pt x="1243702" y="216053"/>
                </a:lnTo>
                <a:lnTo>
                  <a:pt x="1178225" y="221628"/>
                </a:lnTo>
                <a:lnTo>
                  <a:pt x="1019697" y="235903"/>
                </a:lnTo>
                <a:lnTo>
                  <a:pt x="992070" y="238064"/>
                </a:lnTo>
                <a:lnTo>
                  <a:pt x="927865" y="240018"/>
                </a:lnTo>
                <a:lnTo>
                  <a:pt x="880098" y="240895"/>
                </a:lnTo>
                <a:lnTo>
                  <a:pt x="824497" y="241697"/>
                </a:lnTo>
                <a:lnTo>
                  <a:pt x="763018" y="242417"/>
                </a:lnTo>
                <a:lnTo>
                  <a:pt x="630249" y="243584"/>
                </a:lnTo>
                <a:lnTo>
                  <a:pt x="497444" y="244343"/>
                </a:lnTo>
                <a:lnTo>
                  <a:pt x="380253" y="244643"/>
                </a:lnTo>
                <a:lnTo>
                  <a:pt x="332402" y="244603"/>
                </a:lnTo>
                <a:lnTo>
                  <a:pt x="294325" y="244429"/>
                </a:lnTo>
                <a:lnTo>
                  <a:pt x="267975" y="244113"/>
                </a:lnTo>
                <a:lnTo>
                  <a:pt x="225021" y="245439"/>
                </a:lnTo>
                <a:lnTo>
                  <a:pt x="172310" y="248333"/>
                </a:lnTo>
                <a:lnTo>
                  <a:pt x="117364" y="248991"/>
                </a:lnTo>
                <a:lnTo>
                  <a:pt x="67702" y="243610"/>
                </a:lnTo>
                <a:lnTo>
                  <a:pt x="30845" y="228385"/>
                </a:lnTo>
                <a:lnTo>
                  <a:pt x="0" y="195924"/>
                </a:lnTo>
                <a:lnTo>
                  <a:pt x="644" y="173561"/>
                </a:lnTo>
                <a:lnTo>
                  <a:pt x="22830" y="159499"/>
                </a:lnTo>
                <a:lnTo>
                  <a:pt x="56610" y="151941"/>
                </a:lnTo>
                <a:lnTo>
                  <a:pt x="92038" y="149087"/>
                </a:lnTo>
                <a:lnTo>
                  <a:pt x="119164" y="149140"/>
                </a:lnTo>
                <a:lnTo>
                  <a:pt x="202821" y="150585"/>
                </a:lnTo>
                <a:lnTo>
                  <a:pt x="295427" y="151906"/>
                </a:lnTo>
                <a:lnTo>
                  <a:pt x="395356" y="153018"/>
                </a:lnTo>
                <a:lnTo>
                  <a:pt x="500984" y="153839"/>
                </a:lnTo>
                <a:lnTo>
                  <a:pt x="610684" y="154284"/>
                </a:lnTo>
                <a:lnTo>
                  <a:pt x="666553" y="154339"/>
                </a:lnTo>
                <a:lnTo>
                  <a:pt x="722830" y="154268"/>
                </a:lnTo>
                <a:lnTo>
                  <a:pt x="779313" y="154061"/>
                </a:lnTo>
                <a:lnTo>
                  <a:pt x="835798" y="153708"/>
                </a:lnTo>
                <a:lnTo>
                  <a:pt x="892081" y="153198"/>
                </a:lnTo>
                <a:lnTo>
                  <a:pt x="947961" y="152520"/>
                </a:lnTo>
                <a:lnTo>
                  <a:pt x="1003232" y="151663"/>
                </a:lnTo>
                <a:lnTo>
                  <a:pt x="1057693" y="150619"/>
                </a:lnTo>
                <a:lnTo>
                  <a:pt x="1111140" y="149375"/>
                </a:lnTo>
                <a:lnTo>
                  <a:pt x="1163369" y="147921"/>
                </a:lnTo>
                <a:lnTo>
                  <a:pt x="1214178" y="146247"/>
                </a:lnTo>
                <a:lnTo>
                  <a:pt x="1263364" y="144343"/>
                </a:lnTo>
                <a:lnTo>
                  <a:pt x="1310722" y="142197"/>
                </a:lnTo>
                <a:lnTo>
                  <a:pt x="1356051" y="139800"/>
                </a:lnTo>
                <a:lnTo>
                  <a:pt x="1399146" y="137140"/>
                </a:lnTo>
                <a:lnTo>
                  <a:pt x="1439805" y="134208"/>
                </a:lnTo>
                <a:lnTo>
                  <a:pt x="1477824" y="130992"/>
                </a:lnTo>
                <a:lnTo>
                  <a:pt x="1463898" y="114298"/>
                </a:lnTo>
                <a:lnTo>
                  <a:pt x="1430047" y="104545"/>
                </a:lnTo>
                <a:lnTo>
                  <a:pt x="1384271" y="98453"/>
                </a:lnTo>
                <a:lnTo>
                  <a:pt x="1334568" y="92743"/>
                </a:lnTo>
                <a:lnTo>
                  <a:pt x="1288939" y="84133"/>
                </a:lnTo>
                <a:lnTo>
                  <a:pt x="1255385" y="69343"/>
                </a:lnTo>
                <a:lnTo>
                  <a:pt x="1241904" y="45093"/>
                </a:lnTo>
                <a:lnTo>
                  <a:pt x="1254500" y="10728"/>
                </a:lnTo>
                <a:lnTo>
                  <a:pt x="1287946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2788" y="4023404"/>
            <a:ext cx="331153" cy="795020"/>
          </a:xfrm>
          <a:custGeom>
            <a:avLst/>
            <a:gdLst/>
            <a:ahLst/>
            <a:cxnLst/>
            <a:rect l="l" t="t" r="r" b="b"/>
            <a:pathLst>
              <a:path w="662305" h="1590040">
                <a:moveTo>
                  <a:pt x="104648" y="757605"/>
                </a:moveTo>
                <a:lnTo>
                  <a:pt x="101803" y="753465"/>
                </a:lnTo>
                <a:lnTo>
                  <a:pt x="101485" y="748880"/>
                </a:lnTo>
                <a:lnTo>
                  <a:pt x="97078" y="732942"/>
                </a:lnTo>
                <a:lnTo>
                  <a:pt x="90639" y="700163"/>
                </a:lnTo>
                <a:lnTo>
                  <a:pt x="88696" y="683590"/>
                </a:lnTo>
                <a:lnTo>
                  <a:pt x="85661" y="682663"/>
                </a:lnTo>
                <a:lnTo>
                  <a:pt x="82321" y="677138"/>
                </a:lnTo>
                <a:lnTo>
                  <a:pt x="82562" y="685292"/>
                </a:lnTo>
                <a:lnTo>
                  <a:pt x="81927" y="691007"/>
                </a:lnTo>
                <a:lnTo>
                  <a:pt x="80835" y="691730"/>
                </a:lnTo>
                <a:lnTo>
                  <a:pt x="77546" y="690105"/>
                </a:lnTo>
                <a:lnTo>
                  <a:pt x="75501" y="688162"/>
                </a:lnTo>
                <a:lnTo>
                  <a:pt x="102400" y="762596"/>
                </a:lnTo>
                <a:lnTo>
                  <a:pt x="103898" y="759269"/>
                </a:lnTo>
                <a:lnTo>
                  <a:pt x="104648" y="757605"/>
                </a:lnTo>
                <a:close/>
              </a:path>
              <a:path w="662305" h="1590040">
                <a:moveTo>
                  <a:pt x="662279" y="1508404"/>
                </a:moveTo>
                <a:lnTo>
                  <a:pt x="661047" y="1501254"/>
                </a:lnTo>
                <a:lnTo>
                  <a:pt x="650862" y="1473085"/>
                </a:lnTo>
                <a:lnTo>
                  <a:pt x="624420" y="1411109"/>
                </a:lnTo>
                <a:lnTo>
                  <a:pt x="624903" y="1408709"/>
                </a:lnTo>
                <a:lnTo>
                  <a:pt x="625868" y="1403921"/>
                </a:lnTo>
                <a:lnTo>
                  <a:pt x="619048" y="1392529"/>
                </a:lnTo>
                <a:lnTo>
                  <a:pt x="619544" y="1390180"/>
                </a:lnTo>
                <a:lnTo>
                  <a:pt x="620547" y="1385455"/>
                </a:lnTo>
                <a:lnTo>
                  <a:pt x="613714" y="1374013"/>
                </a:lnTo>
                <a:lnTo>
                  <a:pt x="615213" y="1370685"/>
                </a:lnTo>
                <a:lnTo>
                  <a:pt x="615950" y="1369021"/>
                </a:lnTo>
                <a:lnTo>
                  <a:pt x="613092" y="1364843"/>
                </a:lnTo>
                <a:lnTo>
                  <a:pt x="611568" y="1360614"/>
                </a:lnTo>
                <a:lnTo>
                  <a:pt x="604558" y="1315072"/>
                </a:lnTo>
                <a:lnTo>
                  <a:pt x="599008" y="1269822"/>
                </a:lnTo>
                <a:lnTo>
                  <a:pt x="597331" y="1224089"/>
                </a:lnTo>
                <a:lnTo>
                  <a:pt x="598373" y="1178394"/>
                </a:lnTo>
                <a:lnTo>
                  <a:pt x="599325" y="1173543"/>
                </a:lnTo>
                <a:lnTo>
                  <a:pt x="598766" y="1164539"/>
                </a:lnTo>
                <a:lnTo>
                  <a:pt x="599427" y="1158875"/>
                </a:lnTo>
                <a:lnTo>
                  <a:pt x="599846" y="1152575"/>
                </a:lnTo>
                <a:lnTo>
                  <a:pt x="589064" y="1148892"/>
                </a:lnTo>
                <a:lnTo>
                  <a:pt x="583387" y="1151864"/>
                </a:lnTo>
                <a:lnTo>
                  <a:pt x="581914" y="1155268"/>
                </a:lnTo>
                <a:lnTo>
                  <a:pt x="573659" y="1166050"/>
                </a:lnTo>
                <a:lnTo>
                  <a:pt x="564705" y="1174902"/>
                </a:lnTo>
                <a:lnTo>
                  <a:pt x="554456" y="1183932"/>
                </a:lnTo>
                <a:lnTo>
                  <a:pt x="545909" y="1193888"/>
                </a:lnTo>
                <a:lnTo>
                  <a:pt x="534924" y="1260627"/>
                </a:lnTo>
                <a:lnTo>
                  <a:pt x="533654" y="1305687"/>
                </a:lnTo>
                <a:lnTo>
                  <a:pt x="535139" y="1350899"/>
                </a:lnTo>
                <a:lnTo>
                  <a:pt x="539330" y="1396123"/>
                </a:lnTo>
                <a:lnTo>
                  <a:pt x="539927" y="1401533"/>
                </a:lnTo>
                <a:lnTo>
                  <a:pt x="541832" y="1406791"/>
                </a:lnTo>
                <a:lnTo>
                  <a:pt x="540626" y="1418399"/>
                </a:lnTo>
                <a:lnTo>
                  <a:pt x="536498" y="1418183"/>
                </a:lnTo>
                <a:lnTo>
                  <a:pt x="530758" y="1417256"/>
                </a:lnTo>
                <a:lnTo>
                  <a:pt x="529869" y="1411046"/>
                </a:lnTo>
                <a:lnTo>
                  <a:pt x="525995" y="1407807"/>
                </a:lnTo>
                <a:lnTo>
                  <a:pt x="520255" y="1406880"/>
                </a:lnTo>
                <a:lnTo>
                  <a:pt x="517118" y="1401927"/>
                </a:lnTo>
                <a:lnTo>
                  <a:pt x="515239" y="1396733"/>
                </a:lnTo>
                <a:lnTo>
                  <a:pt x="508279" y="1396174"/>
                </a:lnTo>
                <a:lnTo>
                  <a:pt x="509003" y="1394409"/>
                </a:lnTo>
                <a:lnTo>
                  <a:pt x="507492" y="1393977"/>
                </a:lnTo>
                <a:lnTo>
                  <a:pt x="506145" y="1394002"/>
                </a:lnTo>
                <a:lnTo>
                  <a:pt x="504291" y="1388859"/>
                </a:lnTo>
                <a:lnTo>
                  <a:pt x="501383" y="1384554"/>
                </a:lnTo>
                <a:lnTo>
                  <a:pt x="495604" y="1383512"/>
                </a:lnTo>
                <a:lnTo>
                  <a:pt x="493153" y="1380477"/>
                </a:lnTo>
                <a:lnTo>
                  <a:pt x="491845" y="1376832"/>
                </a:lnTo>
                <a:lnTo>
                  <a:pt x="466725" y="1352169"/>
                </a:lnTo>
                <a:lnTo>
                  <a:pt x="445173" y="1329905"/>
                </a:lnTo>
                <a:lnTo>
                  <a:pt x="422414" y="1308049"/>
                </a:lnTo>
                <a:lnTo>
                  <a:pt x="381266" y="1265161"/>
                </a:lnTo>
                <a:lnTo>
                  <a:pt x="362864" y="1244142"/>
                </a:lnTo>
                <a:lnTo>
                  <a:pt x="323646" y="1202880"/>
                </a:lnTo>
                <a:lnTo>
                  <a:pt x="319989" y="1196505"/>
                </a:lnTo>
                <a:lnTo>
                  <a:pt x="315137" y="1190561"/>
                </a:lnTo>
                <a:lnTo>
                  <a:pt x="311492" y="1184224"/>
                </a:lnTo>
                <a:lnTo>
                  <a:pt x="277799" y="1139545"/>
                </a:lnTo>
                <a:lnTo>
                  <a:pt x="249974" y="1099934"/>
                </a:lnTo>
                <a:lnTo>
                  <a:pt x="201104" y="1017028"/>
                </a:lnTo>
                <a:lnTo>
                  <a:pt x="180047" y="973721"/>
                </a:lnTo>
                <a:lnTo>
                  <a:pt x="141185" y="881138"/>
                </a:lnTo>
                <a:lnTo>
                  <a:pt x="122326" y="832675"/>
                </a:lnTo>
                <a:lnTo>
                  <a:pt x="122770" y="830186"/>
                </a:lnTo>
                <a:lnTo>
                  <a:pt x="123672" y="825207"/>
                </a:lnTo>
                <a:lnTo>
                  <a:pt x="116674" y="813295"/>
                </a:lnTo>
                <a:lnTo>
                  <a:pt x="117157" y="810920"/>
                </a:lnTo>
                <a:lnTo>
                  <a:pt x="118148" y="806170"/>
                </a:lnTo>
                <a:lnTo>
                  <a:pt x="111353" y="794829"/>
                </a:lnTo>
                <a:lnTo>
                  <a:pt x="111899" y="792632"/>
                </a:lnTo>
                <a:lnTo>
                  <a:pt x="113017" y="788225"/>
                </a:lnTo>
                <a:lnTo>
                  <a:pt x="106464" y="777582"/>
                </a:lnTo>
                <a:lnTo>
                  <a:pt x="107264" y="776058"/>
                </a:lnTo>
                <a:lnTo>
                  <a:pt x="108864" y="772998"/>
                </a:lnTo>
                <a:lnTo>
                  <a:pt x="106349" y="769785"/>
                </a:lnTo>
                <a:lnTo>
                  <a:pt x="103797" y="766483"/>
                </a:lnTo>
                <a:lnTo>
                  <a:pt x="104533" y="764768"/>
                </a:lnTo>
                <a:lnTo>
                  <a:pt x="104076" y="763485"/>
                </a:lnTo>
                <a:lnTo>
                  <a:pt x="102400" y="762596"/>
                </a:lnTo>
                <a:lnTo>
                  <a:pt x="103352" y="765263"/>
                </a:lnTo>
                <a:lnTo>
                  <a:pt x="74866" y="686435"/>
                </a:lnTo>
                <a:lnTo>
                  <a:pt x="68262" y="634517"/>
                </a:lnTo>
                <a:lnTo>
                  <a:pt x="64338" y="582536"/>
                </a:lnTo>
                <a:lnTo>
                  <a:pt x="64236" y="529958"/>
                </a:lnTo>
                <a:lnTo>
                  <a:pt x="65544" y="477532"/>
                </a:lnTo>
                <a:lnTo>
                  <a:pt x="65963" y="471246"/>
                </a:lnTo>
                <a:lnTo>
                  <a:pt x="67564" y="464451"/>
                </a:lnTo>
                <a:lnTo>
                  <a:pt x="79794" y="371233"/>
                </a:lnTo>
                <a:lnTo>
                  <a:pt x="82931" y="342544"/>
                </a:lnTo>
                <a:lnTo>
                  <a:pt x="85090" y="341045"/>
                </a:lnTo>
                <a:lnTo>
                  <a:pt x="84747" y="340131"/>
                </a:lnTo>
                <a:lnTo>
                  <a:pt x="85242" y="337731"/>
                </a:lnTo>
                <a:lnTo>
                  <a:pt x="84569" y="335876"/>
                </a:lnTo>
                <a:lnTo>
                  <a:pt x="86575" y="333971"/>
                </a:lnTo>
                <a:lnTo>
                  <a:pt x="87122" y="331749"/>
                </a:lnTo>
                <a:lnTo>
                  <a:pt x="86245" y="329323"/>
                </a:lnTo>
                <a:lnTo>
                  <a:pt x="88290" y="327482"/>
                </a:lnTo>
                <a:lnTo>
                  <a:pt x="88836" y="325259"/>
                </a:lnTo>
                <a:lnTo>
                  <a:pt x="87934" y="322770"/>
                </a:lnTo>
                <a:lnTo>
                  <a:pt x="89992" y="320979"/>
                </a:lnTo>
                <a:lnTo>
                  <a:pt x="88417" y="316649"/>
                </a:lnTo>
                <a:lnTo>
                  <a:pt x="90474" y="314858"/>
                </a:lnTo>
                <a:lnTo>
                  <a:pt x="91046" y="312699"/>
                </a:lnTo>
                <a:lnTo>
                  <a:pt x="90119" y="310159"/>
                </a:lnTo>
                <a:lnTo>
                  <a:pt x="92202" y="308419"/>
                </a:lnTo>
                <a:lnTo>
                  <a:pt x="92773" y="306260"/>
                </a:lnTo>
                <a:lnTo>
                  <a:pt x="91833" y="303657"/>
                </a:lnTo>
                <a:lnTo>
                  <a:pt x="93929" y="301993"/>
                </a:lnTo>
                <a:lnTo>
                  <a:pt x="94488" y="299821"/>
                </a:lnTo>
                <a:lnTo>
                  <a:pt x="93345" y="296684"/>
                </a:lnTo>
                <a:lnTo>
                  <a:pt x="93548" y="297218"/>
                </a:lnTo>
                <a:lnTo>
                  <a:pt x="93840" y="296303"/>
                </a:lnTo>
                <a:lnTo>
                  <a:pt x="94970" y="295402"/>
                </a:lnTo>
                <a:lnTo>
                  <a:pt x="95465" y="293331"/>
                </a:lnTo>
                <a:lnTo>
                  <a:pt x="94970" y="292163"/>
                </a:lnTo>
                <a:lnTo>
                  <a:pt x="95275" y="290779"/>
                </a:lnTo>
                <a:lnTo>
                  <a:pt x="97370" y="289115"/>
                </a:lnTo>
                <a:lnTo>
                  <a:pt x="97980" y="287058"/>
                </a:lnTo>
                <a:lnTo>
                  <a:pt x="97002" y="284340"/>
                </a:lnTo>
                <a:lnTo>
                  <a:pt x="99098" y="282676"/>
                </a:lnTo>
                <a:lnTo>
                  <a:pt x="99707" y="280619"/>
                </a:lnTo>
                <a:lnTo>
                  <a:pt x="98729" y="277914"/>
                </a:lnTo>
                <a:lnTo>
                  <a:pt x="100838" y="276288"/>
                </a:lnTo>
                <a:lnTo>
                  <a:pt x="101434" y="274180"/>
                </a:lnTo>
                <a:lnTo>
                  <a:pt x="100469" y="271526"/>
                </a:lnTo>
                <a:lnTo>
                  <a:pt x="102590" y="269913"/>
                </a:lnTo>
                <a:lnTo>
                  <a:pt x="103174" y="267804"/>
                </a:lnTo>
                <a:lnTo>
                  <a:pt x="102235" y="265201"/>
                </a:lnTo>
                <a:lnTo>
                  <a:pt x="104330" y="263537"/>
                </a:lnTo>
                <a:lnTo>
                  <a:pt x="104927" y="261429"/>
                </a:lnTo>
                <a:lnTo>
                  <a:pt x="104000" y="258889"/>
                </a:lnTo>
                <a:lnTo>
                  <a:pt x="123812" y="201612"/>
                </a:lnTo>
                <a:lnTo>
                  <a:pt x="124968" y="193586"/>
                </a:lnTo>
                <a:lnTo>
                  <a:pt x="126390" y="186321"/>
                </a:lnTo>
                <a:lnTo>
                  <a:pt x="130365" y="178612"/>
                </a:lnTo>
                <a:lnTo>
                  <a:pt x="133146" y="171386"/>
                </a:lnTo>
                <a:lnTo>
                  <a:pt x="134454" y="171246"/>
                </a:lnTo>
                <a:lnTo>
                  <a:pt x="135826" y="171335"/>
                </a:lnTo>
                <a:lnTo>
                  <a:pt x="137604" y="172516"/>
                </a:lnTo>
                <a:lnTo>
                  <a:pt x="139268" y="173355"/>
                </a:lnTo>
                <a:lnTo>
                  <a:pt x="141084" y="174663"/>
                </a:lnTo>
                <a:lnTo>
                  <a:pt x="144030" y="167843"/>
                </a:lnTo>
                <a:lnTo>
                  <a:pt x="148310" y="161010"/>
                </a:lnTo>
                <a:lnTo>
                  <a:pt x="149237" y="152374"/>
                </a:lnTo>
                <a:lnTo>
                  <a:pt x="148399" y="150063"/>
                </a:lnTo>
                <a:lnTo>
                  <a:pt x="148818" y="147497"/>
                </a:lnTo>
                <a:lnTo>
                  <a:pt x="149707" y="146227"/>
                </a:lnTo>
                <a:lnTo>
                  <a:pt x="150596" y="144970"/>
                </a:lnTo>
                <a:lnTo>
                  <a:pt x="149682" y="149860"/>
                </a:lnTo>
                <a:lnTo>
                  <a:pt x="149237" y="152374"/>
                </a:lnTo>
                <a:lnTo>
                  <a:pt x="151168" y="150241"/>
                </a:lnTo>
                <a:lnTo>
                  <a:pt x="151841" y="148361"/>
                </a:lnTo>
                <a:lnTo>
                  <a:pt x="150850" y="145643"/>
                </a:lnTo>
                <a:lnTo>
                  <a:pt x="154190" y="143662"/>
                </a:lnTo>
                <a:lnTo>
                  <a:pt x="155727" y="140423"/>
                </a:lnTo>
                <a:lnTo>
                  <a:pt x="155663" y="136525"/>
                </a:lnTo>
                <a:lnTo>
                  <a:pt x="157899" y="135267"/>
                </a:lnTo>
                <a:lnTo>
                  <a:pt x="158635" y="133553"/>
                </a:lnTo>
                <a:lnTo>
                  <a:pt x="157695" y="130962"/>
                </a:lnTo>
                <a:lnTo>
                  <a:pt x="159715" y="129057"/>
                </a:lnTo>
                <a:lnTo>
                  <a:pt x="158419" y="125476"/>
                </a:lnTo>
                <a:lnTo>
                  <a:pt x="159448" y="124574"/>
                </a:lnTo>
                <a:lnTo>
                  <a:pt x="160540" y="123863"/>
                </a:lnTo>
                <a:lnTo>
                  <a:pt x="159486" y="124688"/>
                </a:lnTo>
                <a:lnTo>
                  <a:pt x="158445" y="125526"/>
                </a:lnTo>
                <a:lnTo>
                  <a:pt x="159715" y="129057"/>
                </a:lnTo>
                <a:lnTo>
                  <a:pt x="161594" y="126809"/>
                </a:lnTo>
                <a:lnTo>
                  <a:pt x="160616" y="124091"/>
                </a:lnTo>
                <a:lnTo>
                  <a:pt x="161683" y="123304"/>
                </a:lnTo>
                <a:lnTo>
                  <a:pt x="162648" y="122237"/>
                </a:lnTo>
                <a:lnTo>
                  <a:pt x="162191" y="120967"/>
                </a:lnTo>
                <a:lnTo>
                  <a:pt x="167919" y="114388"/>
                </a:lnTo>
                <a:lnTo>
                  <a:pt x="170853" y="107581"/>
                </a:lnTo>
                <a:lnTo>
                  <a:pt x="172148" y="99936"/>
                </a:lnTo>
                <a:lnTo>
                  <a:pt x="175818" y="95148"/>
                </a:lnTo>
                <a:lnTo>
                  <a:pt x="179527" y="90474"/>
                </a:lnTo>
                <a:lnTo>
                  <a:pt x="180098" y="84582"/>
                </a:lnTo>
                <a:lnTo>
                  <a:pt x="181178" y="83832"/>
                </a:lnTo>
                <a:lnTo>
                  <a:pt x="183349" y="82359"/>
                </a:lnTo>
                <a:lnTo>
                  <a:pt x="183515" y="79095"/>
                </a:lnTo>
                <a:lnTo>
                  <a:pt x="184962" y="75628"/>
                </a:lnTo>
                <a:lnTo>
                  <a:pt x="208457" y="39738"/>
                </a:lnTo>
                <a:lnTo>
                  <a:pt x="223215" y="20777"/>
                </a:lnTo>
                <a:lnTo>
                  <a:pt x="215417" y="17907"/>
                </a:lnTo>
                <a:lnTo>
                  <a:pt x="213563" y="9042"/>
                </a:lnTo>
                <a:lnTo>
                  <a:pt x="205943" y="10363"/>
                </a:lnTo>
                <a:lnTo>
                  <a:pt x="204457" y="9982"/>
                </a:lnTo>
                <a:lnTo>
                  <a:pt x="203225" y="10299"/>
                </a:lnTo>
                <a:lnTo>
                  <a:pt x="202209" y="11252"/>
                </a:lnTo>
                <a:lnTo>
                  <a:pt x="197497" y="9423"/>
                </a:lnTo>
                <a:lnTo>
                  <a:pt x="197307" y="1397"/>
                </a:lnTo>
                <a:lnTo>
                  <a:pt x="190893" y="2349"/>
                </a:lnTo>
                <a:lnTo>
                  <a:pt x="180594" y="0"/>
                </a:lnTo>
                <a:lnTo>
                  <a:pt x="171843" y="1955"/>
                </a:lnTo>
                <a:lnTo>
                  <a:pt x="165430" y="6616"/>
                </a:lnTo>
                <a:lnTo>
                  <a:pt x="158534" y="13703"/>
                </a:lnTo>
                <a:lnTo>
                  <a:pt x="148945" y="26390"/>
                </a:lnTo>
                <a:lnTo>
                  <a:pt x="148945" y="140398"/>
                </a:lnTo>
                <a:lnTo>
                  <a:pt x="147612" y="140423"/>
                </a:lnTo>
                <a:lnTo>
                  <a:pt x="148742" y="139814"/>
                </a:lnTo>
                <a:lnTo>
                  <a:pt x="148945" y="140398"/>
                </a:lnTo>
                <a:lnTo>
                  <a:pt x="148945" y="26390"/>
                </a:lnTo>
                <a:lnTo>
                  <a:pt x="127330" y="58153"/>
                </a:lnTo>
                <a:lnTo>
                  <a:pt x="101358" y="105854"/>
                </a:lnTo>
                <a:lnTo>
                  <a:pt x="94234" y="121170"/>
                </a:lnTo>
                <a:lnTo>
                  <a:pt x="94234" y="291680"/>
                </a:lnTo>
                <a:lnTo>
                  <a:pt x="86309" y="269722"/>
                </a:lnTo>
                <a:lnTo>
                  <a:pt x="87096" y="268478"/>
                </a:lnTo>
                <a:lnTo>
                  <a:pt x="87236" y="268541"/>
                </a:lnTo>
                <a:lnTo>
                  <a:pt x="87414" y="269074"/>
                </a:lnTo>
                <a:lnTo>
                  <a:pt x="86601" y="270522"/>
                </a:lnTo>
                <a:lnTo>
                  <a:pt x="86652" y="270649"/>
                </a:lnTo>
                <a:lnTo>
                  <a:pt x="87579" y="269532"/>
                </a:lnTo>
                <a:lnTo>
                  <a:pt x="86779" y="270992"/>
                </a:lnTo>
                <a:lnTo>
                  <a:pt x="94234" y="291680"/>
                </a:lnTo>
                <a:lnTo>
                  <a:pt x="94234" y="121170"/>
                </a:lnTo>
                <a:lnTo>
                  <a:pt x="86233" y="138353"/>
                </a:lnTo>
                <a:lnTo>
                  <a:pt x="86233" y="273215"/>
                </a:lnTo>
                <a:lnTo>
                  <a:pt x="85318" y="274459"/>
                </a:lnTo>
                <a:lnTo>
                  <a:pt x="85178" y="274053"/>
                </a:lnTo>
                <a:lnTo>
                  <a:pt x="86233" y="273215"/>
                </a:lnTo>
                <a:lnTo>
                  <a:pt x="86233" y="138353"/>
                </a:lnTo>
                <a:lnTo>
                  <a:pt x="62001" y="194970"/>
                </a:lnTo>
                <a:lnTo>
                  <a:pt x="47231" y="240030"/>
                </a:lnTo>
                <a:lnTo>
                  <a:pt x="32931" y="286397"/>
                </a:lnTo>
                <a:lnTo>
                  <a:pt x="22669" y="332765"/>
                </a:lnTo>
                <a:lnTo>
                  <a:pt x="14071" y="379958"/>
                </a:lnTo>
                <a:lnTo>
                  <a:pt x="7124" y="427977"/>
                </a:lnTo>
                <a:lnTo>
                  <a:pt x="2997" y="476364"/>
                </a:lnTo>
                <a:lnTo>
                  <a:pt x="266" y="528586"/>
                </a:lnTo>
                <a:lnTo>
                  <a:pt x="0" y="580161"/>
                </a:lnTo>
                <a:lnTo>
                  <a:pt x="3403" y="630669"/>
                </a:lnTo>
                <a:lnTo>
                  <a:pt x="8077" y="680948"/>
                </a:lnTo>
                <a:lnTo>
                  <a:pt x="16395" y="730148"/>
                </a:lnTo>
                <a:lnTo>
                  <a:pt x="27190" y="778700"/>
                </a:lnTo>
                <a:lnTo>
                  <a:pt x="40449" y="826579"/>
                </a:lnTo>
                <a:lnTo>
                  <a:pt x="54965" y="874229"/>
                </a:lnTo>
                <a:lnTo>
                  <a:pt x="73152" y="920788"/>
                </a:lnTo>
                <a:lnTo>
                  <a:pt x="92583" y="967105"/>
                </a:lnTo>
                <a:lnTo>
                  <a:pt x="114490" y="1012748"/>
                </a:lnTo>
                <a:lnTo>
                  <a:pt x="138836" y="1057719"/>
                </a:lnTo>
                <a:lnTo>
                  <a:pt x="164452" y="1102436"/>
                </a:lnTo>
                <a:lnTo>
                  <a:pt x="192417" y="1146175"/>
                </a:lnTo>
                <a:lnTo>
                  <a:pt x="223685" y="1187856"/>
                </a:lnTo>
                <a:lnTo>
                  <a:pt x="255892" y="1228407"/>
                </a:lnTo>
                <a:lnTo>
                  <a:pt x="289102" y="1267968"/>
                </a:lnTo>
                <a:lnTo>
                  <a:pt x="324510" y="1306169"/>
                </a:lnTo>
                <a:lnTo>
                  <a:pt x="393014" y="1376133"/>
                </a:lnTo>
                <a:lnTo>
                  <a:pt x="492137" y="1471066"/>
                </a:lnTo>
                <a:lnTo>
                  <a:pt x="495046" y="1471650"/>
                </a:lnTo>
                <a:lnTo>
                  <a:pt x="496747" y="1472603"/>
                </a:lnTo>
                <a:lnTo>
                  <a:pt x="499656" y="1473187"/>
                </a:lnTo>
                <a:lnTo>
                  <a:pt x="500570" y="1475727"/>
                </a:lnTo>
                <a:lnTo>
                  <a:pt x="502793" y="1478127"/>
                </a:lnTo>
                <a:lnTo>
                  <a:pt x="502348" y="1480642"/>
                </a:lnTo>
                <a:lnTo>
                  <a:pt x="501764" y="1482750"/>
                </a:lnTo>
                <a:lnTo>
                  <a:pt x="498983" y="1482509"/>
                </a:lnTo>
                <a:lnTo>
                  <a:pt x="497116" y="1481099"/>
                </a:lnTo>
                <a:lnTo>
                  <a:pt x="479818" y="1478089"/>
                </a:lnTo>
                <a:lnTo>
                  <a:pt x="463296" y="1473454"/>
                </a:lnTo>
                <a:lnTo>
                  <a:pt x="446443" y="1467916"/>
                </a:lnTo>
                <a:lnTo>
                  <a:pt x="429348" y="1461744"/>
                </a:lnTo>
                <a:lnTo>
                  <a:pt x="418325" y="1457401"/>
                </a:lnTo>
                <a:lnTo>
                  <a:pt x="406349" y="1454150"/>
                </a:lnTo>
                <a:lnTo>
                  <a:pt x="394703" y="1451813"/>
                </a:lnTo>
                <a:lnTo>
                  <a:pt x="382282" y="1451063"/>
                </a:lnTo>
                <a:lnTo>
                  <a:pt x="359816" y="1444955"/>
                </a:lnTo>
                <a:lnTo>
                  <a:pt x="339026" y="1447203"/>
                </a:lnTo>
                <a:lnTo>
                  <a:pt x="322249" y="1456842"/>
                </a:lnTo>
                <a:lnTo>
                  <a:pt x="308267" y="1474216"/>
                </a:lnTo>
                <a:lnTo>
                  <a:pt x="344881" y="1508264"/>
                </a:lnTo>
                <a:lnTo>
                  <a:pt x="387311" y="1532242"/>
                </a:lnTo>
                <a:lnTo>
                  <a:pt x="432663" y="1549361"/>
                </a:lnTo>
                <a:lnTo>
                  <a:pt x="480441" y="1561998"/>
                </a:lnTo>
                <a:lnTo>
                  <a:pt x="498284" y="1566519"/>
                </a:lnTo>
                <a:lnTo>
                  <a:pt x="516242" y="1571371"/>
                </a:lnTo>
                <a:lnTo>
                  <a:pt x="538772" y="1577682"/>
                </a:lnTo>
                <a:lnTo>
                  <a:pt x="552310" y="1581492"/>
                </a:lnTo>
                <a:lnTo>
                  <a:pt x="570090" y="1585849"/>
                </a:lnTo>
                <a:lnTo>
                  <a:pt x="501599" y="1396365"/>
                </a:lnTo>
                <a:lnTo>
                  <a:pt x="502793" y="1395933"/>
                </a:lnTo>
                <a:lnTo>
                  <a:pt x="501624" y="1396428"/>
                </a:lnTo>
                <a:lnTo>
                  <a:pt x="570090" y="1585849"/>
                </a:lnTo>
                <a:lnTo>
                  <a:pt x="571563" y="1586217"/>
                </a:lnTo>
                <a:lnTo>
                  <a:pt x="577494" y="1587665"/>
                </a:lnTo>
                <a:lnTo>
                  <a:pt x="584898" y="1589481"/>
                </a:lnTo>
                <a:lnTo>
                  <a:pt x="592937" y="1589303"/>
                </a:lnTo>
                <a:lnTo>
                  <a:pt x="602322" y="1589100"/>
                </a:lnTo>
                <a:lnTo>
                  <a:pt x="617486" y="1578762"/>
                </a:lnTo>
                <a:lnTo>
                  <a:pt x="647814" y="1546821"/>
                </a:lnTo>
                <a:lnTo>
                  <a:pt x="659193" y="1526006"/>
                </a:lnTo>
                <a:lnTo>
                  <a:pt x="657745" y="1522018"/>
                </a:lnTo>
                <a:lnTo>
                  <a:pt x="662025" y="1515186"/>
                </a:lnTo>
                <a:lnTo>
                  <a:pt x="662279" y="1508404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65722" y="4825026"/>
            <a:ext cx="182880" cy="37702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350">
              <a:spcBef>
                <a:spcPts val="60"/>
              </a:spcBef>
            </a:pPr>
            <a:r>
              <a:rPr sz="2400" b="1" spc="5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20797" y="2485018"/>
            <a:ext cx="2728595" cy="3552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0" marR="2540">
              <a:spcBef>
                <a:spcPts val="130"/>
              </a:spcBef>
            </a:pPr>
            <a:r>
              <a:rPr sz="1100" spc="28" dirty="0">
                <a:latin typeface="+mn-lt"/>
                <a:cs typeface="Arial"/>
              </a:rPr>
              <a:t>Mantenir</a:t>
            </a:r>
            <a:r>
              <a:rPr sz="1100" spc="65" dirty="0">
                <a:latin typeface="+mn-lt"/>
                <a:cs typeface="Arial"/>
              </a:rPr>
              <a:t> </a:t>
            </a:r>
            <a:r>
              <a:rPr sz="1100" spc="20" dirty="0">
                <a:latin typeface="+mn-lt"/>
                <a:cs typeface="Arial"/>
              </a:rPr>
              <a:t>els</a:t>
            </a:r>
            <a:r>
              <a:rPr sz="1100" spc="65" dirty="0">
                <a:latin typeface="+mn-lt"/>
                <a:cs typeface="Arial"/>
              </a:rPr>
              <a:t> </a:t>
            </a:r>
            <a:r>
              <a:rPr sz="1100" spc="28" dirty="0">
                <a:latin typeface="+mn-lt"/>
                <a:cs typeface="Arial"/>
              </a:rPr>
              <a:t>criteris</a:t>
            </a:r>
            <a:r>
              <a:rPr sz="1100" spc="65" dirty="0">
                <a:latin typeface="+mn-lt"/>
                <a:cs typeface="Arial"/>
              </a:rPr>
              <a:t> </a:t>
            </a:r>
            <a:r>
              <a:rPr sz="1100" spc="28" dirty="0">
                <a:latin typeface="+mn-lt"/>
                <a:cs typeface="Arial"/>
              </a:rPr>
              <a:t>aplicats</a:t>
            </a:r>
            <a:r>
              <a:rPr sz="1100" spc="65" dirty="0">
                <a:latin typeface="+mn-lt"/>
                <a:cs typeface="Arial"/>
              </a:rPr>
              <a:t> </a:t>
            </a:r>
            <a:r>
              <a:rPr sz="1100" spc="23" dirty="0">
                <a:latin typeface="+mn-lt"/>
                <a:cs typeface="Arial"/>
              </a:rPr>
              <a:t>fins</a:t>
            </a:r>
            <a:r>
              <a:rPr sz="1100" spc="65" dirty="0">
                <a:latin typeface="+mn-lt"/>
                <a:cs typeface="Arial"/>
              </a:rPr>
              <a:t> </a:t>
            </a:r>
            <a:r>
              <a:rPr sz="1100" spc="20" dirty="0">
                <a:latin typeface="+mn-lt"/>
                <a:cs typeface="Arial"/>
              </a:rPr>
              <a:t>ara</a:t>
            </a:r>
            <a:r>
              <a:rPr sz="1100" spc="68" dirty="0">
                <a:latin typeface="+mn-lt"/>
                <a:cs typeface="Arial"/>
              </a:rPr>
              <a:t> </a:t>
            </a:r>
            <a:r>
              <a:rPr sz="1100" spc="15" dirty="0">
                <a:latin typeface="+mn-lt"/>
                <a:cs typeface="Arial"/>
              </a:rPr>
              <a:t>en</a:t>
            </a:r>
            <a:r>
              <a:rPr sz="1100" spc="65" dirty="0">
                <a:latin typeface="+mn-lt"/>
                <a:cs typeface="Arial"/>
              </a:rPr>
              <a:t> </a:t>
            </a:r>
            <a:r>
              <a:rPr sz="1100" spc="20" dirty="0">
                <a:latin typeface="+mn-lt"/>
                <a:cs typeface="Arial"/>
              </a:rPr>
              <a:t>les</a:t>
            </a:r>
            <a:r>
              <a:rPr sz="1100" spc="65" dirty="0">
                <a:latin typeface="+mn-lt"/>
                <a:cs typeface="Arial"/>
              </a:rPr>
              <a:t> </a:t>
            </a:r>
            <a:r>
              <a:rPr sz="1100" spc="28" dirty="0">
                <a:latin typeface="+mn-lt"/>
                <a:cs typeface="Arial"/>
              </a:rPr>
              <a:t>matèries</a:t>
            </a:r>
            <a:r>
              <a:rPr sz="1100" spc="65" dirty="0">
                <a:latin typeface="+mn-lt"/>
                <a:cs typeface="Arial"/>
              </a:rPr>
              <a:t> </a:t>
            </a:r>
            <a:r>
              <a:rPr sz="1100" spc="15" dirty="0">
                <a:latin typeface="+mn-lt"/>
                <a:cs typeface="Arial"/>
              </a:rPr>
              <a:t>de </a:t>
            </a:r>
            <a:r>
              <a:rPr sz="1100" spc="-215" dirty="0">
                <a:latin typeface="+mn-lt"/>
                <a:cs typeface="Arial"/>
              </a:rPr>
              <a:t> </a:t>
            </a:r>
            <a:r>
              <a:rPr sz="1100" spc="28" dirty="0">
                <a:latin typeface="+mn-lt"/>
                <a:cs typeface="Arial"/>
              </a:rPr>
              <a:t>llengües</a:t>
            </a:r>
            <a:r>
              <a:rPr sz="1100" spc="63" dirty="0">
                <a:latin typeface="+mn-lt"/>
                <a:cs typeface="Arial"/>
              </a:rPr>
              <a:t> </a:t>
            </a:r>
            <a:r>
              <a:rPr sz="1100" spc="-3" dirty="0">
                <a:latin typeface="+mn-lt"/>
                <a:cs typeface="Arial"/>
              </a:rPr>
              <a:t>i</a:t>
            </a:r>
            <a:r>
              <a:rPr sz="1100" spc="65" dirty="0">
                <a:latin typeface="+mn-lt"/>
                <a:cs typeface="Arial"/>
              </a:rPr>
              <a:t> </a:t>
            </a:r>
            <a:r>
              <a:rPr sz="1100" spc="28" dirty="0">
                <a:latin typeface="+mn-lt"/>
                <a:cs typeface="Arial"/>
              </a:rPr>
              <a:t>literatures.</a:t>
            </a:r>
            <a:endParaRPr sz="1100" dirty="0">
              <a:latin typeface="+mn-lt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 idx="4294967295"/>
          </p:nvPr>
        </p:nvSpPr>
        <p:spPr>
          <a:xfrm>
            <a:off x="755576" y="374940"/>
            <a:ext cx="7329422" cy="417422"/>
          </a:xfrm>
          <a:prstGeom prst="rect">
            <a:avLst/>
          </a:prstGeom>
        </p:spPr>
        <p:txBody>
          <a:bodyPr vert="horz" wrap="square" lIns="0" tIns="571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350">
              <a:spcBef>
                <a:spcPts val="45"/>
              </a:spcBef>
            </a:pPr>
            <a:r>
              <a:rPr lang="ca-ES" sz="2675" spc="-5" dirty="0" smtClean="0"/>
              <a:t>PAU 2025: Característiques dels exàmens</a:t>
            </a:r>
            <a:endParaRPr sz="2675" dirty="0"/>
          </a:p>
        </p:txBody>
      </p:sp>
      <p:sp>
        <p:nvSpPr>
          <p:cNvPr id="27" name="object 27"/>
          <p:cNvSpPr txBox="1"/>
          <p:nvPr/>
        </p:nvSpPr>
        <p:spPr>
          <a:xfrm>
            <a:off x="1110869" y="5552296"/>
            <a:ext cx="1460818" cy="14491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900" b="1" dirty="0">
                <a:latin typeface="Arial"/>
                <a:cs typeface="Arial"/>
              </a:rPr>
              <a:t>DISSENY</a:t>
            </a:r>
            <a:r>
              <a:rPr sz="900" b="1" spc="-43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COMPETENCIAL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61180" y="5917607"/>
            <a:ext cx="1486966" cy="1756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1100" spc="28" dirty="0">
                <a:latin typeface="Arial"/>
                <a:cs typeface="Arial"/>
              </a:rPr>
              <a:t>Reducció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28" dirty="0">
                <a:latin typeface="Arial"/>
                <a:cs typeface="Arial"/>
              </a:rPr>
              <a:t>opcionalitat.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87732" y="5467956"/>
            <a:ext cx="1784668" cy="32496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68275" marR="2540" indent="-162243">
              <a:lnSpc>
                <a:spcPct val="114599"/>
              </a:lnSpc>
              <a:spcBef>
                <a:spcPts val="50"/>
              </a:spcBef>
            </a:pPr>
            <a:r>
              <a:rPr sz="900" b="1" dirty="0">
                <a:latin typeface="Arial"/>
                <a:cs typeface="Arial"/>
              </a:rPr>
              <a:t>LIMITACIÓ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EN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LES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PREGUNTES </a:t>
            </a:r>
            <a:r>
              <a:rPr sz="900" b="1" spc="-242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DE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RESPOSTA</a:t>
            </a:r>
            <a:r>
              <a:rPr sz="900" b="1" spc="-3" dirty="0">
                <a:latin typeface="Arial"/>
                <a:cs typeface="Arial"/>
              </a:rPr>
              <a:t> TANCADA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30496" y="5917607"/>
            <a:ext cx="1554502" cy="1756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sz="1100" spc="25" dirty="0">
                <a:latin typeface="Arial"/>
                <a:cs typeface="Arial"/>
              </a:rPr>
              <a:t>Màxim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30%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13638" y="5480303"/>
            <a:ext cx="1562418" cy="32496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39725" marR="2540" indent="-333693">
              <a:lnSpc>
                <a:spcPct val="114599"/>
              </a:lnSpc>
              <a:spcBef>
                <a:spcPts val="50"/>
              </a:spcBef>
            </a:pPr>
            <a:r>
              <a:rPr sz="900" b="1" dirty="0">
                <a:latin typeface="Arial"/>
                <a:cs typeface="Arial"/>
              </a:rPr>
              <a:t>MODEL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D’EXAMEN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ÚNIC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EN </a:t>
            </a:r>
            <a:r>
              <a:rPr sz="900" b="1" spc="-242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CADA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MATÈRIA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54180" y="1846287"/>
            <a:ext cx="2730818" cy="4842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033" marR="2540" algn="ctr">
              <a:lnSpc>
                <a:spcPct val="114599"/>
              </a:lnSpc>
              <a:spcBef>
                <a:spcPts val="50"/>
              </a:spcBef>
            </a:pPr>
            <a:r>
              <a:rPr sz="900" b="1" spc="-3" dirty="0">
                <a:latin typeface="Arial"/>
                <a:cs typeface="Arial"/>
              </a:rPr>
              <a:t>VALORAR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COHERÈNCIA,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COHESIÓ,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CORRECCIÓ </a:t>
            </a:r>
            <a:r>
              <a:rPr sz="900" b="1" spc="-242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GRAMATICAL, LÈXICA</a:t>
            </a:r>
            <a:r>
              <a:rPr sz="900" b="1" dirty="0">
                <a:latin typeface="Arial"/>
                <a:cs typeface="Arial"/>
              </a:rPr>
              <a:t> I ORTOGRÀFICA, </a:t>
            </a:r>
            <a:r>
              <a:rPr sz="900" b="1" spc="3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PRESENTACIÓ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EN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LA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PRODUCCIÓ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-3" dirty="0">
                <a:latin typeface="Arial"/>
                <a:cs typeface="Arial"/>
              </a:rPr>
              <a:t>DE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TEXTOS.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9632" y="2204864"/>
            <a:ext cx="2955004" cy="434543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>
              <a:lnSpc>
                <a:spcPct val="115599"/>
              </a:lnSpc>
              <a:spcBef>
                <a:spcPts val="48"/>
              </a:spcBef>
            </a:pPr>
            <a:r>
              <a:rPr sz="1200" spc="3" dirty="0">
                <a:latin typeface="Arial"/>
                <a:cs typeface="Arial"/>
              </a:rPr>
              <a:t>Orientació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3" dirty="0">
                <a:latin typeface="Arial"/>
                <a:cs typeface="Arial"/>
              </a:rPr>
              <a:t>competencial</a:t>
            </a:r>
            <a:r>
              <a:rPr sz="1200" spc="-3" dirty="0">
                <a:latin typeface="Arial"/>
                <a:cs typeface="Arial"/>
              </a:rPr>
              <a:t> </a:t>
            </a:r>
            <a:r>
              <a:rPr sz="1200" spc="3" dirty="0">
                <a:latin typeface="Arial"/>
                <a:cs typeface="Arial"/>
              </a:rPr>
              <a:t>del</a:t>
            </a:r>
            <a:r>
              <a:rPr sz="1200" spc="-3" dirty="0">
                <a:latin typeface="Arial"/>
                <a:cs typeface="Arial"/>
              </a:rPr>
              <a:t> </a:t>
            </a:r>
            <a:r>
              <a:rPr sz="1200" spc="3" dirty="0">
                <a:latin typeface="Arial"/>
                <a:cs typeface="Arial"/>
              </a:rPr>
              <a:t>sistema 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3" dirty="0">
                <a:latin typeface="Arial"/>
                <a:cs typeface="Arial"/>
              </a:rPr>
              <a:t>educatiu:</a:t>
            </a:r>
            <a:r>
              <a:rPr sz="1200" spc="-3" dirty="0">
                <a:latin typeface="Arial"/>
                <a:cs typeface="Arial"/>
              </a:rPr>
              <a:t> </a:t>
            </a:r>
            <a:r>
              <a:rPr sz="1200" spc="3" dirty="0">
                <a:latin typeface="Arial"/>
                <a:cs typeface="Arial"/>
              </a:rPr>
              <a:t>directrius</a:t>
            </a:r>
            <a:r>
              <a:rPr sz="1200" spc="-3" dirty="0">
                <a:latin typeface="Arial"/>
                <a:cs typeface="Arial"/>
              </a:rPr>
              <a:t> </a:t>
            </a:r>
            <a:r>
              <a:rPr sz="1200" spc="3" dirty="0">
                <a:latin typeface="Arial"/>
                <a:cs typeface="Arial"/>
              </a:rPr>
              <a:t>europees.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74044" y="1340768"/>
            <a:ext cx="2937916" cy="643189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 algn="just">
              <a:lnSpc>
                <a:spcPct val="114900"/>
              </a:lnSpc>
              <a:spcBef>
                <a:spcPts val="48"/>
              </a:spcBef>
            </a:pPr>
            <a:r>
              <a:rPr sz="1200" spc="3" dirty="0">
                <a:latin typeface="Arial"/>
                <a:cs typeface="Arial"/>
              </a:rPr>
              <a:t>El </a:t>
            </a:r>
            <a:r>
              <a:rPr sz="1200" spc="-3" dirty="0">
                <a:latin typeface="Arial"/>
                <a:cs typeface="Arial"/>
              </a:rPr>
              <a:t>currículum </a:t>
            </a:r>
            <a:r>
              <a:rPr sz="1200" spc="3" dirty="0">
                <a:latin typeface="Arial"/>
                <a:cs typeface="Arial"/>
              </a:rPr>
              <a:t>correspon al del batxillerat 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3" dirty="0">
                <a:latin typeface="Arial"/>
                <a:cs typeface="Arial"/>
              </a:rPr>
              <a:t>establert per la </a:t>
            </a:r>
            <a:r>
              <a:rPr sz="1200" spc="5" dirty="0">
                <a:latin typeface="Arial"/>
                <a:cs typeface="Arial"/>
              </a:rPr>
              <a:t>LOMLOE, de </a:t>
            </a:r>
            <a:r>
              <a:rPr sz="1200" spc="3" dirty="0">
                <a:latin typeface="Arial"/>
                <a:cs typeface="Arial"/>
              </a:rPr>
              <a:t>la mateixa 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manera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que</a:t>
            </a:r>
            <a:r>
              <a:rPr sz="1200" spc="3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en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" dirty="0">
                <a:latin typeface="Arial"/>
                <a:cs typeface="Arial"/>
              </a:rPr>
              <a:t>la </a:t>
            </a:r>
            <a:r>
              <a:rPr sz="1200" spc="5" dirty="0">
                <a:latin typeface="Arial"/>
                <a:cs typeface="Arial"/>
              </a:rPr>
              <a:t>PAU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3" dirty="0">
                <a:latin typeface="Arial"/>
                <a:cs typeface="Arial"/>
              </a:rPr>
              <a:t>2024.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76518" y="2861477"/>
            <a:ext cx="2934981" cy="855555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 marL="6350" marR="2540" algn="just">
              <a:lnSpc>
                <a:spcPct val="114900"/>
              </a:lnSpc>
              <a:spcBef>
                <a:spcPts val="48"/>
              </a:spcBef>
            </a:pPr>
            <a:r>
              <a:rPr sz="1200" spc="5" dirty="0">
                <a:latin typeface="Arial"/>
                <a:cs typeface="Arial"/>
              </a:rPr>
              <a:t>Segons </a:t>
            </a:r>
            <a:r>
              <a:rPr sz="1200" spc="3" dirty="0">
                <a:latin typeface="Arial"/>
                <a:cs typeface="Arial"/>
              </a:rPr>
              <a:t>el </a:t>
            </a:r>
            <a:r>
              <a:rPr sz="1200" spc="8" dirty="0">
                <a:latin typeface="Arial"/>
                <a:cs typeface="Arial"/>
              </a:rPr>
              <a:t>RD </a:t>
            </a:r>
            <a:r>
              <a:rPr sz="1200" spc="5" dirty="0">
                <a:latin typeface="Arial"/>
                <a:cs typeface="Arial"/>
              </a:rPr>
              <a:t>534/2024 </a:t>
            </a:r>
            <a:r>
              <a:rPr sz="1200" spc="3" dirty="0">
                <a:latin typeface="Arial"/>
                <a:cs typeface="Arial"/>
              </a:rPr>
              <a:t>publicat el </a:t>
            </a:r>
            <a:r>
              <a:rPr sz="1200" spc="5" dirty="0">
                <a:latin typeface="Arial"/>
                <a:cs typeface="Arial"/>
              </a:rPr>
              <a:t>12 de 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3" dirty="0">
                <a:latin typeface="Arial"/>
                <a:cs typeface="Arial"/>
              </a:rPr>
              <a:t>juny: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adequació</a:t>
            </a:r>
            <a:r>
              <a:rPr sz="1200" b="1" spc="3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dels</a:t>
            </a:r>
            <a:r>
              <a:rPr sz="1200" b="1" spc="3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models</a:t>
            </a:r>
            <a:r>
              <a:rPr sz="1200" b="1" spc="3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d’examen </a:t>
            </a:r>
            <a:r>
              <a:rPr sz="1200" b="1" spc="-253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a </a:t>
            </a:r>
            <a:r>
              <a:rPr sz="1200" b="1" spc="3" dirty="0">
                <a:latin typeface="Arial"/>
                <a:cs typeface="Arial"/>
              </a:rPr>
              <a:t>la </a:t>
            </a:r>
            <a:r>
              <a:rPr sz="1200" b="1" spc="5" dirty="0">
                <a:latin typeface="Arial"/>
                <a:cs typeface="Arial"/>
              </a:rPr>
              <a:t>nova normativa, seguint els punts </a:t>
            </a:r>
            <a:r>
              <a:rPr sz="1200" b="1" spc="-25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següents: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762000" y="908720"/>
            <a:ext cx="7696200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pic>
        <p:nvPicPr>
          <p:cNvPr id="41" name="Imat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24" y="6183843"/>
            <a:ext cx="5184576" cy="591344"/>
          </a:xfrm>
          <a:prstGeom prst="rect">
            <a:avLst/>
          </a:prstGeom>
        </p:spPr>
      </p:pic>
      <p:sp>
        <p:nvSpPr>
          <p:cNvPr id="5" name="Conteni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CD149-8C1A-F943-A0DB-B4613D8E303F}" type="slidenum">
              <a:rPr lang="ca-ES" altLang="ca-ES" smtClean="0"/>
              <a:pPr>
                <a:defRPr/>
              </a:pPr>
              <a:t>6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5298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33D0DAD-6FA8-A546-B7E5-F01E17833B68}" type="slidenum">
              <a:rPr lang="ca-ES" altLang="ca-ES" smtClean="0"/>
              <a:pPr>
                <a:defRPr/>
              </a:pPr>
              <a:t>60</a:t>
            </a:fld>
            <a:endParaRPr lang="ca-ES" altLang="ca-ES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2"/>
          <a:srcRect r="10690"/>
          <a:stretch/>
        </p:blipFill>
        <p:spPr>
          <a:xfrm>
            <a:off x="251520" y="1340768"/>
            <a:ext cx="8424935" cy="4804183"/>
          </a:xfrm>
          <a:prstGeom prst="rect">
            <a:avLst/>
          </a:prstGeom>
        </p:spPr>
      </p:pic>
      <p:sp>
        <p:nvSpPr>
          <p:cNvPr id="7" name="Títol 1">
            <a:extLst>
              <a:ext uri="{FF2B5EF4-FFF2-40B4-BE49-F238E27FC236}">
                <a16:creationId xmlns:a16="http://schemas.microsoft.com/office/drawing/2014/main" id="{3C42475A-F804-974E-B880-0D367A5A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Exemple d’assignació de places, 2a assignació</a:t>
            </a:r>
            <a:endParaRPr lang="ca-ES" altLang="ca-ES" dirty="0"/>
          </a:p>
        </p:txBody>
      </p:sp>
      <p:sp>
        <p:nvSpPr>
          <p:cNvPr id="8" name="QuadreDeText 7"/>
          <p:cNvSpPr txBox="1"/>
          <p:nvPr/>
        </p:nvSpPr>
        <p:spPr>
          <a:xfrm>
            <a:off x="4680992" y="347759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 smtClean="0">
                <a:latin typeface="+mj-lt"/>
              </a:rPr>
              <a:t>24 DE JULIOL</a:t>
            </a:r>
            <a:endParaRPr lang="ca-ES" sz="12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6371" y="4313449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200" b="1" dirty="0" smtClean="0">
                <a:latin typeface="+mn-lt"/>
              </a:rPr>
              <a:t>24 </a:t>
            </a:r>
            <a:r>
              <a:rPr lang="ca-ES" sz="1200" b="1" dirty="0">
                <a:latin typeface="+mn-lt"/>
              </a:rPr>
              <a:t>DE JULIOL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5166" y="5248000"/>
            <a:ext cx="1015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200" b="1" dirty="0" smtClean="0"/>
              <a:t>24 </a:t>
            </a:r>
            <a:r>
              <a:rPr lang="ca-ES" sz="1200" b="1" dirty="0"/>
              <a:t>DE JULIOL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7106" y="1268760"/>
            <a:ext cx="2232248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1763688" y="1268760"/>
            <a:ext cx="24482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dirty="0" smtClean="0">
                <a:latin typeface="+mn-lt"/>
              </a:rPr>
              <a:t>1a Preferència/assignació</a:t>
            </a:r>
            <a:endParaRPr lang="ca-ES" sz="15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61245" y="1583541"/>
            <a:ext cx="1603970" cy="33329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7" name="QuadreDeText 16"/>
          <p:cNvSpPr txBox="1"/>
          <p:nvPr/>
        </p:nvSpPr>
        <p:spPr>
          <a:xfrm>
            <a:off x="2159596" y="1593667"/>
            <a:ext cx="1620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500" b="1" dirty="0" smtClean="0">
                <a:latin typeface="+mn-lt"/>
              </a:rPr>
              <a:t>Medicina UB</a:t>
            </a:r>
            <a:endParaRPr lang="ca-ES" sz="1500" b="1" dirty="0">
              <a:latin typeface="+mn-lt"/>
            </a:endParaRPr>
          </a:p>
        </p:txBody>
      </p:sp>
      <p:sp>
        <p:nvSpPr>
          <p:cNvPr id="18" name="QuadreDeText 17"/>
          <p:cNvSpPr txBox="1"/>
          <p:nvPr/>
        </p:nvSpPr>
        <p:spPr>
          <a:xfrm>
            <a:off x="4129522" y="1268760"/>
            <a:ext cx="238669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500" dirty="0">
                <a:latin typeface="+mn-lt"/>
              </a:rPr>
              <a:t>2</a:t>
            </a:r>
            <a:r>
              <a:rPr lang="ca-ES" sz="1500" dirty="0" smtClean="0">
                <a:latin typeface="+mn-lt"/>
              </a:rPr>
              <a:t>a Preferència/assignació</a:t>
            </a:r>
          </a:p>
          <a:p>
            <a:endParaRPr lang="ca-ES" sz="1500" dirty="0">
              <a:latin typeface="+mn-lt"/>
            </a:endParaRPr>
          </a:p>
        </p:txBody>
      </p:sp>
      <p:sp>
        <p:nvSpPr>
          <p:cNvPr id="19" name="Fletxa esquerra 18"/>
          <p:cNvSpPr/>
          <p:nvPr/>
        </p:nvSpPr>
        <p:spPr>
          <a:xfrm>
            <a:off x="8244408" y="5589240"/>
            <a:ext cx="701973" cy="361753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0796" y="1556792"/>
            <a:ext cx="1603970" cy="33329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1" name="QuadreDeText 20"/>
          <p:cNvSpPr txBox="1"/>
          <p:nvPr/>
        </p:nvSpPr>
        <p:spPr>
          <a:xfrm>
            <a:off x="4535860" y="1556792"/>
            <a:ext cx="1620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500" b="1" dirty="0" smtClean="0">
                <a:latin typeface="+mn-lt"/>
              </a:rPr>
              <a:t>Medicina URV</a:t>
            </a:r>
            <a:endParaRPr lang="ca-ES" sz="1500" b="1" dirty="0">
              <a:latin typeface="+mn-lt"/>
            </a:endParaRPr>
          </a:p>
        </p:txBody>
      </p:sp>
      <p:sp>
        <p:nvSpPr>
          <p:cNvPr id="22" name="QuadreDeText 21"/>
          <p:cNvSpPr txBox="1"/>
          <p:nvPr/>
        </p:nvSpPr>
        <p:spPr>
          <a:xfrm>
            <a:off x="6416333" y="1268760"/>
            <a:ext cx="238669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500" dirty="0" smtClean="0">
                <a:latin typeface="+mn-lt"/>
              </a:rPr>
              <a:t>3a Preferència/assignació</a:t>
            </a:r>
          </a:p>
          <a:p>
            <a:endParaRPr lang="ca-ES" sz="15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27607" y="1556792"/>
            <a:ext cx="1603970" cy="33329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4" name="QuadreDeText 23"/>
          <p:cNvSpPr txBox="1"/>
          <p:nvPr/>
        </p:nvSpPr>
        <p:spPr>
          <a:xfrm>
            <a:off x="6822671" y="1556792"/>
            <a:ext cx="1620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500" b="1" dirty="0" smtClean="0">
                <a:latin typeface="+mn-lt"/>
              </a:rPr>
              <a:t>Medicina UdG</a:t>
            </a:r>
            <a:endParaRPr lang="ca-ES" sz="1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9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ítol 1">
            <a:extLst>
              <a:ext uri="{FF2B5EF4-FFF2-40B4-BE49-F238E27FC236}">
                <a16:creationId xmlns:a16="http://schemas.microsoft.com/office/drawing/2014/main" id="{8BC2C1BE-0578-C54D-9734-062B74D2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https://universitats.gencat.cat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61</a:t>
            </a:fld>
            <a:endParaRPr lang="ca-ES" altLang="ca-ES"/>
          </a:p>
        </p:txBody>
      </p:sp>
      <p:grpSp>
        <p:nvGrpSpPr>
          <p:cNvPr id="67587" name="Agrupa 17">
            <a:extLst>
              <a:ext uri="{FF2B5EF4-FFF2-40B4-BE49-F238E27FC236}">
                <a16:creationId xmlns:a16="http://schemas.microsoft.com/office/drawing/2014/main" id="{3097E1A7-789B-8E49-B9AE-5D7EEA99B221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1412875"/>
            <a:ext cx="5969000" cy="4392613"/>
            <a:chOff x="1619672" y="1412776"/>
            <a:chExt cx="5630569" cy="4143824"/>
          </a:xfrm>
        </p:grpSpPr>
        <p:sp>
          <p:nvSpPr>
            <p:cNvPr id="6" name="Rectangle arrodonit 1">
              <a:extLst>
                <a:ext uri="{FF2B5EF4-FFF2-40B4-BE49-F238E27FC236}">
                  <a16:creationId xmlns:a16="http://schemas.microsoft.com/office/drawing/2014/main" id="{7EC13EC3-6F04-004A-AFB0-5D0DDE316C96}"/>
                </a:ext>
              </a:extLst>
            </p:cNvPr>
            <p:cNvSpPr/>
            <p:nvPr/>
          </p:nvSpPr>
          <p:spPr>
            <a:xfrm>
              <a:off x="1619672" y="1412776"/>
              <a:ext cx="5630569" cy="3622664"/>
            </a:xfrm>
            <a:prstGeom prst="roundRect">
              <a:avLst>
                <a:gd name="adj" fmla="val 4573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3182C4AB-E646-1742-A0E6-946613357BD5}"/>
                </a:ext>
              </a:extLst>
            </p:cNvPr>
            <p:cNvSpPr/>
            <p:nvPr/>
          </p:nvSpPr>
          <p:spPr>
            <a:xfrm>
              <a:off x="4074061" y="4894666"/>
              <a:ext cx="600494" cy="60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BEF88424-DE16-A24C-A930-E4F5CC5C4BA1}"/>
                </a:ext>
              </a:extLst>
            </p:cNvPr>
            <p:cNvSpPr/>
            <p:nvPr/>
          </p:nvSpPr>
          <p:spPr>
            <a:xfrm flipV="1">
              <a:off x="3511005" y="5360416"/>
              <a:ext cx="1726608" cy="196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B50C5918-D537-9F48-AB21-53B94C3BE519}"/>
                </a:ext>
              </a:extLst>
            </p:cNvPr>
            <p:cNvSpPr/>
            <p:nvPr/>
          </p:nvSpPr>
          <p:spPr>
            <a:xfrm>
              <a:off x="4410997" y="1465192"/>
              <a:ext cx="100332" cy="1108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11" name="Rectangle arrodonit 4">
              <a:extLst>
                <a:ext uri="{FF2B5EF4-FFF2-40B4-BE49-F238E27FC236}">
                  <a16:creationId xmlns:a16="http://schemas.microsoft.com/office/drawing/2014/main" id="{0E33C817-7E5C-A641-A458-A87D2B4225E1}"/>
                </a:ext>
              </a:extLst>
            </p:cNvPr>
            <p:cNvSpPr/>
            <p:nvPr/>
          </p:nvSpPr>
          <p:spPr>
            <a:xfrm>
              <a:off x="1824829" y="1611956"/>
              <a:ext cx="5272668" cy="1362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67598" name="Rectangle 9">
              <a:extLst>
                <a:ext uri="{FF2B5EF4-FFF2-40B4-BE49-F238E27FC236}">
                  <a16:creationId xmlns:a16="http://schemas.microsoft.com/office/drawing/2014/main" id="{79B7F4CB-E72D-9443-A1BB-589C5A0F7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173" y="1584395"/>
              <a:ext cx="1223604" cy="1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700">
                  <a:latin typeface="Helvetica" pitchFamily="2" charset="0"/>
                </a:rPr>
                <a:t>www.universitats.gencat.cat</a:t>
              </a:r>
              <a:endParaRPr lang="ca-ES" altLang="es-ES" sz="700">
                <a:latin typeface="Calibri" panose="020F0502020204030204" pitchFamily="34" charset="0"/>
              </a:endParaRPr>
            </a:p>
          </p:txBody>
        </p:sp>
        <p:sp>
          <p:nvSpPr>
            <p:cNvPr id="13" name="Rectangle arrodonit 16">
              <a:extLst>
                <a:ext uri="{FF2B5EF4-FFF2-40B4-BE49-F238E27FC236}">
                  <a16:creationId xmlns:a16="http://schemas.microsoft.com/office/drawing/2014/main" id="{4DFCD890-7BDC-D64F-9E8F-48412CCA0FCC}"/>
                </a:ext>
              </a:extLst>
            </p:cNvPr>
            <p:cNvSpPr/>
            <p:nvPr/>
          </p:nvSpPr>
          <p:spPr>
            <a:xfrm>
              <a:off x="1824829" y="4094955"/>
              <a:ext cx="5272668" cy="73531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grpSp>
          <p:nvGrpSpPr>
            <p:cNvPr id="67600" name="Agrupa 14">
              <a:extLst>
                <a:ext uri="{FF2B5EF4-FFF2-40B4-BE49-F238E27FC236}">
                  <a16:creationId xmlns:a16="http://schemas.microsoft.com/office/drawing/2014/main" id="{6A2B6B52-CFB9-694F-9B4E-6F06642CF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5361" y="1646089"/>
              <a:ext cx="357218" cy="74358"/>
              <a:chOff x="6655361" y="1646089"/>
              <a:chExt cx="357218" cy="74358"/>
            </a:xfrm>
          </p:grpSpPr>
          <p:sp>
            <p:nvSpPr>
              <p:cNvPr id="15" name="Oval 18">
                <a:extLst>
                  <a:ext uri="{FF2B5EF4-FFF2-40B4-BE49-F238E27FC236}">
                    <a16:creationId xmlns:a16="http://schemas.microsoft.com/office/drawing/2014/main" id="{3F3B6636-F21C-7140-ACCB-E7570263BA77}"/>
                  </a:ext>
                </a:extLst>
              </p:cNvPr>
              <p:cNvSpPr/>
              <p:nvPr/>
            </p:nvSpPr>
            <p:spPr>
              <a:xfrm>
                <a:off x="6795004" y="1649395"/>
                <a:ext cx="76373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16" name="Oval 20">
                <a:extLst>
                  <a:ext uri="{FF2B5EF4-FFF2-40B4-BE49-F238E27FC236}">
                    <a16:creationId xmlns:a16="http://schemas.microsoft.com/office/drawing/2014/main" id="{8F2CC295-A338-C042-8F09-3A6C0B7112B1}"/>
                  </a:ext>
                </a:extLst>
              </p:cNvPr>
              <p:cNvSpPr/>
              <p:nvPr/>
            </p:nvSpPr>
            <p:spPr>
              <a:xfrm>
                <a:off x="6655737" y="1646399"/>
                <a:ext cx="76372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17" name="Oval 21">
                <a:extLst>
                  <a:ext uri="{FF2B5EF4-FFF2-40B4-BE49-F238E27FC236}">
                    <a16:creationId xmlns:a16="http://schemas.microsoft.com/office/drawing/2014/main" id="{58349BEC-6EBC-A54A-BF90-A7744DD5E567}"/>
                  </a:ext>
                </a:extLst>
              </p:cNvPr>
              <p:cNvSpPr/>
              <p:nvPr/>
            </p:nvSpPr>
            <p:spPr>
              <a:xfrm>
                <a:off x="6935768" y="1646399"/>
                <a:ext cx="76373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</p:grpSp>
      </p:grp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2"/>
          <a:srcRect l="19649" t="689" r="11012" b="-1"/>
          <a:stretch/>
        </p:blipFill>
        <p:spPr>
          <a:xfrm>
            <a:off x="1804987" y="1774825"/>
            <a:ext cx="5589587" cy="3260726"/>
          </a:xfrm>
          <a:prstGeom prst="rect">
            <a:avLst/>
          </a:prstGeom>
        </p:spPr>
      </p:pic>
      <p:grpSp>
        <p:nvGrpSpPr>
          <p:cNvPr id="67589" name="Agrupa 6">
            <a:extLst>
              <a:ext uri="{FF2B5EF4-FFF2-40B4-BE49-F238E27FC236}">
                <a16:creationId xmlns:a16="http://schemas.microsoft.com/office/drawing/2014/main" id="{659B16E3-7BFD-8F43-83DF-EA8F0115BA04}"/>
              </a:ext>
            </a:extLst>
          </p:cNvPr>
          <p:cNvGrpSpPr>
            <a:grpSpLocks/>
          </p:cNvGrpSpPr>
          <p:nvPr/>
        </p:nvGrpSpPr>
        <p:grpSpPr bwMode="auto">
          <a:xfrm>
            <a:off x="5396411" y="4749799"/>
            <a:ext cx="3595688" cy="630238"/>
            <a:chOff x="4734216" y="5478596"/>
            <a:chExt cx="3596301" cy="630454"/>
          </a:xfrm>
        </p:grpSpPr>
        <p:sp>
          <p:nvSpPr>
            <p:cNvPr id="19" name="Rectangle arrodonit 6">
              <a:extLst>
                <a:ext uri="{FF2B5EF4-FFF2-40B4-BE49-F238E27FC236}">
                  <a16:creationId xmlns:a16="http://schemas.microsoft.com/office/drawing/2014/main" id="{6ABBED35-E9A3-7A46-B174-6544D8629628}"/>
                </a:ext>
              </a:extLst>
            </p:cNvPr>
            <p:cNvSpPr/>
            <p:nvPr/>
          </p:nvSpPr>
          <p:spPr>
            <a:xfrm>
              <a:off x="4734216" y="5478596"/>
              <a:ext cx="3293036" cy="46053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67591" name="Imatge 4">
              <a:extLst>
                <a:ext uri="{FF2B5EF4-FFF2-40B4-BE49-F238E27FC236}">
                  <a16:creationId xmlns:a16="http://schemas.microsoft.com/office/drawing/2014/main" id="{6B1FEA5F-D08D-8747-8211-AA051C35B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7770980" y="5619327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2" name="Rectangle 5">
              <a:extLst>
                <a:ext uri="{FF2B5EF4-FFF2-40B4-BE49-F238E27FC236}">
                  <a16:creationId xmlns:a16="http://schemas.microsoft.com/office/drawing/2014/main" id="{E797B381-A71D-7C40-B9A2-2A3373C2A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550" y="5524150"/>
              <a:ext cx="2480589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dirty="0">
                  <a:hlinkClick r:id="rId4"/>
                </a:rPr>
                <a:t>universitats.gencat.cat</a:t>
              </a:r>
              <a:endParaRPr lang="ca-ES" altLang="ca-E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ítol 1">
            <a:extLst>
              <a:ext uri="{FF2B5EF4-FFF2-40B4-BE49-F238E27FC236}">
                <a16:creationId xmlns:a16="http://schemas.microsoft.com/office/drawing/2014/main" id="{FAE25A57-CBB8-2F4F-B038-D58E847A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51656"/>
          </a:xfrm>
          <a:noFill/>
          <a:ln w="9525"/>
        </p:spPr>
        <p:txBody>
          <a:bodyPr/>
          <a:lstStyle/>
          <a:p>
            <a:pPr eaLnBrk="1" hangingPunct="1"/>
            <a:r>
              <a:rPr lang="ca-ES" altLang="ca-ES" dirty="0"/>
              <a:t>Posa’t a prova: test d’ajuda</a:t>
            </a:r>
            <a:endParaRPr lang="ca-ES" altLang="ca-ES" dirty="0">
              <a:solidFill>
                <a:schemeClr val="tx1"/>
              </a:solidFill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62</a:t>
            </a:fld>
            <a:endParaRPr lang="ca-ES" altLang="ca-ES"/>
          </a:p>
        </p:txBody>
      </p:sp>
      <p:grpSp>
        <p:nvGrpSpPr>
          <p:cNvPr id="69635" name="Agrupa 17">
            <a:extLst>
              <a:ext uri="{FF2B5EF4-FFF2-40B4-BE49-F238E27FC236}">
                <a16:creationId xmlns:a16="http://schemas.microsoft.com/office/drawing/2014/main" id="{0B9057E1-30C9-D54A-A2E5-1C3B665EDA8C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1412875"/>
            <a:ext cx="5969000" cy="4392613"/>
            <a:chOff x="1619672" y="1412776"/>
            <a:chExt cx="5630569" cy="4143824"/>
          </a:xfrm>
        </p:grpSpPr>
        <p:sp>
          <p:nvSpPr>
            <p:cNvPr id="6" name="Rectangle arrodonit 1">
              <a:extLst>
                <a:ext uri="{FF2B5EF4-FFF2-40B4-BE49-F238E27FC236}">
                  <a16:creationId xmlns:a16="http://schemas.microsoft.com/office/drawing/2014/main" id="{6DDD4215-2DC6-5948-BA52-5CB8F5EE9048}"/>
                </a:ext>
              </a:extLst>
            </p:cNvPr>
            <p:cNvSpPr/>
            <p:nvPr/>
          </p:nvSpPr>
          <p:spPr>
            <a:xfrm>
              <a:off x="1619672" y="1412776"/>
              <a:ext cx="5630569" cy="3622664"/>
            </a:xfrm>
            <a:prstGeom prst="roundRect">
              <a:avLst>
                <a:gd name="adj" fmla="val 4573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C2218759-FFD1-F04C-8623-C629016637E9}"/>
                </a:ext>
              </a:extLst>
            </p:cNvPr>
            <p:cNvSpPr/>
            <p:nvPr/>
          </p:nvSpPr>
          <p:spPr>
            <a:xfrm>
              <a:off x="4074061" y="4894666"/>
              <a:ext cx="600494" cy="60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9FE57536-4527-2F47-BD22-A2D98B843C88}"/>
                </a:ext>
              </a:extLst>
            </p:cNvPr>
            <p:cNvSpPr/>
            <p:nvPr/>
          </p:nvSpPr>
          <p:spPr>
            <a:xfrm flipV="1">
              <a:off x="3511005" y="5360416"/>
              <a:ext cx="1726608" cy="1961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8681C5CE-349C-B14D-96F2-A8B5B632D226}"/>
                </a:ext>
              </a:extLst>
            </p:cNvPr>
            <p:cNvSpPr/>
            <p:nvPr/>
          </p:nvSpPr>
          <p:spPr>
            <a:xfrm>
              <a:off x="4410997" y="1465192"/>
              <a:ext cx="100332" cy="1108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10" name="Rectangle arrodonit 4">
              <a:extLst>
                <a:ext uri="{FF2B5EF4-FFF2-40B4-BE49-F238E27FC236}">
                  <a16:creationId xmlns:a16="http://schemas.microsoft.com/office/drawing/2014/main" id="{02E0E777-8303-1B40-9231-8B4F0EBC0C37}"/>
                </a:ext>
              </a:extLst>
            </p:cNvPr>
            <p:cNvSpPr/>
            <p:nvPr/>
          </p:nvSpPr>
          <p:spPr>
            <a:xfrm>
              <a:off x="1824829" y="1611956"/>
              <a:ext cx="5272668" cy="1362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69646" name="Rectangle 9">
              <a:extLst>
                <a:ext uri="{FF2B5EF4-FFF2-40B4-BE49-F238E27FC236}">
                  <a16:creationId xmlns:a16="http://schemas.microsoft.com/office/drawing/2014/main" id="{3CBDAE0B-276C-5A46-9732-D29B65654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173" y="1584395"/>
              <a:ext cx="1261408" cy="188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700">
                  <a:latin typeface="Helvetica" pitchFamily="2" charset="0"/>
                </a:rPr>
                <a:t>www.posataprova.gencat.cat</a:t>
              </a:r>
              <a:endParaRPr lang="ca-ES" altLang="es-ES" sz="700">
                <a:latin typeface="Calibri" panose="020F0502020204030204" pitchFamily="34" charset="0"/>
              </a:endParaRPr>
            </a:p>
          </p:txBody>
        </p:sp>
        <p:sp>
          <p:nvSpPr>
            <p:cNvPr id="12" name="Rectangle arrodonit 16">
              <a:extLst>
                <a:ext uri="{FF2B5EF4-FFF2-40B4-BE49-F238E27FC236}">
                  <a16:creationId xmlns:a16="http://schemas.microsoft.com/office/drawing/2014/main" id="{677A3CAA-158D-6F48-8B33-FF818E4A38B0}"/>
                </a:ext>
              </a:extLst>
            </p:cNvPr>
            <p:cNvSpPr/>
            <p:nvPr/>
          </p:nvSpPr>
          <p:spPr>
            <a:xfrm>
              <a:off x="1824829" y="4094955"/>
              <a:ext cx="5272668" cy="73531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grpSp>
          <p:nvGrpSpPr>
            <p:cNvPr id="69648" name="Agrupa 14">
              <a:extLst>
                <a:ext uri="{FF2B5EF4-FFF2-40B4-BE49-F238E27FC236}">
                  <a16:creationId xmlns:a16="http://schemas.microsoft.com/office/drawing/2014/main" id="{C36B7BCD-9EE7-B745-9B5C-A2FBE19857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5361" y="1646089"/>
              <a:ext cx="357218" cy="74358"/>
              <a:chOff x="6655361" y="1646089"/>
              <a:chExt cx="357218" cy="74358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id="{521FF51D-C404-F440-B7F4-42E859EEF196}"/>
                  </a:ext>
                </a:extLst>
              </p:cNvPr>
              <p:cNvSpPr/>
              <p:nvPr/>
            </p:nvSpPr>
            <p:spPr>
              <a:xfrm>
                <a:off x="6795004" y="1649395"/>
                <a:ext cx="76373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15" name="Oval 20">
                <a:extLst>
                  <a:ext uri="{FF2B5EF4-FFF2-40B4-BE49-F238E27FC236}">
                    <a16:creationId xmlns:a16="http://schemas.microsoft.com/office/drawing/2014/main" id="{70EB5FFF-32BE-E742-9E43-016066448907}"/>
                  </a:ext>
                </a:extLst>
              </p:cNvPr>
              <p:cNvSpPr/>
              <p:nvPr/>
            </p:nvSpPr>
            <p:spPr>
              <a:xfrm>
                <a:off x="6655737" y="1646399"/>
                <a:ext cx="76372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08D9B561-DCDD-4240-94A3-E4EAD0E1DF0B}"/>
                  </a:ext>
                </a:extLst>
              </p:cNvPr>
              <p:cNvSpPr/>
              <p:nvPr/>
            </p:nvSpPr>
            <p:spPr>
              <a:xfrm>
                <a:off x="6935768" y="1646399"/>
                <a:ext cx="76373" cy="703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</p:grpSp>
      </p:grp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2"/>
          <a:srcRect t="1447"/>
          <a:stretch/>
        </p:blipFill>
        <p:spPr>
          <a:xfrm>
            <a:off x="1804987" y="1772816"/>
            <a:ext cx="5589588" cy="3328392"/>
          </a:xfrm>
          <a:prstGeom prst="rect">
            <a:avLst/>
          </a:prstGeom>
        </p:spPr>
      </p:pic>
      <p:grpSp>
        <p:nvGrpSpPr>
          <p:cNvPr id="69637" name="Agrupa 6">
            <a:extLst>
              <a:ext uri="{FF2B5EF4-FFF2-40B4-BE49-F238E27FC236}">
                <a16:creationId xmlns:a16="http://schemas.microsoft.com/office/drawing/2014/main" id="{D4AA2FC4-8DF1-7B49-BBAB-4159F0DCC8DD}"/>
              </a:ext>
            </a:extLst>
          </p:cNvPr>
          <p:cNvGrpSpPr>
            <a:grpSpLocks/>
          </p:cNvGrpSpPr>
          <p:nvPr/>
        </p:nvGrpSpPr>
        <p:grpSpPr bwMode="auto">
          <a:xfrm>
            <a:off x="5758990" y="4935587"/>
            <a:ext cx="2200936" cy="651693"/>
            <a:chOff x="5373057" y="5534233"/>
            <a:chExt cx="2083740" cy="651917"/>
          </a:xfrm>
        </p:grpSpPr>
        <p:sp>
          <p:nvSpPr>
            <p:cNvPr id="19" name="Rectangle arrodonit 6">
              <a:extLst>
                <a:ext uri="{FF2B5EF4-FFF2-40B4-BE49-F238E27FC236}">
                  <a16:creationId xmlns:a16="http://schemas.microsoft.com/office/drawing/2014/main" id="{A70A3299-1756-8844-B99A-948FC2CCDB21}"/>
                </a:ext>
              </a:extLst>
            </p:cNvPr>
            <p:cNvSpPr/>
            <p:nvPr/>
          </p:nvSpPr>
          <p:spPr>
            <a:xfrm>
              <a:off x="5373057" y="5541251"/>
              <a:ext cx="1754402" cy="46053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69639" name="Imatge 4">
              <a:extLst>
                <a:ext uri="{FF2B5EF4-FFF2-40B4-BE49-F238E27FC236}">
                  <a16:creationId xmlns:a16="http://schemas.microsoft.com/office/drawing/2014/main" id="{9671C5A6-3941-A343-A802-B540AEF5B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6897261" y="5696427"/>
              <a:ext cx="559536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0" name="Rectangle 5">
              <a:extLst>
                <a:ext uri="{FF2B5EF4-FFF2-40B4-BE49-F238E27FC236}">
                  <a16:creationId xmlns:a16="http://schemas.microsoft.com/office/drawing/2014/main" id="{63E3305D-0029-2B45-8E25-E1D275B82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058" y="5534233"/>
              <a:ext cx="1712666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dirty="0">
                  <a:solidFill>
                    <a:srgbClr val="C00000"/>
                  </a:solidFill>
                  <a:latin typeface="Helvetica" pitchFamily="2" charset="0"/>
                  <a:hlinkClick r:id="rId4"/>
                </a:rPr>
                <a:t>Posa't a prova</a:t>
              </a:r>
              <a:endParaRPr lang="ca-ES" altLang="ca-E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ítol 1">
            <a:extLst>
              <a:ext uri="{FF2B5EF4-FFF2-40B4-BE49-F238E27FC236}">
                <a16:creationId xmlns:a16="http://schemas.microsoft.com/office/drawing/2014/main" id="{DF0120C5-60A1-0A47-A3DB-B540A0CCDC4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ca-ES" altLang="ca-ES" dirty="0"/>
              <a:t>Beques i ajuts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63</a:t>
            </a:fld>
            <a:endParaRPr lang="ca-ES" altLang="ca-ES"/>
          </a:p>
        </p:txBody>
      </p:sp>
      <p:sp>
        <p:nvSpPr>
          <p:cNvPr id="70659" name="QuadreDeText 1">
            <a:extLst>
              <a:ext uri="{FF2B5EF4-FFF2-40B4-BE49-F238E27FC236}">
                <a16:creationId xmlns:a16="http://schemas.microsoft.com/office/drawing/2014/main" id="{87DD91DB-82DE-6F44-A769-EB7006BF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216025"/>
            <a:ext cx="6657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000" b="1" dirty="0"/>
              <a:t>Quines beques i quins ajuts a l’estudi puc sol·licitar?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53A6A2-0255-5640-998A-D70C13FA2F29}"/>
              </a:ext>
            </a:extLst>
          </p:cNvPr>
          <p:cNvSpPr/>
          <p:nvPr/>
        </p:nvSpPr>
        <p:spPr>
          <a:xfrm>
            <a:off x="1226491" y="3123187"/>
            <a:ext cx="3345509" cy="18472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Beques </a:t>
            </a:r>
          </a:p>
          <a:p>
            <a:pPr algn="ctr" eaLnBrk="1" hangingPunct="1">
              <a:defRPr/>
            </a:pP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EQUITAT </a:t>
            </a:r>
          </a:p>
          <a:p>
            <a:pPr algn="ctr" eaLnBrk="1" hangingPunct="1">
              <a:defRPr/>
            </a:pPr>
            <a:r>
              <a:rPr lang="ca-ES" sz="1600" dirty="0">
                <a:solidFill>
                  <a:schemeClr val="tx1"/>
                </a:solidFill>
                <a:cs typeface="Arial" pitchFamily="34" charset="0"/>
              </a:rPr>
              <a:t>(AGAUR, Generalitat de Catalunya)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2B8350-4355-944F-AB9E-5424C3DC1B65}"/>
              </a:ext>
            </a:extLst>
          </p:cNvPr>
          <p:cNvSpPr/>
          <p:nvPr/>
        </p:nvSpPr>
        <p:spPr>
          <a:xfrm>
            <a:off x="4716016" y="3123188"/>
            <a:ext cx="3345510" cy="18472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Beques de caràcter</a:t>
            </a:r>
          </a:p>
          <a:p>
            <a:pPr algn="ctr" eaLnBrk="1" hangingPunct="1">
              <a:defRPr/>
            </a:pPr>
            <a:r>
              <a:rPr lang="ca-ES" b="1" dirty="0">
                <a:solidFill>
                  <a:schemeClr val="tx1"/>
                </a:solidFill>
                <a:cs typeface="Arial" pitchFamily="34" charset="0"/>
              </a:rPr>
              <a:t>general i de mobilitat </a:t>
            </a:r>
          </a:p>
          <a:p>
            <a:pPr algn="ctr" eaLnBrk="1" hangingPunct="1">
              <a:defRPr/>
            </a:pPr>
            <a:r>
              <a:rPr lang="ca-ES" sz="1600" dirty="0">
                <a:solidFill>
                  <a:schemeClr val="tx1"/>
                </a:solidFill>
                <a:cs typeface="Arial" pitchFamily="34" charset="0"/>
              </a:rPr>
              <a:t>(Ministeri d’Educació i Formació Professional)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90ED7D2-F041-6344-880F-D521C5AC5E3C}"/>
              </a:ext>
            </a:extLst>
          </p:cNvPr>
          <p:cNvSpPr/>
          <p:nvPr/>
        </p:nvSpPr>
        <p:spPr>
          <a:xfrm>
            <a:off x="3817620" y="1891854"/>
            <a:ext cx="1569665" cy="156966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341480C-1E76-054E-8504-932A86317938}"/>
              </a:ext>
            </a:extLst>
          </p:cNvPr>
          <p:cNvGrpSpPr/>
          <p:nvPr/>
        </p:nvGrpSpPr>
        <p:grpSpPr>
          <a:xfrm>
            <a:off x="3961782" y="1984765"/>
            <a:ext cx="1281345" cy="1138423"/>
            <a:chOff x="3461616" y="1506891"/>
            <a:chExt cx="1698598" cy="1652471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DED7DD3A-F845-A442-AACD-82A971D3E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22743"/>
            <a:stretch/>
          </p:blipFill>
          <p:spPr>
            <a:xfrm>
              <a:off x="3565064" y="1506891"/>
              <a:ext cx="1491701" cy="1152443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8470FDBD-4062-C147-968E-A6EADE5AB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43874" b="19462"/>
            <a:stretch/>
          </p:blipFill>
          <p:spPr>
            <a:xfrm>
              <a:off x="3461616" y="2536590"/>
              <a:ext cx="1698598" cy="622772"/>
            </a:xfrm>
            <a:prstGeom prst="rect">
              <a:avLst/>
            </a:prstGeom>
          </p:spPr>
        </p:pic>
      </p:grpSp>
      <p:grpSp>
        <p:nvGrpSpPr>
          <p:cNvPr id="17" name="Agrupa 6">
            <a:extLst>
              <a:ext uri="{FF2B5EF4-FFF2-40B4-BE49-F238E27FC236}">
                <a16:creationId xmlns:a16="http://schemas.microsoft.com/office/drawing/2014/main" id="{8EF55A4A-2F83-2D4A-A12C-D70BA754A0BE}"/>
              </a:ext>
            </a:extLst>
          </p:cNvPr>
          <p:cNvGrpSpPr>
            <a:grpSpLocks/>
          </p:cNvGrpSpPr>
          <p:nvPr/>
        </p:nvGrpSpPr>
        <p:grpSpPr bwMode="auto">
          <a:xfrm>
            <a:off x="4764856" y="4800290"/>
            <a:ext cx="3767584" cy="701949"/>
            <a:chOff x="4307170" y="5478596"/>
            <a:chExt cx="4023347" cy="702190"/>
          </a:xfrm>
        </p:grpSpPr>
        <p:sp>
          <p:nvSpPr>
            <p:cNvPr id="18" name="Rectangle arrodonit 6">
              <a:extLst>
                <a:ext uri="{FF2B5EF4-FFF2-40B4-BE49-F238E27FC236}">
                  <a16:creationId xmlns:a16="http://schemas.microsoft.com/office/drawing/2014/main" id="{9848F3AD-111B-7C4E-97F5-C10BD685D1EB}"/>
                </a:ext>
              </a:extLst>
            </p:cNvPr>
            <p:cNvSpPr/>
            <p:nvPr/>
          </p:nvSpPr>
          <p:spPr>
            <a:xfrm>
              <a:off x="4307170" y="5478596"/>
              <a:ext cx="3720087" cy="46053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19" name="Imatge 4">
              <a:extLst>
                <a:ext uri="{FF2B5EF4-FFF2-40B4-BE49-F238E27FC236}">
                  <a16:creationId xmlns:a16="http://schemas.microsoft.com/office/drawing/2014/main" id="{B4488C10-3BB4-4F44-83E5-EA85F73B2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7770980" y="5619327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91435519-A260-E64B-A3C6-01138FD29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531" y="5534233"/>
              <a:ext cx="3510387" cy="646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800" dirty="0">
                  <a:solidFill>
                    <a:srgbClr val="C00000"/>
                  </a:solidFill>
                  <a:hlinkClick r:id="rId7"/>
                </a:rPr>
                <a:t>https://sede.educacion.gob.es</a:t>
              </a:r>
              <a:endParaRPr lang="ca-ES" altLang="ca-ES" sz="1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Agrupa 6">
            <a:extLst>
              <a:ext uri="{FF2B5EF4-FFF2-40B4-BE49-F238E27FC236}">
                <a16:creationId xmlns:a16="http://schemas.microsoft.com/office/drawing/2014/main" id="{EA28769F-C5ED-2B4B-BF01-A85B27F09F4F}"/>
              </a:ext>
            </a:extLst>
          </p:cNvPr>
          <p:cNvGrpSpPr>
            <a:grpSpLocks/>
          </p:cNvGrpSpPr>
          <p:nvPr/>
        </p:nvGrpSpPr>
        <p:grpSpPr bwMode="auto">
          <a:xfrm>
            <a:off x="1436450" y="4782042"/>
            <a:ext cx="3181843" cy="630238"/>
            <a:chOff x="5148182" y="5478596"/>
            <a:chExt cx="3182335" cy="630454"/>
          </a:xfrm>
        </p:grpSpPr>
        <p:sp>
          <p:nvSpPr>
            <p:cNvPr id="22" name="Rectangle arrodonit 6">
              <a:extLst>
                <a:ext uri="{FF2B5EF4-FFF2-40B4-BE49-F238E27FC236}">
                  <a16:creationId xmlns:a16="http://schemas.microsoft.com/office/drawing/2014/main" id="{38403BB3-AF3B-2840-A9DD-C8D3485DA113}"/>
                </a:ext>
              </a:extLst>
            </p:cNvPr>
            <p:cNvSpPr/>
            <p:nvPr/>
          </p:nvSpPr>
          <p:spPr>
            <a:xfrm>
              <a:off x="5148182" y="5478596"/>
              <a:ext cx="2879074" cy="46053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23" name="Imatge 4">
              <a:extLst>
                <a:ext uri="{FF2B5EF4-FFF2-40B4-BE49-F238E27FC236}">
                  <a16:creationId xmlns:a16="http://schemas.microsoft.com/office/drawing/2014/main" id="{86B0B31C-231B-C647-B7E2-D5D3D8CF4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7770980" y="5619327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F35C8EE7-B3B9-E443-9C99-DF80D29F0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3192" y="5524133"/>
              <a:ext cx="2583222" cy="3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800" dirty="0">
                  <a:solidFill>
                    <a:srgbClr val="C00000"/>
                  </a:solidFill>
                  <a:hlinkClick r:id="rId8"/>
                </a:rPr>
                <a:t>https://agaur.gencat.cat</a:t>
              </a:r>
              <a:endParaRPr lang="ca-ES" altLang="ca-ES" sz="18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0" y="1692039"/>
            <a:ext cx="83982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QuadreDeText 11"/>
          <p:cNvSpPr txBox="1"/>
          <p:nvPr/>
        </p:nvSpPr>
        <p:spPr>
          <a:xfrm>
            <a:off x="494260" y="1291551"/>
            <a:ext cx="8325889" cy="3049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 smtClean="0">
                <a:solidFill>
                  <a:schemeClr val="bg1"/>
                </a:solidFill>
                <a:latin typeface="+mn-lt"/>
              </a:rPr>
              <a:t>26-30 </a:t>
            </a:r>
            <a:r>
              <a:rPr lang="ca-ES" sz="1400" b="1" dirty="0">
                <a:solidFill>
                  <a:schemeClr val="bg1"/>
                </a:solidFill>
                <a:latin typeface="+mn-lt"/>
              </a:rPr>
              <a:t>MARÇ </a:t>
            </a:r>
            <a:r>
              <a:rPr lang="ca-ES" sz="1400" b="1" dirty="0" smtClean="0">
                <a:solidFill>
                  <a:schemeClr val="bg1"/>
                </a:solidFill>
                <a:latin typeface="+mn-lt"/>
              </a:rPr>
              <a:t>2025 </a:t>
            </a:r>
            <a:r>
              <a:rPr lang="ca-ES" sz="1400" dirty="0">
                <a:solidFill>
                  <a:schemeClr val="bg1"/>
                </a:solidFill>
                <a:latin typeface="+mn-lt"/>
              </a:rPr>
              <a:t>– </a:t>
            </a:r>
            <a:r>
              <a:rPr lang="ca-ES" sz="1400" b="1" dirty="0">
                <a:solidFill>
                  <a:schemeClr val="bg1"/>
                </a:solidFill>
                <a:latin typeface="+mn-lt"/>
              </a:rPr>
              <a:t>RECINTE MONTJUÏC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698767"/>
            <a:ext cx="430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rgbClr val="C00000"/>
                </a:solidFill>
                <a:latin typeface="Arial" pitchFamily="34" charset="0"/>
                <a:ea typeface="Arial" charset="0"/>
              </a:rPr>
              <a:t>Saló de l’Ensenyament </a:t>
            </a:r>
            <a:r>
              <a:rPr lang="ca-ES" sz="2400" b="1" dirty="0" smtClean="0">
                <a:solidFill>
                  <a:srgbClr val="C00000"/>
                </a:solidFill>
                <a:latin typeface="Arial" pitchFamily="34" charset="0"/>
                <a:ea typeface="Arial" charset="0"/>
              </a:rPr>
              <a:t>2025</a:t>
            </a:r>
            <a:endParaRPr lang="ca-ES" sz="2400" b="1" dirty="0">
              <a:solidFill>
                <a:srgbClr val="C00000"/>
              </a:solidFill>
              <a:latin typeface="Arial" pitchFamily="34" charset="0"/>
              <a:ea typeface="Arial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64</a:t>
            </a:fld>
            <a:endParaRPr lang="ca-ES" altLang="ca-ES"/>
          </a:p>
        </p:txBody>
      </p:sp>
      <p:pic>
        <p:nvPicPr>
          <p:cNvPr id="4098" name="Picture 2" descr="image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454040"/>
            <a:ext cx="7272809" cy="371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ítol 1">
            <a:extLst>
              <a:ext uri="{FF2B5EF4-FFF2-40B4-BE49-F238E27FC236}">
                <a16:creationId xmlns:a16="http://schemas.microsoft.com/office/drawing/2014/main" id="{59893EE6-33E1-AF49-8417-EA0E780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/>
              <a:t>Universitat i discapacitat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65</a:t>
            </a:fld>
            <a:endParaRPr lang="ca-ES" altLang="ca-ES"/>
          </a:p>
        </p:txBody>
      </p:sp>
      <p:pic>
        <p:nvPicPr>
          <p:cNvPr id="71683" name="Picture 5">
            <a:extLst>
              <a:ext uri="{FF2B5EF4-FFF2-40B4-BE49-F238E27FC236}">
                <a16:creationId xmlns:a16="http://schemas.microsoft.com/office/drawing/2014/main" id="{B8FF31DB-3E3E-4049-AD25-21E1FFA0C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168433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QuadreDeText 1">
            <a:extLst>
              <a:ext uri="{FF2B5EF4-FFF2-40B4-BE49-F238E27FC236}">
                <a16:creationId xmlns:a16="http://schemas.microsoft.com/office/drawing/2014/main" id="{C8F5A97C-2532-C24D-AE88-C2D32649D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462" y="1364494"/>
            <a:ext cx="61515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200" b="1" dirty="0"/>
              <a:t>Universitat i discapacitat a Catalunya</a:t>
            </a:r>
          </a:p>
        </p:txBody>
      </p:sp>
      <p:pic>
        <p:nvPicPr>
          <p:cNvPr id="71685" name="Picture 3">
            <a:extLst>
              <a:ext uri="{FF2B5EF4-FFF2-40B4-BE49-F238E27FC236}">
                <a16:creationId xmlns:a16="http://schemas.microsoft.com/office/drawing/2014/main" id="{0CF45C99-6659-7C47-968C-B4226793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392613"/>
            <a:ext cx="23971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QuadreDeText 7">
            <a:extLst>
              <a:ext uri="{FF2B5EF4-FFF2-40B4-BE49-F238E27FC236}">
                <a16:creationId xmlns:a16="http://schemas.microsoft.com/office/drawing/2014/main" id="{9E10D14C-8E32-F540-954D-23F231509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267200"/>
            <a:ext cx="488473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ca-ES" altLang="ca-ES" sz="2000" b="1" dirty="0"/>
              <a:t>Inclusió de persones amb discapacitat</a:t>
            </a:r>
          </a:p>
        </p:txBody>
      </p:sp>
      <p:grpSp>
        <p:nvGrpSpPr>
          <p:cNvPr id="71687" name="Agrupa 6">
            <a:extLst>
              <a:ext uri="{FF2B5EF4-FFF2-40B4-BE49-F238E27FC236}">
                <a16:creationId xmlns:a16="http://schemas.microsoft.com/office/drawing/2014/main" id="{08BCEBB8-37D0-1044-9576-94F254754ECD}"/>
              </a:ext>
            </a:extLst>
          </p:cNvPr>
          <p:cNvGrpSpPr>
            <a:grpSpLocks/>
          </p:cNvGrpSpPr>
          <p:nvPr/>
        </p:nvGrpSpPr>
        <p:grpSpPr bwMode="auto">
          <a:xfrm>
            <a:off x="4017407" y="3505017"/>
            <a:ext cx="1885453" cy="737707"/>
            <a:chOff x="-1461249" y="5402406"/>
            <a:chExt cx="5195707" cy="736696"/>
          </a:xfrm>
        </p:grpSpPr>
        <p:sp>
          <p:nvSpPr>
            <p:cNvPr id="9" name="Rectangle arrodonit 6">
              <a:extLst>
                <a:ext uri="{FF2B5EF4-FFF2-40B4-BE49-F238E27FC236}">
                  <a16:creationId xmlns:a16="http://schemas.microsoft.com/office/drawing/2014/main" id="{8E8C4520-F29A-7749-B035-D22BB692568D}"/>
                </a:ext>
              </a:extLst>
            </p:cNvPr>
            <p:cNvSpPr/>
            <p:nvPr/>
          </p:nvSpPr>
          <p:spPr>
            <a:xfrm>
              <a:off x="-1461249" y="5402406"/>
              <a:ext cx="4393294" cy="4597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71693" name="Imatge 4">
              <a:extLst>
                <a:ext uri="{FF2B5EF4-FFF2-40B4-BE49-F238E27FC236}">
                  <a16:creationId xmlns:a16="http://schemas.microsoft.com/office/drawing/2014/main" id="{EC3D97C1-93AA-A94D-A7D8-B63CBB289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2490968" y="5649379"/>
              <a:ext cx="1243490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88" name="Agrupa 6">
            <a:extLst>
              <a:ext uri="{FF2B5EF4-FFF2-40B4-BE49-F238E27FC236}">
                <a16:creationId xmlns:a16="http://schemas.microsoft.com/office/drawing/2014/main" id="{B0F3BE30-D60D-5649-ADF8-B2C68A7F91F0}"/>
              </a:ext>
            </a:extLst>
          </p:cNvPr>
          <p:cNvGrpSpPr>
            <a:grpSpLocks/>
          </p:cNvGrpSpPr>
          <p:nvPr/>
        </p:nvGrpSpPr>
        <p:grpSpPr bwMode="auto">
          <a:xfrm>
            <a:off x="3530601" y="4933951"/>
            <a:ext cx="2471453" cy="701507"/>
            <a:chOff x="4886698" y="5433076"/>
            <a:chExt cx="3747426" cy="701188"/>
          </a:xfrm>
        </p:grpSpPr>
        <p:sp>
          <p:nvSpPr>
            <p:cNvPr id="13" name="Rectangle arrodonit 6">
              <a:extLst>
                <a:ext uri="{FF2B5EF4-FFF2-40B4-BE49-F238E27FC236}">
                  <a16:creationId xmlns:a16="http://schemas.microsoft.com/office/drawing/2014/main" id="{0AF6606A-EED1-4740-88D9-957FAB7EE5DA}"/>
                </a:ext>
              </a:extLst>
            </p:cNvPr>
            <p:cNvSpPr/>
            <p:nvPr/>
          </p:nvSpPr>
          <p:spPr>
            <a:xfrm>
              <a:off x="4886698" y="5514002"/>
              <a:ext cx="3460054" cy="460166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71690" name="Imatge 4">
              <a:extLst>
                <a:ext uri="{FF2B5EF4-FFF2-40B4-BE49-F238E27FC236}">
                  <a16:creationId xmlns:a16="http://schemas.microsoft.com/office/drawing/2014/main" id="{E49B8FC9-507E-9E44-99C5-36EA228E7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7786941" y="5644541"/>
              <a:ext cx="847183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1" name="Rectangle 5">
              <a:extLst>
                <a:ext uri="{FF2B5EF4-FFF2-40B4-BE49-F238E27FC236}">
                  <a16:creationId xmlns:a16="http://schemas.microsoft.com/office/drawing/2014/main" id="{C83100C9-546A-A24D-8067-9E1ECE22B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912" y="5433076"/>
              <a:ext cx="1993366" cy="45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a-ES" altLang="ca-ES" dirty="0">
                  <a:solidFill>
                    <a:srgbClr val="C00000"/>
                  </a:solidFill>
                  <a:hlinkClick r:id="rId5"/>
                </a:rPr>
                <a:t>Fundació </a:t>
              </a:r>
              <a:r>
                <a:rPr lang="ca-ES" altLang="ca-ES" dirty="0" err="1">
                  <a:solidFill>
                    <a:srgbClr val="C00000"/>
                  </a:solidFill>
                  <a:hlinkClick r:id="rId5"/>
                </a:rPr>
                <a:t>Prevent</a:t>
              </a:r>
              <a:endParaRPr lang="ca-ES" altLang="ca-ES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12462" y="1877257"/>
            <a:ext cx="6239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a-ES" sz="2000" b="1" dirty="0">
                <a:latin typeface="+mn-lt"/>
                <a:ea typeface="Calibri" panose="020F0502020204030204" pitchFamily="34" charset="0"/>
              </a:rPr>
              <a:t>Ajuts a les universitats per atendre les necessitats de </a:t>
            </a:r>
            <a:r>
              <a:rPr lang="ca-ES" sz="2000" b="1" dirty="0" err="1">
                <a:latin typeface="+mn-lt"/>
                <a:ea typeface="Calibri" panose="020F0502020204030204" pitchFamily="34" charset="0"/>
              </a:rPr>
              <a:t>l’estudiantat</a:t>
            </a:r>
            <a:r>
              <a:rPr lang="ca-ES" sz="2000" b="1" dirty="0">
                <a:latin typeface="+mn-lt"/>
                <a:ea typeface="Calibri" panose="020F0502020204030204" pitchFamily="34" charset="0"/>
              </a:rPr>
              <a:t> amb discapacitat.</a:t>
            </a:r>
            <a:endParaRPr lang="ca-E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8790" y="3198168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a-ES" dirty="0"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ca-ES" sz="2400" dirty="0"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438790" y="3198168"/>
            <a:ext cx="3193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a-ES"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r>
              <a:rPr lang="ca-ES" dirty="0"/>
              <a:t> </a:t>
            </a:r>
          </a:p>
          <a:p>
            <a:pPr>
              <a:spcAft>
                <a:spcPts val="0"/>
              </a:spcAft>
            </a:pPr>
            <a:endParaRPr lang="ca-ES" sz="2400" dirty="0"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8790" y="3198168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a-ES" dirty="0"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ca-ES" sz="2400" dirty="0">
              <a:ea typeface="Calibri" panose="020F050202020403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4211960" y="3538538"/>
            <a:ext cx="119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hlinkClick r:id="rId7"/>
              </a:rPr>
              <a:t>UNIDISCAT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ítol 1">
            <a:extLst>
              <a:ext uri="{FF2B5EF4-FFF2-40B4-BE49-F238E27FC236}">
                <a16:creationId xmlns:a16="http://schemas.microsoft.com/office/drawing/2014/main" id="{A9D24DE5-AE91-D24E-BE0C-FD301EF6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/>
              <a:t>Serveis relacionats amb l’Administració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66</a:t>
            </a:fld>
            <a:endParaRPr lang="ca-ES" altLang="ca-ES"/>
          </a:p>
        </p:txBody>
      </p:sp>
      <p:pic>
        <p:nvPicPr>
          <p:cNvPr id="72707" name="Imatge 1">
            <a:extLst>
              <a:ext uri="{FF2B5EF4-FFF2-40B4-BE49-F238E27FC236}">
                <a16:creationId xmlns:a16="http://schemas.microsoft.com/office/drawing/2014/main" id="{0F247214-8EA7-DC4B-8E25-206E4E1FF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4669" r="10649" b="15958"/>
          <a:stretch>
            <a:fillRect/>
          </a:stretch>
        </p:blipFill>
        <p:spPr bwMode="auto">
          <a:xfrm>
            <a:off x="755650" y="1484313"/>
            <a:ext cx="16779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2">
            <a:extLst>
              <a:ext uri="{FF2B5EF4-FFF2-40B4-BE49-F238E27FC236}">
                <a16:creationId xmlns:a16="http://schemas.microsoft.com/office/drawing/2014/main" id="{DE27C781-6336-A14C-819E-A6F774C8B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084388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 dirty="0">
                <a:cs typeface="Calibri" panose="020F0502020204030204" pitchFamily="34" charset="0"/>
              </a:rPr>
              <a:t>Per temes d’ajut al reconeixement de titulacions</a:t>
            </a:r>
            <a:endParaRPr lang="ca-ES" altLang="ca-ES" sz="1400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 dirty="0">
                <a:cs typeface="Calibri" panose="020F0502020204030204" pitchFamily="34" charset="0"/>
              </a:rPr>
              <a:t>universitàries estrangeres</a:t>
            </a:r>
            <a:endParaRPr lang="ca-ES" altLang="ca-ES" sz="1400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>
                <a:cs typeface="Calibri" panose="020F0502020204030204" pitchFamily="34" charset="0"/>
              </a:rPr>
              <a:t>C. d</a:t>
            </a:r>
            <a:r>
              <a:rPr lang="ca-ES" altLang="ca-ES" sz="1400" dirty="0" smtClean="0">
                <a:cs typeface="Calibri" panose="020F0502020204030204" pitchFamily="34" charset="0"/>
              </a:rPr>
              <a:t>e Trajà, 14. 08004 </a:t>
            </a:r>
            <a:r>
              <a:rPr lang="ca-ES" altLang="ca-ES" sz="1400" dirty="0">
                <a:cs typeface="Calibri" panose="020F0502020204030204" pitchFamily="34" charset="0"/>
              </a:rPr>
              <a:t>Barcelona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dirty="0">
                <a:cs typeface="Calibri" panose="020F0502020204030204" pitchFamily="34" charset="0"/>
                <a:hlinkClick r:id="rId3"/>
              </a:rPr>
              <a:t>saru@gencat.cat</a:t>
            </a:r>
            <a:r>
              <a:rPr lang="ca-ES" altLang="ca-ES" sz="1400" dirty="0">
                <a:cs typeface="Calibri" panose="020F0502020204030204" pitchFamily="34" charset="0"/>
              </a:rPr>
              <a:t> / Tel. </a:t>
            </a:r>
            <a:r>
              <a:rPr lang="ca-ES" altLang="ca-ES" sz="1400" dirty="0">
                <a:solidFill>
                  <a:srgbClr val="222222"/>
                </a:solidFill>
                <a:cs typeface="Calibri" panose="020F0502020204030204" pitchFamily="34" charset="0"/>
              </a:rPr>
              <a:t>932 </a:t>
            </a:r>
            <a:r>
              <a:rPr lang="ca-ES" altLang="ca-ES" sz="1400" dirty="0" smtClean="0">
                <a:solidFill>
                  <a:srgbClr val="222222"/>
                </a:solidFill>
                <a:cs typeface="Calibri" panose="020F0502020204030204" pitchFamily="34" charset="0"/>
              </a:rPr>
              <a:t>68 22 22</a:t>
            </a:r>
            <a:endParaRPr lang="ca-ES" altLang="ca-ES" sz="1400" dirty="0">
              <a:cs typeface="Calibri" panose="020F0502020204030204" pitchFamily="34" charset="0"/>
            </a:endParaRPr>
          </a:p>
        </p:txBody>
      </p:sp>
      <p:sp>
        <p:nvSpPr>
          <p:cNvPr id="72709" name="Rectangle 4">
            <a:extLst>
              <a:ext uri="{FF2B5EF4-FFF2-40B4-BE49-F238E27FC236}">
                <a16:creationId xmlns:a16="http://schemas.microsoft.com/office/drawing/2014/main" id="{514883D4-D2C1-4A47-AC7D-877E4E17A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483100"/>
            <a:ext cx="4572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 2" pitchFamily="2" charset="2"/>
              <a:buNone/>
            </a:pPr>
            <a:r>
              <a:rPr lang="ca-ES" altLang="ca-ES" sz="1400" b="1">
                <a:ea typeface="Calibri" panose="020F0502020204030204" pitchFamily="34" charset="0"/>
                <a:cs typeface="Times New Roman" panose="02020603050405020304" pitchFamily="18" charset="0"/>
              </a:rPr>
              <a:t>Per temes d’allotjament i acollida</a:t>
            </a:r>
            <a:endParaRPr lang="ca-ES" altLang="ca-ES" sz="1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>
                <a:ea typeface="Calibri" panose="020F0502020204030204" pitchFamily="34" charset="0"/>
                <a:cs typeface="Times New Roman" panose="02020603050405020304" pitchFamily="18" charset="0"/>
              </a:rPr>
              <a:t>C. Torrent de l’Olla, 219</a:t>
            </a:r>
            <a:r>
              <a:rPr lang="ca-ES" altLang="ca-E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a-ES" altLang="ca-ES" sz="1400">
                <a:ea typeface="Calibri" panose="020F0502020204030204" pitchFamily="34" charset="0"/>
                <a:cs typeface="Times New Roman" panose="02020603050405020304" pitchFamily="18" charset="0"/>
              </a:rPr>
              <a:t>08012 Barcelona</a:t>
            </a:r>
            <a:endParaRPr lang="ca-ES" altLang="ca-E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>
                <a:ea typeface="Calibri" panose="020F0502020204030204" pitchFamily="34" charset="0"/>
                <a:cs typeface="Times New Roman" panose="02020603050405020304" pitchFamily="18" charset="0"/>
              </a:rPr>
              <a:t>Tel. 932 389 049</a:t>
            </a:r>
            <a:r>
              <a:rPr lang="ca-ES" altLang="ca-E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a-ES" altLang="ca-ES" sz="1400">
                <a:ea typeface="Calibri" panose="020F0502020204030204" pitchFamily="34" charset="0"/>
                <a:cs typeface="Times New Roman" panose="02020603050405020304" pitchFamily="18" charset="0"/>
              </a:rPr>
              <a:t>info@bcu.cat</a:t>
            </a:r>
            <a:endParaRPr lang="ca-ES" altLang="ca-E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2710" name="Imatge 5">
            <a:extLst>
              <a:ext uri="{FF2B5EF4-FFF2-40B4-BE49-F238E27FC236}">
                <a16:creationId xmlns:a16="http://schemas.microsoft.com/office/drawing/2014/main" id="{3AF185F3-4ED9-6E40-91B3-D71EE9C9E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827463"/>
            <a:ext cx="167957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QuadreDeText 1">
            <a:extLst>
              <a:ext uri="{FF2B5EF4-FFF2-40B4-BE49-F238E27FC236}">
                <a16:creationId xmlns:a16="http://schemas.microsoft.com/office/drawing/2014/main" id="{09CBDAB5-BCB3-3E4D-BC8D-F2BD93EBE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341438"/>
            <a:ext cx="52562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200" b="1"/>
              <a:t>Servei d’Acompanyament al Reconeixement Universitari (SARU)</a:t>
            </a:r>
          </a:p>
        </p:txBody>
      </p:sp>
      <p:grpSp>
        <p:nvGrpSpPr>
          <p:cNvPr id="72712" name="Agrupa 6">
            <a:extLst>
              <a:ext uri="{FF2B5EF4-FFF2-40B4-BE49-F238E27FC236}">
                <a16:creationId xmlns:a16="http://schemas.microsoft.com/office/drawing/2014/main" id="{505A7841-761D-F143-94FA-13725B102936}"/>
              </a:ext>
            </a:extLst>
          </p:cNvPr>
          <p:cNvGrpSpPr>
            <a:grpSpLocks/>
          </p:cNvGrpSpPr>
          <p:nvPr/>
        </p:nvGrpSpPr>
        <p:grpSpPr bwMode="auto">
          <a:xfrm>
            <a:off x="3497263" y="3176591"/>
            <a:ext cx="1237556" cy="637049"/>
            <a:chOff x="4734216" y="5478596"/>
            <a:chExt cx="3261496" cy="637584"/>
          </a:xfrm>
        </p:grpSpPr>
        <p:sp>
          <p:nvSpPr>
            <p:cNvPr id="11" name="Rectangle arrodonit 6">
              <a:extLst>
                <a:ext uri="{FF2B5EF4-FFF2-40B4-BE49-F238E27FC236}">
                  <a16:creationId xmlns:a16="http://schemas.microsoft.com/office/drawing/2014/main" id="{7E8C67BA-AF3F-254B-977D-83BA46DCE883}"/>
                </a:ext>
              </a:extLst>
            </p:cNvPr>
            <p:cNvSpPr/>
            <p:nvPr/>
          </p:nvSpPr>
          <p:spPr>
            <a:xfrm>
              <a:off x="4734216" y="5478596"/>
              <a:ext cx="2602185" cy="46076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72719" name="Imatge 4">
              <a:extLst>
                <a:ext uri="{FF2B5EF4-FFF2-40B4-BE49-F238E27FC236}">
                  <a16:creationId xmlns:a16="http://schemas.microsoft.com/office/drawing/2014/main" id="{8D5277BB-D7C0-F54B-A197-34D2C4EEC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6677086" y="5626457"/>
              <a:ext cx="1318626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0" name="Rectangle 5">
              <a:extLst>
                <a:ext uri="{FF2B5EF4-FFF2-40B4-BE49-F238E27FC236}">
                  <a16:creationId xmlns:a16="http://schemas.microsoft.com/office/drawing/2014/main" id="{2F867665-3006-334B-9AE0-F84DC8CB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9929" y="5524150"/>
              <a:ext cx="825954" cy="369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dirty="0">
                  <a:cs typeface="Calibri" panose="020F0502020204030204" pitchFamily="34" charset="0"/>
                  <a:hlinkClick r:id="rId6"/>
                </a:rPr>
                <a:t>SARU</a:t>
              </a:r>
              <a:endParaRPr lang="ca-ES" altLang="ca-ES" dirty="0">
                <a:cs typeface="Calibri" panose="020F0502020204030204" pitchFamily="34" charset="0"/>
              </a:endParaRPr>
            </a:p>
          </p:txBody>
        </p:sp>
      </p:grpSp>
      <p:sp>
        <p:nvSpPr>
          <p:cNvPr id="72713" name="QuadreDeText 1">
            <a:extLst>
              <a:ext uri="{FF2B5EF4-FFF2-40B4-BE49-F238E27FC236}">
                <a16:creationId xmlns:a16="http://schemas.microsoft.com/office/drawing/2014/main" id="{33DCF4C0-B1F1-664E-A5C5-5B5BE06BB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960813"/>
            <a:ext cx="5256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2400" b="1">
                <a:ea typeface="Calibri" panose="020F0502020204030204" pitchFamily="34" charset="0"/>
                <a:cs typeface="Times New Roman" panose="02020603050405020304" pitchFamily="18" charset="0"/>
              </a:rPr>
              <a:t>Barcelona Centre Universitari</a:t>
            </a:r>
            <a:endParaRPr lang="ca-ES" altLang="ca-ES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2714" name="Agrupa 6">
            <a:extLst>
              <a:ext uri="{FF2B5EF4-FFF2-40B4-BE49-F238E27FC236}">
                <a16:creationId xmlns:a16="http://schemas.microsoft.com/office/drawing/2014/main" id="{F4C5366E-5763-8D42-8B97-A2AAE3A0211D}"/>
              </a:ext>
            </a:extLst>
          </p:cNvPr>
          <p:cNvGrpSpPr>
            <a:grpSpLocks/>
          </p:cNvGrpSpPr>
          <p:nvPr/>
        </p:nvGrpSpPr>
        <p:grpSpPr bwMode="auto">
          <a:xfrm>
            <a:off x="3452814" y="5332079"/>
            <a:ext cx="1311546" cy="574129"/>
            <a:chOff x="5377017" y="5478596"/>
            <a:chExt cx="1311806" cy="574612"/>
          </a:xfrm>
        </p:grpSpPr>
        <p:sp>
          <p:nvSpPr>
            <p:cNvPr id="20" name="Rectangle arrodonit 6">
              <a:extLst>
                <a:ext uri="{FF2B5EF4-FFF2-40B4-BE49-F238E27FC236}">
                  <a16:creationId xmlns:a16="http://schemas.microsoft.com/office/drawing/2014/main" id="{DDE15BCB-092C-644B-96FC-28908BEA8E47}"/>
                </a:ext>
              </a:extLst>
            </p:cNvPr>
            <p:cNvSpPr/>
            <p:nvPr/>
          </p:nvSpPr>
          <p:spPr>
            <a:xfrm>
              <a:off x="5377017" y="5478596"/>
              <a:ext cx="1032039" cy="46076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pic>
          <p:nvPicPr>
            <p:cNvPr id="72716" name="Imatge 4">
              <a:extLst>
                <a:ext uri="{FF2B5EF4-FFF2-40B4-BE49-F238E27FC236}">
                  <a16:creationId xmlns:a16="http://schemas.microsoft.com/office/drawing/2014/main" id="{68189CB9-0F67-F74C-BBBD-23025F579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77"/>
            <a:stretch>
              <a:fillRect/>
            </a:stretch>
          </p:blipFill>
          <p:spPr bwMode="auto">
            <a:xfrm>
              <a:off x="6129286" y="5563485"/>
              <a:ext cx="559537" cy="4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7" name="Rectangle 5">
              <a:extLst>
                <a:ext uri="{FF2B5EF4-FFF2-40B4-BE49-F238E27FC236}">
                  <a16:creationId xmlns:a16="http://schemas.microsoft.com/office/drawing/2014/main" id="{B9CE1153-5322-214F-B5C7-7F0155E2A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866" y="5524150"/>
              <a:ext cx="672112" cy="369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itchFamily="2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a-ES" altLang="ca-ES" dirty="0">
                  <a:ea typeface="Calibri" panose="020F0502020204030204" pitchFamily="34" charset="0"/>
                  <a:cs typeface="Times New Roman" panose="02020603050405020304" pitchFamily="18" charset="0"/>
                  <a:hlinkClick r:id="rId7"/>
                </a:rPr>
                <a:t>BCU</a:t>
              </a:r>
              <a:endParaRPr lang="ca-ES" altLang="ca-ES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ítol 1"/>
          <p:cNvSpPr>
            <a:spLocks noGrp="1"/>
          </p:cNvSpPr>
          <p:nvPr>
            <p:ph type="title"/>
          </p:nvPr>
        </p:nvSpPr>
        <p:spPr>
          <a:xfrm>
            <a:off x="396875" y="620713"/>
            <a:ext cx="8570913" cy="506412"/>
          </a:xfrm>
        </p:spPr>
        <p:txBody>
          <a:bodyPr/>
          <a:lstStyle/>
          <a:p>
            <a:pPr eaLnBrk="1" hangingPunct="1"/>
            <a:r>
              <a:rPr lang="ca-ES" altLang="ca-ES"/>
              <a:t>Informació a Webs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67</a:t>
            </a:fld>
            <a:endParaRPr lang="ca-ES" altLang="ca-E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208588"/>
            <a:ext cx="19272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QuadreDeText 5"/>
          <p:cNvSpPr txBox="1">
            <a:spLocks noChangeArrowheads="1"/>
          </p:cNvSpPr>
          <p:nvPr/>
        </p:nvSpPr>
        <p:spPr bwMode="auto">
          <a:xfrm>
            <a:off x="3257550" y="5089525"/>
            <a:ext cx="2609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 dirty="0"/>
              <a:t>Informació sobre l’educació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 dirty="0"/>
              <a:t>superior a Catalunya</a:t>
            </a:r>
          </a:p>
        </p:txBody>
      </p:sp>
      <p:sp>
        <p:nvSpPr>
          <p:cNvPr id="72709" name="QuadreDeText 1"/>
          <p:cNvSpPr txBox="1">
            <a:spLocks noChangeArrowheads="1"/>
          </p:cNvSpPr>
          <p:nvPr/>
        </p:nvSpPr>
        <p:spPr bwMode="auto">
          <a:xfrm>
            <a:off x="3275013" y="5470525"/>
            <a:ext cx="1731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>
                <a:solidFill>
                  <a:srgbClr val="C00000"/>
                </a:solidFill>
              </a:rPr>
              <a:t>www.unportal.net</a:t>
            </a:r>
          </a:p>
        </p:txBody>
      </p:sp>
      <p:pic>
        <p:nvPicPr>
          <p:cNvPr id="727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860800"/>
            <a:ext cx="2520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QuadreDeText 8"/>
          <p:cNvSpPr txBox="1">
            <a:spLocks noChangeArrowheads="1"/>
          </p:cNvSpPr>
          <p:nvPr/>
        </p:nvSpPr>
        <p:spPr bwMode="auto">
          <a:xfrm>
            <a:off x="3268663" y="3763963"/>
            <a:ext cx="251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/>
              <a:t>Informació sobre educació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/>
              <a:t>formació i treball</a:t>
            </a:r>
          </a:p>
        </p:txBody>
      </p:sp>
      <p:sp>
        <p:nvSpPr>
          <p:cNvPr id="72712" name="QuadreDeText 9"/>
          <p:cNvSpPr txBox="1">
            <a:spLocks noChangeArrowheads="1"/>
          </p:cNvSpPr>
          <p:nvPr/>
        </p:nvSpPr>
        <p:spPr bwMode="auto">
          <a:xfrm>
            <a:off x="3275013" y="4181475"/>
            <a:ext cx="1927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>
                <a:solidFill>
                  <a:srgbClr val="C00000"/>
                </a:solidFill>
              </a:rPr>
              <a:t>www.educaweb.com</a:t>
            </a:r>
          </a:p>
        </p:txBody>
      </p:sp>
      <p:pic>
        <p:nvPicPr>
          <p:cNvPr id="727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271588"/>
            <a:ext cx="2073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QuadreDeText 1"/>
          <p:cNvSpPr txBox="1">
            <a:spLocks noChangeArrowheads="1"/>
          </p:cNvSpPr>
          <p:nvPr/>
        </p:nvSpPr>
        <p:spPr bwMode="auto">
          <a:xfrm>
            <a:off x="3238500" y="1204913"/>
            <a:ext cx="362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/>
              <a:t>Informació de la Generalitat sobre accés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/>
              <a:t>a la universitat</a:t>
            </a:r>
          </a:p>
        </p:txBody>
      </p:sp>
      <p:sp>
        <p:nvSpPr>
          <p:cNvPr id="72715" name="QuadreDeText 2"/>
          <p:cNvSpPr txBox="1">
            <a:spLocks noChangeArrowheads="1"/>
          </p:cNvSpPr>
          <p:nvPr/>
        </p:nvSpPr>
        <p:spPr bwMode="auto">
          <a:xfrm>
            <a:off x="3233738" y="1603375"/>
            <a:ext cx="25828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>
                <a:solidFill>
                  <a:srgbClr val="C00000"/>
                </a:solidFill>
              </a:rPr>
              <a:t>www.universitats.gencat.cat</a:t>
            </a:r>
          </a:p>
        </p:txBody>
      </p:sp>
      <p:pic>
        <p:nvPicPr>
          <p:cNvPr id="727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338388"/>
            <a:ext cx="1031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7" name="QuadreDeText 3"/>
          <p:cNvSpPr txBox="1">
            <a:spLocks noChangeArrowheads="1"/>
          </p:cNvSpPr>
          <p:nvPr/>
        </p:nvSpPr>
        <p:spPr bwMode="auto">
          <a:xfrm>
            <a:off x="3233738" y="2424113"/>
            <a:ext cx="3367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/>
              <a:t>Agència per a la Qualitat del Sistema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/>
              <a:t>Universitari de Catalunya</a:t>
            </a:r>
          </a:p>
        </p:txBody>
      </p:sp>
      <p:sp>
        <p:nvSpPr>
          <p:cNvPr id="72718" name="QuadreDeText 4"/>
          <p:cNvSpPr txBox="1">
            <a:spLocks noChangeArrowheads="1"/>
          </p:cNvSpPr>
          <p:nvPr/>
        </p:nvSpPr>
        <p:spPr bwMode="auto">
          <a:xfrm>
            <a:off x="3252788" y="2816225"/>
            <a:ext cx="1271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400" b="1">
                <a:solidFill>
                  <a:srgbClr val="C00000"/>
                </a:solidFill>
              </a:rPr>
              <a:t>www.aqu.cat</a:t>
            </a:r>
          </a:p>
        </p:txBody>
      </p:sp>
    </p:spTree>
    <p:extLst>
      <p:ext uri="{BB962C8B-B14F-4D97-AF65-F5344CB8AC3E}">
        <p14:creationId xmlns:p14="http://schemas.microsoft.com/office/powerpoint/2010/main" val="17624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idor de text 2">
            <a:extLst>
              <a:ext uri="{FF2B5EF4-FFF2-40B4-BE49-F238E27FC236}">
                <a16:creationId xmlns:a16="http://schemas.microsoft.com/office/drawing/2014/main" id="{E47BA4D8-4887-C84F-B772-2E49908EB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5513" y="5614988"/>
            <a:ext cx="5183187" cy="438150"/>
          </a:xfrm>
        </p:spPr>
        <p:txBody>
          <a:bodyPr/>
          <a:lstStyle/>
          <a:p>
            <a:r>
              <a:rPr lang="ca-ES" altLang="ca-ES" sz="1200" b="0" baseline="42000" dirty="0"/>
              <a:t>(*) </a:t>
            </a:r>
            <a:r>
              <a:rPr lang="ca-ES" altLang="ca-ES" sz="1200" b="0" dirty="0"/>
              <a:t>Font: Agència per la Qualitat del Sistema Universitari de Catalunya</a:t>
            </a:r>
          </a:p>
          <a:p>
            <a:endParaRPr lang="ca-ES" altLang="ca-ES" dirty="0"/>
          </a:p>
        </p:txBody>
      </p:sp>
      <p:sp>
        <p:nvSpPr>
          <p:cNvPr id="74754" name="Títol 3">
            <a:extLst>
              <a:ext uri="{FF2B5EF4-FFF2-40B4-BE49-F238E27FC236}">
                <a16:creationId xmlns:a16="http://schemas.microsoft.com/office/drawing/2014/main" id="{5E41E7E1-FC0D-DD4D-99AD-672B5CAC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684213"/>
            <a:ext cx="8570913" cy="254000"/>
          </a:xfrm>
          <a:noFill/>
        </p:spPr>
        <p:txBody>
          <a:bodyPr/>
          <a:lstStyle/>
          <a:p>
            <a:r>
              <a:rPr lang="ca-ES" altLang="ca-ES" dirty="0"/>
              <a:t>Inserció laboral per nivell educatiu 1r trimestre </a:t>
            </a:r>
            <a:r>
              <a:rPr lang="ca-ES" altLang="ca-ES" dirty="0" smtClean="0"/>
              <a:t>2023</a:t>
            </a:r>
            <a:r>
              <a:rPr lang="ca-ES" altLang="ca-ES" baseline="42000" dirty="0" smtClean="0"/>
              <a:t> </a:t>
            </a:r>
            <a:r>
              <a:rPr lang="ca-ES" altLang="ca-ES" baseline="42000" dirty="0"/>
              <a:t>(*)</a:t>
            </a:r>
            <a:endParaRPr lang="ca-ES" altLang="ca-ES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68</a:t>
            </a:fld>
            <a:endParaRPr lang="ca-ES" altLang="ca-ES"/>
          </a:p>
        </p:txBody>
      </p:sp>
      <p:pic>
        <p:nvPicPr>
          <p:cNvPr id="74756" name="Imatge 1">
            <a:extLst>
              <a:ext uri="{FF2B5EF4-FFF2-40B4-BE49-F238E27FC236}">
                <a16:creationId xmlns:a16="http://schemas.microsoft.com/office/drawing/2014/main" id="{419D64B8-004C-B74F-8C79-4057A6193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146675"/>
            <a:ext cx="56022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QuadreDeText 7"/>
          <p:cNvSpPr txBox="1"/>
          <p:nvPr/>
        </p:nvSpPr>
        <p:spPr>
          <a:xfrm>
            <a:off x="208819" y="1282729"/>
            <a:ext cx="9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 smtClean="0">
                <a:latin typeface="+mn-lt"/>
              </a:rPr>
              <a:t>Percentatge de població activa, ocupada i aturada, per nivell educatiu (població de 25 a 44 anys EPA 1r trimestre 2023)</a:t>
            </a:r>
            <a:endParaRPr lang="ca-ES" sz="1200" b="1" dirty="0">
              <a:latin typeface="+mn-lt"/>
            </a:endParaRPr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772816"/>
            <a:ext cx="5688632" cy="3148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ol 3">
            <a:extLst>
              <a:ext uri="{FF2B5EF4-FFF2-40B4-BE49-F238E27FC236}">
                <a16:creationId xmlns:a16="http://schemas.microsoft.com/office/drawing/2014/main" id="{9800EF42-62C8-5341-8604-CA72C36C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8462962" cy="506412"/>
          </a:xfrm>
          <a:noFill/>
        </p:spPr>
        <p:txBody>
          <a:bodyPr/>
          <a:lstStyle/>
          <a:p>
            <a:r>
              <a:rPr lang="ca-ES" altLang="ca-ES" b="0" dirty="0"/>
              <a:t/>
            </a:r>
            <a:br>
              <a:rPr lang="ca-ES" altLang="ca-ES" b="0" dirty="0"/>
            </a:br>
            <a:r>
              <a:rPr lang="ca-ES" altLang="ca-ES" b="0" dirty="0"/>
              <a:t>Els universitaris guanyen un </a:t>
            </a:r>
            <a:r>
              <a:rPr lang="ca-ES" altLang="ca-ES" b="0" dirty="0" smtClean="0"/>
              <a:t>55% </a:t>
            </a:r>
            <a:r>
              <a:rPr lang="ca-ES" altLang="ca-ES" b="0" dirty="0"/>
              <a:t>més que els no titulats(*)</a:t>
            </a:r>
            <a:br>
              <a:rPr lang="ca-ES" altLang="ca-ES" b="0" dirty="0"/>
            </a:br>
            <a:r>
              <a:rPr lang="ca-ES" altLang="ca-ES" b="0" dirty="0"/>
              <a:t>             </a:t>
            </a:r>
            <a:endParaRPr lang="ca-ES" altLang="ca-ES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EC3EBD8-72E8-CF4A-BE0E-94940EF7C2C1}" type="slidenum">
              <a:rPr lang="ca-ES" altLang="ca-ES" smtClean="0"/>
              <a:pPr>
                <a:defRPr/>
              </a:pPr>
              <a:t>69</a:t>
            </a:fld>
            <a:endParaRPr lang="ca-ES" altLang="ca-ES"/>
          </a:p>
        </p:txBody>
      </p:sp>
      <p:sp>
        <p:nvSpPr>
          <p:cNvPr id="75780" name="QuadreDeText 8">
            <a:extLst>
              <a:ext uri="{FF2B5EF4-FFF2-40B4-BE49-F238E27FC236}">
                <a16:creationId xmlns:a16="http://schemas.microsoft.com/office/drawing/2014/main" id="{8699547A-092E-5F4F-9AD4-971ACF804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734050"/>
            <a:ext cx="30941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800" dirty="0"/>
              <a:t>*Font: Informe Panorama de l’educació. Indicadors OCDE </a:t>
            </a:r>
            <a:r>
              <a:rPr lang="ca-ES" altLang="ca-ES" sz="800" dirty="0" smtClean="0"/>
              <a:t>2021</a:t>
            </a:r>
            <a:endParaRPr lang="ca-ES" altLang="ca-E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3CC454-FE17-424A-A693-CEEB01E28757}"/>
              </a:ext>
            </a:extLst>
          </p:cNvPr>
          <p:cNvSpPr/>
          <p:nvPr/>
        </p:nvSpPr>
        <p:spPr>
          <a:xfrm>
            <a:off x="4859338" y="3214688"/>
            <a:ext cx="360362" cy="1152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7C5A23-9F69-B042-9A7E-D8D865D7A80D}"/>
              </a:ext>
            </a:extLst>
          </p:cNvPr>
          <p:cNvSpPr/>
          <p:nvPr/>
        </p:nvSpPr>
        <p:spPr>
          <a:xfrm>
            <a:off x="357188" y="1268413"/>
            <a:ext cx="8462962" cy="3856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5783" name="QuadreDeText 11">
            <a:extLst>
              <a:ext uri="{FF2B5EF4-FFF2-40B4-BE49-F238E27FC236}">
                <a16:creationId xmlns:a16="http://schemas.microsoft.com/office/drawing/2014/main" id="{09D23958-E027-1D42-B976-4C9ED895D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223963"/>
            <a:ext cx="8324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b="1" dirty="0"/>
              <a:t>Ingressos relatius de la població que percep rendes del treball per nivell de formació de la població de 25 a 64 anys</a:t>
            </a:r>
            <a:r>
              <a:rPr lang="ca-ES" altLang="ca-ES" dirty="0"/>
              <a:t> </a:t>
            </a:r>
            <a:r>
              <a:rPr lang="es-ES" altLang="ca-ES" dirty="0"/>
              <a:t> </a:t>
            </a:r>
            <a:endParaRPr lang="ca-ES" altLang="ca-ES" dirty="0"/>
          </a:p>
        </p:txBody>
      </p:sp>
      <p:pic>
        <p:nvPicPr>
          <p:cNvPr id="6" name="Contenidor de contingut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2025650"/>
            <a:ext cx="7587034" cy="3530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3CC454-FE17-424A-A693-CEEB01E28757}"/>
              </a:ext>
            </a:extLst>
          </p:cNvPr>
          <p:cNvSpPr/>
          <p:nvPr/>
        </p:nvSpPr>
        <p:spPr>
          <a:xfrm>
            <a:off x="4139952" y="3284984"/>
            <a:ext cx="36004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CC454-FE17-424A-A693-CEEB01E28757}"/>
              </a:ext>
            </a:extLst>
          </p:cNvPr>
          <p:cNvSpPr/>
          <p:nvPr/>
        </p:nvSpPr>
        <p:spPr>
          <a:xfrm>
            <a:off x="5219006" y="3214688"/>
            <a:ext cx="360040" cy="86409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CC454-FE17-424A-A693-CEEB01E28757}"/>
              </a:ext>
            </a:extLst>
          </p:cNvPr>
          <p:cNvSpPr/>
          <p:nvPr/>
        </p:nvSpPr>
        <p:spPr>
          <a:xfrm>
            <a:off x="5938714" y="3065214"/>
            <a:ext cx="360040" cy="101357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3CC454-FE17-424A-A693-CEEB01E28757}"/>
              </a:ext>
            </a:extLst>
          </p:cNvPr>
          <p:cNvSpPr/>
          <p:nvPr/>
        </p:nvSpPr>
        <p:spPr>
          <a:xfrm>
            <a:off x="4852616" y="3211875"/>
            <a:ext cx="360040" cy="8712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ca-ES" altLang="ca-E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686916" y="411510"/>
            <a:ext cx="7845524" cy="857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400" b="1" dirty="0" smtClean="0">
                <a:solidFill>
                  <a:srgbClr val="C00000"/>
                </a:solidFill>
                <a:latin typeface="+mj-lt"/>
              </a:rPr>
              <a:t>PAU 2025: Criteris </a:t>
            </a:r>
            <a:r>
              <a:rPr lang="ca-ES" altLang="ca-ES" sz="2400" b="1" dirty="0">
                <a:solidFill>
                  <a:srgbClr val="C00000"/>
                </a:solidFill>
                <a:latin typeface="+mj-lt"/>
              </a:rPr>
              <a:t>de correcció en la redacció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762000" y="1700808"/>
            <a:ext cx="7696200" cy="28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es-ES" sz="1600" b="1" dirty="0" smtClean="0"/>
              <a:t>Matèries</a:t>
            </a:r>
            <a:r>
              <a:rPr lang="es-ES" sz="1600" b="1" dirty="0"/>
              <a:t> de </a:t>
            </a:r>
            <a:r>
              <a:rPr lang="ca-ES" sz="1600" b="1" dirty="0"/>
              <a:t>Llengua</a:t>
            </a:r>
            <a:r>
              <a:rPr lang="es-ES" sz="1600" b="1" dirty="0"/>
              <a:t> Catalana i </a:t>
            </a:r>
            <a:r>
              <a:rPr lang="es-ES" sz="1600" b="1" dirty="0" smtClean="0"/>
              <a:t>Castellana</a:t>
            </a:r>
          </a:p>
          <a:p>
            <a:pPr marL="0" indent="0">
              <a:buClr>
                <a:srgbClr val="CC0033"/>
              </a:buClr>
              <a:buNone/>
            </a:pPr>
            <a:r>
              <a:rPr lang="ca-ES" sz="1600" dirty="0" smtClean="0"/>
              <a:t>	Descompte </a:t>
            </a:r>
            <a:r>
              <a:rPr lang="ca-ES" sz="1600" dirty="0"/>
              <a:t>per </a:t>
            </a:r>
            <a:r>
              <a:rPr lang="ca-ES" sz="1600" dirty="0" smtClean="0"/>
              <a:t>falta:</a:t>
            </a:r>
            <a:r>
              <a:rPr lang="ca-ES" sz="1600" dirty="0"/>
              <a:t> </a:t>
            </a:r>
            <a:r>
              <a:rPr lang="ca-ES" sz="1600" dirty="0" smtClean="0"/>
              <a:t>- 0,1 punts. Límit 2 punts.</a:t>
            </a:r>
            <a:endParaRPr lang="ca-ES" sz="1600" dirty="0"/>
          </a:p>
          <a:p>
            <a:pPr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sz="1600" b="1" dirty="0"/>
              <a:t>Matèries de Literatura Catalana i Castellana</a:t>
            </a:r>
          </a:p>
          <a:p>
            <a:pPr marL="0" indent="0">
              <a:buNone/>
            </a:pPr>
            <a:r>
              <a:rPr lang="ca-ES" sz="1600" dirty="0" smtClean="0"/>
              <a:t>	Descompte límit</a:t>
            </a:r>
            <a:r>
              <a:rPr lang="ca-ES" sz="1600" dirty="0"/>
              <a:t>: </a:t>
            </a:r>
            <a:r>
              <a:rPr lang="ca-ES" sz="1600" dirty="0" smtClean="0"/>
              <a:t>2 punts de </a:t>
            </a:r>
            <a:r>
              <a:rPr lang="ca-ES" sz="1600" dirty="0"/>
              <a:t>la nota global en cas de:</a:t>
            </a:r>
          </a:p>
          <a:p>
            <a:pPr lvl="2"/>
            <a:r>
              <a:rPr lang="ca-ES" sz="1600" dirty="0"/>
              <a:t>Errors gramaticals molt greus.</a:t>
            </a:r>
          </a:p>
          <a:p>
            <a:pPr lvl="2"/>
            <a:r>
              <a:rPr lang="ca-ES" sz="1600" dirty="0"/>
              <a:t>Redacció molt deficient.</a:t>
            </a:r>
          </a:p>
          <a:p>
            <a:pPr lvl="2"/>
            <a:r>
              <a:rPr lang="ca-ES" sz="1600" dirty="0"/>
              <a:t>Problemes de comprensió.</a:t>
            </a:r>
          </a:p>
          <a:p>
            <a:pPr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sz="1600" b="1" dirty="0"/>
              <a:t>Resta de matèries</a:t>
            </a:r>
          </a:p>
          <a:p>
            <a:pPr marL="0" indent="0">
              <a:buNone/>
            </a:pPr>
            <a:r>
              <a:rPr lang="ca-ES" sz="1600" dirty="0" smtClean="0"/>
              <a:t>	Descompte </a:t>
            </a:r>
            <a:r>
              <a:rPr lang="ca-ES" sz="1600" dirty="0"/>
              <a:t>per incoherència i falta de correcció lingüística</a:t>
            </a:r>
            <a:r>
              <a:rPr lang="ca-ES" sz="1600" dirty="0" smtClean="0"/>
              <a:t>: 10% de la 	nota global.</a:t>
            </a:r>
            <a:endParaRPr lang="ca-ES" sz="1600" dirty="0"/>
          </a:p>
          <a:p>
            <a:pPr marL="457200" lvl="1" indent="0">
              <a:buNone/>
            </a:pPr>
            <a:endParaRPr lang="ca-ES" sz="1800" dirty="0"/>
          </a:p>
          <a:p>
            <a:pPr lvl="1">
              <a:buClr>
                <a:srgbClr val="CC0033"/>
              </a:buClr>
              <a:buFont typeface="Wingdings" panose="05000000000000000000" pitchFamily="2" charset="2"/>
              <a:buChar char="q"/>
            </a:pPr>
            <a:endParaRPr lang="ca-ES" sz="1050" dirty="0"/>
          </a:p>
          <a:p>
            <a:pPr marL="0" indent="0">
              <a:buClr>
                <a:srgbClr val="CC0033"/>
              </a:buClr>
              <a:buNone/>
            </a:pPr>
            <a:endParaRPr lang="ca-ES" altLang="ca-ES" sz="1500" dirty="0">
              <a:latin typeface="+mn-lt"/>
            </a:endParaRPr>
          </a:p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q"/>
            </a:pPr>
            <a:endParaRPr lang="es-ES_tradnl" altLang="ca-ES" sz="1500" dirty="0">
              <a:latin typeface="Helvetica" panose="020B0604020202020204" pitchFamily="34" charset="0"/>
            </a:endParaRPr>
          </a:p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q"/>
            </a:pPr>
            <a:endParaRPr lang="es-ES_tradnl" altLang="ca-ES" sz="1500" dirty="0">
              <a:latin typeface="Helvetica" panose="020B0604020202020204" pitchFamily="34" charset="0"/>
            </a:endParaRPr>
          </a:p>
          <a:p>
            <a:pPr marL="0" indent="0" eaLnBrk="1" hangingPunct="1">
              <a:buClr>
                <a:srgbClr val="CC0033"/>
              </a:buClr>
              <a:buNone/>
            </a:pPr>
            <a:endParaRPr lang="es-ES_tradnl" altLang="ca-ES" sz="1500" dirty="0">
              <a:latin typeface="Helvetica" panose="020B0604020202020204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62000" y="1214686"/>
            <a:ext cx="7696200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762000" y="4725144"/>
            <a:ext cx="7696200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a-ES" sz="1600" b="1" dirty="0">
                <a:latin typeface="+mn-lt"/>
              </a:rPr>
              <a:t>Alumnat amb trastorn específic del </a:t>
            </a:r>
            <a:r>
              <a:rPr lang="ca-ES" sz="1600" b="1" dirty="0" smtClean="0">
                <a:latin typeface="+mn-lt"/>
              </a:rPr>
              <a:t>llenguatge: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>
                <a:latin typeface="+mn-lt"/>
              </a:rPr>
              <a:t>Aplicació </a:t>
            </a:r>
            <a:r>
              <a:rPr lang="ca-ES" sz="1600" dirty="0">
                <a:latin typeface="+mn-lt"/>
              </a:rPr>
              <a:t>d’un </a:t>
            </a:r>
            <a:r>
              <a:rPr lang="ca-ES" sz="1600" dirty="0" smtClean="0">
                <a:latin typeface="+mn-lt"/>
              </a:rPr>
              <a:t>terç en matèries de llengües i literatures (-0,6 punts màxim).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smtClean="0">
                <a:latin typeface="+mn-lt"/>
              </a:rPr>
              <a:t>Resta de matèries no s’aplica descompte.</a:t>
            </a: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093296"/>
            <a:ext cx="5184576" cy="591344"/>
          </a:xfrm>
          <a:prstGeom prst="rect">
            <a:avLst/>
          </a:prstGeom>
        </p:spPr>
      </p:pic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CD149-8C1A-F943-A0DB-B4613D8E303F}" type="slidenum">
              <a:rPr lang="ca-ES" altLang="ca-ES" smtClean="0"/>
              <a:pPr>
                <a:defRPr/>
              </a:pPr>
              <a:t>7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683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QuadreDeText 11">
            <a:extLst>
              <a:ext uri="{FF2B5EF4-FFF2-40B4-BE49-F238E27FC236}">
                <a16:creationId xmlns:a16="http://schemas.microsoft.com/office/drawing/2014/main" id="{997B1E9F-1123-244A-A66D-28D5C9EFD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924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ca-ES" b="1" dirty="0" err="1"/>
              <a:t>Moltes</a:t>
            </a:r>
            <a:r>
              <a:rPr lang="es-ES" altLang="ca-ES" b="1" dirty="0"/>
              <a:t> </a:t>
            </a:r>
            <a:r>
              <a:rPr lang="es-ES" altLang="ca-ES" b="1" dirty="0" err="1"/>
              <a:t>gràcies</a:t>
            </a:r>
            <a:r>
              <a:rPr lang="es-ES" altLang="ca-ES" b="1" dirty="0"/>
              <a:t>.</a:t>
            </a:r>
            <a:endParaRPr lang="ca-ES" altLang="ca-ES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CD149-8C1A-F943-A0DB-B4613D8E303F}" type="slidenum">
              <a:rPr lang="ca-ES" altLang="ca-ES" smtClean="0"/>
              <a:pPr>
                <a:defRPr/>
              </a:pPr>
              <a:t>70</a:t>
            </a:fld>
            <a:endParaRPr lang="ca-ES" altLang="ca-ES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4907260" cy="471851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ítol 1">
            <a:extLst>
              <a:ext uri="{FF2B5EF4-FFF2-40B4-BE49-F238E27FC236}">
                <a16:creationId xmlns:a16="http://schemas.microsoft.com/office/drawing/2014/main" id="{60D1F1DD-D688-B14E-9C91-C68D128CC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01938"/>
            <a:ext cx="7772400" cy="1254125"/>
          </a:xfrm>
        </p:spPr>
        <p:txBody>
          <a:bodyPr/>
          <a:lstStyle/>
          <a:p>
            <a:pPr eaLnBrk="1" hangingPunct="1"/>
            <a:r>
              <a:rPr lang="ca-ES" altLang="ca-ES"/>
              <a:t>https://universitats.gencat.cat</a:t>
            </a:r>
          </a:p>
        </p:txBody>
      </p:sp>
      <p:sp>
        <p:nvSpPr>
          <p:cNvPr id="4" name="QuadreDeText 1">
            <a:extLst>
              <a:ext uri="{FF2B5EF4-FFF2-40B4-BE49-F238E27FC236}">
                <a16:creationId xmlns:a16="http://schemas.microsoft.com/office/drawing/2014/main" id="{9887B17E-B9B5-5F4F-A72D-43BCB33FC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5630863"/>
            <a:ext cx="1580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itchFamily="2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Dra. Pilar Gómez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Dr. Jesús M. </a:t>
            </a:r>
            <a:r>
              <a:rPr lang="ca-ES" altLang="ca-ES" sz="1200" b="1" dirty="0" err="1">
                <a:solidFill>
                  <a:srgbClr val="000000"/>
                </a:solidFill>
              </a:rPr>
              <a:t>Prujà</a:t>
            </a:r>
            <a:endParaRPr lang="ca-ES" altLang="ca-ES" sz="1200" b="1" dirty="0">
              <a:solidFill>
                <a:srgbClr val="000000"/>
              </a:solidFill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altLang="ca-ES" smtClean="0"/>
              <a:t>Dra. Pilar Gómez</a:t>
            </a:r>
          </a:p>
          <a:p>
            <a:pPr>
              <a:defRPr/>
            </a:pPr>
            <a:r>
              <a:rPr lang="ca-ES" altLang="ca-ES" smtClean="0"/>
              <a:t>Dr. Jesús M. Prujà</a:t>
            </a:r>
            <a:endParaRPr lang="ca-ES" alt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685800" y="34178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400" b="1" dirty="0" smtClean="0">
                <a:solidFill>
                  <a:srgbClr val="C00000"/>
                </a:solidFill>
                <a:latin typeface="+mj-lt"/>
              </a:rPr>
              <a:t>PAU 2025: Revisió de qualificacions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762000" y="1216968"/>
            <a:ext cx="7696200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762000" y="2564904"/>
            <a:ext cx="76962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1600" dirty="0" smtClean="0">
                <a:latin typeface="+mn-lt"/>
              </a:rPr>
              <a:t>Sol·licitud: Alumnat (si es cau, en menors d’edat, pares, mares o tutors legals​</a:t>
            </a:r>
            <a:r>
              <a:rPr lang="ca-ES" altLang="ca-ES" sz="1600" dirty="0">
                <a:latin typeface="+mn-lt"/>
              </a:rPr>
              <a:t>)</a:t>
            </a:r>
            <a:r>
              <a:rPr lang="ca-ES" altLang="ca-ES" sz="1600" dirty="0" smtClean="0">
                <a:latin typeface="+mn-lt"/>
              </a:rPr>
              <a:t>​</a:t>
            </a:r>
            <a:endParaRPr lang="ca-ES" altLang="ca-ES" sz="1600" dirty="0">
              <a:latin typeface="+mn-lt"/>
            </a:endParaRPr>
          </a:p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1600" dirty="0">
                <a:latin typeface="+mn-lt"/>
              </a:rPr>
              <a:t>Motiu:</a:t>
            </a:r>
            <a:r>
              <a:rPr lang="ca-ES" altLang="ca-ES" sz="1600" dirty="0" smtClean="0">
                <a:latin typeface="+mn-lt"/>
              </a:rPr>
              <a:t>​</a:t>
            </a:r>
            <a:r>
              <a:rPr lang="ca-ES" altLang="ca-ES" sz="1600" dirty="0">
                <a:latin typeface="+mn-lt"/>
              </a:rPr>
              <a:t> </a:t>
            </a:r>
            <a:r>
              <a:rPr lang="ca-ES" altLang="ca-ES" sz="1600" dirty="0" smtClean="0">
                <a:latin typeface="+mn-lt"/>
              </a:rPr>
              <a:t>Aplicació </a:t>
            </a:r>
            <a:r>
              <a:rPr lang="ca-ES" altLang="ca-ES" sz="1600" dirty="0">
                <a:latin typeface="+mn-lt"/>
              </a:rPr>
              <a:t>incorrecta dels criteris generals d'avaluació i específics de correcció i qualificació.</a:t>
            </a:r>
            <a:r>
              <a:rPr lang="ca-ES" altLang="ca-ES" sz="1600" dirty="0" smtClean="0">
                <a:latin typeface="+mn-lt"/>
              </a:rPr>
              <a:t>​</a:t>
            </a:r>
          </a:p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1600" dirty="0">
                <a:solidFill>
                  <a:srgbClr val="C00000"/>
                </a:solidFill>
                <a:latin typeface="+mn-lt"/>
              </a:rPr>
              <a:t>Termini de sol·licitud:</a:t>
            </a:r>
            <a:r>
              <a:rPr lang="ca-ES" altLang="ca-ES" sz="1600" dirty="0" smtClean="0">
                <a:solidFill>
                  <a:srgbClr val="C00000"/>
                </a:solidFill>
                <a:latin typeface="+mn-lt"/>
              </a:rPr>
              <a:t>​</a:t>
            </a:r>
            <a:endParaRPr lang="ca-ES" altLang="ca-ES" sz="1600" dirty="0">
              <a:solidFill>
                <a:srgbClr val="C00000"/>
              </a:solidFill>
              <a:latin typeface="+mn-lt"/>
            </a:endParaRPr>
          </a:p>
          <a:p>
            <a:pPr lvl="1" eaLnBrk="1" hangingPunct="1">
              <a:buClr>
                <a:srgbClr val="CC0033"/>
              </a:buClr>
              <a:buFont typeface="Wingdings" panose="05000000000000000000" pitchFamily="2" charset="2"/>
              <a:buChar char="§"/>
            </a:pPr>
            <a:r>
              <a:rPr lang="ca-ES" altLang="ca-ES" sz="1600" dirty="0" smtClean="0">
                <a:latin typeface="+mn-lt"/>
              </a:rPr>
              <a:t>3 </a:t>
            </a:r>
            <a:r>
              <a:rPr lang="ca-ES" altLang="ca-ES" sz="1600" dirty="0">
                <a:latin typeface="+mn-lt"/>
              </a:rPr>
              <a:t>dies hàbils des de l'endemà de la publicació de les qualificacions.</a:t>
            </a:r>
            <a:r>
              <a:rPr lang="ca-ES" altLang="ca-ES" sz="1600" dirty="0" smtClean="0">
                <a:latin typeface="+mn-lt"/>
              </a:rPr>
              <a:t>​</a:t>
            </a:r>
            <a:endParaRPr lang="ca-ES" altLang="ca-ES" sz="1600" dirty="0">
              <a:latin typeface="+mn-lt"/>
            </a:endParaRPr>
          </a:p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1600" dirty="0">
                <a:solidFill>
                  <a:srgbClr val="C00000"/>
                </a:solidFill>
                <a:latin typeface="+mn-lt"/>
              </a:rPr>
              <a:t>Termini màxim del procediment</a:t>
            </a:r>
            <a:r>
              <a:rPr lang="ca-ES" altLang="ca-ES" sz="1600" dirty="0" smtClean="0">
                <a:solidFill>
                  <a:srgbClr val="C00000"/>
                </a:solidFill>
                <a:latin typeface="+mn-lt"/>
              </a:rPr>
              <a:t>​:</a:t>
            </a:r>
            <a:endParaRPr lang="ca-ES" altLang="ca-ES" sz="1600" dirty="0">
              <a:solidFill>
                <a:srgbClr val="C00000"/>
              </a:solidFill>
              <a:latin typeface="+mn-lt"/>
            </a:endParaRPr>
          </a:p>
          <a:p>
            <a:pPr lvl="1" eaLnBrk="1" hangingPunct="1">
              <a:buClr>
                <a:srgbClr val="CC0033"/>
              </a:buClr>
              <a:buFont typeface="Wingdings" panose="05000000000000000000" pitchFamily="2" charset="2"/>
              <a:buChar char="§"/>
            </a:pPr>
            <a:r>
              <a:rPr lang="ca-ES" altLang="ca-ES" sz="1600" dirty="0">
                <a:latin typeface="+mn-lt"/>
              </a:rPr>
              <a:t>5 dies hàbils des de l'endemà de la finalització del termini per presentar la sol·licitud de revisió</a:t>
            </a:r>
            <a:r>
              <a:rPr lang="ca-ES" altLang="ca-ES" sz="1600" dirty="0" smtClean="0">
                <a:latin typeface="+mn-lt"/>
              </a:rPr>
              <a:t>.</a:t>
            </a:r>
            <a:endParaRPr lang="ca-ES" altLang="ca-ES" sz="1600" dirty="0" smtClean="0">
              <a:latin typeface="Helvetica" panose="020B0604020202020204" pitchFamily="34" charset="0"/>
            </a:endParaRPr>
          </a:p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q"/>
            </a:pPr>
            <a:endParaRPr lang="es-ES_tradnl" altLang="ca-ES" sz="2000" dirty="0" smtClean="0">
              <a:latin typeface="Helvetica" panose="020B0604020202020204" pitchFamily="34" charset="0"/>
            </a:endParaRPr>
          </a:p>
          <a:p>
            <a:pPr marL="0" indent="0" eaLnBrk="1" hangingPunct="1">
              <a:buClr>
                <a:srgbClr val="CC0033"/>
              </a:buClr>
              <a:buNone/>
            </a:pPr>
            <a:endParaRPr lang="es-ES_tradnl" altLang="ca-ES" sz="2000" dirty="0" smtClean="0">
              <a:latin typeface="Helvetica" panose="020B0604020202020204" pitchFamily="34" charset="0"/>
            </a:endParaRPr>
          </a:p>
          <a:p>
            <a:pPr marL="0" indent="0" eaLnBrk="1" hangingPunct="1">
              <a:buClr>
                <a:srgbClr val="CC0033"/>
              </a:buClr>
              <a:buNone/>
            </a:pPr>
            <a:endParaRPr lang="es-ES_tradnl" altLang="ca-ES" sz="2000" dirty="0">
              <a:latin typeface="Helvetica" panose="020B060402020202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2490192" y="1916832"/>
            <a:ext cx="3954016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a-ES" b="1" dirty="0" smtClean="0">
                <a:latin typeface="+mn-lt"/>
              </a:rPr>
              <a:t>ÚNIC PROCEDIMENT DE REVISIÓ</a:t>
            </a:r>
            <a:endParaRPr lang="ca-ES" dirty="0" smtClean="0">
              <a:latin typeface="+mn-lt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150024"/>
            <a:ext cx="5184576" cy="591344"/>
          </a:xfrm>
          <a:prstGeom prst="rect">
            <a:avLst/>
          </a:prstGeom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CD149-8C1A-F943-A0DB-B4613D8E303F}" type="slidenum">
              <a:rPr lang="ca-ES" altLang="ca-ES" smtClean="0"/>
              <a:pPr>
                <a:defRPr/>
              </a:pPr>
              <a:t>8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259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685800" y="-171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400" b="1" dirty="0" smtClean="0">
                <a:solidFill>
                  <a:srgbClr val="C00000"/>
                </a:solidFill>
                <a:latin typeface="+mj-lt"/>
              </a:rPr>
              <a:t>PAU 2025: Procediment de revisió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762000" y="703784"/>
            <a:ext cx="7696200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395536" y="869307"/>
            <a:ext cx="8280920" cy="36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33"/>
              </a:buClr>
              <a:buFont typeface="Arial" panose="020B0604020202020204" pitchFamily="34" charset="0"/>
              <a:buChar char="■"/>
            </a:pPr>
            <a:r>
              <a:rPr lang="ca-ES" sz="1400" b="1" dirty="0"/>
              <a:t>La revisió dels exàmens </a:t>
            </a:r>
            <a:r>
              <a:rPr lang="ca-ES" sz="1400" b="1" dirty="0" smtClean="0"/>
              <a:t>la realitza professorat </a:t>
            </a:r>
            <a:r>
              <a:rPr lang="ca-ES" sz="1400" b="1" dirty="0"/>
              <a:t>especialista en la matèria sol·licitada, diferent del que va fer la primera correcció</a:t>
            </a:r>
            <a:r>
              <a:rPr lang="ca-ES" sz="1400" b="1" dirty="0" smtClean="0"/>
              <a:t>.</a:t>
            </a:r>
          </a:p>
          <a:p>
            <a:pPr eaLnBrk="1" hangingPunct="1">
              <a:buClr>
                <a:srgbClr val="CC0033"/>
              </a:buClr>
              <a:buFont typeface="Arial" panose="020B0604020202020204" pitchFamily="34" charset="0"/>
              <a:buChar char="■"/>
            </a:pPr>
            <a:r>
              <a:rPr lang="ca-ES" altLang="ca-ES" sz="1400" b="1" dirty="0" smtClean="0">
                <a:solidFill>
                  <a:srgbClr val="C00000"/>
                </a:solidFill>
              </a:rPr>
              <a:t>Procediment:</a:t>
            </a:r>
          </a:p>
          <a:p>
            <a:pPr lvl="1" eaLnBrk="1" hangingPunct="1">
              <a:buFont typeface="+mj-lt"/>
              <a:buAutoNum type="arabicPeriod"/>
            </a:pPr>
            <a:r>
              <a:rPr lang="ca-ES" altLang="ca-ES" sz="1400" b="1" dirty="0" smtClean="0">
                <a:latin typeface="+mn-lt"/>
              </a:rPr>
              <a:t>Comprovar:</a:t>
            </a:r>
          </a:p>
          <a:p>
            <a:pPr lvl="2"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1400" dirty="0"/>
              <a:t>Que totes les qüestions hagin estat avaluades.</a:t>
            </a:r>
          </a:p>
          <a:p>
            <a:pPr lvl="2"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1400" dirty="0"/>
              <a:t>Que no hagi errors materials o de càlcul en la qualificació (Si hi ha errors, es rectifica la nota, sense que sigui inferior a la inicial</a:t>
            </a:r>
            <a:r>
              <a:rPr lang="ca-ES" altLang="ca-ES" sz="1400" dirty="0" smtClean="0"/>
              <a:t>).</a:t>
            </a:r>
            <a:endParaRPr lang="ca-ES" altLang="ca-ES" sz="1400" b="1" dirty="0" smtClean="0">
              <a:solidFill>
                <a:srgbClr val="C00000"/>
              </a:solidFill>
              <a:latin typeface="+mn-lt"/>
            </a:endParaRPr>
          </a:p>
          <a:p>
            <a:pPr lvl="1" eaLnBrk="1" hangingPunct="1">
              <a:buFont typeface="+mj-lt"/>
              <a:buAutoNum type="arabicPeriod"/>
            </a:pPr>
            <a:r>
              <a:rPr lang="ca-ES" altLang="ca-ES" sz="1400" b="1" dirty="0" smtClean="0">
                <a:latin typeface="+mn-lt"/>
              </a:rPr>
              <a:t>Corregir l'examen:</a:t>
            </a:r>
            <a:endParaRPr lang="ca-ES" altLang="ca-ES" sz="1400" b="1" dirty="0">
              <a:latin typeface="+mn-lt"/>
            </a:endParaRPr>
          </a:p>
          <a:p>
            <a:pPr lvl="2"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1400" b="1" dirty="0" smtClean="0"/>
              <a:t>Qualificació </a:t>
            </a:r>
            <a:r>
              <a:rPr lang="ca-ES" altLang="ca-ES" sz="1400" b="1" dirty="0"/>
              <a:t>final = Mitjana aritmètica </a:t>
            </a:r>
            <a:r>
              <a:rPr lang="ca-ES" altLang="ca-ES" sz="1400" b="1" dirty="0" smtClean="0"/>
              <a:t>entre:</a:t>
            </a:r>
          </a:p>
          <a:p>
            <a:pPr lvl="3" eaLnBrk="1" hangingPunct="1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ca-ES" altLang="ca-ES" sz="1400" dirty="0"/>
              <a:t>La primera qualificació (o la rectificada).</a:t>
            </a:r>
          </a:p>
          <a:p>
            <a:pPr lvl="3" eaLnBrk="1" hangingPunct="1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ca-ES" altLang="ca-ES" sz="1400" dirty="0"/>
              <a:t>L’obtinguda en la segona correcció</a:t>
            </a:r>
            <a:r>
              <a:rPr lang="ca-ES" altLang="ca-ES" sz="1400" dirty="0" smtClean="0"/>
              <a:t>.</a:t>
            </a:r>
            <a:endParaRPr lang="ca-ES" altLang="ca-ES" sz="1400" b="1" dirty="0" smtClean="0"/>
          </a:p>
          <a:p>
            <a:pPr lvl="2" eaLnBrk="1" hangingPunct="1">
              <a:buClr>
                <a:srgbClr val="CC0033"/>
              </a:buClr>
              <a:buFont typeface="Wingdings" panose="05000000000000000000" pitchFamily="2" charset="2"/>
              <a:buChar char="Ø"/>
            </a:pPr>
            <a:r>
              <a:rPr lang="ca-ES" altLang="ca-ES" sz="1400" b="1" dirty="0"/>
              <a:t>Si </a:t>
            </a:r>
            <a:r>
              <a:rPr lang="ca-ES" altLang="ca-ES" sz="1400" b="1" dirty="0" smtClean="0"/>
              <a:t>hi ha una diferència de </a:t>
            </a:r>
            <a:r>
              <a:rPr lang="ca-ES" altLang="ca-ES" sz="1400" b="1" dirty="0"/>
              <a:t>2 </a:t>
            </a:r>
            <a:r>
              <a:rPr lang="ca-ES" altLang="ca-ES" sz="1400" b="1" dirty="0" smtClean="0"/>
              <a:t>punts o més: </a:t>
            </a:r>
            <a:r>
              <a:rPr lang="ca-ES" altLang="ca-ES" sz="1400" b="1" dirty="0"/>
              <a:t>Tercera </a:t>
            </a:r>
            <a:r>
              <a:rPr lang="ca-ES" altLang="ca-ES" sz="1400" b="1" dirty="0" smtClean="0"/>
              <a:t>correcció</a:t>
            </a:r>
            <a:endParaRPr lang="ca-ES" altLang="ca-ES" sz="1400" b="1" dirty="0"/>
          </a:p>
          <a:p>
            <a:pPr lvl="3" eaLnBrk="1" hangingPunct="1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ca-ES" altLang="ca-ES" sz="1400" dirty="0" smtClean="0"/>
              <a:t>La </a:t>
            </a:r>
            <a:r>
              <a:rPr lang="ca-ES" altLang="ca-ES" sz="1400" dirty="0"/>
              <a:t>realitzen dos </a:t>
            </a:r>
            <a:r>
              <a:rPr lang="ca-ES" altLang="ca-ES" sz="1400" dirty="0" smtClean="0"/>
              <a:t>professors/res diferents.</a:t>
            </a:r>
            <a:endParaRPr lang="ca-ES" altLang="ca-ES" sz="1400" b="1" dirty="0">
              <a:solidFill>
                <a:srgbClr val="C00000"/>
              </a:solidFill>
            </a:endParaRPr>
          </a:p>
          <a:p>
            <a:pPr lvl="3" eaLnBrk="1" hangingPunct="1">
              <a:buClr>
                <a:srgbClr val="CC0033"/>
              </a:buClr>
              <a:buFont typeface="Arial" panose="020B0604020202020204" pitchFamily="34" charset="0"/>
              <a:buChar char="•"/>
            </a:pPr>
            <a:r>
              <a:rPr lang="ca-ES" altLang="ca-ES" sz="1400" b="1" dirty="0" smtClean="0"/>
              <a:t>Qualificació final: La nota consensuada entre els dos professors/res</a:t>
            </a:r>
            <a:endParaRPr lang="ca-ES" altLang="ca-ES" sz="1400" b="1" dirty="0"/>
          </a:p>
          <a:p>
            <a:pPr marL="0" indent="0" eaLnBrk="1" hangingPunct="1">
              <a:buClr>
                <a:srgbClr val="CC0033"/>
              </a:buClr>
              <a:buNone/>
            </a:pPr>
            <a:endParaRPr lang="ca-ES" altLang="ca-ES" sz="1600" b="1" dirty="0" smtClean="0">
              <a:solidFill>
                <a:srgbClr val="C00000"/>
              </a:solidFill>
            </a:endParaRPr>
          </a:p>
          <a:p>
            <a:pPr marL="914400" lvl="2" indent="0" eaLnBrk="1" hangingPunct="1">
              <a:buClr>
                <a:srgbClr val="CC0033"/>
              </a:buClr>
              <a:buNone/>
            </a:pPr>
            <a:endParaRPr lang="ca-ES" altLang="ca-ES" sz="1400" dirty="0">
              <a:latin typeface="+mn-lt"/>
            </a:endParaRPr>
          </a:p>
          <a:p>
            <a:pPr marL="400050" lvl="1" indent="0">
              <a:buNone/>
            </a:pPr>
            <a:endParaRPr lang="ca-ES" sz="1000" dirty="0" smtClean="0"/>
          </a:p>
          <a:p>
            <a:pPr marL="0" indent="0" eaLnBrk="1" hangingPunct="1">
              <a:buClr>
                <a:srgbClr val="CC0033"/>
              </a:buClr>
              <a:buNone/>
            </a:pPr>
            <a:endParaRPr lang="ca-ES" altLang="ca-ES" sz="1800" dirty="0" smtClean="0">
              <a:latin typeface="Helvetica" panose="020B0604020202020204" pitchFamily="34" charset="0"/>
            </a:endParaRPr>
          </a:p>
          <a:p>
            <a:pPr eaLnBrk="1" hangingPunct="1">
              <a:buClr>
                <a:srgbClr val="CC0033"/>
              </a:buClr>
              <a:buFont typeface="Wingdings" panose="05000000000000000000" pitchFamily="2" charset="2"/>
              <a:buChar char="q"/>
            </a:pPr>
            <a:endParaRPr lang="es-ES_tradnl" altLang="ca-ES" sz="2000" dirty="0" smtClean="0">
              <a:latin typeface="Helvetica" panose="020B0604020202020204" pitchFamily="34" charset="0"/>
            </a:endParaRPr>
          </a:p>
          <a:p>
            <a:pPr marL="0" indent="0" eaLnBrk="1" hangingPunct="1">
              <a:buClr>
                <a:srgbClr val="CC0033"/>
              </a:buClr>
              <a:buNone/>
            </a:pPr>
            <a:endParaRPr lang="es-ES_tradnl" altLang="ca-ES" sz="2000" dirty="0" smtClean="0">
              <a:latin typeface="Helvetica" panose="020B0604020202020204" pitchFamily="34" charset="0"/>
            </a:endParaRPr>
          </a:p>
          <a:p>
            <a:pPr marL="0" indent="0" eaLnBrk="1" hangingPunct="1">
              <a:buClr>
                <a:srgbClr val="CC0033"/>
              </a:buClr>
              <a:buNone/>
            </a:pPr>
            <a:endParaRPr lang="es-ES_tradnl" altLang="ca-ES" sz="2000" dirty="0">
              <a:latin typeface="Helvetica" panose="020B060402020202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1331640" y="4759677"/>
            <a:ext cx="5474840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1166813" lvl="1" indent="0">
              <a:buNone/>
              <a:tabLst>
                <a:tab pos="1166813" algn="l"/>
              </a:tabLst>
            </a:pPr>
            <a:r>
              <a:rPr lang="ca-ES" sz="1600" b="1" dirty="0" smtClean="0">
                <a:latin typeface="+mn-lt"/>
              </a:rPr>
              <a:t>Exemple:</a:t>
            </a:r>
          </a:p>
          <a:p>
            <a:pPr marL="1166813" lvl="1" indent="0">
              <a:buNone/>
              <a:tabLst>
                <a:tab pos="1166813" algn="l"/>
              </a:tabLst>
            </a:pPr>
            <a:r>
              <a:rPr lang="ca-ES" sz="1600" dirty="0" smtClean="0">
                <a:latin typeface="+mn-lt"/>
              </a:rPr>
              <a:t>Nota inicial: 5</a:t>
            </a:r>
          </a:p>
          <a:p>
            <a:pPr marL="1166813" lvl="1" indent="0">
              <a:buNone/>
              <a:tabLst>
                <a:tab pos="1166813" algn="l"/>
              </a:tabLst>
            </a:pPr>
            <a:r>
              <a:rPr lang="ca-ES" sz="1600" dirty="0" smtClean="0">
                <a:latin typeface="+mn-lt"/>
              </a:rPr>
              <a:t>Verificar errades materials: 4 </a:t>
            </a:r>
            <a:r>
              <a:rPr lang="ca-ES" sz="1600" dirty="0" smtClean="0">
                <a:latin typeface="+mn-lt"/>
                <a:sym typeface="Wingdings" panose="05000000000000000000" pitchFamily="2" charset="2"/>
              </a:rPr>
              <a:t> no s’abaixa</a:t>
            </a:r>
          </a:p>
          <a:p>
            <a:pPr marL="1166813" lvl="1" indent="0">
              <a:buNone/>
              <a:tabLst>
                <a:tab pos="1166813" algn="l"/>
              </a:tabLst>
            </a:pPr>
            <a:r>
              <a:rPr lang="ca-ES" sz="1600" dirty="0" smtClean="0">
                <a:latin typeface="+mn-lt"/>
                <a:sym typeface="Wingdings" panose="05000000000000000000" pitchFamily="2" charset="2"/>
              </a:rPr>
              <a:t>Segona correcció: 3,5</a:t>
            </a:r>
          </a:p>
          <a:p>
            <a:pPr marL="1166813" lvl="1" indent="0">
              <a:buNone/>
              <a:tabLst>
                <a:tab pos="1166813" algn="l"/>
              </a:tabLst>
            </a:pPr>
            <a:r>
              <a:rPr lang="ca-ES" sz="1600" dirty="0" smtClean="0">
                <a:latin typeface="+mn-lt"/>
                <a:sym typeface="Wingdings" panose="05000000000000000000" pitchFamily="2" charset="2"/>
              </a:rPr>
              <a:t>Resultat revisió: 5 + 3,5  4,25</a:t>
            </a:r>
          </a:p>
          <a:p>
            <a:pPr marL="1166813" lvl="1" indent="0">
              <a:buNone/>
              <a:tabLst>
                <a:tab pos="1166813" algn="l"/>
              </a:tabLst>
            </a:pPr>
            <a:r>
              <a:rPr lang="ca-ES" sz="16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Per tant, es baixen notes</a:t>
            </a:r>
            <a:endParaRPr lang="ca-E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2876" y="4653136"/>
            <a:ext cx="4393604" cy="18801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1" name="Agrupa 14">
            <a:extLst>
              <a:ext uri="{FF2B5EF4-FFF2-40B4-BE49-F238E27FC236}">
                <a16:creationId xmlns:a16="http://schemas.microsoft.com/office/drawing/2014/main" id="{CAD5378D-AE55-8440-906F-C17ED54DC34D}"/>
              </a:ext>
            </a:extLst>
          </p:cNvPr>
          <p:cNvGrpSpPr>
            <a:grpSpLocks/>
          </p:cNvGrpSpPr>
          <p:nvPr/>
        </p:nvGrpSpPr>
        <p:grpSpPr bwMode="auto">
          <a:xfrm>
            <a:off x="6302424" y="4437112"/>
            <a:ext cx="828675" cy="828675"/>
            <a:chOff x="2691319" y="3264553"/>
            <a:chExt cx="828163" cy="828163"/>
          </a:xfrm>
          <a:solidFill>
            <a:schemeClr val="bg1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F43FD-8FEE-4C4B-A077-120B62C4B25A}"/>
                </a:ext>
              </a:extLst>
            </p:cNvPr>
            <p:cNvSpPr/>
            <p:nvPr/>
          </p:nvSpPr>
          <p:spPr>
            <a:xfrm>
              <a:off x="2691319" y="3264553"/>
              <a:ext cx="828163" cy="828163"/>
            </a:xfrm>
            <a:prstGeom prst="ellipse">
              <a:avLst/>
            </a:prstGeom>
            <a:grp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pic>
          <p:nvPicPr>
            <p:cNvPr id="12" name="Imatge 7">
              <a:extLst>
                <a:ext uri="{FF2B5EF4-FFF2-40B4-BE49-F238E27FC236}">
                  <a16:creationId xmlns:a16="http://schemas.microsoft.com/office/drawing/2014/main" id="{7A01C278-D659-7D42-AD01-1F6DBD855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30"/>
            <a:stretch>
              <a:fillRect/>
            </a:stretch>
          </p:blipFill>
          <p:spPr bwMode="auto">
            <a:xfrm>
              <a:off x="2823471" y="3441054"/>
              <a:ext cx="563859" cy="4751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CCD149-8C1A-F943-A0DB-B4613D8E303F}" type="slidenum">
              <a:rPr lang="ca-ES" altLang="ca-ES" smtClean="0"/>
              <a:pPr>
                <a:defRPr/>
              </a:pPr>
              <a:t>9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2261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seny personalitz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seny personalitz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cin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mbra extrema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61999D2CD0C640A3B57EB363576507" ma:contentTypeVersion="14" ma:contentTypeDescription="Crear nuevo documento." ma:contentTypeScope="" ma:versionID="9e654f4e5d3e75dba7182ab631f298a6">
  <xsd:schema xmlns:xsd="http://www.w3.org/2001/XMLSchema" xmlns:xs="http://www.w3.org/2001/XMLSchema" xmlns:p="http://schemas.microsoft.com/office/2006/metadata/properties" xmlns:ns2="fb03841f-e311-428c-9ed5-eb12f8f90380" xmlns:ns3="66c765d5-e1fa-466d-8272-3584a8666dbf" targetNamespace="http://schemas.microsoft.com/office/2006/metadata/properties" ma:root="true" ma:fieldsID="33bd67848779891bbc705a7fa5dee9d3" ns2:_="" ns3:_="">
    <xsd:import namespace="fb03841f-e311-428c-9ed5-eb12f8f90380"/>
    <xsd:import namespace="66c765d5-e1fa-466d-8272-3584a8666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3841f-e311-428c-9ed5-eb12f8f90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c3acdd63-aa44-4af6-aeb8-3c4a7f97d7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765d5-e1fa-466d-8272-3584a8666db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7db790f-7174-4b8c-9ba6-bd2ffe85c12a}" ma:internalName="TaxCatchAll" ma:showField="CatchAllData" ma:web="66c765d5-e1fa-466d-8272-3584a8666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03841f-e311-428c-9ed5-eb12f8f90380">
      <Terms xmlns="http://schemas.microsoft.com/office/infopath/2007/PartnerControls"/>
    </lcf76f155ced4ddcb4097134ff3c332f>
    <TaxCatchAll xmlns="66c765d5-e1fa-466d-8272-3584a8666dbf" xsi:nil="true"/>
  </documentManagement>
</p:properties>
</file>

<file path=customXml/itemProps1.xml><?xml version="1.0" encoding="utf-8"?>
<ds:datastoreItem xmlns:ds="http://schemas.openxmlformats.org/officeDocument/2006/customXml" ds:itemID="{5B44A775-E1E0-4AE0-9654-35F40FBCC7BE}"/>
</file>

<file path=customXml/itemProps2.xml><?xml version="1.0" encoding="utf-8"?>
<ds:datastoreItem xmlns:ds="http://schemas.openxmlformats.org/officeDocument/2006/customXml" ds:itemID="{450218CA-3259-4BEC-9CBC-D382B8C9A294}"/>
</file>

<file path=customXml/itemProps3.xml><?xml version="1.0" encoding="utf-8"?>
<ds:datastoreItem xmlns:ds="http://schemas.openxmlformats.org/officeDocument/2006/customXml" ds:itemID="{327E7F22-FBCF-404D-9F6B-580C2B8850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25099</TotalTime>
  <Words>4926</Words>
  <Application>Microsoft Office PowerPoint</Application>
  <PresentationFormat>Presentació en pantalla (4:3)</PresentationFormat>
  <Paragraphs>1287</Paragraphs>
  <Slides>71</Slides>
  <Notes>19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11</vt:i4>
      </vt:variant>
      <vt:variant>
        <vt:lpstr>Tema</vt:lpstr>
      </vt:variant>
      <vt:variant>
        <vt:i4>3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71</vt:i4>
      </vt:variant>
    </vt:vector>
  </HeadingPairs>
  <TitlesOfParts>
    <vt:vector size="86" baseType="lpstr">
      <vt:lpstr>ＭＳ Ｐゴシック</vt:lpstr>
      <vt:lpstr>Arial</vt:lpstr>
      <vt:lpstr>Calibri</vt:lpstr>
      <vt:lpstr>Calibri Light</vt:lpstr>
      <vt:lpstr>Helvetica</vt:lpstr>
      <vt:lpstr>Helvetica Bold</vt:lpstr>
      <vt:lpstr>Symbol</vt:lpstr>
      <vt:lpstr>Times New Roman</vt:lpstr>
      <vt:lpstr>Verdana</vt:lpstr>
      <vt:lpstr>Wingdings</vt:lpstr>
      <vt:lpstr>Wingdings 2</vt:lpstr>
      <vt:lpstr>Tema de l'Office</vt:lpstr>
      <vt:lpstr>Disseny personalitzat</vt:lpstr>
      <vt:lpstr>1_Disseny personalitzat</vt:lpstr>
      <vt:lpstr>Hoja de cálculo</vt:lpstr>
      <vt:lpstr>Accés i admissió a la universitat</vt:lpstr>
      <vt:lpstr>Presentació del PowerPoint</vt:lpstr>
      <vt:lpstr>Presentació del PowerPoint</vt:lpstr>
      <vt:lpstr>Presentació del PowerPoint</vt:lpstr>
      <vt:lpstr>Presentació del PowerPoint</vt:lpstr>
      <vt:lpstr>PAU 2025: Característiques dels exàmens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Accés a la universitat</vt:lpstr>
      <vt:lpstr>PAU 2025</vt:lpstr>
      <vt:lpstr>PAU 2025</vt:lpstr>
      <vt:lpstr>PAU 2025</vt:lpstr>
      <vt:lpstr>PAU 2025: Horaris: Tribunal convocatòria ordinària / TEI</vt:lpstr>
      <vt:lpstr>PAU 2025: Documentació alumnat NESE i NEE</vt:lpstr>
      <vt:lpstr>PAU 2025: Transferència tribunal especial i d’incidències (TEI) </vt:lpstr>
      <vt:lpstr>Accés des de batxillerat</vt:lpstr>
      <vt:lpstr>PAU: fase d’accés (obligatòria només estudiants de batxillerat)</vt:lpstr>
      <vt:lpstr> PAU: fase d’accés (obligatòria només estudiants de batxillerat)</vt:lpstr>
      <vt:lpstr>PAU: fase d’admissió (opcional: batxillerat, CFGS...)</vt:lpstr>
      <vt:lpstr>PAU: Matèries de fase d’admissió</vt:lpstr>
      <vt:lpstr>PAU 2025: alumnat Batxibac</vt:lpstr>
      <vt:lpstr>PAU 2025: matèries coincidents</vt:lpstr>
      <vt:lpstr>PAU 2025: matèries-material</vt:lpstr>
      <vt:lpstr>PAU 2025: Instruccions per al dia de la prova</vt:lpstr>
      <vt:lpstr>PAU 2025: Funcionament general</vt:lpstr>
      <vt:lpstr>  Tot aparell electrònic que pugui rebre o emetre senyal ha d’estar completament apagat durant la realització de les proves </vt:lpstr>
      <vt:lpstr>PAU 2025: calendari de matrícula (convocatòria ordinària)</vt:lpstr>
      <vt:lpstr>PAU 2025: calendari de matrícula (convocatòria ordinària)</vt:lpstr>
      <vt:lpstr>PAU 2025: calendari de matrícula (convocatòria ordinària)</vt:lpstr>
      <vt:lpstr>PAU 2025: calendari de matrícula (convocatòria extraordinària)</vt:lpstr>
      <vt:lpstr>https://accesuniversitat.gencat.cat</vt:lpstr>
      <vt:lpstr>https://accesuniversitat.gencat.cat  Perfil de l’alumnat</vt:lpstr>
      <vt:lpstr>Resultats PAU: és difícil superar la PAU?</vt:lpstr>
      <vt:lpstr>Alumnat amb distincions de PAU</vt:lpstr>
      <vt:lpstr>Presentació del PowerPoint</vt:lpstr>
      <vt:lpstr>5 Sistemes d’admissió a Catalunya</vt:lpstr>
      <vt:lpstr>Admissió a la universitat</vt:lpstr>
      <vt:lpstr>Matèries de PAU: fase d’accés</vt:lpstr>
      <vt:lpstr>Ponderacions</vt:lpstr>
      <vt:lpstr>Nota d’admissió ponderada per a estudiants de batxillerat</vt:lpstr>
      <vt:lpstr>Exemples d’admissió des de batxillerat i CFGS</vt:lpstr>
      <vt:lpstr>Exemples d’admissió des de batxillerat i CFGS</vt:lpstr>
      <vt:lpstr>Prova d’aptitud personal (PAP)</vt:lpstr>
      <vt:lpstr> PAP graus en Educació Infantil i Educació Primària </vt:lpstr>
      <vt:lpstr>Notes de tall preinscripció 2024 juny: intervals</vt:lpstr>
      <vt:lpstr>Notes de tall preinscripció 2024 juny: 1a assignació</vt:lpstr>
      <vt:lpstr>Notes de tall preinscripció 2024 juny: 1a assignació</vt:lpstr>
      <vt:lpstr>Reconeixement de crèdits</vt:lpstr>
      <vt:lpstr>Preinscripció universitària 2025: calendari </vt:lpstr>
      <vt:lpstr> Preinscripció universitària 2025: calendari </vt:lpstr>
      <vt:lpstr>Reserva de places</vt:lpstr>
      <vt:lpstr>Exemple d’assignació de places</vt:lpstr>
      <vt:lpstr>Exemple d’assignació de places</vt:lpstr>
      <vt:lpstr>Exemple d’assignació de places</vt:lpstr>
      <vt:lpstr>Tràmit assignació definitiva</vt:lpstr>
      <vt:lpstr>Exemple d’assignació de places, 2a assignació</vt:lpstr>
      <vt:lpstr>Exemple d’assignació de places, 2a assignació</vt:lpstr>
      <vt:lpstr>https://universitats.gencat.cat</vt:lpstr>
      <vt:lpstr>Posa’t a prova: test d’ajuda</vt:lpstr>
      <vt:lpstr>Beques i ajuts</vt:lpstr>
      <vt:lpstr>Presentació del PowerPoint</vt:lpstr>
      <vt:lpstr>Universitat i discapacitat</vt:lpstr>
      <vt:lpstr>Serveis relacionats amb l’Administració</vt:lpstr>
      <vt:lpstr>Informació a Webs</vt:lpstr>
      <vt:lpstr>Inserció laboral per nivell educatiu 1r trimestre 2023 (*)</vt:lpstr>
      <vt:lpstr> Els universitaris guanyen un 55% més que els no titulats(*)              </vt:lpstr>
      <vt:lpstr>Presentació del PowerPoint</vt:lpstr>
      <vt:lpstr>https://universitats.gencat.cat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.</dc:creator>
  <cp:lastModifiedBy>Martin Lopez, Aitana</cp:lastModifiedBy>
  <cp:revision>1600</cp:revision>
  <cp:lastPrinted>2025-01-29T13:13:17Z</cp:lastPrinted>
  <dcterms:created xsi:type="dcterms:W3CDTF">2020-01-18T17:37:08Z</dcterms:created>
  <dcterms:modified xsi:type="dcterms:W3CDTF">2025-02-03T08:48:05Z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0x0101009D61999D2CD0C640A3B57EB363576507</vt:lpwstr>
  </property>
</Properties>
</file>