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de títo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 hidden="1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Rectangle 37" hidden="1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Rectangle 6"/>
          <p:cNvSpPr/>
          <p:nvPr/>
        </p:nvSpPr>
        <p:spPr>
          <a:xfrm>
            <a:off x="0" y="762120"/>
            <a:ext cx="9141120" cy="5333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Rectangle 7"/>
          <p:cNvSpPr/>
          <p:nvPr/>
        </p:nvSpPr>
        <p:spPr>
          <a:xfrm>
            <a:off x="9270360" y="762120"/>
            <a:ext cx="2925000" cy="533376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4840" cy="325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5900" spc="-99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59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2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sldNum" idx="3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2DD9D72-DDF7-4394-9FDC-2A5C3AFC33EA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Feu clic per a editar el format del text de l'esquema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Segon nivell de l'esquema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Tercer nivell de l'esquema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Quart nivell de l'esquema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Cinquè nivell de l'esquema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Sisè nivell de l'esquema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Setè nivell de l'esquema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ingut amb lle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4280" cy="237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32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Segon nivell</a:t>
            </a:r>
            <a:endParaRPr b="0" lang="en-US" sz="1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Tercer nivell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Quart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Cinquè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255960" y="3494160"/>
            <a:ext cx="2834280" cy="232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ca-ES" sz="140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dt" idx="28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ftr" idx="29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6"/>
          <p:cNvSpPr>
            <a:spLocks noGrp="1"/>
          </p:cNvSpPr>
          <p:nvPr>
            <p:ph type="sldNum" idx="30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1608CCC-E3F0-4F28-98D9-51E524EBC168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tge amb lle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4280" cy="237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32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3570480" y="767520"/>
            <a:ext cx="8114760" cy="5330520"/>
          </a:xfrm>
          <a:prstGeom prst="rect">
            <a:avLst/>
          </a:prstGeom>
          <a:solidFill>
            <a:schemeClr val="lt1">
              <a:lumMod val="75000"/>
            </a:schemeClr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a-ES" sz="3200" strike="noStrike" u="none">
                <a:solidFill>
                  <a:schemeClr val="dk1"/>
                </a:solidFill>
                <a:effectLst/>
                <a:uFillTx/>
                <a:latin typeface="Corbel"/>
              </a:rPr>
              <a:t>Feu clic a la icona per afegir una imatge</a:t>
            </a:r>
            <a:endParaRPr b="0" lang="en-US" sz="32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255960" y="3493080"/>
            <a:ext cx="2834280" cy="232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ca-ES" sz="140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dt" idx="31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ftr" idx="32"/>
          </p:nvPr>
        </p:nvSpPr>
        <p:spPr>
          <a:xfrm>
            <a:off x="349920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sldNum" idx="33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4728340-B350-4BBB-A792-B87C6180E23E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ol i text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36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Segon nivell</a:t>
            </a:r>
            <a:endParaRPr b="0" lang="en-US" sz="1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Tercer nivell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Quart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Cinquè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4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5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6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E9AA238-E2E7-40D6-B5FF-968260F4714D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ítol vertical i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80880" y="990720"/>
            <a:ext cx="2819160" cy="495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36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Segon nivell</a:t>
            </a:r>
            <a:endParaRPr b="0" lang="en-US" sz="1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Tercer nivell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Quart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Cinquè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7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8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9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B1AFC6A-B56E-4178-8D68-38B63DF0BB60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ol i objecte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36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Segon nivell</a:t>
            </a:r>
            <a:endParaRPr b="0" lang="en-US" sz="1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Tercer nivell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Quart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Cinquè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dt" idx="10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ftr" idx="11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sldNum" idx="12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E99FFE8-2170-48DD-B8A2-D182CF6B60E9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pçalera de la secció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867840" y="1298520"/>
            <a:ext cx="7314840" cy="325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5900" spc="-99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59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886200" y="4672440"/>
            <a:ext cx="7314840" cy="914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ca-ES" sz="22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2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dt" idx="13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ftr" idx="14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sldNum" idx="15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7FBD63C-BC38-4E34-AB9E-618ADBC5B2B4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os objecte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36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347436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Segon nivell</a:t>
            </a:r>
            <a:endParaRPr b="0" lang="en-US" sz="1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Tercer nivell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Quart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Cinquè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7818120" y="868680"/>
            <a:ext cx="347436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Segon nivell</a:t>
            </a:r>
            <a:endParaRPr b="0" lang="en-US" sz="1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Tercer nivell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Quart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Cinquè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dt" idx="16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 idx="17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sldNum" idx="18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0BB8953-FF2C-4380-ABBC-A0C4579B45ED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ció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36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867840" y="1023480"/>
            <a:ext cx="3474360" cy="807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3867840" y="1931040"/>
            <a:ext cx="3474360" cy="402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Segon nivell</a:t>
            </a:r>
            <a:endParaRPr b="0" lang="en-US" sz="1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Tercer nivell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Quart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Cinquè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7818480" y="1023480"/>
            <a:ext cx="3474360" cy="81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7818480" y="1931040"/>
            <a:ext cx="3474360" cy="402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Editeu els estils de text del patró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Segon nivell</a:t>
            </a:r>
            <a:endParaRPr b="0" lang="en-US" sz="1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Tercer nivell</a:t>
            </a:r>
            <a:endParaRPr b="0" lang="en-US" sz="16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Quart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ca-ES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Cinquè nivell</a:t>
            </a:r>
            <a:endParaRPr b="0" lang="en-US" sz="14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dt" idx="19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ftr" idx="20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8"/>
          <p:cNvSpPr>
            <a:spLocks noGrp="1"/>
          </p:cNvSpPr>
          <p:nvPr>
            <p:ph type="sldNum" idx="21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BE98F39-8780-4F9A-B7CD-7D91DFFEC016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Només títo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Rectangle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36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Feu clic aquí per editar l'estil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dt" idx="22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ftr" idx="23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sldNum" idx="24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CA40CAE-FD73-44B1-A107-F94163CAD515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 blanc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" hidden="1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Rectangle 37" hidden="1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ca-E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dt" idx="25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effectLst/>
                <a:uFillTx/>
                <a:latin typeface="Corbel"/>
              </a:rPr>
              <a:t>&lt;data/hora&gt;</a:t>
            </a:r>
            <a:endParaRPr b="0" lang="ca-E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ftr" idx="26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a-E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&lt;peu de pàgina&gt;</a:t>
            </a:r>
            <a:endParaRPr b="0" lang="ca-E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sldNum" idx="27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9162FB1-0131-4B54-B3CE-431EE09C5939}" type="slidenum">
              <a:rPr b="1" lang="en-US" sz="1200" strike="noStrike" u="none">
                <a:solidFill>
                  <a:schemeClr val="accent1"/>
                </a:solidFill>
                <a:effectLst/>
                <a:uFillTx/>
                <a:latin typeface="Corbel"/>
              </a:rPr>
              <a:t>&lt;número&gt;</a:t>
            </a:fld>
            <a:endParaRPr b="0" lang="ca-E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0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0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4840" cy="3147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5900" spc="-99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Programa PSIE</a:t>
            </a:r>
            <a:endParaRPr b="0" lang="en-US" sz="59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100160" y="4670280"/>
            <a:ext cx="7314840" cy="914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62500" lnSpcReduction="19999"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ca-ES" sz="3400" strike="noStrike" u="none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FillTx/>
                <a:latin typeface="Corbel"/>
              </a:rPr>
              <a:t>PRESENTACIÓ</a:t>
            </a:r>
            <a:endParaRPr b="0" lang="ca-E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ca-ES" sz="2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FillTx/>
                <a:latin typeface="Corbel"/>
              </a:rPr>
              <a:t>                                                                                                            Fàtima Rigau Galí</a:t>
            </a:r>
            <a:endParaRPr b="0" lang="ca-E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ca-ES" sz="2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FillTx/>
                <a:latin typeface="Corbel"/>
              </a:rPr>
              <a:t>                                                                                                            Referent PSIE</a:t>
            </a:r>
            <a:endParaRPr b="0" lang="ca-E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4" name="Imatge 4" descr=""/>
          <p:cNvPicPr/>
          <p:nvPr/>
        </p:nvPicPr>
        <p:blipFill>
          <a:blip r:embed="rId1"/>
          <a:stretch/>
        </p:blipFill>
        <p:spPr>
          <a:xfrm>
            <a:off x="6556680" y="853920"/>
            <a:ext cx="2504880" cy="2495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4280" cy="237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ca-ES" sz="32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Què és el programa PSIE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3867840" y="86868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És un programa transversal entre el Departament de Salut i el Departament d’Educació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Promou la col.laboració dels centres educatius i els serveis de salut comunitària arreu del territori per millorar la salut dels adolescents.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Mitjançant accions de promoció de la salut, de prevenció de situacions de risc i d’atenció precoç per problemes relacionats amb la salut mental, la salut afectiva i sexual i el consum de drogues.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255960" y="3941280"/>
            <a:ext cx="2834280" cy="1874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Corbel"/>
            </a:endParaRPr>
          </a:p>
        </p:txBody>
      </p:sp>
      <p:pic>
        <p:nvPicPr>
          <p:cNvPr id="88" name="Imatge 5" descr=""/>
          <p:cNvPicPr/>
          <p:nvPr/>
        </p:nvPicPr>
        <p:blipFill>
          <a:blip r:embed="rId1"/>
          <a:stretch/>
        </p:blipFill>
        <p:spPr>
          <a:xfrm>
            <a:off x="9806040" y="190440"/>
            <a:ext cx="1848600" cy="1841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4280" cy="237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ca-ES" sz="32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On es desenvolupa?</a:t>
            </a:r>
            <a:endParaRPr b="0" lang="en-US" sz="32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3867840" y="86868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Als centres educatius de secundària.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Preferentment al segon cicle, tot i que també es pot fer al primer cicle.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Xarxes de centres públics i concertats de Catalunya.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255960" y="3494160"/>
            <a:ext cx="2834280" cy="232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Corbel"/>
            </a:endParaRPr>
          </a:p>
        </p:txBody>
      </p:sp>
      <p:pic>
        <p:nvPicPr>
          <p:cNvPr id="92" name="Imatge 5" descr=""/>
          <p:cNvPicPr/>
          <p:nvPr/>
        </p:nvPicPr>
        <p:blipFill>
          <a:blip r:embed="rId1"/>
          <a:stretch/>
        </p:blipFill>
        <p:spPr>
          <a:xfrm>
            <a:off x="9725400" y="205200"/>
            <a:ext cx="1872000" cy="186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ca-ES" sz="66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PSIE</a:t>
            </a:r>
            <a:endParaRPr b="0" lang="en-US" sz="66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1" lang="ca-ES" sz="2800" strike="noStrike" u="none"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Corbel"/>
              </a:rPr>
              <a:t>L’Adolescència és una etapa molt important i de grans canvis</a:t>
            </a:r>
            <a:r>
              <a:rPr b="0" lang="ca-ES" sz="2800" strike="noStrike" u="none"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Corbel"/>
              </a:rPr>
              <a:t>.</a:t>
            </a:r>
            <a:endParaRPr b="0" lang="en-US" sz="2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" charset="2"/>
              <a:buChar char=""/>
            </a:pPr>
            <a:r>
              <a:rPr b="0" lang="ca-ES" sz="2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 Es construeixen els valors i les actituds d’un mateix.</a:t>
            </a:r>
            <a:endParaRPr b="0" lang="en-US" sz="2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" charset="2"/>
              <a:buChar char=""/>
            </a:pPr>
            <a:r>
              <a:rPr b="0" lang="ca-ES" sz="28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Estils de vida, tant importants per la salut actual i futura.</a:t>
            </a:r>
            <a:endParaRPr b="0" lang="en-US" sz="28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pic>
        <p:nvPicPr>
          <p:cNvPr id="95" name="Imatge 4" descr=""/>
          <p:cNvPicPr/>
          <p:nvPr/>
        </p:nvPicPr>
        <p:blipFill>
          <a:blip r:embed="rId1"/>
          <a:stretch/>
        </p:blipFill>
        <p:spPr>
          <a:xfrm>
            <a:off x="9848160" y="131760"/>
            <a:ext cx="1830240" cy="1823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ca-ES" sz="36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FINALITAT DEL PROGRMA PSIE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Millorar la salut dels adolescents mitjançant accions de promoció de la salut.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Millorar la coordinació entre els centres docents per tal de donar resposta a les seves necessitats.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“ La consulta oberta”. Acostar els serveis als centres docents.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Promoció d’actituds i hàbits saludables (factors protectors).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Reduir els comportament que poden afectar negativament la salut (factors de risc).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Detecció precoç dels problemes de salut a fi d’intervenir el més aviat possible.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pic>
        <p:nvPicPr>
          <p:cNvPr id="98" name="Imatge 4" descr=""/>
          <p:cNvPicPr/>
          <p:nvPr/>
        </p:nvPicPr>
        <p:blipFill>
          <a:blip r:embed="rId1"/>
          <a:stretch/>
        </p:blipFill>
        <p:spPr>
          <a:xfrm>
            <a:off x="10045440" y="100080"/>
            <a:ext cx="1611720" cy="1605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ca-ES" sz="3600" spc="-60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INF PSIE FIGUERES</a:t>
            </a:r>
            <a:endParaRPr b="0" lang="en-US" sz="36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INS: Cendrassos:  </a:t>
            </a:r>
            <a:r>
              <a:rPr b="0" i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Sònia Riera. </a:t>
            </a: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Dimecres  9:40- 12:40h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INS Deulofeu: </a:t>
            </a:r>
            <a:r>
              <a:rPr b="0" i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Cristina Solà. </a:t>
            </a: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Dijous 10:00-12:00h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INS Narcis Monturiol: </a:t>
            </a:r>
            <a:r>
              <a:rPr b="0" i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Eloisa Gómez. </a:t>
            </a: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Dimarts 9:45- 11:45h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INS Olivar Gran: </a:t>
            </a:r>
            <a:r>
              <a:rPr b="0" i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Fàtima Rigau. </a:t>
            </a: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Dimarts 10:00-12:00h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INS Ramon Muntaner: </a:t>
            </a:r>
            <a:r>
              <a:rPr b="0" i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Lídia Gonzalo</a:t>
            </a: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. Dimecres 10:00-12:00h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La Salle i Escolàpies + Escola Pous i Pagés: </a:t>
            </a:r>
            <a:r>
              <a:rPr b="0" i="1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Inés Rodríguez. </a:t>
            </a:r>
            <a:r>
              <a:rPr b="0" lang="ca-ES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effectLst/>
                <a:uFillTx/>
                <a:latin typeface="Corbel"/>
              </a:rPr>
              <a:t>Divendres 10:00-12:00h alterns.</a:t>
            </a: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</a:pPr>
            <a:endParaRPr b="0" lang="en-US" sz="2000" strike="noStrike" u="none">
              <a:solidFill>
                <a:schemeClr val="dk1">
                  <a:lumMod val="65000"/>
                  <a:lumOff val="35000"/>
                </a:schemeClr>
              </a:solidFill>
              <a:effectLst/>
              <a:uFillTx/>
              <a:latin typeface="Corbel"/>
            </a:endParaRPr>
          </a:p>
        </p:txBody>
      </p:sp>
      <p:pic>
        <p:nvPicPr>
          <p:cNvPr id="101" name="Imatge 4" descr=""/>
          <p:cNvPicPr/>
          <p:nvPr/>
        </p:nvPicPr>
        <p:blipFill>
          <a:blip r:embed="rId1"/>
          <a:stretch/>
        </p:blipFill>
        <p:spPr>
          <a:xfrm>
            <a:off x="9848160" y="171720"/>
            <a:ext cx="1819800" cy="1812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4840" cy="2180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ca-ES" sz="5900" spc="-99" strike="noStrike" u="none">
                <a:solidFill>
                  <a:srgbClr val="ffffff"/>
                </a:solidFill>
                <a:effectLst/>
                <a:uFillTx/>
                <a:latin typeface="Corbel"/>
              </a:rPr>
              <a:t>SIUSPLAU FES-NE DIFUSIÓ !!!</a:t>
            </a:r>
            <a:endParaRPr b="0" lang="en-US" sz="5900" strike="noStrike" u="none">
              <a:solidFill>
                <a:schemeClr val="dk1"/>
              </a:solidFill>
              <a:effectLst/>
              <a:uFillTx/>
              <a:latin typeface="Corbe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1100160" y="4670280"/>
            <a:ext cx="7314840" cy="914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ca-ES" sz="2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uFillTx/>
                <a:latin typeface="Corbel"/>
              </a:rPr>
              <a:t>Moltes gràcies</a:t>
            </a:r>
            <a:endParaRPr b="0" lang="ca-E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4" name="Imatge 3" descr=""/>
          <p:cNvPicPr/>
          <p:nvPr/>
        </p:nvPicPr>
        <p:blipFill>
          <a:blip r:embed="rId1"/>
          <a:stretch/>
        </p:blipFill>
        <p:spPr>
          <a:xfrm>
            <a:off x="6337440" y="3392280"/>
            <a:ext cx="2669760" cy="2555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5" name="Imatge 4" descr=""/>
          <p:cNvPicPr/>
          <p:nvPr/>
        </p:nvPicPr>
        <p:blipFill>
          <a:blip r:embed="rId2"/>
          <a:stretch/>
        </p:blipFill>
        <p:spPr>
          <a:xfrm>
            <a:off x="9585360" y="1165320"/>
            <a:ext cx="2248200" cy="4419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Marc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553</TotalTime>
  <Application>LibreOffice/25.2.5.2$Windows_X86_64 LibreOffice_project/03d19516eb2e1dd5d4ccd751a0d6f35f35e08022</Application>
  <AppVersion>15.0000</AppVersion>
  <Words>306</Words>
  <Paragraphs>32</Paragraphs>
  <Company>Fujitsu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2022-07-20T14:59:08Z</dcterms:created>
  <dc:creator>Fatima Rigau Gali</dc:creator>
  <dc:description/>
  <dc:language>ca-ES</dc:language>
  <cp:lastModifiedBy/>
  <dcterms:modified xsi:type="dcterms:W3CDTF">2025-10-03T11:06:14Z</dcterms:modified>
  <cp:revision>44</cp:revision>
  <dc:subject/>
  <dc:title>Programa PSIE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Pantalla panoràmica</vt:lpwstr>
  </property>
  <property fmtid="{D5CDD505-2E9C-101B-9397-08002B2CF9AE}" pid="3" name="Slides">
    <vt:i4>7</vt:i4>
  </property>
</Properties>
</file>