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ira Mono" panose="020B0604020202020204" charset="0"/>
      <p:regular r:id="rId28"/>
      <p:bold r:id="rId29"/>
    </p:embeddedFont>
    <p:embeddedFont>
      <p:font typeface="Lucida Sans" panose="020B0602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j8AEqnZoFV9n8pA9gxhcYHapp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CB5F1FF-DA42-4711-9CE1-9947BDA8DDF6}">
  <a:tblStyle styleId="{6CB5F1FF-DA42-4711-9CE1-9947BDA8DDF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3E2077-72E8-43AE-8BF4-3D905595C87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66" d="100"/>
          <a:sy n="66" d="100"/>
        </p:scale>
        <p:origin x="-151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0456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25eb5bcb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c25eb5bcb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2c1b602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g2c2c1b602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ol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vertical i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objecte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çalera de la secció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cte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ingut amb l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tge amb l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742" y="5999205"/>
            <a:ext cx="435670" cy="76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edifici%20I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9443" y="393513"/>
            <a:ext cx="4287395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1259632" y="1713663"/>
            <a:ext cx="4032448" cy="65105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889734" y="2009057"/>
            <a:ext cx="7683230" cy="389703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a-ES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REUNIÓ </a:t>
            </a:r>
            <a:r>
              <a:rPr lang="ca-ES" sz="4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INFORMATIVA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a-ES" sz="4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BATXIBAC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a-ES" sz="4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Curs 2025-2026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 descr="edifici%20I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1843" y="545913"/>
            <a:ext cx="4287393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678" y="6142469"/>
            <a:ext cx="1148573" cy="71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89;p1"/>
          <p:cNvPicPr preferRelativeResize="0"/>
          <p:nvPr/>
        </p:nvPicPr>
        <p:blipFill rotWithShape="1">
          <a:blip r:embed="rId5">
            <a:alphaModFix/>
          </a:blip>
          <a:srcRect l="18339" t="14631" r="17816" b="24052"/>
          <a:stretch/>
        </p:blipFill>
        <p:spPr>
          <a:xfrm>
            <a:off x="7642421" y="5950843"/>
            <a:ext cx="1351677" cy="808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9"/>
          <p:cNvGrpSpPr/>
          <p:nvPr/>
        </p:nvGrpSpPr>
        <p:grpSpPr>
          <a:xfrm>
            <a:off x="359472" y="345790"/>
            <a:ext cx="8641080" cy="995330"/>
            <a:chOff x="216993" y="193390"/>
            <a:chExt cx="8641080" cy="995330"/>
          </a:xfrm>
        </p:grpSpPr>
        <p:sp>
          <p:nvSpPr>
            <p:cNvPr id="239" name="Google Shape;239;p9"/>
            <p:cNvSpPr/>
            <p:nvPr/>
          </p:nvSpPr>
          <p:spPr>
            <a:xfrm>
              <a:off x="422495" y="193390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216993" y="33274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9.- ESTRUCTURA DEL BATXILLERAT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41" name="Google Shape;241;p9"/>
          <p:cNvGraphicFramePr/>
          <p:nvPr/>
        </p:nvGraphicFramePr>
        <p:xfrm>
          <a:off x="3150499" y="1591973"/>
          <a:ext cx="2611025" cy="4882040"/>
        </p:xfrm>
        <a:graphic>
          <a:graphicData uri="http://schemas.openxmlformats.org/drawingml/2006/table">
            <a:tbl>
              <a:tblPr firstRow="1" bandRow="1">
                <a:noFill/>
                <a:tableStyleId>{6CB5F1FF-DA42-4711-9CE1-9947BDA8DDF6}</a:tableStyleId>
              </a:tblPr>
              <a:tblGrid>
                <a:gridCol w="1826100"/>
                <a:gridCol w="388425"/>
                <a:gridCol w="3965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400" u="none" strike="noStrike" cap="none"/>
                        <a:t>Matèries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400" u="none" strike="noStrike" cap="none"/>
                        <a:t>1r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400" u="none" strike="noStrike" cap="none"/>
                        <a:t>2n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23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Llengua Catalana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3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Llengua Castellana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5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Llengua Estrangera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4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Educació Física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17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Filosofia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8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Història de la Filosofia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4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Història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5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Tutoria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9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Treball de Recerca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Matèria obligatòria de modalitat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5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Matèria de Modalitat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6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Matèria de Modalitat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0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Optativa Anual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1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/>
                        <a:t>Optativa Anual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/>
                        <a:t>3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21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/>
                        <a:t>Optativa trimestral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u="none" strike="noStrike" cap="none"/>
                        <a:t>3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pSp>
        <p:nvGrpSpPr>
          <p:cNvPr id="242" name="Google Shape;242;p9"/>
          <p:cNvGrpSpPr/>
          <p:nvPr/>
        </p:nvGrpSpPr>
        <p:grpSpPr>
          <a:xfrm>
            <a:off x="359468" y="5763427"/>
            <a:ext cx="8814036" cy="844551"/>
            <a:chOff x="377692" y="6083393"/>
            <a:chExt cx="8814036" cy="844551"/>
          </a:xfrm>
        </p:grpSpPr>
        <p:pic>
          <p:nvPicPr>
            <p:cNvPr id="243" name="Google Shape;243;p9"/>
            <p:cNvPicPr preferRelativeResize="0"/>
            <p:nvPr/>
          </p:nvPicPr>
          <p:blipFill rotWithShape="1">
            <a:blip r:embed="rId3">
              <a:alphaModFix/>
            </a:blip>
            <a:srcRect l="-11519" t="-18870" r="11520" b="18869"/>
            <a:stretch/>
          </p:blipFill>
          <p:spPr>
            <a:xfrm>
              <a:off x="8261948" y="6170899"/>
              <a:ext cx="929780" cy="75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7692" y="6083392"/>
              <a:ext cx="436276" cy="7603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54" y="5858109"/>
            <a:ext cx="1347787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0"/>
          <p:cNvGrpSpPr/>
          <p:nvPr/>
        </p:nvGrpSpPr>
        <p:grpSpPr>
          <a:xfrm>
            <a:off x="359472" y="345790"/>
            <a:ext cx="8641080" cy="948660"/>
            <a:chOff x="216993" y="193390"/>
            <a:chExt cx="8641080" cy="948660"/>
          </a:xfrm>
        </p:grpSpPr>
        <p:sp>
          <p:nvSpPr>
            <p:cNvPr id="251" name="Google Shape;251;p10"/>
            <p:cNvSpPr/>
            <p:nvPr/>
          </p:nvSpPr>
          <p:spPr>
            <a:xfrm>
              <a:off x="422495" y="193390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216993" y="28607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10.- MATÈRIES MODALITAT 1r BATXIBAC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53" name="Google Shape;253;p10"/>
          <p:cNvGraphicFramePr/>
          <p:nvPr>
            <p:extLst>
              <p:ext uri="{D42A27DB-BD31-4B8C-83A1-F6EECF244321}">
                <p14:modId xmlns:p14="http://schemas.microsoft.com/office/powerpoint/2010/main" val="4039796272"/>
              </p:ext>
            </p:extLst>
          </p:nvPr>
        </p:nvGraphicFramePr>
        <p:xfrm>
          <a:off x="457201" y="1556792"/>
          <a:ext cx="8363272" cy="4178631"/>
        </p:xfrm>
        <a:graphic>
          <a:graphicData uri="http://schemas.openxmlformats.org/drawingml/2006/table">
            <a:tbl>
              <a:tblPr>
                <a:noFill/>
                <a:tableStyleId>{463E2077-72E8-43AE-8BF4-3D905595C877}</a:tableStyleId>
              </a:tblPr>
              <a:tblGrid>
                <a:gridCol w="1028130"/>
                <a:gridCol w="2631273"/>
                <a:gridCol w="2149576"/>
                <a:gridCol w="2554293"/>
              </a:tblGrid>
              <a:tr h="6148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MODALITAT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⬜</a:t>
                      </a:r>
                      <a:r>
                        <a:rPr lang="ca-ES" sz="13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Ciències i Tecnologia</a:t>
                      </a:r>
                      <a:r>
                        <a:rPr lang="ca-E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	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3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⬜</a:t>
                      </a:r>
                      <a:r>
                        <a:rPr lang="ca-ES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Ciències Socials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⬜</a:t>
                      </a:r>
                      <a:r>
                        <a:rPr lang="ca-ES" sz="13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Humanitats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12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Matèria de Modalitat Obligada 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Matemàtiques</a:t>
                      </a:r>
                      <a:r>
                        <a:rPr lang="ca-E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Matemàtiques CS I 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Llatí I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981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Matèria de Modalitat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(Franja 2)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Física I</a:t>
                      </a:r>
                      <a:r>
                        <a:rPr lang="ca-E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⬜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Geologia i Ciències Ambientals</a:t>
                      </a:r>
                      <a:r>
                        <a:rPr lang="ca-E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I ⬜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Funcionament de l’Empresa I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Literatura Universal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975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Matèria de Modalitat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(Franja 3)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 I</a:t>
                      </a:r>
                      <a:r>
                        <a:rPr lang="ca-E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⬜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Dibuix Tècnic</a:t>
                      </a:r>
                      <a:r>
                        <a:rPr lang="ca-E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I ⬜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Història M.C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Història M.C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975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Optativa Anual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(Franja 1)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 I </a:t>
                      </a:r>
                      <a:r>
                        <a:rPr lang="ca-ES" sz="11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(IOC)</a:t>
                      </a:r>
                      <a:r>
                        <a:rPr lang="ca-ES" sz="13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ca-ES" sz="13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⬜</a:t>
                      </a:r>
                      <a:r>
                        <a:rPr lang="ca-ES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ca-ES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Tecnologia i Enginyeria  I</a:t>
                      </a:r>
                      <a:r>
                        <a:rPr lang="ca-ES" sz="13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⬜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Economia  ⬜               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Món Clàssic ⬜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12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Optativa Anual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(Franja 2)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Literatura Francesa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6481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Optativa 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Anual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(Franja 3)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Història de França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175" marR="401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" name="Google Shape;25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468" y="5763426"/>
            <a:ext cx="436276" cy="76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65" y="5981814"/>
            <a:ext cx="1347787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1"/>
          <p:cNvGrpSpPr/>
          <p:nvPr/>
        </p:nvGrpSpPr>
        <p:grpSpPr>
          <a:xfrm>
            <a:off x="359472" y="345790"/>
            <a:ext cx="8641080" cy="948660"/>
            <a:chOff x="216993" y="193390"/>
            <a:chExt cx="8641080" cy="948660"/>
          </a:xfrm>
        </p:grpSpPr>
        <p:sp>
          <p:nvSpPr>
            <p:cNvPr id="263" name="Google Shape;263;p11"/>
            <p:cNvSpPr/>
            <p:nvPr/>
          </p:nvSpPr>
          <p:spPr>
            <a:xfrm>
              <a:off x="422495" y="193390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216993" y="28607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11.- MATÈRIES MODALITAT 2n BATXIBAC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65" name="Google Shape;265;p11"/>
          <p:cNvGraphicFramePr/>
          <p:nvPr>
            <p:extLst>
              <p:ext uri="{D42A27DB-BD31-4B8C-83A1-F6EECF244321}">
                <p14:modId xmlns:p14="http://schemas.microsoft.com/office/powerpoint/2010/main" val="3584849066"/>
              </p:ext>
            </p:extLst>
          </p:nvPr>
        </p:nvGraphicFramePr>
        <p:xfrm>
          <a:off x="456290" y="1952564"/>
          <a:ext cx="8231450" cy="3115250"/>
        </p:xfrm>
        <a:graphic>
          <a:graphicData uri="http://schemas.openxmlformats.org/drawingml/2006/table">
            <a:tbl>
              <a:tblPr>
                <a:noFill/>
                <a:tableStyleId>{463E2077-72E8-43AE-8BF4-3D905595C877}</a:tableStyleId>
              </a:tblPr>
              <a:tblGrid>
                <a:gridCol w="1020750"/>
                <a:gridCol w="1230325"/>
                <a:gridCol w="1382025"/>
                <a:gridCol w="2256000"/>
                <a:gridCol w="2342350"/>
              </a:tblGrid>
              <a:tr h="58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MODALITAT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Fira Mono"/>
                          <a:ea typeface="Fira Mono"/>
                          <a:cs typeface="Fira Mono"/>
                          <a:sym typeface="Fira Mono"/>
                        </a:rPr>
                        <a:t>⬜</a:t>
                      </a:r>
                      <a:r>
                        <a:rPr lang="ca-E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ca-E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Ciències i Tecnologia</a:t>
                      </a:r>
                      <a:r>
                        <a:rPr lang="ca-ES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	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Fira Mono"/>
                          <a:ea typeface="Fira Mono"/>
                          <a:cs typeface="Fira Mono"/>
                          <a:sym typeface="Fira Mono"/>
                        </a:rPr>
                        <a:t>⬜</a:t>
                      </a:r>
                      <a:r>
                        <a:rPr lang="ca-E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ca-E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Ciències Socials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>
                          <a:solidFill>
                            <a:schemeClr val="dk1"/>
                          </a:solidFill>
                          <a:latin typeface="Fira Mono"/>
                          <a:ea typeface="Fira Mono"/>
                          <a:cs typeface="Fira Mono"/>
                          <a:sym typeface="Fira Mono"/>
                        </a:rPr>
                        <a:t>⬜</a:t>
                      </a:r>
                      <a:r>
                        <a:rPr lang="ca-ES" sz="1100" b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2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ca-E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Humanitats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9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Franja 1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Matemàtiques</a:t>
                      </a:r>
                      <a:r>
                        <a:rPr lang="ca-E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II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Matemàtiques CS II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Llatí II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75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9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Franja 2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>
                          <a:solidFill>
                            <a:schemeClr val="dk1"/>
                          </a:solidFill>
                          <a:latin typeface="Fira Mono"/>
                          <a:ea typeface="Fira Mono"/>
                          <a:cs typeface="Fira Mono"/>
                          <a:sym typeface="Fira Mono"/>
                        </a:rPr>
                        <a:t>⬜</a:t>
                      </a:r>
                      <a:r>
                        <a:rPr lang="ca-ES" sz="1100" b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Física II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>
                          <a:solidFill>
                            <a:schemeClr val="dk1"/>
                          </a:solidFill>
                          <a:latin typeface="Fira Mono"/>
                          <a:ea typeface="Fira Mono"/>
                          <a:cs typeface="Fira Mono"/>
                          <a:sym typeface="Fira Mono"/>
                        </a:rPr>
                        <a:t>⬜</a:t>
                      </a:r>
                      <a:r>
                        <a:rPr lang="ca-ES" sz="1100" b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 (IOC) II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>
                          <a:solidFill>
                            <a:schemeClr val="dk1"/>
                          </a:solidFill>
                          <a:latin typeface="Fira Mono"/>
                          <a:ea typeface="Fira Mono"/>
                          <a:cs typeface="Fira Mono"/>
                          <a:sym typeface="Fira Mono"/>
                        </a:rPr>
                        <a:t>⬜</a:t>
                      </a:r>
                      <a:r>
                        <a:rPr lang="ca-ES" sz="1100" b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Geo C.A II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69999" marR="0" lvl="0" indent="-266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>
                          <a:solidFill>
                            <a:schemeClr val="dk1"/>
                          </a:solidFill>
                          <a:latin typeface="Fira Mono"/>
                          <a:ea typeface="Fira Mono"/>
                          <a:cs typeface="Fira Mono"/>
                          <a:sym typeface="Fira Mono"/>
                        </a:rPr>
                        <a:t>⬜</a:t>
                      </a:r>
                      <a:r>
                        <a:rPr lang="ca-ES" sz="1100" b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1100"/>
                        <a:t>Empresa i Disseny de Models de   Negoci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733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>
                          <a:solidFill>
                            <a:schemeClr val="dk1"/>
                          </a:solidFill>
                          <a:latin typeface="Fira Mono"/>
                          <a:ea typeface="Fira Mono"/>
                          <a:cs typeface="Fira Mono"/>
                          <a:sym typeface="Fira Mono"/>
                        </a:rPr>
                        <a:t>⬜</a:t>
                      </a:r>
                      <a:r>
                        <a:rPr lang="ca-ES" sz="1100" b="1">
                          <a:solidFill>
                            <a:schemeClr val="dk1"/>
                          </a:solidFill>
                        </a:rPr>
                        <a:t>  </a:t>
                      </a: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Literatura Catalana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9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Franja 3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>
                          <a:solidFill>
                            <a:schemeClr val="dk1"/>
                          </a:solidFill>
                          <a:latin typeface="Fira Mono"/>
                          <a:ea typeface="Fira Mono"/>
                          <a:cs typeface="Fira Mono"/>
                          <a:sym typeface="Fira Mono"/>
                        </a:rPr>
                        <a:t>⬜</a:t>
                      </a:r>
                      <a:r>
                        <a:rPr lang="ca-ES" sz="1100" b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 II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>
                          <a:solidFill>
                            <a:schemeClr val="dk1"/>
                          </a:solidFill>
                          <a:latin typeface="Fira Mono"/>
                          <a:ea typeface="Fira Mono"/>
                          <a:cs typeface="Fira Mono"/>
                          <a:sym typeface="Fira Mono"/>
                        </a:rPr>
                        <a:t>⬜</a:t>
                      </a:r>
                      <a:r>
                        <a:rPr lang="ca-ES" sz="1100" b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Tecno i Eng II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a-ES" sz="1100">
                          <a:solidFill>
                            <a:schemeClr val="dk1"/>
                          </a:solidFill>
                          <a:latin typeface="Fira Mono"/>
                          <a:ea typeface="Fira Mono"/>
                          <a:cs typeface="Fira Mono"/>
                          <a:sym typeface="Fira Mono"/>
                        </a:rPr>
                        <a:t>⬜</a:t>
                      </a:r>
                      <a:r>
                        <a:rPr lang="ca-ES" sz="1100" b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9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1100">
                          <a:solidFill>
                            <a:schemeClr val="dk1"/>
                          </a:solidFill>
                        </a:rPr>
                        <a:t>Biologia (IOC) II</a:t>
                      </a:r>
                      <a:endParaRPr sz="1100"/>
                    </a:p>
                  </a:txBody>
                  <a:tcPr marL="62100" marR="621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dirty="0">
                          <a:solidFill>
                            <a:schemeClr val="dk1"/>
                          </a:solidFill>
                          <a:latin typeface="Fira Mono"/>
                          <a:ea typeface="Fira Mono"/>
                          <a:cs typeface="Fira Mono"/>
                          <a:sym typeface="Fira Mono"/>
                        </a:rPr>
                        <a:t>⬜ </a:t>
                      </a:r>
                      <a:r>
                        <a:rPr lang="ca-ES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r>
                        <a:rPr lang="ca-ES" sz="1100" dirty="0"/>
                        <a:t> </a:t>
                      </a:r>
                      <a:r>
                        <a:rPr lang="ca-ES" sz="1100" dirty="0">
                          <a:solidFill>
                            <a:schemeClr val="dk1"/>
                          </a:solidFill>
                          <a:latin typeface="Fira Mono"/>
                          <a:ea typeface="Fira Mono"/>
                          <a:cs typeface="Fira Mono"/>
                          <a:sym typeface="Fira Mono"/>
                        </a:rPr>
                        <a:t>⬜</a:t>
                      </a:r>
                      <a:r>
                        <a:rPr lang="ca-ES" sz="11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1100" dirty="0">
                          <a:solidFill>
                            <a:schemeClr val="dk1"/>
                          </a:solidFill>
                        </a:rPr>
                        <a:t>Història de l’art </a:t>
                      </a:r>
                      <a:r>
                        <a:rPr lang="ca-ES" sz="11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1100" dirty="0" smtClean="0">
                          <a:solidFill>
                            <a:schemeClr val="dk1"/>
                          </a:solidFill>
                          <a:latin typeface="Fira Mono"/>
                          <a:ea typeface="Fira Mono"/>
                          <a:cs typeface="Fira Mono"/>
                          <a:sym typeface="Fira Mono"/>
                        </a:rPr>
                        <a:t>⬜</a:t>
                      </a:r>
                      <a:r>
                        <a:rPr lang="ca-ES" sz="1100" b="1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90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a-ES" sz="1100" dirty="0">
                          <a:solidFill>
                            <a:schemeClr val="dk1"/>
                          </a:solidFill>
                        </a:rPr>
                        <a:t>Literatura Castellana </a:t>
                      </a:r>
                      <a:r>
                        <a:rPr lang="ca-ES" sz="11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endParaRPr sz="11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a-ES" sz="1100" dirty="0">
                          <a:solidFill>
                            <a:schemeClr val="dk1"/>
                          </a:solidFill>
                          <a:latin typeface="Fira Mono"/>
                          <a:ea typeface="Fira Mono"/>
                          <a:cs typeface="Fira Mono"/>
                          <a:sym typeface="Fira Mono"/>
                        </a:rPr>
                        <a:t>                        </a:t>
                      </a:r>
                      <a:endParaRPr sz="1100" dirty="0"/>
                    </a:p>
                  </a:txBody>
                  <a:tcPr marL="62100" marR="62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58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9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Franja 4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Llengua i Literatura Francesa II  +   Història de França II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100" marR="62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66" name="Google Shape;266;p11"/>
          <p:cNvGrpSpPr/>
          <p:nvPr/>
        </p:nvGrpSpPr>
        <p:grpSpPr>
          <a:xfrm>
            <a:off x="359468" y="5763427"/>
            <a:ext cx="8814036" cy="844551"/>
            <a:chOff x="377692" y="6083393"/>
            <a:chExt cx="8814036" cy="844551"/>
          </a:xfrm>
        </p:grpSpPr>
        <p:pic>
          <p:nvPicPr>
            <p:cNvPr id="267" name="Google Shape;267;p11"/>
            <p:cNvPicPr preferRelativeResize="0"/>
            <p:nvPr/>
          </p:nvPicPr>
          <p:blipFill rotWithShape="1">
            <a:blip r:embed="rId3">
              <a:alphaModFix/>
            </a:blip>
            <a:srcRect l="-11519" t="-18870" r="11520" b="18869"/>
            <a:stretch/>
          </p:blipFill>
          <p:spPr>
            <a:xfrm>
              <a:off x="8261948" y="6170899"/>
              <a:ext cx="929780" cy="75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7692" y="6083392"/>
              <a:ext cx="436276" cy="7603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54" y="5858109"/>
            <a:ext cx="1347787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2"/>
          <p:cNvGrpSpPr/>
          <p:nvPr/>
        </p:nvGrpSpPr>
        <p:grpSpPr>
          <a:xfrm>
            <a:off x="359472" y="345790"/>
            <a:ext cx="8641080" cy="948660"/>
            <a:chOff x="216993" y="193390"/>
            <a:chExt cx="8641080" cy="948660"/>
          </a:xfrm>
        </p:grpSpPr>
        <p:sp>
          <p:nvSpPr>
            <p:cNvPr id="275" name="Google Shape;275;p12"/>
            <p:cNvSpPr/>
            <p:nvPr/>
          </p:nvSpPr>
          <p:spPr>
            <a:xfrm>
              <a:off x="422495" y="193390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216993" y="28607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12.- REQUISITS D’ACCÉS AL BATXIBAC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12"/>
          <p:cNvGrpSpPr/>
          <p:nvPr/>
        </p:nvGrpSpPr>
        <p:grpSpPr>
          <a:xfrm>
            <a:off x="877254" y="1548014"/>
            <a:ext cx="5880756" cy="2961630"/>
            <a:chOff x="420054" y="119278"/>
            <a:chExt cx="5880756" cy="2961630"/>
          </a:xfrm>
        </p:grpSpPr>
        <p:sp>
          <p:nvSpPr>
            <p:cNvPr id="278" name="Google Shape;278;p12"/>
            <p:cNvSpPr/>
            <p:nvPr/>
          </p:nvSpPr>
          <p:spPr>
            <a:xfrm>
              <a:off x="420054" y="119278"/>
              <a:ext cx="5880756" cy="6199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9" name="Google Shape;279;p12"/>
            <p:cNvSpPr txBox="1"/>
            <p:nvPr/>
          </p:nvSpPr>
          <p:spPr>
            <a:xfrm>
              <a:off x="450316" y="149540"/>
              <a:ext cx="5820232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75" tIns="0" rIns="222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ca-ES" sz="2400" b="1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Requisits d’accés</a:t>
              </a:r>
              <a:endParaRPr sz="24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420054" y="2460988"/>
              <a:ext cx="5880756" cy="6199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1" name="Google Shape;281;p12"/>
            <p:cNvSpPr txBox="1"/>
            <p:nvPr/>
          </p:nvSpPr>
          <p:spPr>
            <a:xfrm>
              <a:off x="450304" y="2454128"/>
              <a:ext cx="5820300" cy="5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75" tIns="0" rIns="222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ca-ES" sz="2400" b="1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Requisits per obtenir la doble titulació</a:t>
              </a:r>
              <a:endParaRPr sz="24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82" name="Google Shape;282;p12"/>
          <p:cNvSpPr/>
          <p:nvPr/>
        </p:nvSpPr>
        <p:spPr>
          <a:xfrm>
            <a:off x="785825" y="2233400"/>
            <a:ext cx="77331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Demostrar un nivell bàsic de Francès, dues opcions:</a:t>
            </a:r>
            <a:endParaRPr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2800" marR="0" lvl="2" indent="-276225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Nivell B1</a:t>
            </a:r>
            <a:endParaRPr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2800" marR="0" lvl="2" indent="-276225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Prova escrita i oral a l’Institut</a:t>
            </a:r>
            <a:endParaRPr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Entrevista personal</a:t>
            </a:r>
            <a:endParaRPr sz="2000" b="1" i="0" u="none" strike="noStrike" cap="none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ca-E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Tenir una mitjana de l’ESO de Notable</a:t>
            </a:r>
            <a:endParaRPr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918450" y="4640025"/>
            <a:ext cx="7307100" cy="131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Cursar el currículum mixt </a:t>
            </a:r>
            <a:endParaRPr sz="2000" b="1" i="0" u="none" strike="noStrike" cap="none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Participar estada lingüística (1r BAT) i intercanvi (2n BAT)</a:t>
            </a:r>
            <a:endParaRPr sz="2000" b="1" i="0" u="none" strike="noStrike" cap="none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Superar totes les matèries del Batxillerat</a:t>
            </a:r>
            <a:endParaRPr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Superar una prova externa de les matèries específiques</a:t>
            </a:r>
            <a:endParaRPr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4" name="Google Shape;284;p12"/>
          <p:cNvGrpSpPr/>
          <p:nvPr/>
        </p:nvGrpSpPr>
        <p:grpSpPr>
          <a:xfrm>
            <a:off x="359468" y="5763427"/>
            <a:ext cx="8814036" cy="844551"/>
            <a:chOff x="377692" y="6083393"/>
            <a:chExt cx="8814036" cy="844551"/>
          </a:xfrm>
        </p:grpSpPr>
        <p:pic>
          <p:nvPicPr>
            <p:cNvPr id="285" name="Google Shape;285;p12"/>
            <p:cNvPicPr preferRelativeResize="0"/>
            <p:nvPr/>
          </p:nvPicPr>
          <p:blipFill rotWithShape="1">
            <a:blip r:embed="rId3">
              <a:alphaModFix/>
            </a:blip>
            <a:srcRect l="-11519" t="-18870" r="11520" b="18869"/>
            <a:stretch/>
          </p:blipFill>
          <p:spPr>
            <a:xfrm>
              <a:off x="8261948" y="6170899"/>
              <a:ext cx="929780" cy="75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7692" y="6083392"/>
              <a:ext cx="436276" cy="7603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30" y="5949279"/>
            <a:ext cx="1196311" cy="72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3"/>
          <p:cNvGrpSpPr/>
          <p:nvPr/>
        </p:nvGrpSpPr>
        <p:grpSpPr>
          <a:xfrm>
            <a:off x="359472" y="345790"/>
            <a:ext cx="8641080" cy="948660"/>
            <a:chOff x="216993" y="193390"/>
            <a:chExt cx="8641080" cy="948660"/>
          </a:xfrm>
        </p:grpSpPr>
        <p:sp>
          <p:nvSpPr>
            <p:cNvPr id="293" name="Google Shape;293;p13"/>
            <p:cNvSpPr/>
            <p:nvPr/>
          </p:nvSpPr>
          <p:spPr>
            <a:xfrm>
              <a:off x="422495" y="193390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16993" y="28607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13.- BATXIBAC- PROVA EXTERNA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13"/>
          <p:cNvGrpSpPr/>
          <p:nvPr/>
        </p:nvGrpSpPr>
        <p:grpSpPr>
          <a:xfrm>
            <a:off x="359468" y="1249453"/>
            <a:ext cx="8543352" cy="5456899"/>
            <a:chOff x="-96104" y="-9880"/>
            <a:chExt cx="8401080" cy="4887657"/>
          </a:xfrm>
        </p:grpSpPr>
        <p:sp>
          <p:nvSpPr>
            <p:cNvPr id="296" name="Google Shape;296;p13"/>
            <p:cNvSpPr/>
            <p:nvPr/>
          </p:nvSpPr>
          <p:spPr>
            <a:xfrm>
              <a:off x="420054" y="65660"/>
              <a:ext cx="5880756" cy="3247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3"/>
            <p:cNvSpPr txBox="1"/>
            <p:nvPr/>
          </p:nvSpPr>
          <p:spPr>
            <a:xfrm>
              <a:off x="435909" y="-9880"/>
              <a:ext cx="6982500" cy="4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75" tIns="0" rIns="222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1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Prova de Llengua i Literatura Francesa</a:t>
              </a:r>
              <a:endParaRPr sz="2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20054" y="1274945"/>
              <a:ext cx="5880756" cy="3247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3"/>
            <p:cNvSpPr txBox="1"/>
            <p:nvPr/>
          </p:nvSpPr>
          <p:spPr>
            <a:xfrm>
              <a:off x="435906" y="1290797"/>
              <a:ext cx="5849052" cy="293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75" tIns="0" rIns="222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1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Prova d’Història </a:t>
              </a:r>
              <a:endParaRPr sz="2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0" name="Google Shape;300;p13"/>
            <p:cNvSpPr txBox="1"/>
            <p:nvPr/>
          </p:nvSpPr>
          <p:spPr>
            <a:xfrm>
              <a:off x="-96104" y="2452277"/>
              <a:ext cx="8401080" cy="24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2000" tIns="229100" rIns="652000" bIns="142225" anchor="t" anchorCtr="0">
              <a:noAutofit/>
            </a:bodyPr>
            <a:lstStyle/>
            <a:p>
              <a:pPr marL="228600" marR="0" lvl="1" indent="-2286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ca-ES" sz="2000" b="1" i="0" u="none" strike="noStrike" cap="none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Qualificació global: Mitjana aritmètica de les notes de les matèries específiques</a:t>
              </a:r>
              <a:endParaRPr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228600" marR="0" lvl="1" indent="-228600" algn="just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ca-ES" sz="2000" b="1" i="0" u="none" strike="noStrike" cap="none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Per superar la prova externa, cal obtenir almenys 5 punts en la mitjana dels exercicis de la prova de Llengua i Literatura Francesa i un mínim de 5 punts en la mitjana de la nota de les dues matèries</a:t>
              </a:r>
              <a:endParaRPr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228600" marR="0" lvl="1" indent="-228600" algn="just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ca-ES" sz="2000" b="1" i="0" u="none" strike="noStrike" cap="none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La prova externa aprovada convalida el nivell B2 de Llengua Francesa del Marc Europeu</a:t>
              </a:r>
              <a:endParaRPr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420054" y="2155055"/>
              <a:ext cx="5880756" cy="3247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 txBox="1"/>
            <p:nvPr/>
          </p:nvSpPr>
          <p:spPr>
            <a:xfrm>
              <a:off x="435906" y="2170906"/>
              <a:ext cx="7292431" cy="308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75" tIns="0" rIns="222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1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Avaluació de la prova externa</a:t>
              </a:r>
              <a:endParaRPr sz="2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03" name="Google Shape;303;p13"/>
          <p:cNvSpPr/>
          <p:nvPr/>
        </p:nvSpPr>
        <p:spPr>
          <a:xfrm>
            <a:off x="1006759" y="3244334"/>
            <a:ext cx="454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Exercici Escrit</a:t>
            </a:r>
            <a:endParaRPr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4" name="Google Shape;304;p13"/>
          <p:cNvSpPr/>
          <p:nvPr/>
        </p:nvSpPr>
        <p:spPr>
          <a:xfrm>
            <a:off x="1024519" y="1796938"/>
            <a:ext cx="4572000" cy="6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Exercici Escrit</a:t>
            </a:r>
            <a:endParaRPr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Exercici Oral</a:t>
            </a:r>
            <a:endParaRPr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" name="Google Shape;3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468" y="5763426"/>
            <a:ext cx="436276" cy="76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98" y="6237312"/>
            <a:ext cx="1031241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14"/>
          <p:cNvGrpSpPr/>
          <p:nvPr/>
        </p:nvGrpSpPr>
        <p:grpSpPr>
          <a:xfrm>
            <a:off x="359472" y="345790"/>
            <a:ext cx="8641080" cy="948660"/>
            <a:chOff x="216993" y="193390"/>
            <a:chExt cx="8641080" cy="948660"/>
          </a:xfrm>
        </p:grpSpPr>
        <p:sp>
          <p:nvSpPr>
            <p:cNvPr id="314" name="Google Shape;314;p14"/>
            <p:cNvSpPr/>
            <p:nvPr/>
          </p:nvSpPr>
          <p:spPr>
            <a:xfrm>
              <a:off x="422495" y="193390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216993" y="28607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14.- BATXIBAC- QUALIFICACIONS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4"/>
          <p:cNvGrpSpPr/>
          <p:nvPr/>
        </p:nvGrpSpPr>
        <p:grpSpPr>
          <a:xfrm>
            <a:off x="431981" y="1480472"/>
            <a:ext cx="8401080" cy="4504125"/>
            <a:chOff x="0" y="241517"/>
            <a:chExt cx="8401080" cy="4504125"/>
          </a:xfrm>
        </p:grpSpPr>
        <p:sp>
          <p:nvSpPr>
            <p:cNvPr id="317" name="Google Shape;317;p14"/>
            <p:cNvSpPr/>
            <p:nvPr/>
          </p:nvSpPr>
          <p:spPr>
            <a:xfrm>
              <a:off x="422173" y="241517"/>
              <a:ext cx="5880756" cy="6199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4"/>
            <p:cNvSpPr txBox="1"/>
            <p:nvPr/>
          </p:nvSpPr>
          <p:spPr>
            <a:xfrm>
              <a:off x="390328" y="302041"/>
              <a:ext cx="5820232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75" tIns="0" rIns="222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1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Qualificació final de Batxillerat</a:t>
              </a:r>
              <a:endParaRPr sz="2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0328" y="1541803"/>
              <a:ext cx="5880756" cy="46883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4"/>
            <p:cNvSpPr txBox="1"/>
            <p:nvPr/>
          </p:nvSpPr>
          <p:spPr>
            <a:xfrm>
              <a:off x="411603" y="1469243"/>
              <a:ext cx="5820232" cy="582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75" tIns="0" rIns="222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1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Qualificació final de </a:t>
              </a:r>
              <a:r>
                <a:rPr lang="ca-ES" sz="2400" b="1" i="0" u="none" strike="noStrike" cap="none" dirty="0" err="1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Baccalauréat</a:t>
              </a:r>
              <a:endParaRPr sz="2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0" y="4216442"/>
              <a:ext cx="8401080" cy="5292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150038" y="3152393"/>
              <a:ext cx="8098461" cy="136764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4"/>
            <p:cNvSpPr txBox="1"/>
            <p:nvPr/>
          </p:nvSpPr>
          <p:spPr>
            <a:xfrm>
              <a:off x="216801" y="3219156"/>
              <a:ext cx="7964935" cy="1234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75" tIns="0" rIns="22227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ca-ES" sz="2400" b="1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La doble titulació Batxillerat – </a:t>
              </a:r>
              <a:r>
                <a:rPr lang="ca-ES" sz="2400" b="1" i="0" u="none" strike="noStrike" cap="none" dirty="0" err="1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Baccalauréat</a:t>
              </a:r>
              <a:r>
                <a:rPr lang="ca-ES" sz="2400" b="1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acredita a l’alumne el Nivell B2 de llengua Francesa</a:t>
              </a:r>
              <a:endParaRPr sz="24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24" name="Google Shape;324;p14"/>
          <p:cNvSpPr/>
          <p:nvPr/>
        </p:nvSpPr>
        <p:spPr>
          <a:xfrm>
            <a:off x="885438" y="2279334"/>
            <a:ext cx="634820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a-ES" sz="2000" b="1" i="0" u="none" strike="noStrike" cap="none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Mitjana aritmètica </a:t>
            </a: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 les matèries </a:t>
            </a:r>
            <a:r>
              <a:rPr lang="ca-ES" sz="2000" b="1" i="0" u="none" strike="noStrike" cap="none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cursades</a:t>
            </a:r>
            <a:endParaRPr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5" name="Google Shape;325;p14"/>
          <p:cNvSpPr/>
          <p:nvPr/>
        </p:nvSpPr>
        <p:spPr>
          <a:xfrm>
            <a:off x="909824" y="3566580"/>
            <a:ext cx="71071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70 % nota batxillerat + 30 % nota global prova externa</a:t>
            </a:r>
            <a:endParaRPr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29" y="6137959"/>
            <a:ext cx="1196311" cy="72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1" y="5946344"/>
            <a:ext cx="439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15"/>
          <p:cNvGrpSpPr/>
          <p:nvPr/>
        </p:nvGrpSpPr>
        <p:grpSpPr>
          <a:xfrm>
            <a:off x="359472" y="345790"/>
            <a:ext cx="8641080" cy="948660"/>
            <a:chOff x="216993" y="193390"/>
            <a:chExt cx="8641080" cy="948660"/>
          </a:xfrm>
        </p:grpSpPr>
        <p:sp>
          <p:nvSpPr>
            <p:cNvPr id="332" name="Google Shape;332;p15"/>
            <p:cNvSpPr/>
            <p:nvPr/>
          </p:nvSpPr>
          <p:spPr>
            <a:xfrm>
              <a:off x="422495" y="193390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216993" y="28607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15.- BATXIBAC- ACCÉS UNIVERSITARI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15"/>
          <p:cNvGrpSpPr/>
          <p:nvPr/>
        </p:nvGrpSpPr>
        <p:grpSpPr>
          <a:xfrm>
            <a:off x="457200" y="1431142"/>
            <a:ext cx="8392882" cy="4803763"/>
            <a:chOff x="0" y="2406"/>
            <a:chExt cx="8392882" cy="4803763"/>
          </a:xfrm>
        </p:grpSpPr>
        <p:sp>
          <p:nvSpPr>
            <p:cNvPr id="335" name="Google Shape;335;p15"/>
            <p:cNvSpPr/>
            <p:nvPr/>
          </p:nvSpPr>
          <p:spPr>
            <a:xfrm>
              <a:off x="0" y="2406"/>
              <a:ext cx="3024388" cy="115753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 txBox="1"/>
            <p:nvPr/>
          </p:nvSpPr>
          <p:spPr>
            <a:xfrm>
              <a:off x="56506" y="58912"/>
              <a:ext cx="2911376" cy="1044521"/>
            </a:xfrm>
            <a:prstGeom prst="rect">
              <a:avLst/>
            </a:prstGeom>
            <a:solidFill>
              <a:srgbClr val="538CD5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a-ES" sz="2800" b="1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Alumnat Batxillerat</a:t>
              </a:r>
              <a:endParaRPr sz="28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0" y="1217816"/>
              <a:ext cx="3024388" cy="115753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 txBox="1"/>
            <p:nvPr/>
          </p:nvSpPr>
          <p:spPr>
            <a:xfrm>
              <a:off x="56506" y="1274322"/>
              <a:ext cx="2911376" cy="1044521"/>
            </a:xfrm>
            <a:prstGeom prst="rect">
              <a:avLst/>
            </a:prstGeom>
            <a:solidFill>
              <a:srgbClr val="538CD5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a-ES" sz="2800" b="1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Alumnat</a:t>
              </a:r>
              <a:endParaRPr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a-ES" sz="2800" b="1" i="0" u="none" strike="noStrike" cap="none" dirty="0" err="1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Baccalauréat</a:t>
              </a:r>
              <a:endParaRPr sz="28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0" y="2433226"/>
              <a:ext cx="8392882" cy="115753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 txBox="1"/>
            <p:nvPr/>
          </p:nvSpPr>
          <p:spPr>
            <a:xfrm>
              <a:off x="11562" y="2512564"/>
              <a:ext cx="8279870" cy="957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a-ES" sz="2800" b="1" i="0" u="none" strike="noStrike" cap="none" dirty="0" smtClean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Accés a les Universitats Catalanes</a:t>
              </a:r>
              <a:endParaRPr sz="28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0" y="3648636"/>
              <a:ext cx="8392882" cy="115753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 txBox="1"/>
            <p:nvPr/>
          </p:nvSpPr>
          <p:spPr>
            <a:xfrm>
              <a:off x="56506" y="3705142"/>
              <a:ext cx="8279870" cy="104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a-ES" sz="2800" b="1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Accés a les Universitats Franceses </a:t>
              </a:r>
              <a:endParaRPr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a-ES" sz="2800" b="1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i del Quebec (Canadà)</a:t>
              </a:r>
              <a:endParaRPr sz="28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43" name="Google Shape;343;p15"/>
          <p:cNvSpPr/>
          <p:nvPr/>
        </p:nvSpPr>
        <p:spPr>
          <a:xfrm>
            <a:off x="3550018" y="1570557"/>
            <a:ext cx="4572000" cy="96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PAU:  60 % Nota Batxillerat + 40 %  Nota Fase General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Incrementar 4 punts Fase Específica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4" name="Google Shape;344;p15"/>
          <p:cNvSpPr/>
          <p:nvPr/>
        </p:nvSpPr>
        <p:spPr>
          <a:xfrm>
            <a:off x="3661646" y="2785967"/>
            <a:ext cx="4572000" cy="96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Nota Final </a:t>
            </a:r>
            <a:r>
              <a:rPr lang="ca-ES" sz="20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Baccalauréat</a:t>
            </a:r>
            <a:r>
              <a:rPr lang="ca-E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(sense Fase General PAU)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Incrementar 4 punts Fase Específica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16"/>
          <p:cNvGrpSpPr/>
          <p:nvPr/>
        </p:nvGrpSpPr>
        <p:grpSpPr>
          <a:xfrm>
            <a:off x="359472" y="345789"/>
            <a:ext cx="8641080" cy="1264525"/>
            <a:chOff x="216993" y="193390"/>
            <a:chExt cx="8641080" cy="948660"/>
          </a:xfrm>
        </p:grpSpPr>
        <p:sp>
          <p:nvSpPr>
            <p:cNvPr id="351" name="Google Shape;351;p16"/>
            <p:cNvSpPr/>
            <p:nvPr/>
          </p:nvSpPr>
          <p:spPr>
            <a:xfrm>
              <a:off x="422495" y="193390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216993" y="28607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16.-    SORTIDES   I    ACTIVITATS 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ESPECÍFIQUES DEL BATXIBAC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1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6"/>
          <p:cNvSpPr txBox="1"/>
          <p:nvPr/>
        </p:nvSpPr>
        <p:spPr>
          <a:xfrm>
            <a:off x="583996" y="2060848"/>
            <a:ext cx="7608000" cy="276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2" indent="-304800" algn="l" rtl="0">
              <a:lnSpc>
                <a:spcPct val="15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ca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Estada lingüística a </a:t>
            </a:r>
            <a:r>
              <a:rPr lang="ca-E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Toulouse</a:t>
            </a:r>
            <a:r>
              <a:rPr lang="ca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2" indent="-304800" algn="l" rtl="0">
              <a:lnSpc>
                <a:spcPct val="15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ca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Viatge cultural a París.</a:t>
            </a:r>
            <a:endParaRPr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2" indent="-304800" algn="l" rtl="0">
              <a:lnSpc>
                <a:spcPct val="15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ca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Intercanvi lingüístic a </a:t>
            </a:r>
            <a:r>
              <a:rPr lang="ca-E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Pamiers</a:t>
            </a:r>
            <a:r>
              <a:rPr lang="ca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/Nancy.</a:t>
            </a:r>
            <a:endParaRPr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0" indent="0" algn="l" rtl="0">
              <a:lnSpc>
                <a:spcPct val="150000"/>
              </a:lnSpc>
              <a:spcBef>
                <a:spcPts val="315"/>
              </a:spcBef>
              <a:spcAft>
                <a:spcPts val="0"/>
              </a:spcAft>
              <a:buNone/>
            </a:pPr>
            <a:endParaRPr sz="3300" dirty="0">
              <a:solidFill>
                <a:schemeClr val="dk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9" y="2060848"/>
            <a:ext cx="817562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1" y="5872089"/>
            <a:ext cx="439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39" y="5946344"/>
            <a:ext cx="1196311" cy="72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17"/>
          <p:cNvGrpSpPr/>
          <p:nvPr/>
        </p:nvGrpSpPr>
        <p:grpSpPr>
          <a:xfrm>
            <a:off x="608743" y="2204860"/>
            <a:ext cx="8078057" cy="2928529"/>
            <a:chOff x="-2817" y="558622"/>
            <a:chExt cx="8078057" cy="2928529"/>
          </a:xfrm>
        </p:grpSpPr>
        <p:sp>
          <p:nvSpPr>
            <p:cNvPr id="361" name="Google Shape;361;p17"/>
            <p:cNvSpPr/>
            <p:nvPr/>
          </p:nvSpPr>
          <p:spPr>
            <a:xfrm>
              <a:off x="0" y="558622"/>
              <a:ext cx="8075240" cy="1216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7"/>
            <p:cNvSpPr txBox="1"/>
            <p:nvPr/>
          </p:nvSpPr>
          <p:spPr>
            <a:xfrm>
              <a:off x="59399" y="702641"/>
              <a:ext cx="7956442" cy="864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2800" b="1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Què suposa fer Batxibac?</a:t>
              </a:r>
              <a:endParaRPr sz="28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0" y="2270351"/>
              <a:ext cx="8075240" cy="1216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7"/>
            <p:cNvSpPr txBox="1"/>
            <p:nvPr/>
          </p:nvSpPr>
          <p:spPr>
            <a:xfrm>
              <a:off x="-2817" y="2238392"/>
              <a:ext cx="795644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2800" b="1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Per què  SÍ  fer Batxibac?</a:t>
              </a:r>
              <a:endParaRPr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66" name="Google Shape;366;p17"/>
          <p:cNvGrpSpPr/>
          <p:nvPr/>
        </p:nvGrpSpPr>
        <p:grpSpPr>
          <a:xfrm>
            <a:off x="359472" y="345789"/>
            <a:ext cx="8641080" cy="973213"/>
            <a:chOff x="216993" y="193390"/>
            <a:chExt cx="8641080" cy="948660"/>
          </a:xfrm>
        </p:grpSpPr>
        <p:sp>
          <p:nvSpPr>
            <p:cNvPr id="367" name="Google Shape;367;p17"/>
            <p:cNvSpPr/>
            <p:nvPr/>
          </p:nvSpPr>
          <p:spPr>
            <a:xfrm>
              <a:off x="422495" y="193390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216993" y="28607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7"/>
          <p:cNvSpPr/>
          <p:nvPr/>
        </p:nvSpPr>
        <p:spPr>
          <a:xfrm>
            <a:off x="670958" y="556769"/>
            <a:ext cx="70326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BATXIBAC, SÍ o NO?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25451" y="5872089"/>
            <a:ext cx="7928331" cy="794296"/>
            <a:chOff x="625451" y="5872089"/>
            <a:chExt cx="7928331" cy="79429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451" y="5872089"/>
              <a:ext cx="439737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471" y="5946344"/>
              <a:ext cx="1196311" cy="720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8"/>
          <p:cNvGrpSpPr/>
          <p:nvPr/>
        </p:nvGrpSpPr>
        <p:grpSpPr>
          <a:xfrm>
            <a:off x="457200" y="1270451"/>
            <a:ext cx="8229600" cy="4155657"/>
            <a:chOff x="0" y="40881"/>
            <a:chExt cx="8229600" cy="3799438"/>
          </a:xfrm>
        </p:grpSpPr>
        <p:sp>
          <p:nvSpPr>
            <p:cNvPr id="375" name="Google Shape;375;p18"/>
            <p:cNvSpPr/>
            <p:nvPr/>
          </p:nvSpPr>
          <p:spPr>
            <a:xfrm>
              <a:off x="0" y="40881"/>
              <a:ext cx="8229600" cy="57563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8"/>
            <p:cNvSpPr txBox="1"/>
            <p:nvPr/>
          </p:nvSpPr>
          <p:spPr>
            <a:xfrm>
              <a:off x="28100" y="68981"/>
              <a:ext cx="8173400" cy="51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Doble titulació: Batxillerat- </a:t>
              </a:r>
              <a:r>
                <a:rPr lang="ca-E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Baccalauréat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0" y="685641"/>
              <a:ext cx="8229600" cy="57563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8"/>
            <p:cNvSpPr txBox="1"/>
            <p:nvPr/>
          </p:nvSpPr>
          <p:spPr>
            <a:xfrm>
              <a:off x="28100" y="713741"/>
              <a:ext cx="8173400" cy="51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Nivell B2 Llengua Francesa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0" y="1330401"/>
              <a:ext cx="8229600" cy="57563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8"/>
            <p:cNvSpPr txBox="1"/>
            <p:nvPr/>
          </p:nvSpPr>
          <p:spPr>
            <a:xfrm>
              <a:off x="28100" y="1358501"/>
              <a:ext cx="8173400" cy="51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Estada lingüística </a:t>
              </a:r>
              <a:r>
                <a:rPr lang="ca-ES" sz="2400">
                  <a:solidFill>
                    <a:schemeClr val="lt1"/>
                  </a:solidFill>
                </a:rPr>
                <a:t>Toulouse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0" y="1975161"/>
              <a:ext cx="8229600" cy="57563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8"/>
            <p:cNvSpPr txBox="1"/>
            <p:nvPr/>
          </p:nvSpPr>
          <p:spPr>
            <a:xfrm>
              <a:off x="28100" y="2003261"/>
              <a:ext cx="8173400" cy="51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Intercanvi Nancy/Montpellier 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0" y="2619921"/>
              <a:ext cx="8229600" cy="57563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8"/>
            <p:cNvSpPr txBox="1"/>
            <p:nvPr/>
          </p:nvSpPr>
          <p:spPr>
            <a:xfrm>
              <a:off x="28100" y="2648021"/>
              <a:ext cx="8173400" cy="51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Doble via accés a la Universitat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0" y="3264680"/>
              <a:ext cx="8229600" cy="57563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8"/>
            <p:cNvSpPr txBox="1"/>
            <p:nvPr/>
          </p:nvSpPr>
          <p:spPr>
            <a:xfrm>
              <a:off x="28100" y="3292780"/>
              <a:ext cx="8173400" cy="51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Accés a les universitats de França i del Quebec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18"/>
          <p:cNvGrpSpPr/>
          <p:nvPr/>
        </p:nvGrpSpPr>
        <p:grpSpPr>
          <a:xfrm>
            <a:off x="359472" y="345789"/>
            <a:ext cx="8641080" cy="770911"/>
            <a:chOff x="216993" y="193390"/>
            <a:chExt cx="8641080" cy="578346"/>
          </a:xfrm>
        </p:grpSpPr>
        <p:sp>
          <p:nvSpPr>
            <p:cNvPr id="389" name="Google Shape;389;p18"/>
            <p:cNvSpPr/>
            <p:nvPr/>
          </p:nvSpPr>
          <p:spPr>
            <a:xfrm>
              <a:off x="422495" y="193390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216993" y="286070"/>
              <a:ext cx="8641080" cy="4856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L’ALUMNAT “BATXIBAC” A L’OLIVAR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25451" y="5872089"/>
            <a:ext cx="7928331" cy="794296"/>
            <a:chOff x="625451" y="5872089"/>
            <a:chExt cx="7928331" cy="79429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451" y="5872089"/>
              <a:ext cx="439737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471" y="5946344"/>
              <a:ext cx="1196311" cy="720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993" y="6000864"/>
            <a:ext cx="435670" cy="7603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2"/>
          <p:cNvGrpSpPr/>
          <p:nvPr/>
        </p:nvGrpSpPr>
        <p:grpSpPr>
          <a:xfrm>
            <a:off x="273199" y="345791"/>
            <a:ext cx="8641080" cy="995329"/>
            <a:chOff x="216993" y="193391"/>
            <a:chExt cx="8641080" cy="995329"/>
          </a:xfrm>
        </p:grpSpPr>
        <p:sp>
          <p:nvSpPr>
            <p:cNvPr id="99" name="Google Shape;99;p2"/>
            <p:cNvSpPr/>
            <p:nvPr/>
          </p:nvSpPr>
          <p:spPr>
            <a:xfrm>
              <a:off x="434829" y="193391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16993" y="33274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1.- </a:t>
              </a:r>
              <a:r>
                <a:rPr lang="ca-ES" sz="36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L’INSTITUT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 txBox="1"/>
          <p:nvPr/>
        </p:nvSpPr>
        <p:spPr>
          <a:xfrm>
            <a:off x="788843" y="1553694"/>
            <a:ext cx="697928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Institut Públic</a:t>
            </a:r>
          </a:p>
          <a:p>
            <a:pPr lvl="1"/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Estudis: ESO, BAT, CFGB, CFGM, CFGS, IFE, PFI-PIP, PFI-PTT</a:t>
            </a:r>
          </a:p>
          <a:p>
            <a:pPr lvl="1"/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882 alumnes – </a:t>
            </a:r>
            <a:r>
              <a:rPr lang="ca-ES" sz="2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102 </a:t>
            </a: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docents – 5 PAS – 3 PAE</a:t>
            </a:r>
          </a:p>
        </p:txBody>
      </p:sp>
      <p:sp>
        <p:nvSpPr>
          <p:cNvPr id="103" name="Google Shape;103;p2"/>
          <p:cNvSpPr/>
          <p:nvPr/>
        </p:nvSpPr>
        <p:spPr>
          <a:xfrm>
            <a:off x="3410965" y="4783822"/>
            <a:ext cx="4138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"/>
          <p:cNvGrpSpPr/>
          <p:nvPr/>
        </p:nvGrpSpPr>
        <p:grpSpPr>
          <a:xfrm>
            <a:off x="216993" y="3006722"/>
            <a:ext cx="8641080" cy="995329"/>
            <a:chOff x="216993" y="193391"/>
            <a:chExt cx="8641080" cy="995329"/>
          </a:xfrm>
        </p:grpSpPr>
        <p:sp>
          <p:nvSpPr>
            <p:cNvPr id="105" name="Google Shape;105;p2"/>
            <p:cNvSpPr/>
            <p:nvPr/>
          </p:nvSpPr>
          <p:spPr>
            <a:xfrm>
              <a:off x="434829" y="193391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16993" y="33274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2.- PROJECTES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1536972" y="4120691"/>
            <a:ext cx="6113533" cy="253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1" indent="-171450">
              <a:buSzPts val="19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Projecte de Qualitat i Millora Contínua (ISO)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71450" lvl="1" indent="-171450">
              <a:buSzPts val="19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Internacionalització del Centre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71450" lvl="1" indent="-171450">
              <a:buSzPts val="19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Erasmus+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71450" lvl="1" indent="-171450">
              <a:buSzPts val="19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Projectes e-</a:t>
            </a:r>
            <a:r>
              <a:rPr lang="ca-E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Twinning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71450" lvl="1" indent="-171450">
              <a:buSzPts val="19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Batxibac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71450" lvl="1" indent="-171450">
              <a:buSzPts val="19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Programa experimental de certificació de llengües estrangeres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71450" lvl="1" indent="-171450">
              <a:buSzPts val="19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Projecte de Mediació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103;p2"/>
          <p:cNvSpPr/>
          <p:nvPr/>
        </p:nvSpPr>
        <p:spPr>
          <a:xfrm>
            <a:off x="641823" y="1569163"/>
            <a:ext cx="7314553" cy="96104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03;p2"/>
          <p:cNvSpPr/>
          <p:nvPr/>
        </p:nvSpPr>
        <p:spPr>
          <a:xfrm>
            <a:off x="788843" y="4120691"/>
            <a:ext cx="7383557" cy="253911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060" y="6283236"/>
            <a:ext cx="954940" cy="57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9"/>
          <p:cNvGrpSpPr/>
          <p:nvPr/>
        </p:nvGrpSpPr>
        <p:grpSpPr>
          <a:xfrm>
            <a:off x="359472" y="345789"/>
            <a:ext cx="8641080" cy="973213"/>
            <a:chOff x="216993" y="193390"/>
            <a:chExt cx="8641080" cy="948660"/>
          </a:xfrm>
        </p:grpSpPr>
        <p:sp>
          <p:nvSpPr>
            <p:cNvPr id="397" name="Google Shape;397;p19"/>
            <p:cNvSpPr/>
            <p:nvPr/>
          </p:nvSpPr>
          <p:spPr>
            <a:xfrm>
              <a:off x="422495" y="193390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216993" y="28607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I QUALITATIVAMENT…</a:t>
              </a:r>
              <a:endParaRPr/>
            </a:p>
          </p:txBody>
        </p:sp>
      </p:grpSp>
      <p:grpSp>
        <p:nvGrpSpPr>
          <p:cNvPr id="399" name="Google Shape;399;p19"/>
          <p:cNvGrpSpPr/>
          <p:nvPr/>
        </p:nvGrpSpPr>
        <p:grpSpPr>
          <a:xfrm>
            <a:off x="457200" y="1423970"/>
            <a:ext cx="8229600" cy="4522374"/>
            <a:chOff x="0" y="1793"/>
            <a:chExt cx="8229600" cy="4522374"/>
          </a:xfrm>
        </p:grpSpPr>
        <p:sp>
          <p:nvSpPr>
            <p:cNvPr id="400" name="Google Shape;400;p19"/>
            <p:cNvSpPr/>
            <p:nvPr/>
          </p:nvSpPr>
          <p:spPr>
            <a:xfrm>
              <a:off x="0" y="1793"/>
              <a:ext cx="8229600" cy="63777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9"/>
            <p:cNvSpPr txBox="1"/>
            <p:nvPr/>
          </p:nvSpPr>
          <p:spPr>
            <a:xfrm>
              <a:off x="31133" y="32926"/>
              <a:ext cx="8167334" cy="57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Alumnat més “despert”, amb més interessos, més madur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0" y="649227"/>
              <a:ext cx="8229600" cy="63777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9"/>
            <p:cNvSpPr txBox="1"/>
            <p:nvPr/>
          </p:nvSpPr>
          <p:spPr>
            <a:xfrm>
              <a:off x="31133" y="680360"/>
              <a:ext cx="8167334" cy="57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Millora de l’organització personal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0" y="1296660"/>
              <a:ext cx="8229600" cy="63777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9"/>
            <p:cNvSpPr txBox="1"/>
            <p:nvPr/>
          </p:nvSpPr>
          <p:spPr>
            <a:xfrm>
              <a:off x="31133" y="1327793"/>
              <a:ext cx="8167334" cy="57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 sentiment més gran de pertinença al grup i a l’Institut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0" y="1944094"/>
              <a:ext cx="8229600" cy="63777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9"/>
            <p:cNvSpPr txBox="1"/>
            <p:nvPr/>
          </p:nvSpPr>
          <p:spPr>
            <a:xfrm>
              <a:off x="31133" y="1975227"/>
              <a:ext cx="8167334" cy="57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Millora exponencial de la llengua francesa (viatges, classes i tallers)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0" y="2591528"/>
              <a:ext cx="8229600" cy="63777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9"/>
            <p:cNvSpPr txBox="1"/>
            <p:nvPr/>
          </p:nvSpPr>
          <p:spPr>
            <a:xfrm>
              <a:off x="31133" y="2622661"/>
              <a:ext cx="8167334" cy="57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Necessitat de treballar molt el TdR 🡪 Millor treball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0" y="3238962"/>
              <a:ext cx="8229600" cy="63777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9"/>
            <p:cNvSpPr txBox="1"/>
            <p:nvPr/>
          </p:nvSpPr>
          <p:spPr>
            <a:xfrm>
              <a:off x="31133" y="3270095"/>
              <a:ext cx="8167334" cy="57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Aporta altres aspectes com menys timidesa o millora de l’expressió oral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0" y="3886395"/>
              <a:ext cx="8229600" cy="63777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9"/>
            <p:cNvSpPr txBox="1"/>
            <p:nvPr/>
          </p:nvSpPr>
          <p:spPr>
            <a:xfrm>
              <a:off x="31133" y="3917528"/>
              <a:ext cx="8167334" cy="57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Viatges 🡪 Obren la ment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627248" y="6063704"/>
            <a:ext cx="7928331" cy="794296"/>
            <a:chOff x="625451" y="5872089"/>
            <a:chExt cx="7928331" cy="79429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451" y="5872089"/>
              <a:ext cx="439737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471" y="5946344"/>
              <a:ext cx="1196311" cy="720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20" descr="edifici%20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056" y="1123923"/>
            <a:ext cx="7735887" cy="15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0"/>
          <p:cNvSpPr/>
          <p:nvPr/>
        </p:nvSpPr>
        <p:spPr>
          <a:xfrm>
            <a:off x="938675" y="3275112"/>
            <a:ext cx="750126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60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Batxibac?  </a:t>
            </a:r>
            <a:r>
              <a:rPr lang="ca-ES" sz="6000" b="1" i="0" u="none" strike="noStrike" cap="none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Oui</a:t>
            </a:r>
            <a:r>
              <a:rPr lang="ca-ES" sz="60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!!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0"/>
          <p:cNvSpPr/>
          <p:nvPr/>
        </p:nvSpPr>
        <p:spPr>
          <a:xfrm>
            <a:off x="2411760" y="4429170"/>
            <a:ext cx="475252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800" b="1" i="0" u="none" strike="noStrike" cap="none" dirty="0" err="1">
                <a:solidFill>
                  <a:srgbClr val="000A6F"/>
                </a:solidFill>
                <a:latin typeface="Arial"/>
                <a:ea typeface="Arial"/>
                <a:cs typeface="Arial"/>
                <a:sym typeface="Arial"/>
              </a:rPr>
              <a:t>Merci</a:t>
            </a:r>
            <a:r>
              <a:rPr lang="ca-ES" sz="4800" b="1" i="0" u="none" strike="noStrike" cap="none" dirty="0">
                <a:solidFill>
                  <a:srgbClr val="000A6F"/>
                </a:solidFill>
                <a:latin typeface="Arial"/>
                <a:ea typeface="Arial"/>
                <a:cs typeface="Arial"/>
                <a:sym typeface="Arial"/>
              </a:rPr>
              <a:t> - Gràcies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993" y="6000864"/>
            <a:ext cx="435670" cy="76036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3971515" y="3275112"/>
            <a:ext cx="12009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1.- EL CENTRE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469295" y="345791"/>
            <a:ext cx="2985044" cy="13934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51459" y="485140"/>
            <a:ext cx="8641080" cy="8559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3.- PROJECTE EDUCATIU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216993" y="1765729"/>
            <a:ext cx="8401200" cy="1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2000" tIns="437375" rIns="652000" bIns="149350" anchor="t" anchorCtr="0">
            <a:noAutofit/>
          </a:bodyPr>
          <a:lstStyle/>
          <a:p>
            <a:pPr marL="228600" marR="0" lvl="1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Desenvolupar capacitats personals i acadèmiques dels alumnes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28600" marR="0" lvl="1" indent="-228600" algn="just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Ciutadans lliures, participatius, respectuosos i oberts a la diversitat i als canvis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993620" y="4077071"/>
            <a:ext cx="7096715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1" indent="-22860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Motor de la societat. Ciutadans actius i crítics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28600" lvl="1" indent="-228600" algn="just">
              <a:lnSpc>
                <a:spcPct val="90000"/>
              </a:lnSpc>
              <a:spcBef>
                <a:spcPts val="315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Participació, solidaritat, convivència, respecte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28600" lvl="1" indent="-228600" algn="just">
              <a:lnSpc>
                <a:spcPct val="90000"/>
              </a:lnSpc>
              <a:spcBef>
                <a:spcPts val="315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Singularització dels aprenentatges. Foment Excel·lència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28600" lvl="1" indent="-228600" algn="just">
              <a:lnSpc>
                <a:spcPct val="90000"/>
              </a:lnSpc>
              <a:spcBef>
                <a:spcPts val="315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Aposta pel plurilingüisme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28600" lvl="1" indent="-228600" algn="just">
              <a:lnSpc>
                <a:spcPct val="90000"/>
              </a:lnSpc>
              <a:spcBef>
                <a:spcPts val="315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Ús de les TIC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993620" y="3235198"/>
            <a:ext cx="6032613" cy="559396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222275" tIns="0" rIns="222275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a-ES" sz="24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Valors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3" name="Google Shape;89;p1"/>
          <p:cNvPicPr preferRelativeResize="0"/>
          <p:nvPr/>
        </p:nvPicPr>
        <p:blipFill rotWithShape="1">
          <a:blip r:embed="rId4">
            <a:alphaModFix/>
          </a:blip>
          <a:srcRect l="18339" t="14631" r="17816" b="24052"/>
          <a:stretch/>
        </p:blipFill>
        <p:spPr>
          <a:xfrm>
            <a:off x="7642421" y="5950843"/>
            <a:ext cx="1351677" cy="808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3"/>
          <p:cNvSpPr txBox="1"/>
          <p:nvPr/>
        </p:nvSpPr>
        <p:spPr>
          <a:xfrm>
            <a:off x="950016" y="1486031"/>
            <a:ext cx="6076217" cy="559396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222275" tIns="0" rIns="222275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a-ES" sz="2400" b="1" i="0" u="none" strike="noStrike" cap="none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Missió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01" y="2934816"/>
            <a:ext cx="25908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oogle Shape;128;p4"/>
          <p:cNvGrpSpPr/>
          <p:nvPr/>
        </p:nvGrpSpPr>
        <p:grpSpPr>
          <a:xfrm>
            <a:off x="359468" y="235405"/>
            <a:ext cx="8641080" cy="995330"/>
            <a:chOff x="216993" y="193390"/>
            <a:chExt cx="8641080" cy="995330"/>
          </a:xfrm>
        </p:grpSpPr>
        <p:sp>
          <p:nvSpPr>
            <p:cNvPr id="129" name="Google Shape;129;p4"/>
            <p:cNvSpPr/>
            <p:nvPr/>
          </p:nvSpPr>
          <p:spPr>
            <a:xfrm>
              <a:off x="422495" y="193390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16993" y="33274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4.- EQUIP DIRECTIU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468" y="5763426"/>
            <a:ext cx="436276" cy="76036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5;p4"/>
          <p:cNvSpPr/>
          <p:nvPr/>
        </p:nvSpPr>
        <p:spPr>
          <a:xfrm>
            <a:off x="613097" y="1314637"/>
            <a:ext cx="7848872" cy="453650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28627"/>
              </a:srgbClr>
            </a:outerShdw>
          </a:effectLst>
        </p:spPr>
        <p:txBody>
          <a:bodyPr spcFirstLastPara="1" wrap="square" lIns="220375" tIns="0" rIns="22037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ca-ES" sz="4800" b="1" i="0" u="none" strike="noStrike" cap="none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PROFESSORAT</a:t>
            </a:r>
            <a:endParaRPr sz="1400" b="0" i="0" u="none" strike="noStrike" cap="none" dirty="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ida Sans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ucida Sans"/>
              <a:buNone/>
            </a:pPr>
            <a:endParaRPr sz="4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ucida Sans"/>
              <a:buNone/>
            </a:pPr>
            <a:endParaRPr sz="4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ucida Sans"/>
              <a:buNone/>
            </a:pPr>
            <a:endParaRPr sz="4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ca-ES" sz="4800" b="1" i="0" u="none" strike="noStrike" cap="none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PAS - PAE</a:t>
            </a:r>
            <a:endParaRPr sz="4800" b="1" i="0" u="none" strike="noStrike" cap="none" dirty="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7;p4"/>
          <p:cNvSpPr/>
          <p:nvPr/>
        </p:nvSpPr>
        <p:spPr>
          <a:xfrm rot="16200000">
            <a:off x="2380653" y="1296635"/>
            <a:ext cx="1296144" cy="3276364"/>
          </a:xfrm>
          <a:prstGeom prst="round1Rect">
            <a:avLst>
              <a:gd name="adj" fmla="val 16667"/>
            </a:avLst>
          </a:prstGeom>
          <a:gradFill>
            <a:gsLst>
              <a:gs pos="0">
                <a:srgbClr val="0E2458"/>
              </a:gs>
              <a:gs pos="50000">
                <a:srgbClr val="1B3B8E"/>
              </a:gs>
              <a:gs pos="70000">
                <a:srgbClr val="2A4CA3"/>
              </a:gs>
              <a:gs pos="100000">
                <a:srgbClr val="4568C8"/>
              </a:gs>
            </a:gsLst>
            <a:lin ang="162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38;p4"/>
          <p:cNvSpPr txBox="1"/>
          <p:nvPr/>
        </p:nvSpPr>
        <p:spPr>
          <a:xfrm>
            <a:off x="1390543" y="2334199"/>
            <a:ext cx="3276364" cy="92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575" tIns="163575" rIns="163575" bIns="163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ca-E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 d’Estudis ESO-BTX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39;p4"/>
          <p:cNvSpPr/>
          <p:nvPr/>
        </p:nvSpPr>
        <p:spPr>
          <a:xfrm>
            <a:off x="4666907" y="2286745"/>
            <a:ext cx="3276364" cy="1296144"/>
          </a:xfrm>
          <a:prstGeom prst="round1Rect">
            <a:avLst>
              <a:gd name="adj" fmla="val 16667"/>
            </a:avLst>
          </a:prstGeom>
          <a:gradFill>
            <a:gsLst>
              <a:gs pos="0">
                <a:srgbClr val="0E2458"/>
              </a:gs>
              <a:gs pos="50000">
                <a:srgbClr val="1B3B8E"/>
              </a:gs>
              <a:gs pos="70000">
                <a:srgbClr val="2A4CA3"/>
              </a:gs>
              <a:gs pos="100000">
                <a:srgbClr val="4568C8"/>
              </a:gs>
            </a:gsLst>
            <a:lin ang="162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40;p4"/>
          <p:cNvSpPr txBox="1"/>
          <p:nvPr/>
        </p:nvSpPr>
        <p:spPr>
          <a:xfrm>
            <a:off x="4666907" y="2286745"/>
            <a:ext cx="3228910" cy="97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575" tIns="163575" rIns="163575" bIns="163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ca-E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Secretària</a:t>
            </a:r>
            <a:endParaRPr sz="2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41;p4"/>
          <p:cNvSpPr/>
          <p:nvPr/>
        </p:nvSpPr>
        <p:spPr>
          <a:xfrm rot="10800000">
            <a:off x="1390543" y="3582889"/>
            <a:ext cx="3276364" cy="1296144"/>
          </a:xfrm>
          <a:prstGeom prst="round1Rect">
            <a:avLst>
              <a:gd name="adj" fmla="val 16667"/>
            </a:avLst>
          </a:prstGeom>
          <a:gradFill>
            <a:gsLst>
              <a:gs pos="0">
                <a:srgbClr val="0E2458"/>
              </a:gs>
              <a:gs pos="50000">
                <a:srgbClr val="1B3B8E"/>
              </a:gs>
              <a:gs pos="70000">
                <a:srgbClr val="2A4CA3"/>
              </a:gs>
              <a:gs pos="100000">
                <a:srgbClr val="4568C8"/>
              </a:gs>
            </a:gsLst>
            <a:lin ang="162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42;p4"/>
          <p:cNvSpPr txBox="1"/>
          <p:nvPr/>
        </p:nvSpPr>
        <p:spPr>
          <a:xfrm>
            <a:off x="1438000" y="3906925"/>
            <a:ext cx="340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575" tIns="163575" rIns="163575" bIns="163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ca-E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Coordinadora Pedagògica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43;p4"/>
          <p:cNvSpPr/>
          <p:nvPr/>
        </p:nvSpPr>
        <p:spPr>
          <a:xfrm rot="5400000">
            <a:off x="5657017" y="2592778"/>
            <a:ext cx="1296144" cy="3276364"/>
          </a:xfrm>
          <a:prstGeom prst="round1Rect">
            <a:avLst>
              <a:gd name="adj" fmla="val 16667"/>
            </a:avLst>
          </a:prstGeom>
          <a:gradFill>
            <a:gsLst>
              <a:gs pos="0">
                <a:srgbClr val="0E2458"/>
              </a:gs>
              <a:gs pos="50000">
                <a:srgbClr val="1B3B8E"/>
              </a:gs>
              <a:gs pos="70000">
                <a:srgbClr val="2A4CA3"/>
              </a:gs>
              <a:gs pos="100000">
                <a:srgbClr val="4568C8"/>
              </a:gs>
            </a:gsLst>
            <a:lin ang="162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44;p4"/>
          <p:cNvSpPr txBox="1"/>
          <p:nvPr/>
        </p:nvSpPr>
        <p:spPr>
          <a:xfrm>
            <a:off x="4666907" y="3906924"/>
            <a:ext cx="3276364" cy="92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575" tIns="163575" rIns="163575" bIns="163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ca-E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 d’Estudis FP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ca-E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 d’Estudis Adjunt</a:t>
            </a:r>
            <a:endParaRPr sz="2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50" y="3140770"/>
            <a:ext cx="25908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13" y="5898750"/>
            <a:ext cx="1347787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6"/>
          <p:cNvGrpSpPr/>
          <p:nvPr/>
        </p:nvGrpSpPr>
        <p:grpSpPr>
          <a:xfrm>
            <a:off x="359472" y="345790"/>
            <a:ext cx="8641080" cy="995330"/>
            <a:chOff x="216993" y="193390"/>
            <a:chExt cx="8641080" cy="995330"/>
          </a:xfrm>
        </p:grpSpPr>
        <p:sp>
          <p:nvSpPr>
            <p:cNvPr id="152" name="Google Shape;152;p6"/>
            <p:cNvSpPr/>
            <p:nvPr/>
          </p:nvSpPr>
          <p:spPr>
            <a:xfrm>
              <a:off x="422495" y="193390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16993" y="33274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ca-ES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r>
                <a:rPr lang="ca-ES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.- ORGANITZACIÓ BATXILLERAT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6"/>
          <p:cNvGrpSpPr/>
          <p:nvPr/>
        </p:nvGrpSpPr>
        <p:grpSpPr>
          <a:xfrm>
            <a:off x="877134" y="1426186"/>
            <a:ext cx="5880756" cy="3259535"/>
            <a:chOff x="420054" y="-31747"/>
            <a:chExt cx="5880756" cy="3259535"/>
          </a:xfrm>
        </p:grpSpPr>
        <p:sp>
          <p:nvSpPr>
            <p:cNvPr id="155" name="Google Shape;155;p6"/>
            <p:cNvSpPr/>
            <p:nvPr/>
          </p:nvSpPr>
          <p:spPr>
            <a:xfrm>
              <a:off x="420054" y="53937"/>
              <a:ext cx="5880756" cy="442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441658" y="-31747"/>
              <a:ext cx="5837400" cy="399600"/>
            </a:xfrm>
            <a:prstGeom prst="rect">
              <a:avLst/>
            </a:prstGeom>
            <a:solidFill>
              <a:srgbClr val="538CD5"/>
            </a:solidFill>
            <a:ln>
              <a:noFill/>
            </a:ln>
          </p:spPr>
          <p:txBody>
            <a:bodyPr spcFirstLastPara="1" wrap="square" lIns="222275" tIns="0" rIns="222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Formació acadèmica</a:t>
              </a:r>
              <a:endParaRPr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420054" y="1419463"/>
              <a:ext cx="5880756" cy="442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441670" y="1441079"/>
              <a:ext cx="5837524" cy="399568"/>
            </a:xfrm>
            <a:prstGeom prst="rect">
              <a:avLst/>
            </a:prstGeom>
            <a:solidFill>
              <a:srgbClr val="538CD5"/>
            </a:solidFill>
            <a:ln>
              <a:noFill/>
            </a:ln>
          </p:spPr>
          <p:txBody>
            <a:bodyPr spcFirstLastPara="1" wrap="square" lIns="222275" tIns="0" rIns="222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Currículum </a:t>
              </a:r>
              <a:endParaRPr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20054" y="2784988"/>
              <a:ext cx="5880756" cy="442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441670" y="2806604"/>
              <a:ext cx="5837524" cy="399568"/>
            </a:xfrm>
            <a:prstGeom prst="rect">
              <a:avLst/>
            </a:prstGeom>
            <a:solidFill>
              <a:srgbClr val="538CD5"/>
            </a:solidFill>
            <a:ln>
              <a:noFill/>
            </a:ln>
          </p:spPr>
          <p:txBody>
            <a:bodyPr spcFirstLastPara="1" wrap="square" lIns="222275" tIns="0" rIns="222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Modalitats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6"/>
          <p:cNvSpPr/>
          <p:nvPr/>
        </p:nvSpPr>
        <p:spPr>
          <a:xfrm>
            <a:off x="898749" y="2059779"/>
            <a:ext cx="7962029" cy="6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Estudis secundaris post obligatoris d’assistència obligatòria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Títol: accedir a la Universitat o a Cicle Formatiu Grau Superior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898750" y="3429000"/>
            <a:ext cx="5777179" cy="6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1" indent="-2286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Matèries Comunes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28600" lvl="1" indent="-2286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Matèries de Modalitat i Optatives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898750" y="4798232"/>
            <a:ext cx="47049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1" indent="-2286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Ciències i Tecnologia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28600" lvl="1" indent="-2286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Humanitats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28600" lvl="1" indent="-2286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Ciències socials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28600" lvl="1" indent="-2286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Artístic (No oferim aquesta modalitat)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468" y="5763426"/>
            <a:ext cx="436276" cy="76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65" y="5877272"/>
            <a:ext cx="1347787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g2c25eb5bcb0_0_2"/>
          <p:cNvGrpSpPr/>
          <p:nvPr/>
        </p:nvGrpSpPr>
        <p:grpSpPr>
          <a:xfrm>
            <a:off x="359472" y="345790"/>
            <a:ext cx="8641200" cy="995250"/>
            <a:chOff x="216993" y="193390"/>
            <a:chExt cx="8641200" cy="995250"/>
          </a:xfrm>
        </p:grpSpPr>
        <p:sp>
          <p:nvSpPr>
            <p:cNvPr id="173" name="Google Shape;173;g2c25eb5bcb0_0_2"/>
            <p:cNvSpPr/>
            <p:nvPr/>
          </p:nvSpPr>
          <p:spPr>
            <a:xfrm>
              <a:off x="422495" y="193390"/>
              <a:ext cx="2985000" cy="1392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g2c25eb5bcb0_0_2"/>
            <p:cNvSpPr/>
            <p:nvPr/>
          </p:nvSpPr>
          <p:spPr>
            <a:xfrm>
              <a:off x="216993" y="332740"/>
              <a:ext cx="8641200" cy="8559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ca-ES" sz="3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.- </a:t>
              </a:r>
              <a:r>
                <a:rPr lang="ca-ES" sz="3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Què és el Batxibac?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g2c25eb5bcb0_0_2"/>
          <p:cNvSpPr/>
          <p:nvPr/>
        </p:nvSpPr>
        <p:spPr>
          <a:xfrm>
            <a:off x="830272" y="1818432"/>
            <a:ext cx="82296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algn="just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És un acord del govern espanyol i del govern francès.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28600" lvl="1" indent="-228600" algn="just">
              <a:lnSpc>
                <a:spcPct val="200000"/>
              </a:lnSpc>
              <a:spcBef>
                <a:spcPts val="3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Obtens la doble titulació Batxillerat + </a:t>
            </a:r>
            <a:r>
              <a:rPr lang="ca-ES" sz="2000" b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Diplôme</a:t>
            </a:r>
            <a:r>
              <a:rPr lang="ca-ES" sz="2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a-E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Baccalauréat</a:t>
            </a: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.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28600" lvl="1" indent="-228600" algn="just">
              <a:lnSpc>
                <a:spcPct val="200000"/>
              </a:lnSpc>
              <a:spcBef>
                <a:spcPts val="3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Acreditar un nivell B2 de llengua francesa en finalitzar 2n de Batxillerat.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28600" lvl="1" indent="-228600" algn="just">
              <a:lnSpc>
                <a:spcPct val="200000"/>
              </a:lnSpc>
              <a:spcBef>
                <a:spcPts val="3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Dues oportunitats per tenir més nota a l’accés a la universitat.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28600" lvl="1" indent="-228600" algn="just">
              <a:lnSpc>
                <a:spcPct val="200000"/>
              </a:lnSpc>
              <a:spcBef>
                <a:spcPts val="3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Més pes de la nota de Batxillerat (70%).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  <p:pic>
        <p:nvPicPr>
          <p:cNvPr id="178" name="Google Shape;178;g2c25eb5bcb0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468" y="5763426"/>
            <a:ext cx="436276" cy="76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54" y="5858109"/>
            <a:ext cx="1347787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3" y="1772816"/>
            <a:ext cx="8172968" cy="399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359472" y="345790"/>
            <a:ext cx="8388992" cy="995330"/>
            <a:chOff x="216993" y="193390"/>
            <a:chExt cx="8641080" cy="995330"/>
          </a:xfrm>
        </p:grpSpPr>
        <p:sp>
          <p:nvSpPr>
            <p:cNvPr id="185" name="Google Shape;185;p7"/>
            <p:cNvSpPr/>
            <p:nvPr/>
          </p:nvSpPr>
          <p:spPr>
            <a:xfrm>
              <a:off x="422495" y="193390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216993" y="33274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ca-ES" sz="3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.- </a:t>
              </a:r>
              <a:r>
                <a:rPr lang="ca-ES" sz="3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 S’ACCEDEIX AL BATXIBAC?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7"/>
          <p:cNvSpPr txBox="1"/>
          <p:nvPr/>
        </p:nvSpPr>
        <p:spPr>
          <a:xfrm>
            <a:off x="795743" y="2003638"/>
            <a:ext cx="7803047" cy="12375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222275" tIns="0" rIns="222275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Nivell B1 de francès o equivalent.</a:t>
            </a:r>
            <a:endParaRPr sz="24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Mitjana a l’ESO de Notable &gt;6’5</a:t>
            </a:r>
            <a:endParaRPr sz="24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Motivació i Voluntat d’esforç</a:t>
            </a:r>
            <a:endParaRPr sz="24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468" y="6013451"/>
            <a:ext cx="436276" cy="76036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/>
          <p:nvPr/>
        </p:nvSpPr>
        <p:spPr>
          <a:xfrm>
            <a:off x="839325" y="1341120"/>
            <a:ext cx="63579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2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Requisits d’accés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839325" y="3198383"/>
            <a:ext cx="8090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2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Dates de preinscripció Batxibac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859338" y="3789772"/>
            <a:ext cx="7739451" cy="5610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222275" tIns="0" rIns="222275" bIns="0" anchor="ctr" anchorCtr="0">
            <a:noAutofit/>
          </a:bodyPr>
          <a:lstStyle/>
          <a:p>
            <a:pPr>
              <a:lnSpc>
                <a:spcPct val="90000"/>
              </a:lnSpc>
              <a:buSzPts val="2400"/>
            </a:pPr>
            <a:r>
              <a:rPr lang="ca-ES" sz="24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21 al 28 de març de 2025</a:t>
            </a:r>
            <a:endParaRPr sz="24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721288" y="4278032"/>
            <a:ext cx="7317651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2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Data </a:t>
            </a:r>
            <a:r>
              <a:rPr lang="ca-ES" sz="32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de la prova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859339" y="4880012"/>
            <a:ext cx="7739450" cy="12375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222275" tIns="0" rIns="222275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d’abril a les 13:00h</a:t>
            </a:r>
            <a:endParaRPr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90000"/>
              </a:lnSpc>
              <a:buSzPts val="2400"/>
              <a:buFont typeface="Arial"/>
              <a:buNone/>
            </a:pPr>
            <a:r>
              <a:rPr lang="ca-ES" sz="24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(Prova oral i escrita en francès sinó s’acredita el B1)</a:t>
            </a:r>
            <a:endParaRPr sz="24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90000"/>
              </a:lnSpc>
              <a:buSzPts val="2400"/>
              <a:buFont typeface="Arial"/>
              <a:buNone/>
            </a:pPr>
            <a:r>
              <a:rPr lang="ca-ES" sz="24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Entrevista per a tothom</a:t>
            </a:r>
            <a:endParaRPr sz="24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>
              <a:solidFill>
                <a:schemeClr val="l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83" y="6117512"/>
            <a:ext cx="1090417" cy="65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g2c2c1b6026e_0_0"/>
          <p:cNvGrpSpPr/>
          <p:nvPr/>
        </p:nvGrpSpPr>
        <p:grpSpPr>
          <a:xfrm>
            <a:off x="359472" y="345790"/>
            <a:ext cx="8641200" cy="995250"/>
            <a:chOff x="216993" y="193390"/>
            <a:chExt cx="8641200" cy="995250"/>
          </a:xfrm>
        </p:grpSpPr>
        <p:sp>
          <p:nvSpPr>
            <p:cNvPr id="202" name="Google Shape;202;g2c2c1b6026e_0_0"/>
            <p:cNvSpPr/>
            <p:nvPr/>
          </p:nvSpPr>
          <p:spPr>
            <a:xfrm>
              <a:off x="422495" y="193390"/>
              <a:ext cx="2985000" cy="1392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g2c2c1b6026e_0_0"/>
            <p:cNvSpPr/>
            <p:nvPr/>
          </p:nvSpPr>
          <p:spPr>
            <a:xfrm>
              <a:off x="216993" y="332740"/>
              <a:ext cx="8641200" cy="8559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ca-ES" sz="3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.- EL BATXILLERAT A L’INS OLIVAR GRAN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g2c2c1b6026e_0_0"/>
          <p:cNvSpPr/>
          <p:nvPr/>
        </p:nvSpPr>
        <p:spPr>
          <a:xfrm>
            <a:off x="1115616" y="2026823"/>
            <a:ext cx="6519938" cy="61772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37BB9"/>
              </a:gs>
              <a:gs pos="72000">
                <a:srgbClr val="6BAAE5"/>
              </a:gs>
              <a:gs pos="100000">
                <a:srgbClr val="7DB5EF"/>
              </a:gs>
            </a:gsLst>
            <a:lin ang="16200038" scaled="0"/>
          </a:gradFill>
          <a:ln>
            <a:noFill/>
          </a:ln>
          <a:effectLst>
            <a:outerShdw blurRad="50800" dist="38100" dir="5400000" rotWithShape="0">
              <a:srgbClr val="000000">
                <a:alpha val="4196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400"/>
            </a:pPr>
            <a:r>
              <a:rPr lang="ca-ES" sz="32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Batxibac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9" name="Google Shape;209;g2c2c1b6026e_0_0"/>
          <p:cNvSpPr/>
          <p:nvPr/>
        </p:nvSpPr>
        <p:spPr>
          <a:xfrm>
            <a:off x="1769876" y="3068960"/>
            <a:ext cx="5211418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32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Ciències i Tecnologia</a:t>
            </a:r>
            <a:endParaRPr sz="32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32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Ciències Socials</a:t>
            </a:r>
            <a:endParaRPr sz="32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32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Humanitats</a:t>
            </a:r>
            <a:endParaRPr sz="32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0" name="Google Shape;210;g2c2c1b6026e_0_0"/>
          <p:cNvGrpSpPr/>
          <p:nvPr/>
        </p:nvGrpSpPr>
        <p:grpSpPr>
          <a:xfrm>
            <a:off x="359468" y="5763427"/>
            <a:ext cx="8814036" cy="844551"/>
            <a:chOff x="377692" y="6083393"/>
            <a:chExt cx="8814036" cy="844551"/>
          </a:xfrm>
        </p:grpSpPr>
        <p:pic>
          <p:nvPicPr>
            <p:cNvPr id="211" name="Google Shape;211;g2c2c1b6026e_0_0"/>
            <p:cNvPicPr preferRelativeResize="0"/>
            <p:nvPr/>
          </p:nvPicPr>
          <p:blipFill rotWithShape="1">
            <a:blip r:embed="rId3">
              <a:alphaModFix/>
            </a:blip>
            <a:srcRect l="-11519" t="-18870" r="11520" b="18869"/>
            <a:stretch/>
          </p:blipFill>
          <p:spPr>
            <a:xfrm>
              <a:off x="8261948" y="6170899"/>
              <a:ext cx="929780" cy="75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g2c2c1b6026e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7692" y="6083392"/>
              <a:ext cx="436276" cy="7603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54" y="5858109"/>
            <a:ext cx="1347787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698477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8"/>
          <p:cNvGrpSpPr/>
          <p:nvPr/>
        </p:nvGrpSpPr>
        <p:grpSpPr>
          <a:xfrm>
            <a:off x="359472" y="345790"/>
            <a:ext cx="8641080" cy="995330"/>
            <a:chOff x="216993" y="193390"/>
            <a:chExt cx="8641080" cy="995330"/>
          </a:xfrm>
        </p:grpSpPr>
        <p:sp>
          <p:nvSpPr>
            <p:cNvPr id="219" name="Google Shape;219;p8"/>
            <p:cNvSpPr/>
            <p:nvPr/>
          </p:nvSpPr>
          <p:spPr>
            <a:xfrm>
              <a:off x="422495" y="193390"/>
              <a:ext cx="2985044" cy="13934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216993" y="332740"/>
              <a:ext cx="8641080" cy="8559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8.- EL BATXIBAC – CURRÍCULUM MIXT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8"/>
          <p:cNvGrpSpPr/>
          <p:nvPr/>
        </p:nvGrpSpPr>
        <p:grpSpPr>
          <a:xfrm>
            <a:off x="877252" y="1477975"/>
            <a:ext cx="7427395" cy="3666871"/>
            <a:chOff x="420054" y="23292"/>
            <a:chExt cx="5880756" cy="3666871"/>
          </a:xfrm>
        </p:grpSpPr>
        <p:sp>
          <p:nvSpPr>
            <p:cNvPr id="222" name="Google Shape;222;p8"/>
            <p:cNvSpPr/>
            <p:nvPr/>
          </p:nvSpPr>
          <p:spPr>
            <a:xfrm>
              <a:off x="420054" y="23292"/>
              <a:ext cx="5880756" cy="53136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445993" y="49231"/>
              <a:ext cx="58290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75" tIns="0" rIns="222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1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Continguts </a:t>
              </a:r>
              <a:r>
                <a:rPr lang="ca-ES" sz="2400" b="1" i="0" u="none" strike="noStrike" cap="none" dirty="0" smtClean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propis Batxillerat</a:t>
              </a:r>
              <a:endParaRPr sz="2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420054" y="1746973"/>
              <a:ext cx="5880756" cy="53136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 txBox="1"/>
            <p:nvPr/>
          </p:nvSpPr>
          <p:spPr>
            <a:xfrm>
              <a:off x="445993" y="1772912"/>
              <a:ext cx="5828878" cy="479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75" tIns="0" rIns="222275" bIns="0" anchor="ctr" anchorCtr="0">
              <a:noAutofit/>
            </a:bodyPr>
            <a:lstStyle/>
            <a:p>
              <a:pPr>
                <a:lnSpc>
                  <a:spcPct val="90000"/>
                </a:lnSpc>
                <a:buSzPts val="2400"/>
              </a:pPr>
              <a:r>
                <a:rPr lang="ca-ES" sz="2400" b="1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Matèries Optatives</a:t>
              </a:r>
              <a:endParaRPr sz="24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420054" y="3158803"/>
              <a:ext cx="5880756" cy="53136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37BB9"/>
                </a:gs>
                <a:gs pos="72000">
                  <a:srgbClr val="6BAAE5"/>
                </a:gs>
                <a:gs pos="100000">
                  <a:srgbClr val="7DB5EF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 txBox="1"/>
            <p:nvPr/>
          </p:nvSpPr>
          <p:spPr>
            <a:xfrm>
              <a:off x="445993" y="3184742"/>
              <a:ext cx="5828878" cy="479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75" tIns="0" rIns="222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1" dirty="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TdR</a:t>
              </a:r>
              <a:r>
                <a:rPr lang="ca-ES" sz="24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en llengua </a:t>
              </a:r>
              <a:r>
                <a:rPr lang="ca-ES" sz="2400" b="1" dirty="0" smtClea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francesa </a:t>
              </a:r>
              <a:endParaRPr sz="2400" b="0" i="0" u="none" strike="noStrike" cap="none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28" name="Google Shape;228;p8"/>
          <p:cNvSpPr/>
          <p:nvPr/>
        </p:nvSpPr>
        <p:spPr>
          <a:xfrm>
            <a:off x="903200" y="2009325"/>
            <a:ext cx="7312200" cy="105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1" i="0" u="sng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Matèries Comunes</a:t>
            </a:r>
            <a:endParaRPr sz="2400" b="1" u="sng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2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 Francès: Llengua Francesa </a:t>
            </a:r>
            <a:endParaRPr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2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Matèries de modalitat - Matèries optatives</a:t>
            </a:r>
            <a:endParaRPr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1023642" y="3883042"/>
            <a:ext cx="666379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>
              <a:lnSpc>
                <a:spcPct val="90000"/>
              </a:lnSpc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Llengua i Literatura Francesa </a:t>
            </a:r>
            <a:r>
              <a:rPr lang="ca-ES" sz="2000" b="1" i="0" u="none" strike="noStrike" cap="none" dirty="0">
                <a:solidFill>
                  <a:srgbClr val="337BB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(3h a 1r BAT) (2h a 2n BAT)</a:t>
            </a:r>
            <a:endParaRPr sz="2000" b="1" dirty="0">
              <a:solidFill>
                <a:srgbClr val="337B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2000" b="1" i="0" u="none" strike="noStrike" cap="non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Història de França </a:t>
            </a:r>
            <a:r>
              <a:rPr lang="ca-ES" sz="20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(3h a 1r BAT) (2h a 2n BAT)</a:t>
            </a:r>
            <a:endParaRPr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0" name="Google Shape;230;p8"/>
          <p:cNvGrpSpPr/>
          <p:nvPr/>
        </p:nvGrpSpPr>
        <p:grpSpPr>
          <a:xfrm>
            <a:off x="359468" y="5763427"/>
            <a:ext cx="8814036" cy="844551"/>
            <a:chOff x="377692" y="6083393"/>
            <a:chExt cx="8814036" cy="844551"/>
          </a:xfrm>
        </p:grpSpPr>
        <p:pic>
          <p:nvPicPr>
            <p:cNvPr id="231" name="Google Shape;231;p8"/>
            <p:cNvPicPr preferRelativeResize="0"/>
            <p:nvPr/>
          </p:nvPicPr>
          <p:blipFill rotWithShape="1">
            <a:blip r:embed="rId3">
              <a:alphaModFix/>
            </a:blip>
            <a:srcRect l="-11519" t="-18870" r="11520" b="18869"/>
            <a:stretch/>
          </p:blipFill>
          <p:spPr>
            <a:xfrm>
              <a:off x="8261948" y="6170899"/>
              <a:ext cx="929780" cy="75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7692" y="6083392"/>
              <a:ext cx="436276" cy="7603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54" y="5858109"/>
            <a:ext cx="1347787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1091</Words>
  <Application>Microsoft Office PowerPoint</Application>
  <PresentationFormat>Presentación en pantalla (4:3)</PresentationFormat>
  <Paragraphs>249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Fira Mono</vt:lpstr>
      <vt:lpstr>Lucida Sans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direccio</dc:creator>
  <cp:lastModifiedBy>direccio</cp:lastModifiedBy>
  <cp:revision>18</cp:revision>
  <dcterms:modified xsi:type="dcterms:W3CDTF">2025-03-13T09:04:13Z</dcterms:modified>
</cp:coreProperties>
</file>