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7"/>
  </p:notesMasterIdLst>
  <p:sldIdLst>
    <p:sldId id="256" r:id="rId2"/>
    <p:sldId id="266" r:id="rId3"/>
    <p:sldId id="260" r:id="rId4"/>
    <p:sldId id="259" r:id="rId5"/>
    <p:sldId id="287" r:id="rId6"/>
    <p:sldId id="265" r:id="rId7"/>
    <p:sldId id="273" r:id="rId8"/>
    <p:sldId id="274" r:id="rId9"/>
    <p:sldId id="269" r:id="rId10"/>
    <p:sldId id="271" r:id="rId11"/>
    <p:sldId id="278" r:id="rId12"/>
    <p:sldId id="272" r:id="rId13"/>
    <p:sldId id="268" r:id="rId14"/>
    <p:sldId id="276" r:id="rId15"/>
    <p:sldId id="281" r:id="rId16"/>
    <p:sldId id="286" r:id="rId17"/>
    <p:sldId id="277" r:id="rId18"/>
    <p:sldId id="279" r:id="rId19"/>
    <p:sldId id="280" r:id="rId20"/>
    <p:sldId id="267" r:id="rId21"/>
    <p:sldId id="262" r:id="rId22"/>
    <p:sldId id="288" r:id="rId23"/>
    <p:sldId id="264" r:id="rId24"/>
    <p:sldId id="282" r:id="rId25"/>
    <p:sldId id="258" r:id="rId26"/>
  </p:sldIdLst>
  <p:sldSz cx="9144000" cy="6858000" type="screen4x3"/>
  <p:notesSz cx="6867525" cy="9993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4F0"/>
    <a:srgbClr val="8E9456"/>
    <a:srgbClr val="678B00"/>
    <a:srgbClr val="6B990F"/>
    <a:srgbClr val="E6FFCC"/>
    <a:srgbClr val="B3CC66"/>
    <a:srgbClr val="3333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2" autoAdjust="0"/>
    <p:restoredTop sz="94660"/>
  </p:normalViewPr>
  <p:slideViewPr>
    <p:cSldViewPr>
      <p:cViewPr varScale="1">
        <p:scale>
          <a:sx n="113" d="100"/>
          <a:sy n="113" d="100"/>
        </p:scale>
        <p:origin x="20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26B820-C166-4D7F-81F2-BAF762BAE82B}" type="datetimeFigureOut">
              <a:rPr lang="ca-ES"/>
              <a:pPr>
                <a:defRPr/>
              </a:pPr>
              <a:t>9/2/2019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388" y="4746625"/>
            <a:ext cx="549275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4FF980-748C-4987-8D89-B9055094AC1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3158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664CDD-351F-46D7-9A23-E2D779722A3E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886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236960-6F9A-47EB-AA2D-09B144ADA566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098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37C573-5529-4BE3-B47C-7DFD5FEE2D3E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95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5DC10E-CD33-4C75-A1D9-3660264955CB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282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66241-BC84-4AFC-8664-04366C54E760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433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216EB-3F2D-44BB-82C1-DD9528808A9E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917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251F7-962D-43E3-802F-17D04EAE4A76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893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B15C61-2E1C-45D8-B899-D7FFB1995961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5009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76B0E6-6120-4E61-987D-FB1DA81CF180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3123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3FCA6C-5C2E-49F9-8190-2E519367284E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0759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F6DA9-C9D8-4268-9F58-D78F252E87B6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041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A0A7A-1A69-451D-B8F8-028F47C02BD5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4592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AB574B-CB75-4A07-BC5B-008E9AB28847}" type="slidenum">
              <a:rPr lang="ca-ES" smtClean="0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8790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40EA6-9190-4F25-B504-AA9F6D965387}" type="slidenum">
              <a:rPr lang="ca-ES" smtClean="0"/>
              <a:pPr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960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29C424-CD99-4096-AB9E-7FCC43A33DB2}" type="slidenum">
              <a:rPr lang="ca-ES" smtClean="0"/>
              <a:pPr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7562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1DA34-3AF3-4000-9704-6692EC12F782}" type="slidenum">
              <a:rPr lang="ca-ES" smtClean="0"/>
              <a:pPr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1915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51F1AA-55A2-48D8-B6A2-7FE95F4DA4E9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483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F376E-ACB3-4B4C-B7FD-E418B9A5C264}" type="slidenum">
              <a:rPr lang="ca-ES" smtClean="0"/>
              <a:pPr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745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90C59-4365-43E8-835E-10A3DA156F2A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91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F0C3F8-860C-490F-957B-AE37F48ECE62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394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BB2121-2E1D-4236-ADB3-9EA51A7F4D6D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133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3C4197-878C-4ABD-A8C0-8D7FD88A2D68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977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971E5-1797-4B1F-A1B4-ED35FBDFBB77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57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BA20D-4AD4-46EF-A19E-236AA9513B28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763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D08DEB-443F-4C78-ABB4-EA2D05CA0531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408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FB38-8DDB-4AE5-BC1E-E57EE526BDD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B023-5226-41A7-BCC0-9C899C97767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4CF9-16D9-4A89-898C-CA22C6C044F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4715-3440-42DB-9A69-962A022EC9D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C024-3CC5-4735-B2B7-32AA9163D29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9119-BB61-4167-B789-6833C0B6739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C000-B02C-4029-9D0D-6FD3C6CDDEC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B4FA-C893-4382-909A-F6CBE8D5C29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FB7C-3F88-4836-81C6-16C56977EBA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8F61-B9FB-40F0-BDE3-073EB0171E0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D9F7-CE0F-47C0-BDB5-B06EA3D4FC8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EC86C7A1-FE5E-4D42-840B-2C1076106CD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wmf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12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6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www.aemet.es/ca/eltiempo/prediccion/municipios/cerdanyola-del-valles-id08266" TargetMode="External"/><Relationship Id="rId9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3.x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rcnaturalcollserola.cat/pages/CDRE" TargetMode="External"/><Relationship Id="rId5" Type="http://schemas.openxmlformats.org/officeDocument/2006/relationships/image" Target="../media/image7.wmf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hyperlink" Target="mailto:secretariacancoll@collserola.cat?subject=valoraci&#243;%20Descoberta%20de%20la%20vegetaci&#243;%20de%20Collserol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cnaturalcollserola.cat/" TargetMode="External"/><Relationship Id="rId5" Type="http://schemas.openxmlformats.org/officeDocument/2006/relationships/hyperlink" Target="../Material%20per%20treballar%20despr&#233;s%20de%20la%20sortida/Parlem-neDV.pdf" TargetMode="External"/><Relationship Id="rId4" Type="http://schemas.openxmlformats.org/officeDocument/2006/relationships/hyperlink" Target="../joc%20din&#224;mica%20vegetaci&#243;/INTERACTIUPLANTES.exe" TargetMode="External"/><Relationship Id="rId9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://parcnaturalcollserola.ca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rccollserola.net/" TargetMode="External"/><Relationship Id="rId5" Type="http://schemas.openxmlformats.org/officeDocument/2006/relationships/hyperlink" Target="mailto:activitatscancoll@parccollserola.net" TargetMode="External"/><Relationship Id="rId4" Type="http://schemas.openxmlformats.org/officeDocument/2006/relationships/hyperlink" Target="mailto:cancoll@parcCollserola.ne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4.xml"/><Relationship Id="rId5" Type="http://schemas.openxmlformats.org/officeDocument/2006/relationships/slide" Target="slide4.xml"/><Relationship Id="rId10" Type="http://schemas.openxmlformats.org/officeDocument/2006/relationships/slide" Target="slide23.xml"/><Relationship Id="rId4" Type="http://schemas.openxmlformats.org/officeDocument/2006/relationships/image" Target="../media/image5.png"/><Relationship Id="rId9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coll@parccollserola.net" TargetMode="Externa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coll@parccollserola.net" TargetMode="External"/><Relationship Id="rId5" Type="http://schemas.openxmlformats.org/officeDocument/2006/relationships/image" Target="../media/image7.wm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/>
          <a:lstStyle/>
          <a:p>
            <a:pPr eaLnBrk="1" hangingPunct="1"/>
            <a:r>
              <a:rPr lang="ca-ES">
                <a:solidFill>
                  <a:srgbClr val="808000"/>
                </a:solidFill>
                <a:latin typeface="Frutiger67-Condensed" pitchFamily="34" charset="0"/>
              </a:rPr>
              <a:t>Descoberta de la vegetació</a:t>
            </a:r>
            <a:endParaRPr lang="ca-ES">
              <a:latin typeface="Frutiger67-Condense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09800"/>
            <a:ext cx="6781800" cy="1143000"/>
          </a:xfrm>
        </p:spPr>
        <p:txBody>
          <a:bodyPr/>
          <a:lstStyle/>
          <a:p>
            <a:pPr eaLnBrk="1" hangingPunct="1"/>
            <a:r>
              <a:rPr lang="ca-ES" sz="2800">
                <a:solidFill>
                  <a:srgbClr val="669900"/>
                </a:solidFill>
                <a:latin typeface="Frutiger57-Condensed" pitchFamily="34" charset="0"/>
              </a:rPr>
              <a:t>Estudi de la relació entre la vegetació, les condicions ambientals i l’activitat humana</a:t>
            </a:r>
            <a:endParaRPr lang="ca-ES" sz="2800">
              <a:latin typeface="Frutiger57-Condensed" pitchFamily="34" charset="0"/>
            </a:endParaRPr>
          </a:p>
          <a:p>
            <a:pPr eaLnBrk="1" hangingPunct="1"/>
            <a:endParaRPr lang="ca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762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a-ES" sz="2800">
                <a:solidFill>
                  <a:srgbClr val="CCFF99"/>
                </a:solidFill>
              </a:rPr>
              <a:t>Relacionant i comparant les observacions fetes 	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0" y="1139825"/>
            <a:ext cx="4572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endParaRPr lang="ca-ES" sz="2800" u="none"/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endParaRPr lang="ca-ES" sz="2800" u="none"/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endParaRPr lang="ca-ES" sz="2800" u="none"/>
          </a:p>
          <a:p>
            <a:pPr marL="800100" lvl="1" indent="-342900">
              <a:spcBef>
                <a:spcPct val="50000"/>
              </a:spcBef>
            </a:pPr>
            <a:endParaRPr lang="ca-ES" sz="2800" u="none"/>
          </a:p>
        </p:txBody>
      </p:sp>
      <p:pic>
        <p:nvPicPr>
          <p:cNvPr id="11268" name="Picture 6" descr="comparació da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362200"/>
            <a:ext cx="4114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550" y="23622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3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-90488" y="685800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2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11273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1274" name="AutoShape 3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1275" name="Picture 3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066800"/>
            <a:ext cx="5029200" cy="121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ca-ES" sz="1000" b="1">
              <a:solidFill>
                <a:srgbClr val="99CC00"/>
              </a:solidFill>
            </a:endParaRPr>
          </a:p>
          <a:p>
            <a:pPr marL="990600" lvl="1" indent="-533400" eaLnBrk="1" hangingPunct="1">
              <a:buFontTx/>
              <a:buNone/>
            </a:pPr>
            <a:r>
              <a:rPr lang="ca-ES">
                <a:solidFill>
                  <a:srgbClr val="CCFF99"/>
                </a:solidFill>
              </a:rPr>
              <a:t>Analitzant els resultats </a:t>
            </a:r>
            <a:r>
              <a:rPr lang="ca-ES" sz="2400">
                <a:solidFill>
                  <a:srgbClr val="CCFF99"/>
                </a:solidFill>
              </a:rPr>
              <a:t>	</a:t>
            </a:r>
          </a:p>
        </p:txBody>
      </p:sp>
      <p:pic>
        <p:nvPicPr>
          <p:cNvPr id="12291" name="Picture 4" descr="P1010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4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-76200" y="685800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2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12295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2296" name="AutoShape 2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2297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609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a-ES" sz="2800">
                <a:solidFill>
                  <a:srgbClr val="CCFF99"/>
                </a:solidFill>
              </a:rPr>
              <a:t>Valorant el paper de la vegetació</a:t>
            </a:r>
            <a:endParaRPr lang="ca-ES" sz="3000">
              <a:solidFill>
                <a:srgbClr val="CCFF99"/>
              </a:solidFill>
            </a:endParaRPr>
          </a:p>
        </p:txBody>
      </p:sp>
      <p:pic>
        <p:nvPicPr>
          <p:cNvPr id="13315" name="Picture 6" descr="valoraci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67000"/>
            <a:ext cx="3352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669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5546725" y="5332413"/>
            <a:ext cx="25479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500" u="none">
                <a:solidFill>
                  <a:srgbClr val="CCFF99"/>
                </a:solidFill>
              </a:rPr>
              <a:t>…i el seu futur…</a:t>
            </a:r>
            <a:endParaRPr lang="es-ES_tradnl" sz="2000" u="none"/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5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-90488" y="685800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2</a:t>
            </a: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B990F"/>
                </a:solidFill>
              </a:rPr>
              <a:t>1</a:t>
            </a:r>
          </a:p>
        </p:txBody>
      </p:sp>
      <p:sp>
        <p:nvSpPr>
          <p:cNvPr id="13321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3322" name="AutoShape 3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3323" name="Picture 4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3810000" cy="53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a-ES" sz="3000">
                <a:solidFill>
                  <a:srgbClr val="99CC00"/>
                </a:solidFill>
              </a:rPr>
              <a:t>Activitats prèvies</a:t>
            </a:r>
            <a:endParaRPr lang="ca-ES" sz="3600">
              <a:solidFill>
                <a:schemeClr val="folHlink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3032125"/>
            <a:ext cx="5195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u="none">
                <a:solidFill>
                  <a:srgbClr val="CCFF99"/>
                </a:solidFill>
                <a:hlinkClick r:id="rId4" action="ppaction://hlinksldjump"/>
              </a:rPr>
              <a:t>2. </a:t>
            </a:r>
            <a:r>
              <a:rPr lang="es-ES_tradnl" sz="1600" u="none">
                <a:solidFill>
                  <a:srgbClr val="CCFF99"/>
                </a:solidFill>
                <a:hlinkClick r:id="rId4" action="ppaction://hlinksldjump"/>
              </a:rPr>
              <a:t>Conèixer algunes tècniques d’estudi de la vegetació</a:t>
            </a:r>
            <a:endParaRPr lang="es-ES_tradnl" sz="1600" u="none">
              <a:solidFill>
                <a:srgbClr val="CCFF99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375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u="none">
                <a:solidFill>
                  <a:srgbClr val="CCFF99"/>
                </a:solidFill>
                <a:hlinkClick r:id="rId5" action="ppaction://hlinksldjump"/>
              </a:rPr>
              <a:t>3. </a:t>
            </a:r>
            <a:r>
              <a:rPr lang="es-ES_tradnl" sz="1600" u="none">
                <a:solidFill>
                  <a:srgbClr val="CCFF99"/>
                </a:solidFill>
                <a:hlinkClick r:id="rId5" action="ppaction://hlinksldjump"/>
              </a:rPr>
              <a:t>Com mesurar els factors ambientals</a:t>
            </a:r>
            <a:endParaRPr lang="es-ES_tradnl" sz="1600" u="none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443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u="none">
                <a:solidFill>
                  <a:srgbClr val="CCFF99"/>
                </a:solidFill>
                <a:hlinkClick r:id="" action="ppaction://hlinkshowjump?jump=nextslide"/>
              </a:rPr>
              <a:t>1. </a:t>
            </a:r>
            <a:r>
              <a:rPr lang="es-ES_tradnl" sz="1600" u="none">
                <a:solidFill>
                  <a:srgbClr val="CCFF99"/>
                </a:solidFill>
                <a:hlinkClick r:id="" action="ppaction://hlinkshowjump?jump=nextslide"/>
              </a:rPr>
              <a:t>Organització dels grups segons les tasques</a:t>
            </a:r>
            <a:endParaRPr lang="es-ES_tradnl" sz="1600" u="none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-76200" y="738188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3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34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4345" name="AutoShape 1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4346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066800"/>
            <a:ext cx="8534400" cy="762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ca-ES" sz="1000" b="1">
              <a:solidFill>
                <a:srgbClr val="99CC00"/>
              </a:solidFill>
            </a:endParaRPr>
          </a:p>
          <a:p>
            <a:pPr marL="990600" lvl="1" indent="-533400" eaLnBrk="1" hangingPunct="1">
              <a:buFontTx/>
              <a:buNone/>
            </a:pPr>
            <a:r>
              <a:rPr lang="ca-ES">
                <a:solidFill>
                  <a:srgbClr val="CCFF99"/>
                </a:solidFill>
              </a:rPr>
              <a:t>Tasques dels membres dels grups:</a:t>
            </a:r>
            <a:endParaRPr lang="ca-E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1752602"/>
            <a:ext cx="7924800" cy="1292226"/>
            <a:chOff x="384" y="864"/>
            <a:chExt cx="4992" cy="814"/>
          </a:xfrm>
        </p:grpSpPr>
        <p:sp>
          <p:nvSpPr>
            <p:cNvPr id="15376" name="Text Box 3"/>
            <p:cNvSpPr txBox="1">
              <a:spLocks noChangeArrowheads="1"/>
            </p:cNvSpPr>
            <p:nvPr/>
          </p:nvSpPr>
          <p:spPr bwMode="auto">
            <a:xfrm>
              <a:off x="384" y="864"/>
              <a:ext cx="4001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a-ES" sz="2000" u="none" dirty="0">
                <a:solidFill>
                  <a:srgbClr val="CCFF99"/>
                </a:solidFill>
              </a:endParaRPr>
            </a:p>
            <a:p>
              <a:r>
                <a:rPr lang="ca-ES" sz="1400" b="1" i="1" u="none" dirty="0">
                  <a:solidFill>
                    <a:srgbClr val="CCFF99"/>
                  </a:solidFill>
                </a:rPr>
                <a:t>Identificar espècies vegetals: </a:t>
              </a:r>
            </a:p>
            <a:p>
              <a:endParaRPr lang="ca-ES" sz="800" b="1" i="1" u="none" dirty="0">
                <a:solidFill>
                  <a:srgbClr val="CCFF99"/>
                </a:solidFill>
              </a:endParaRPr>
            </a:p>
            <a:p>
              <a:r>
                <a:rPr lang="ca-ES" sz="1200" u="none" dirty="0">
                  <a:solidFill>
                    <a:schemeClr val="folHlink"/>
                  </a:solidFill>
                </a:rPr>
                <a:t>- Cadascú detecta les principals característiques de cada planta (tocant i mirant amb cura). El seu nom s’identifica entre tots, fent servir les claus dicotòmiques i el vocabulari morfològic</a:t>
              </a:r>
              <a:endParaRPr lang="ca-ES" sz="1200" u="none" dirty="0"/>
            </a:p>
          </p:txBody>
        </p:sp>
        <p:pic>
          <p:nvPicPr>
            <p:cNvPr id="15377" name="Picture 7" descr="iden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2" y="1056"/>
              <a:ext cx="864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1000" y="3262312"/>
            <a:ext cx="7924800" cy="1831974"/>
            <a:chOff x="384" y="1804"/>
            <a:chExt cx="4992" cy="1154"/>
          </a:xfrm>
        </p:grpSpPr>
        <p:pic>
          <p:nvPicPr>
            <p:cNvPr id="1537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2" y="2017"/>
              <a:ext cx="86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Rectangle 10"/>
            <p:cNvSpPr>
              <a:spLocks noChangeArrowheads="1"/>
            </p:cNvSpPr>
            <p:nvPr/>
          </p:nvSpPr>
          <p:spPr bwMode="auto">
            <a:xfrm>
              <a:off x="384" y="1804"/>
              <a:ext cx="3984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400" b="1" i="1" u="none" dirty="0">
                  <a:solidFill>
                    <a:srgbClr val="CCFF99"/>
                  </a:solidFill>
                </a:rPr>
                <a:t>Mesurar els factors ambientals:</a:t>
              </a:r>
            </a:p>
            <a:p>
              <a:pPr>
                <a:spcBef>
                  <a:spcPct val="50000"/>
                </a:spcBef>
              </a:pPr>
              <a:endParaRPr lang="ca-ES" sz="200" u="none" dirty="0">
                <a:solidFill>
                  <a:schemeClr val="hlin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ca-ES" sz="1200" u="none" dirty="0">
                  <a:solidFill>
                    <a:schemeClr val="hlink"/>
                  </a:solidFill>
                </a:rPr>
                <a:t>-Totes les mesures es fan alhora i això vol dir que cada persona s’ocupa d’un aparell. També es poden fer grups de 2-3 persones, responsables de 2-3 aparells. El número mínim de persones que es necessiten per aparell són: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ca-ES" sz="1200" u="none" dirty="0">
                  <a:solidFill>
                    <a:schemeClr val="hlink"/>
                  </a:solidFill>
                </a:rPr>
                <a:t>1  persona temperatura de l’aire.  		-1 persona, la humitat (higròmetre).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ca-ES" sz="1200" u="none" dirty="0">
                  <a:solidFill>
                    <a:schemeClr val="hlink"/>
                  </a:solidFill>
                </a:rPr>
                <a:t>1 persona, la temperatura del sòl.		-1 persona  l’orientació (brúixola).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ca-ES" sz="1200" u="none" dirty="0">
                  <a:solidFill>
                    <a:schemeClr val="hlink"/>
                  </a:solidFill>
                </a:rPr>
                <a:t>2 persones, la lluminositat	                       	-3 persones el pendent. </a:t>
              </a:r>
              <a:endParaRPr lang="ca-ES" sz="1200" u="non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7200" y="5160963"/>
            <a:ext cx="7848600" cy="1076325"/>
            <a:chOff x="432" y="3000"/>
            <a:chExt cx="4944" cy="678"/>
          </a:xfrm>
        </p:grpSpPr>
        <p:pic>
          <p:nvPicPr>
            <p:cNvPr id="15372" name="Picture 9" descr="P10100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2" y="3000"/>
              <a:ext cx="86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432" y="3048"/>
              <a:ext cx="384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400" b="1" i="1" u="none" dirty="0">
                  <a:solidFill>
                    <a:srgbClr val="CCFF99"/>
                  </a:solidFill>
                </a:rPr>
                <a:t>Fer el recompte d’arbres:</a:t>
              </a:r>
            </a:p>
            <a:p>
              <a:pPr>
                <a:spcBef>
                  <a:spcPct val="50000"/>
                </a:spcBef>
              </a:pPr>
              <a:endParaRPr lang="ca-ES" sz="200" b="1" i="1" u="none" dirty="0">
                <a:solidFill>
                  <a:srgbClr val="CCFF99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ca-ES" sz="1200" u="none" dirty="0">
                  <a:solidFill>
                    <a:schemeClr val="hlink"/>
                  </a:solidFill>
                </a:rPr>
                <a:t> Comptem, per a cada espècie d’arbre (alzina, roure i pi blanc), quants n’hi de 0 a 2 m , de 2 a 4 m i de més de 4m.  Utilitzem el pal de 2 metres per fer-ho.  Les 3 persones que mesuren el pendent poden després fer el recompte d’arbres.</a:t>
              </a:r>
              <a:endParaRPr lang="ca-ES" sz="1200" i="1" u="none" dirty="0"/>
            </a:p>
          </p:txBody>
        </p:sp>
      </p:grp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1</a:t>
            </a:r>
          </a:p>
        </p:txBody>
      </p: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-76200" y="7000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99CC00"/>
                </a:solidFill>
              </a:rPr>
              <a:t>3</a:t>
            </a:r>
          </a:p>
        </p:txBody>
      </p:sp>
      <p:sp>
        <p:nvSpPr>
          <p:cNvPr id="15368" name="Text Box 19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5369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5370" name="AutoShape 3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5371" name="Picture 3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60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sz="2800">
                <a:solidFill>
                  <a:srgbClr val="CCFF99"/>
                </a:solidFill>
              </a:rPr>
              <a:t>Algunes tècniques d’estudi de la vegetació</a:t>
            </a:r>
            <a:endParaRPr lang="es-ES_tradnl" sz="2400">
              <a:solidFill>
                <a:srgbClr val="CCFF99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14600" y="2743200"/>
            <a:ext cx="2957513" cy="2443163"/>
            <a:chOff x="1584" y="1728"/>
            <a:chExt cx="1863" cy="1539"/>
          </a:xfrm>
        </p:grpSpPr>
        <p:pic>
          <p:nvPicPr>
            <p:cNvPr id="16400" name="Picture 11" descr="parcelm copia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1728"/>
              <a:ext cx="1863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1610" y="2976"/>
              <a:ext cx="17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u="none">
                  <a:solidFill>
                    <a:srgbClr val="CCFF99"/>
                  </a:solidFill>
                </a:rPr>
                <a:t>Triar</a:t>
              </a:r>
              <a:r>
                <a:rPr lang="ca-ES" sz="1200" u="none">
                  <a:solidFill>
                    <a:srgbClr val="CCFF99"/>
                  </a:solidFill>
                </a:rPr>
                <a:t> </a:t>
              </a:r>
              <a:r>
                <a:rPr lang="es-ES" sz="1200" u="none">
                  <a:solidFill>
                    <a:srgbClr val="CCFF99"/>
                  </a:solidFill>
                </a:rPr>
                <a:t>i delimitar </a:t>
              </a:r>
              <a:r>
                <a:rPr lang="ca-ES" sz="1200" u="none">
                  <a:solidFill>
                    <a:srgbClr val="CCFF99"/>
                  </a:solidFill>
                </a:rPr>
                <a:t>una àrea d’estudi prou representativa</a:t>
              </a:r>
              <a:r>
                <a:rPr lang="es-ES" sz="1200" u="none">
                  <a:solidFill>
                    <a:srgbClr val="CCFF99"/>
                  </a:solidFill>
                </a:rPr>
                <a:t> (àrea de mostreig) </a:t>
              </a:r>
              <a:r>
                <a:rPr lang="ca-ES" sz="1200" u="none">
                  <a:solidFill>
                    <a:srgbClr val="CCFF99"/>
                  </a:solidFill>
                </a:rPr>
                <a:t>.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410200" y="3505200"/>
            <a:ext cx="3505200" cy="2824163"/>
            <a:chOff x="3408" y="2208"/>
            <a:chExt cx="2208" cy="1779"/>
          </a:xfrm>
        </p:grpSpPr>
        <p:pic>
          <p:nvPicPr>
            <p:cNvPr id="16398" name="Picture 12" descr="d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2208"/>
              <a:ext cx="2016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 Box 17"/>
            <p:cNvSpPr txBox="1">
              <a:spLocks noChangeArrowheads="1"/>
            </p:cNvSpPr>
            <p:nvPr/>
          </p:nvSpPr>
          <p:spPr bwMode="auto">
            <a:xfrm>
              <a:off x="3408" y="3696"/>
              <a:ext cx="22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200" u="none">
                  <a:solidFill>
                    <a:srgbClr val="CCFF99"/>
                  </a:solidFill>
                </a:rPr>
                <a:t>Comptar quines espècies s’hi troben i quants exemplars hi ha de cada espècie.</a:t>
              </a:r>
            </a:p>
          </p:txBody>
        </p:sp>
      </p:grpSp>
      <p:sp>
        <p:nvSpPr>
          <p:cNvPr id="16389" name="Text Box 21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2</a:t>
            </a:r>
          </a:p>
        </p:txBody>
      </p:sp>
      <p:sp>
        <p:nvSpPr>
          <p:cNvPr id="16390" name="Text Box 23"/>
          <p:cNvSpPr txBox="1">
            <a:spLocks noChangeArrowheads="1"/>
          </p:cNvSpPr>
          <p:nvPr/>
        </p:nvSpPr>
        <p:spPr bwMode="auto">
          <a:xfrm>
            <a:off x="-76200" y="762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99CC00"/>
                </a:solidFill>
              </a:rPr>
              <a:t>3</a:t>
            </a:r>
          </a:p>
        </p:txBody>
      </p:sp>
      <p:sp>
        <p:nvSpPr>
          <p:cNvPr id="16391" name="Text Box 27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grpSp>
        <p:nvGrpSpPr>
          <p:cNvPr id="16392" name="Group 37"/>
          <p:cNvGrpSpPr>
            <a:grpSpLocks/>
          </p:cNvGrpSpPr>
          <p:nvPr/>
        </p:nvGrpSpPr>
        <p:grpSpPr bwMode="auto">
          <a:xfrm>
            <a:off x="304800" y="1984375"/>
            <a:ext cx="2209800" cy="2768600"/>
            <a:chOff x="192" y="1152"/>
            <a:chExt cx="1392" cy="1744"/>
          </a:xfrm>
        </p:grpSpPr>
        <p:sp>
          <p:nvSpPr>
            <p:cNvPr id="16396" name="Text Box 4"/>
            <p:cNvSpPr txBox="1">
              <a:spLocks noChangeArrowheads="1"/>
            </p:cNvSpPr>
            <p:nvPr/>
          </p:nvSpPr>
          <p:spPr bwMode="auto">
            <a:xfrm>
              <a:off x="192" y="2256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200" u="none">
                  <a:solidFill>
                    <a:srgbClr val="CCFF99"/>
                  </a:solidFill>
                </a:rPr>
                <a:t>Observar i anotar les característiques de la vegetació i de les plantes. Identificar les espècies amb claus dicotòmiques.</a:t>
              </a:r>
            </a:p>
          </p:txBody>
        </p:sp>
        <p:pic>
          <p:nvPicPr>
            <p:cNvPr id="16397" name="Picture 36" descr="P101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" y="1152"/>
              <a:ext cx="13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3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6394" name="AutoShape 3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6395" name="Picture 4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2090738"/>
            <a:ext cx="6570662" cy="762000"/>
          </a:xfrm>
        </p:spPr>
        <p:txBody>
          <a:bodyPr/>
          <a:lstStyle/>
          <a:p>
            <a:pPr marL="90488" indent="0" eaLnBrk="1" hangingPunct="1">
              <a:spcBef>
                <a:spcPct val="0"/>
              </a:spcBef>
              <a:buFontTx/>
              <a:buNone/>
            </a:pPr>
            <a:r>
              <a:rPr lang="ca-ES" sz="1800" b="1">
                <a:solidFill>
                  <a:srgbClr val="CCFF99"/>
                </a:solidFill>
              </a:rPr>
              <a:t>Les claus dicotòmiques </a:t>
            </a:r>
            <a:r>
              <a:rPr lang="ca-ES" sz="1600">
                <a:solidFill>
                  <a:srgbClr val="CCFF99"/>
                </a:solidFill>
              </a:rPr>
              <a:t>són una eina per a identificar elements, minerals o espècies a partir de les seves característiques</a:t>
            </a:r>
            <a:r>
              <a:rPr lang="ca-ES" sz="2000">
                <a:solidFill>
                  <a:srgbClr val="CCFF99"/>
                </a:solidFill>
              </a:rPr>
              <a:t>.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04800" y="12954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u="none">
                <a:solidFill>
                  <a:srgbClr val="CCFF99"/>
                </a:solidFill>
              </a:rPr>
              <a:t>Algunes tècniques d‘estudi de la vegetació</a:t>
            </a:r>
            <a:endParaRPr lang="es-ES_tradnl" sz="2800" u="none">
              <a:solidFill>
                <a:srgbClr val="CCFF99"/>
              </a:solidFill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2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-76200" y="762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99CC00"/>
                </a:solidFill>
              </a:rPr>
              <a:t>3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17415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7416" name="AutoShape 2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7417" name="Picture 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11188" y="3475038"/>
            <a:ext cx="8686800" cy="1298575"/>
            <a:chOff x="288" y="2189"/>
            <a:chExt cx="5472" cy="818"/>
          </a:xfrm>
        </p:grpSpPr>
        <p:pic>
          <p:nvPicPr>
            <p:cNvPr id="17427" name="Picture 25" descr="C:\Documents and Settings\ialves\Mis documentos\DV\P10100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5" y="2189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Rectangle 27"/>
            <p:cNvSpPr>
              <a:spLocks noChangeArrowheads="1"/>
            </p:cNvSpPr>
            <p:nvPr/>
          </p:nvSpPr>
          <p:spPr bwMode="auto">
            <a:xfrm>
              <a:off x="288" y="2414"/>
              <a:ext cx="5472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a-ES" sz="2400" u="none">
                  <a:solidFill>
                    <a:srgbClr val="CCFF99"/>
                  </a:solidFill>
                </a:rPr>
                <a:t>1. </a:t>
              </a:r>
              <a:r>
                <a:rPr lang="es-ES" sz="1600" u="none">
                  <a:solidFill>
                    <a:srgbClr val="CCFF99"/>
                  </a:solidFill>
                </a:rPr>
                <a:t>C</a:t>
              </a:r>
              <a:r>
                <a:rPr lang="ca-ES" sz="1600" u="none">
                  <a:solidFill>
                    <a:srgbClr val="CCFF99"/>
                  </a:solidFill>
                </a:rPr>
                <a:t>onstru</a:t>
              </a:r>
              <a:r>
                <a:rPr lang="es-ES" sz="1600" u="none">
                  <a:solidFill>
                    <a:srgbClr val="CCFF99"/>
                  </a:solidFill>
                </a:rPr>
                <a:t>ï</a:t>
              </a:r>
              <a:r>
                <a:rPr lang="ca-ES" sz="1600" u="none">
                  <a:solidFill>
                    <a:srgbClr val="CCFF99"/>
                  </a:solidFill>
                </a:rPr>
                <a:t>u</a:t>
              </a:r>
              <a:r>
                <a:rPr lang="es-ES" sz="1600" u="none">
                  <a:solidFill>
                    <a:srgbClr val="CCFF99"/>
                  </a:solidFill>
                </a:rPr>
                <a:t> </a:t>
              </a:r>
              <a:r>
                <a:rPr lang="ca-ES" sz="1600" u="none">
                  <a:solidFill>
                    <a:srgbClr val="CCFF99"/>
                  </a:solidFill>
                </a:rPr>
                <a:t>una </a:t>
              </a:r>
              <a:r>
                <a:rPr lang="es-ES" sz="1600" u="none">
                  <a:solidFill>
                    <a:srgbClr val="CCFF99"/>
                  </a:solidFill>
                </a:rPr>
                <a:t>clau </a:t>
              </a:r>
              <a:r>
                <a:rPr lang="ca-ES" sz="1600" u="none">
                  <a:solidFill>
                    <a:srgbClr val="CCFF99"/>
                  </a:solidFill>
                </a:rPr>
                <a:t>per classificar diferents elements. 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a-ES" sz="2400" u="none">
                  <a:solidFill>
                    <a:srgbClr val="CCFF99"/>
                  </a:solidFill>
                </a:rPr>
                <a:t>	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55650" y="4379913"/>
            <a:ext cx="8208963" cy="1065212"/>
            <a:chOff x="340" y="2759"/>
            <a:chExt cx="5171" cy="671"/>
          </a:xfrm>
        </p:grpSpPr>
        <p:sp>
          <p:nvSpPr>
            <p:cNvPr id="17425" name="Rectangle 26"/>
            <p:cNvSpPr>
              <a:spLocks noChangeArrowheads="1"/>
            </p:cNvSpPr>
            <p:nvPr/>
          </p:nvSpPr>
          <p:spPr bwMode="auto">
            <a:xfrm>
              <a:off x="1335" y="2953"/>
              <a:ext cx="4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a-ES" sz="2400" u="none">
                  <a:solidFill>
                    <a:srgbClr val="CCFF99"/>
                  </a:solidFill>
                </a:rPr>
                <a:t>2. </a:t>
              </a:r>
              <a:r>
                <a:rPr lang="ca-ES" sz="1600" u="none">
                  <a:solidFill>
                    <a:srgbClr val="CCFF99"/>
                  </a:solidFill>
                </a:rPr>
                <a:t>Recordeu els tipus i formes de les fulles</a:t>
              </a:r>
              <a:r>
                <a:rPr lang="ca-ES" sz="2400" u="none">
                  <a:solidFill>
                    <a:srgbClr val="CCFF99"/>
                  </a:solidFill>
                </a:rPr>
                <a:t>. </a:t>
              </a:r>
            </a:p>
          </p:txBody>
        </p:sp>
        <p:pic>
          <p:nvPicPr>
            <p:cNvPr id="17426" name="Picture 30" descr="C:\Documents and Settings\ialves\Mis documentos\DV\P101001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2759"/>
              <a:ext cx="89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0" name="Picture 31" descr="C:\Documents and Settings\ialves\Mis documentos\DV\clausroq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9088" y="2133600"/>
            <a:ext cx="1431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01663" y="5157788"/>
            <a:ext cx="7499350" cy="1079500"/>
            <a:chOff x="288" y="3249"/>
            <a:chExt cx="4724" cy="680"/>
          </a:xfrm>
        </p:grpSpPr>
        <p:sp>
          <p:nvSpPr>
            <p:cNvPr id="17423" name="Rectangle 28"/>
            <p:cNvSpPr>
              <a:spLocks noChangeArrowheads="1"/>
            </p:cNvSpPr>
            <p:nvPr/>
          </p:nvSpPr>
          <p:spPr bwMode="auto">
            <a:xfrm>
              <a:off x="288" y="3504"/>
              <a:ext cx="291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a-ES" sz="2400" u="none">
                  <a:solidFill>
                    <a:srgbClr val="CCFF99"/>
                  </a:solidFill>
                </a:rPr>
                <a:t>3. </a:t>
              </a:r>
              <a:r>
                <a:rPr lang="ca-ES" sz="1600" u="none">
                  <a:solidFill>
                    <a:srgbClr val="CCFF99"/>
                  </a:solidFill>
                </a:rPr>
                <a:t>Proveu d’identificar el nom d’algunes plantes.</a:t>
              </a:r>
            </a:p>
          </p:txBody>
        </p:sp>
        <p:pic>
          <p:nvPicPr>
            <p:cNvPr id="17424" name="Picture 32" descr="C:\Documents and Settings\ialves\Mis documentos\DV\P101002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05" y="3249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2" name="Rectangle 33"/>
          <p:cNvSpPr>
            <a:spLocks noChangeArrowheads="1"/>
          </p:cNvSpPr>
          <p:nvPr/>
        </p:nvSpPr>
        <p:spPr bwMode="auto">
          <a:xfrm>
            <a:off x="304800" y="3200400"/>
            <a:ext cx="2133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sz="1800" u="none">
                <a:solidFill>
                  <a:srgbClr val="CCFF99"/>
                </a:solidFill>
              </a:rPr>
              <a:t>Us proposem que: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parells mig parc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0" y="2514600"/>
            <a:ext cx="29067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63538" y="1905000"/>
            <a:ext cx="8088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u="none">
                <a:solidFill>
                  <a:srgbClr val="CCFF99"/>
                </a:solidFill>
              </a:rPr>
              <a:t>Els aparells que serveixen per a mesurar la temperatura i la humitat es col·loquen </a:t>
            </a:r>
            <a:r>
              <a:rPr lang="ca-ES" sz="1200" b="1" u="none">
                <a:solidFill>
                  <a:srgbClr val="CCFF99"/>
                </a:solidFill>
              </a:rPr>
              <a:t>a l’ombra i al mig</a:t>
            </a:r>
            <a:r>
              <a:rPr lang="ca-ES" sz="1200" u="none">
                <a:solidFill>
                  <a:srgbClr val="CCFF99"/>
                </a:solidFill>
              </a:rPr>
              <a:t> de la parcel·la. Cal </a:t>
            </a:r>
            <a:r>
              <a:rPr lang="ca-ES" sz="1200" b="1" u="none">
                <a:solidFill>
                  <a:srgbClr val="CCFF99"/>
                </a:solidFill>
              </a:rPr>
              <a:t>esperar com a mínim 5 minuts</a:t>
            </a:r>
            <a:r>
              <a:rPr lang="ca-ES" sz="1200" u="none">
                <a:solidFill>
                  <a:srgbClr val="CCFF99"/>
                </a:solidFill>
              </a:rPr>
              <a:t> per fer les lectures</a:t>
            </a:r>
            <a:r>
              <a:rPr lang="ca-ES" sz="1400" u="none">
                <a:solidFill>
                  <a:srgbClr val="CCFF99"/>
                </a:solidFill>
              </a:rPr>
              <a:t>.</a:t>
            </a:r>
          </a:p>
        </p:txBody>
      </p:sp>
      <p:sp>
        <p:nvSpPr>
          <p:cNvPr id="1843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181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800">
                <a:solidFill>
                  <a:srgbClr val="CCFF99"/>
                </a:solidFill>
              </a:rPr>
              <a:t>Mesura dels factors ambientals</a:t>
            </a:r>
            <a:endParaRPr lang="es-ES_tradnl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800"/>
              <a:t>	</a:t>
            </a:r>
            <a:endParaRPr lang="ca-ES" sz="24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49250" y="5486400"/>
            <a:ext cx="4343400" cy="862013"/>
            <a:chOff x="240" y="3456"/>
            <a:chExt cx="2736" cy="543"/>
          </a:xfrm>
        </p:grpSpPr>
        <p:sp>
          <p:nvSpPr>
            <p:cNvPr id="18452" name="Text Box 11"/>
            <p:cNvSpPr txBox="1">
              <a:spLocks noChangeArrowheads="1"/>
            </p:cNvSpPr>
            <p:nvPr/>
          </p:nvSpPr>
          <p:spPr bwMode="auto">
            <a:xfrm>
              <a:off x="240" y="3456"/>
              <a:ext cx="188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 dirty="0">
                  <a:solidFill>
                    <a:srgbClr val="CCFF99"/>
                  </a:solidFill>
                </a:rPr>
                <a:t>HUMITAT</a:t>
              </a:r>
            </a:p>
            <a:p>
              <a:r>
                <a:rPr lang="ca-ES" sz="1200" u="none" dirty="0" err="1">
                  <a:solidFill>
                    <a:srgbClr val="CCFF99"/>
                  </a:solidFill>
                </a:rPr>
                <a:t>L’higròmetre</a:t>
              </a:r>
              <a:r>
                <a:rPr lang="ca-ES" sz="1200" u="none" dirty="0">
                  <a:solidFill>
                    <a:srgbClr val="CCFF99"/>
                  </a:solidFill>
                </a:rPr>
                <a:t> es col·loca ran de  terra. Mesura el percentatge de vapor d’aigua que hi ha a l’aire.</a:t>
              </a:r>
            </a:p>
          </p:txBody>
        </p:sp>
        <p:sp>
          <p:nvSpPr>
            <p:cNvPr id="18453" name="Line 15"/>
            <p:cNvSpPr>
              <a:spLocks noChangeShapeType="1"/>
            </p:cNvSpPr>
            <p:nvPr/>
          </p:nvSpPr>
          <p:spPr bwMode="auto">
            <a:xfrm flipH="1">
              <a:off x="864" y="3552"/>
              <a:ext cx="21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33375" y="2516188"/>
            <a:ext cx="3292475" cy="2644775"/>
            <a:chOff x="230" y="1585"/>
            <a:chExt cx="2074" cy="1666"/>
          </a:xfrm>
        </p:grpSpPr>
        <p:sp>
          <p:nvSpPr>
            <p:cNvPr id="18449" name="Text Box 9"/>
            <p:cNvSpPr txBox="1">
              <a:spLocks noChangeArrowheads="1"/>
            </p:cNvSpPr>
            <p:nvPr/>
          </p:nvSpPr>
          <p:spPr bwMode="auto">
            <a:xfrm>
              <a:off x="230" y="2592"/>
              <a:ext cx="1808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>
                  <a:solidFill>
                    <a:srgbClr val="CCFF99"/>
                  </a:solidFill>
                </a:rPr>
                <a:t>TEMPERATURA AMBIENT</a:t>
              </a:r>
            </a:p>
            <a:p>
              <a:r>
                <a:rPr lang="ca-ES" sz="1200" u="none">
                  <a:solidFill>
                    <a:srgbClr val="CCFF99"/>
                  </a:solidFill>
                </a:rPr>
                <a:t>Per fer la mesura col·loquem el termòmetre a un metre i mig d’alçada del terra. La mesura s’expressa en graus centígrads.</a:t>
              </a:r>
            </a:p>
          </p:txBody>
        </p:sp>
        <p:sp>
          <p:nvSpPr>
            <p:cNvPr id="18450" name="Line 17"/>
            <p:cNvSpPr>
              <a:spLocks noChangeShapeType="1"/>
            </p:cNvSpPr>
            <p:nvPr/>
          </p:nvSpPr>
          <p:spPr bwMode="auto">
            <a:xfrm flipH="1">
              <a:off x="1728" y="2304"/>
              <a:ext cx="576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8451" name="Picture 19" descr="temperam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1585"/>
              <a:ext cx="1433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073650" y="2536825"/>
            <a:ext cx="3962400" cy="3160713"/>
            <a:chOff x="3216" y="1598"/>
            <a:chExt cx="2496" cy="1991"/>
          </a:xfrm>
        </p:grpSpPr>
        <p:sp>
          <p:nvSpPr>
            <p:cNvPr id="18446" name="Text Box 10"/>
            <p:cNvSpPr txBox="1">
              <a:spLocks noChangeArrowheads="1"/>
            </p:cNvSpPr>
            <p:nvPr/>
          </p:nvSpPr>
          <p:spPr bwMode="auto">
            <a:xfrm>
              <a:off x="4080" y="2930"/>
              <a:ext cx="1632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>
                  <a:solidFill>
                    <a:srgbClr val="CCFF99"/>
                  </a:solidFill>
                </a:rPr>
                <a:t>TEMPERATURA DEL SÒL</a:t>
              </a:r>
            </a:p>
            <a:p>
              <a:r>
                <a:rPr lang="ca-ES" sz="1200" u="none">
                  <a:solidFill>
                    <a:srgbClr val="CCFF99"/>
                  </a:solidFill>
                </a:rPr>
                <a:t>Amb l’ajut de la pala de jardiner col·loquem el termòmetre de sòl enfonsat 10 cm. La mesura s’expressa en graus centígrads.</a:t>
              </a:r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 flipV="1">
              <a:off x="3216" y="3072"/>
              <a:ext cx="91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8448" name="Picture 20" descr="tsòl copia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1598"/>
              <a:ext cx="912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0" name="Text Box 25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3</a:t>
            </a:r>
          </a:p>
        </p:txBody>
      </p:sp>
      <p:sp>
        <p:nvSpPr>
          <p:cNvPr id="18441" name="Text Box 27"/>
          <p:cNvSpPr txBox="1">
            <a:spLocks noChangeArrowheads="1"/>
          </p:cNvSpPr>
          <p:nvPr/>
        </p:nvSpPr>
        <p:spPr bwMode="auto">
          <a:xfrm>
            <a:off x="-76200" y="762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99CC00"/>
                </a:solidFill>
              </a:rPr>
              <a:t>3</a:t>
            </a:r>
          </a:p>
        </p:txBody>
      </p:sp>
      <p:sp>
        <p:nvSpPr>
          <p:cNvPr id="18442" name="Text Box 30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18443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8444" name="AutoShape 3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8445" name="Picture 3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410200" y="460375"/>
            <a:ext cx="3368675" cy="3965575"/>
            <a:chOff x="3408" y="290"/>
            <a:chExt cx="2122" cy="2498"/>
          </a:xfrm>
        </p:grpSpPr>
        <p:sp>
          <p:nvSpPr>
            <p:cNvPr id="19472" name="Text Box 8"/>
            <p:cNvSpPr txBox="1">
              <a:spLocks noChangeArrowheads="1"/>
            </p:cNvSpPr>
            <p:nvPr/>
          </p:nvSpPr>
          <p:spPr bwMode="auto">
            <a:xfrm>
              <a:off x="3408" y="1664"/>
              <a:ext cx="2122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 dirty="0">
                  <a:solidFill>
                    <a:srgbClr val="CCFF99"/>
                  </a:solidFill>
                </a:rPr>
                <a:t>LLUMINOSITAT</a:t>
              </a:r>
            </a:p>
            <a:p>
              <a:r>
                <a:rPr lang="ca-ES" sz="1200" u="none" dirty="0">
                  <a:solidFill>
                    <a:srgbClr val="CCFF99"/>
                  </a:solidFill>
                </a:rPr>
                <a:t>És la quantitat de llum que hi ha dins de la parcel·la i es mesura en volts (v) amb el </a:t>
              </a:r>
              <a:r>
                <a:rPr lang="ca-ES" sz="1200" u="none" dirty="0" err="1">
                  <a:solidFill>
                    <a:srgbClr val="CCFF99"/>
                  </a:solidFill>
                </a:rPr>
                <a:t>lluminòmetre</a:t>
              </a:r>
              <a:r>
                <a:rPr lang="ca-ES" sz="1200" u="none" dirty="0">
                  <a:solidFill>
                    <a:srgbClr val="CCFF99"/>
                  </a:solidFill>
                </a:rPr>
                <a:t>. </a:t>
              </a:r>
            </a:p>
            <a:p>
              <a:r>
                <a:rPr lang="ca-ES" sz="1200" u="none" dirty="0">
                  <a:solidFill>
                    <a:srgbClr val="CCFF99"/>
                  </a:solidFill>
                </a:rPr>
                <a:t>Calen 2 persones per mesurar-la. Una col·loca el seu full amb el suport de fusta a un metre d’alçada del terra i després situa l’aparell a 20 cm del full amb el sensor mirant el full. L’altra persona compta fins a 15 i fa la lectura.</a:t>
              </a:r>
            </a:p>
          </p:txBody>
        </p:sp>
        <p:pic>
          <p:nvPicPr>
            <p:cNvPr id="19473" name="Picture 11" descr="mll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290"/>
              <a:ext cx="1968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28600" y="4038600"/>
            <a:ext cx="8520113" cy="1982788"/>
            <a:chOff x="144" y="2544"/>
            <a:chExt cx="5367" cy="1249"/>
          </a:xfrm>
        </p:grpSpPr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2064" y="2928"/>
              <a:ext cx="3447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 dirty="0">
                  <a:solidFill>
                    <a:srgbClr val="CCFF99"/>
                  </a:solidFill>
                </a:rPr>
                <a:t>PENDENT</a:t>
              </a:r>
            </a:p>
            <a:p>
              <a:r>
                <a:rPr lang="ca-ES" sz="1200" u="none" dirty="0">
                  <a:solidFill>
                    <a:srgbClr val="CCFF99"/>
                  </a:solidFill>
                </a:rPr>
                <a:t>És la inclinació del terreny i s’expressa en tant per cent. </a:t>
              </a:r>
            </a:p>
            <a:p>
              <a:r>
                <a:rPr lang="ca-ES" sz="1200" u="none" dirty="0">
                  <a:solidFill>
                    <a:srgbClr val="CCFF99"/>
                  </a:solidFill>
                </a:rPr>
                <a:t>Calen 2-3 persones per fer la mesura. Una o dos persones col·loquen el llistó de 100 cm horitzontalment al terra amb l’ajut del nivell, mentre l’altra mesura la distància (en cm) que hi ha entre el terra i l’extrem del pal. Aquest valor correspon al % de pendent del terreny.</a:t>
              </a:r>
            </a:p>
          </p:txBody>
        </p:sp>
        <p:pic>
          <p:nvPicPr>
            <p:cNvPr id="19471" name="Picture 12" descr="pend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544"/>
              <a:ext cx="192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Text Box 20"/>
          <p:cNvSpPr txBox="1">
            <a:spLocks noChangeArrowheads="1"/>
          </p:cNvSpPr>
          <p:nvPr/>
        </p:nvSpPr>
        <p:spPr bwMode="auto">
          <a:xfrm>
            <a:off x="-76200" y="1290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3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-76200" y="7620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99CC00"/>
                </a:solidFill>
              </a:rPr>
              <a:t>3</a:t>
            </a:r>
          </a:p>
        </p:txBody>
      </p:sp>
      <p:sp>
        <p:nvSpPr>
          <p:cNvPr id="19462" name="Text Box 24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19463" name="Rectangle 27"/>
          <p:cNvSpPr>
            <a:spLocks noChangeArrowheads="1"/>
          </p:cNvSpPr>
          <p:nvPr/>
        </p:nvSpPr>
        <p:spPr bwMode="auto">
          <a:xfrm>
            <a:off x="304800" y="1352550"/>
            <a:ext cx="510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_tradnl" sz="2800" u="none">
                <a:solidFill>
                  <a:srgbClr val="6B990F"/>
                </a:solidFill>
              </a:rPr>
              <a:t>Mesura dels factors ambientals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28600" y="1955800"/>
            <a:ext cx="4703763" cy="1930400"/>
            <a:chOff x="144" y="1232"/>
            <a:chExt cx="2963" cy="1216"/>
          </a:xfrm>
        </p:grpSpPr>
        <p:sp>
          <p:nvSpPr>
            <p:cNvPr id="19468" name="Text Box 3"/>
            <p:cNvSpPr txBox="1">
              <a:spLocks noChangeArrowheads="1"/>
            </p:cNvSpPr>
            <p:nvPr/>
          </p:nvSpPr>
          <p:spPr bwMode="auto">
            <a:xfrm>
              <a:off x="1392" y="1232"/>
              <a:ext cx="1715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 dirty="0">
                  <a:solidFill>
                    <a:srgbClr val="CCFF99"/>
                  </a:solidFill>
                </a:rPr>
                <a:t>ORIENTACIÓ</a:t>
              </a:r>
            </a:p>
            <a:p>
              <a:r>
                <a:rPr lang="ca-ES" sz="1200" u="none" dirty="0">
                  <a:solidFill>
                    <a:srgbClr val="CCFF99"/>
                  </a:solidFill>
                </a:rPr>
                <a:t>Qualsevol terreny que es troba al vessant d’una muntanya està orientat o encarat a un punt cardinal. </a:t>
              </a:r>
            </a:p>
            <a:p>
              <a:r>
                <a:rPr lang="ca-ES" sz="1200" u="none" dirty="0">
                  <a:solidFill>
                    <a:srgbClr val="CCFF99"/>
                  </a:solidFill>
                </a:rPr>
                <a:t>L’aigua de la pluja, una pedra rodolant, etc. es desplacen en aquesta direcció. La brúixola, un cop orientada respecte al Nord, ens permet saber l’orientació del vessant.</a:t>
              </a:r>
            </a:p>
          </p:txBody>
        </p:sp>
        <p:pic>
          <p:nvPicPr>
            <p:cNvPr id="19469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1248"/>
              <a:ext cx="1189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5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9466" name="AutoShape 3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9467" name="Picture 3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3962400"/>
            <a:ext cx="5029200" cy="2336800"/>
            <a:chOff x="240" y="2496"/>
            <a:chExt cx="3168" cy="1472"/>
          </a:xfrm>
        </p:grpSpPr>
        <p:sp>
          <p:nvSpPr>
            <p:cNvPr id="20500" name="Text Box 17"/>
            <p:cNvSpPr txBox="1">
              <a:spLocks noChangeArrowheads="1"/>
            </p:cNvSpPr>
            <p:nvPr/>
          </p:nvSpPr>
          <p:spPr bwMode="auto">
            <a:xfrm>
              <a:off x="240" y="3658"/>
              <a:ext cx="31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>
                  <a:solidFill>
                    <a:srgbClr val="CCFF99"/>
                  </a:solidFill>
                </a:rPr>
                <a:t>TIPUS DE SÒL</a:t>
              </a:r>
            </a:p>
            <a:p>
              <a:r>
                <a:rPr lang="ca-ES" sz="1200" u="none">
                  <a:solidFill>
                    <a:srgbClr val="CCFF99"/>
                  </a:solidFill>
                </a:rPr>
                <a:t>Ho definim a partir del tipus de roca que predomina en el lloc.</a:t>
              </a:r>
            </a:p>
          </p:txBody>
        </p:sp>
        <p:pic>
          <p:nvPicPr>
            <p:cNvPr id="20501" name="Picture 18" descr="P1010068"/>
            <p:cNvPicPr>
              <a:picLocks noChangeAspect="1" noChangeArrowheads="1"/>
            </p:cNvPicPr>
            <p:nvPr/>
          </p:nvPicPr>
          <p:blipFill>
            <a:blip r:embed="rId5" cstate="print">
              <a:lum bright="-14000" contrast="12000"/>
            </a:blip>
            <a:srcRect/>
            <a:stretch>
              <a:fillRect/>
            </a:stretch>
          </p:blipFill>
          <p:spPr bwMode="auto">
            <a:xfrm>
              <a:off x="1104" y="2496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410200" y="2590800"/>
            <a:ext cx="3368675" cy="3505200"/>
            <a:chOff x="3446" y="1680"/>
            <a:chExt cx="2122" cy="2208"/>
          </a:xfrm>
        </p:grpSpPr>
        <p:sp>
          <p:nvSpPr>
            <p:cNvPr id="20495" name="Text Box 12"/>
            <p:cNvSpPr txBox="1">
              <a:spLocks noChangeArrowheads="1"/>
            </p:cNvSpPr>
            <p:nvPr/>
          </p:nvSpPr>
          <p:spPr bwMode="auto">
            <a:xfrm>
              <a:off x="3446" y="1680"/>
              <a:ext cx="2122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400" b="1" u="none">
                  <a:solidFill>
                    <a:srgbClr val="CCFF99"/>
                  </a:solidFill>
                </a:rPr>
                <a:t>SIGNES D’INTERVENCIÓ HUMANA</a:t>
              </a:r>
            </a:p>
            <a:p>
              <a:r>
                <a:rPr lang="ca-ES" sz="1200" u="none">
                  <a:solidFill>
                    <a:srgbClr val="CCFF99"/>
                  </a:solidFill>
                </a:rPr>
                <a:t>Són senyals o objectes d’origen humà que es poden trobar a la parcel·la. Ens poden donar una idea sobre l’ús actual d’aquest espai i del seu passat.</a:t>
              </a:r>
            </a:p>
          </p:txBody>
        </p:sp>
        <p:pic>
          <p:nvPicPr>
            <p:cNvPr id="2049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" y="3168"/>
              <a:ext cx="960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6"/>
            <p:cNvPicPr>
              <a:picLocks noChangeAspect="1" noChangeArrowheads="1"/>
            </p:cNvPicPr>
            <p:nvPr/>
          </p:nvPicPr>
          <p:blipFill>
            <a:blip r:embed="rId7" cstate="print">
              <a:lum bright="-6000" contrast="8000"/>
            </a:blip>
            <a:srcRect/>
            <a:stretch>
              <a:fillRect/>
            </a:stretch>
          </p:blipFill>
          <p:spPr bwMode="auto">
            <a:xfrm>
              <a:off x="4454" y="3168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21" descr="P1010096"/>
            <p:cNvPicPr>
              <a:picLocks noChangeAspect="1" noChangeArrowheads="1"/>
            </p:cNvPicPr>
            <p:nvPr/>
          </p:nvPicPr>
          <p:blipFill>
            <a:blip r:embed="rId8" cstate="print">
              <a:lum bright="-22000" contrast="30000"/>
            </a:blip>
            <a:srcRect/>
            <a:stretch>
              <a:fillRect/>
            </a:stretch>
          </p:blipFill>
          <p:spPr bwMode="auto">
            <a:xfrm>
              <a:off x="3494" y="2448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25" descr="bosc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4" y="2448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Text Box 30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3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20485" name="Text Box 32"/>
          <p:cNvSpPr txBox="1">
            <a:spLocks noChangeArrowheads="1"/>
          </p:cNvSpPr>
          <p:nvPr/>
        </p:nvSpPr>
        <p:spPr bwMode="auto">
          <a:xfrm>
            <a:off x="-76200" y="7000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99CC00"/>
                </a:solidFill>
              </a:rPr>
              <a:t>3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85800" y="685800"/>
            <a:ext cx="7178675" cy="2876550"/>
            <a:chOff x="528" y="336"/>
            <a:chExt cx="4522" cy="1812"/>
          </a:xfrm>
        </p:grpSpPr>
        <p:grpSp>
          <p:nvGrpSpPr>
            <p:cNvPr id="20491" name="Group 28"/>
            <p:cNvGrpSpPr>
              <a:grpSpLocks/>
            </p:cNvGrpSpPr>
            <p:nvPr/>
          </p:nvGrpSpPr>
          <p:grpSpPr bwMode="auto">
            <a:xfrm>
              <a:off x="528" y="336"/>
              <a:ext cx="4522" cy="1812"/>
              <a:chOff x="528" y="336"/>
              <a:chExt cx="4522" cy="1812"/>
            </a:xfrm>
          </p:grpSpPr>
          <p:sp>
            <p:nvSpPr>
              <p:cNvPr id="20493" name="Text Box 11"/>
              <p:cNvSpPr txBox="1">
                <a:spLocks noChangeArrowheads="1"/>
              </p:cNvSpPr>
              <p:nvPr/>
            </p:nvSpPr>
            <p:spPr bwMode="auto">
              <a:xfrm>
                <a:off x="2928" y="336"/>
                <a:ext cx="2122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a-ES" sz="1400" b="1" u="none">
                    <a:solidFill>
                      <a:srgbClr val="CCFF99"/>
                    </a:solidFill>
                  </a:rPr>
                  <a:t>COBERTURA ARBÒRIA</a:t>
                </a:r>
              </a:p>
              <a:p>
                <a:r>
                  <a:rPr lang="ca-ES" sz="1200" u="none">
                    <a:solidFill>
                      <a:srgbClr val="CCFF99"/>
                    </a:solidFill>
                  </a:rPr>
                  <a:t>Correspon al percentatge de superfície de la parcel·la cobert per les capçades dels arbres (a vista d’ocell).</a:t>
                </a:r>
              </a:p>
            </p:txBody>
          </p:sp>
          <p:pic>
            <p:nvPicPr>
              <p:cNvPr id="20494" name="Picture 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8" y="384"/>
                <a:ext cx="2352" cy="1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92" name="Picture 3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16" y="960"/>
              <a:ext cx="172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7" name="Text Box 37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20488" name="AutoShape 4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0489" name="AutoShape 4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0490" name="Picture 4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SC02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76200"/>
            <a:ext cx="97536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90575" y="685800"/>
            <a:ext cx="7138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4400" b="1" u="none">
                <a:solidFill>
                  <a:schemeClr val="folHlink"/>
                </a:solidFill>
              </a:rPr>
              <a:t>Benvingudes i benvinguts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61975" y="3840163"/>
            <a:ext cx="286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4000" u="none">
                <a:solidFill>
                  <a:schemeClr val="folHlink"/>
                </a:solidFill>
              </a:rPr>
              <a:t>a Collserola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81800" y="3733800"/>
            <a:ext cx="1784350" cy="2667000"/>
            <a:chOff x="4272" y="2352"/>
            <a:chExt cx="1124" cy="1680"/>
          </a:xfrm>
        </p:grpSpPr>
        <p:pic>
          <p:nvPicPr>
            <p:cNvPr id="3078" name="Picture 5" descr="DSC024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2352"/>
              <a:ext cx="112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 Box 10"/>
            <p:cNvSpPr txBox="1">
              <a:spLocks noChangeArrowheads="1"/>
            </p:cNvSpPr>
            <p:nvPr/>
          </p:nvSpPr>
          <p:spPr bwMode="auto">
            <a:xfrm>
              <a:off x="4272" y="3744"/>
              <a:ext cx="11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a-ES" sz="2400" u="none">
                  <a:solidFill>
                    <a:schemeClr val="folHlink"/>
                  </a:solidFill>
                </a:rPr>
                <a:t>i a Can Coll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839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a-ES">
                <a:solidFill>
                  <a:srgbClr val="99CC00"/>
                </a:solidFill>
              </a:rPr>
              <a:t>Distribució del temps i de les tasques</a:t>
            </a:r>
            <a:endParaRPr lang="ca-ES" sz="1200" b="1">
              <a:solidFill>
                <a:srgbClr val="99CC00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1752600"/>
            <a:ext cx="8534400" cy="40528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sz="2000" u="none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-609600" y="1811338"/>
            <a:ext cx="85804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a-ES" sz="2400" u="none"/>
              <a:t>	</a:t>
            </a:r>
            <a:r>
              <a:rPr lang="ca-ES" sz="2400" b="1" u="none">
                <a:solidFill>
                  <a:schemeClr val="bg2"/>
                </a:solidFill>
              </a:rPr>
              <a:t>10:00</a:t>
            </a:r>
            <a:r>
              <a:rPr lang="ca-ES" sz="2400" u="none">
                <a:solidFill>
                  <a:schemeClr val="bg2"/>
                </a:solidFill>
              </a:rPr>
              <a:t>  </a:t>
            </a:r>
            <a:r>
              <a:rPr lang="ca-ES" sz="1600" u="none">
                <a:solidFill>
                  <a:schemeClr val="bg2"/>
                </a:solidFill>
              </a:rPr>
              <a:t>Arribada i esmorzar</a:t>
            </a:r>
            <a:endParaRPr lang="ca-ES" sz="1600" u="none">
              <a:solidFill>
                <a:srgbClr val="333333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ca-ES" sz="2400" u="none"/>
              <a:t>	</a:t>
            </a:r>
            <a:r>
              <a:rPr lang="ca-ES" sz="2400" u="none">
                <a:solidFill>
                  <a:srgbClr val="669900"/>
                </a:solidFill>
              </a:rPr>
              <a:t>10:30  </a:t>
            </a:r>
            <a:r>
              <a:rPr lang="ca-ES" sz="1600" u="none">
                <a:solidFill>
                  <a:srgbClr val="669900"/>
                </a:solidFill>
              </a:rPr>
              <a:t>Benvinguda i introducció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a-ES" sz="2400" u="none">
                <a:solidFill>
                  <a:srgbClr val="669900"/>
                </a:solidFill>
              </a:rPr>
              <a:t>	10:45  </a:t>
            </a:r>
            <a:r>
              <a:rPr lang="ca-ES" sz="1600" u="none">
                <a:solidFill>
                  <a:srgbClr val="669900"/>
                </a:solidFill>
              </a:rPr>
              <a:t>Treball de camp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a-ES" sz="2400" u="none">
                <a:solidFill>
                  <a:srgbClr val="669900"/>
                </a:solidFill>
              </a:rPr>
              <a:t>	11:00  </a:t>
            </a:r>
            <a:r>
              <a:rPr lang="ca-ES" sz="1600" i="1" u="none">
                <a:solidFill>
                  <a:srgbClr val="669900"/>
                </a:solidFill>
              </a:rPr>
              <a:t>Identificaci</a:t>
            </a:r>
            <a:r>
              <a:rPr lang="ca-ES" altLang="ja-JP" sz="1600" i="1" u="none">
                <a:solidFill>
                  <a:srgbClr val="669900"/>
                </a:solidFill>
                <a:ea typeface="ＭＳ Ｐゴシック" charset="-128"/>
              </a:rPr>
              <a:t>ó d’e</a:t>
            </a:r>
            <a:r>
              <a:rPr lang="ca-ES" sz="1600" i="1" u="none">
                <a:solidFill>
                  <a:srgbClr val="669900"/>
                </a:solidFill>
              </a:rPr>
              <a:t>spècies característiques</a:t>
            </a:r>
            <a:r>
              <a:rPr lang="ca-ES" sz="1600" u="none">
                <a:solidFill>
                  <a:srgbClr val="669900"/>
                </a:solidFill>
              </a:rPr>
              <a:t> </a:t>
            </a:r>
            <a:r>
              <a:rPr lang="ca-ES" sz="1400" u="none">
                <a:solidFill>
                  <a:srgbClr val="669900"/>
                </a:solidFill>
              </a:rPr>
              <a:t>(claus dicotòmiques)    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a-ES" sz="2800" u="none">
                <a:solidFill>
                  <a:srgbClr val="669900"/>
                </a:solidFill>
              </a:rPr>
              <a:t>	</a:t>
            </a:r>
            <a:r>
              <a:rPr lang="ca-ES" sz="2400" u="none">
                <a:solidFill>
                  <a:srgbClr val="669900"/>
                </a:solidFill>
              </a:rPr>
              <a:t>11:45  </a:t>
            </a:r>
            <a:r>
              <a:rPr lang="ca-ES" sz="1600" i="1" u="none">
                <a:solidFill>
                  <a:srgbClr val="669900"/>
                </a:solidFill>
              </a:rPr>
              <a:t>Estructura i composició</a:t>
            </a:r>
            <a:r>
              <a:rPr lang="ca-ES" sz="1600" u="none">
                <a:solidFill>
                  <a:srgbClr val="669900"/>
                </a:solidFill>
              </a:rPr>
              <a:t> </a:t>
            </a:r>
            <a:r>
              <a:rPr lang="ca-ES" sz="1400" u="none">
                <a:solidFill>
                  <a:srgbClr val="669900"/>
                </a:solidFill>
              </a:rPr>
              <a:t>(estudi d’una parcel·la: inventari de plantes,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a-ES" sz="1400" u="none">
                <a:solidFill>
                  <a:srgbClr val="669900"/>
                </a:solidFill>
              </a:rPr>
              <a:t>                                                    mesura de factors ambientals i detecció d’activitats humanes).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a-ES" sz="2800" u="none">
                <a:solidFill>
                  <a:srgbClr val="669900"/>
                </a:solidFill>
              </a:rPr>
              <a:t>	</a:t>
            </a:r>
            <a:r>
              <a:rPr lang="ca-ES" sz="2400" u="none">
                <a:solidFill>
                  <a:schemeClr val="bg2"/>
                </a:solidFill>
              </a:rPr>
              <a:t>13:00  </a:t>
            </a:r>
            <a:r>
              <a:rPr lang="ca-ES" sz="1600" u="none">
                <a:solidFill>
                  <a:schemeClr val="bg2"/>
                </a:solidFill>
              </a:rPr>
              <a:t>Retorn a la casa.</a:t>
            </a:r>
            <a:endParaRPr lang="ca-ES" sz="1600" u="none">
              <a:solidFill>
                <a:srgbClr val="333333"/>
              </a:solidFill>
            </a:endParaRPr>
          </a:p>
          <a:p>
            <a:pPr>
              <a:spcBef>
                <a:spcPct val="20000"/>
              </a:spcBef>
            </a:pPr>
            <a:r>
              <a:rPr lang="ca-ES" sz="2400" u="none"/>
              <a:t>	</a:t>
            </a:r>
            <a:r>
              <a:rPr lang="ca-ES" sz="2400" u="none">
                <a:solidFill>
                  <a:srgbClr val="669900"/>
                </a:solidFill>
              </a:rPr>
              <a:t>13:15</a:t>
            </a:r>
            <a:r>
              <a:rPr lang="ca-ES" sz="2400" u="none"/>
              <a:t>  </a:t>
            </a:r>
            <a:r>
              <a:rPr lang="ca-ES" sz="1600" i="1" u="none">
                <a:solidFill>
                  <a:srgbClr val="669900"/>
                </a:solidFill>
              </a:rPr>
              <a:t>Anàlisi i posada en comú dels resultats. Valoració.</a:t>
            </a:r>
          </a:p>
          <a:p>
            <a:pPr>
              <a:spcBef>
                <a:spcPct val="20000"/>
              </a:spcBef>
            </a:pPr>
            <a:r>
              <a:rPr lang="ca-ES" sz="2400" u="none">
                <a:solidFill>
                  <a:srgbClr val="669900"/>
                </a:solidFill>
              </a:rPr>
              <a:t>	</a:t>
            </a:r>
            <a:r>
              <a:rPr lang="ca-ES" sz="2400" u="none">
                <a:solidFill>
                  <a:schemeClr val="bg2"/>
                </a:solidFill>
              </a:rPr>
              <a:t>14:00  </a:t>
            </a:r>
            <a:r>
              <a:rPr lang="ca-ES" sz="1600" u="none">
                <a:solidFill>
                  <a:schemeClr val="bg2"/>
                </a:solidFill>
              </a:rPr>
              <a:t>Fi de l’activitat. Dinar</a:t>
            </a:r>
            <a:endParaRPr lang="es-ES_tradnl" sz="1600" u="none">
              <a:solidFill>
                <a:schemeClr val="bg2"/>
              </a:solidFill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-104775" y="106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2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pic>
        <p:nvPicPr>
          <p:cNvPr id="215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913" y="1447800"/>
            <a:ext cx="16652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1512" name="AutoShape 2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1513" name="Picture 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275513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a-ES">
                <a:solidFill>
                  <a:srgbClr val="99CC00"/>
                </a:solidFill>
                <a:latin typeface="Frutiger57-Condensed" pitchFamily="34" charset="0"/>
              </a:rPr>
              <a:t>Aspectes pràctics a tenir en compte</a:t>
            </a:r>
            <a:r>
              <a:rPr lang="ca-ES" sz="2400"/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14400" y="3352800"/>
            <a:ext cx="7391400" cy="28956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br>
              <a:rPr lang="ca-ES" sz="2800" u="none">
                <a:latin typeface="Frutiger57-Condensed" pitchFamily="34" charset="0"/>
              </a:rPr>
            </a:br>
            <a:br>
              <a:rPr lang="ca-ES" sz="2800" u="none"/>
            </a:br>
            <a:endParaRPr lang="ca-ES" sz="2800" u="none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828800"/>
            <a:ext cx="61817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600" u="none"/>
              <a:t>Les vostres investigacions es faran al llarg d’una jornada on passareu la major part del temps a l’aire lliure. </a:t>
            </a:r>
          </a:p>
          <a:p>
            <a:pPr>
              <a:lnSpc>
                <a:spcPct val="170000"/>
              </a:lnSpc>
            </a:pPr>
            <a:r>
              <a:rPr lang="ca-ES" sz="2000" u="none"/>
              <a:t>Us convé portar:</a:t>
            </a:r>
            <a:r>
              <a:rPr lang="ca-ES" sz="2800" u="none">
                <a:latin typeface="Frutiger57-Condensed" pitchFamily="34" charset="0"/>
              </a:rPr>
              <a:t> </a:t>
            </a:r>
            <a:endParaRPr lang="es-ES_tradnl" sz="3200" u="none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727551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ca-ES" sz="1600" b="1" u="none" dirty="0">
                <a:solidFill>
                  <a:srgbClr val="669900"/>
                </a:solidFill>
              </a:rPr>
              <a:t>Calçat i roba còmoda </a:t>
            </a:r>
            <a:r>
              <a:rPr lang="ca-ES" sz="1600" u="none" dirty="0">
                <a:solidFill>
                  <a:srgbClr val="669900"/>
                </a:solidFill>
              </a:rPr>
              <a:t>per caminar per muntanya, </a:t>
            </a:r>
            <a:r>
              <a:rPr lang="ca-ES" sz="1600" b="1" u="none" dirty="0">
                <a:solidFill>
                  <a:srgbClr val="669900"/>
                </a:solidFill>
              </a:rPr>
              <a:t>segons l’època de l’any</a:t>
            </a:r>
            <a:r>
              <a:rPr lang="ca-ES" sz="1600" u="none" dirty="0">
                <a:solidFill>
                  <a:srgbClr val="669900"/>
                </a:solidFill>
              </a:rPr>
              <a:t> </a:t>
            </a:r>
            <a:r>
              <a:rPr lang="ca-ES" sz="1400" u="none" dirty="0">
                <a:solidFill>
                  <a:srgbClr val="669900"/>
                </a:solidFill>
              </a:rPr>
              <a:t>(a l’estiu, portar protector solar i gorra; a l’ hivern, portar roba d’abric).</a:t>
            </a:r>
          </a:p>
          <a:p>
            <a:pPr lvl="1"/>
            <a:r>
              <a:rPr lang="ca-ES" sz="2000" u="none" dirty="0">
                <a:solidFill>
                  <a:srgbClr val="669900"/>
                </a:solidFill>
              </a:rPr>
              <a:t> </a:t>
            </a:r>
          </a:p>
          <a:p>
            <a:pPr lvl="1">
              <a:buFontTx/>
              <a:buChar char="•"/>
            </a:pPr>
            <a:r>
              <a:rPr lang="ca-ES" sz="1600" u="none" dirty="0">
                <a:solidFill>
                  <a:srgbClr val="669900"/>
                </a:solidFill>
              </a:rPr>
              <a:t>Si hi ha previsions de </a:t>
            </a:r>
            <a:r>
              <a:rPr lang="ca-ES" sz="1600" u="none" dirty="0">
                <a:solidFill>
                  <a:srgbClr val="FF0000"/>
                </a:solidFill>
                <a:hlinkClick r:id="rId4"/>
              </a:rPr>
              <a:t>pluja</a:t>
            </a:r>
            <a:r>
              <a:rPr lang="ca-ES" sz="1600" u="none" dirty="0">
                <a:solidFill>
                  <a:srgbClr val="669900"/>
                </a:solidFill>
              </a:rPr>
              <a:t>, porteu </a:t>
            </a:r>
            <a:r>
              <a:rPr lang="ca-ES" sz="1600" b="1" u="none" dirty="0">
                <a:solidFill>
                  <a:srgbClr val="669900"/>
                </a:solidFill>
              </a:rPr>
              <a:t>paraigües</a:t>
            </a:r>
            <a:r>
              <a:rPr lang="ca-ES" sz="1600" u="none" dirty="0">
                <a:solidFill>
                  <a:srgbClr val="669900"/>
                </a:solidFill>
              </a:rPr>
              <a:t> </a:t>
            </a:r>
            <a:r>
              <a:rPr lang="ca-ES" sz="1400" u="none" dirty="0">
                <a:solidFill>
                  <a:srgbClr val="669900"/>
                </a:solidFill>
              </a:rPr>
              <a:t>(millor que els impermeables perquè permeten prendre notes).</a:t>
            </a:r>
            <a:r>
              <a:rPr lang="es-ES" sz="1400" u="none" dirty="0">
                <a:solidFill>
                  <a:schemeClr val="bg1"/>
                </a:solidFill>
              </a:rPr>
              <a:t> </a:t>
            </a:r>
            <a:endParaRPr lang="ca-ES" sz="1400" u="none" dirty="0">
              <a:solidFill>
                <a:srgbClr val="669900"/>
              </a:solidFill>
            </a:endParaRPr>
          </a:p>
          <a:p>
            <a:pPr lvl="1">
              <a:buFontTx/>
              <a:buChar char="•"/>
            </a:pPr>
            <a:endParaRPr lang="ca-ES" sz="2000" u="none" dirty="0">
              <a:solidFill>
                <a:srgbClr val="669900"/>
              </a:solidFill>
            </a:endParaRPr>
          </a:p>
          <a:p>
            <a:pPr lvl="1">
              <a:buFontTx/>
              <a:buChar char="•"/>
            </a:pPr>
            <a:r>
              <a:rPr lang="ca-ES" sz="1600" b="1" u="none" dirty="0">
                <a:solidFill>
                  <a:srgbClr val="669900"/>
                </a:solidFill>
              </a:rPr>
              <a:t>Esmorzar i dinar </a:t>
            </a:r>
            <a:r>
              <a:rPr lang="ca-ES" sz="1400" u="none" dirty="0">
                <a:solidFill>
                  <a:srgbClr val="669900"/>
                </a:solidFill>
              </a:rPr>
              <a:t>(evitareu residus si porteu carmanyoles, tovallons de roba i cantimplores). </a:t>
            </a:r>
          </a:p>
          <a:p>
            <a:pPr lvl="1">
              <a:buFontTx/>
              <a:buChar char="•"/>
            </a:pPr>
            <a:endParaRPr lang="ca-ES" sz="1400" b="1" u="none" dirty="0">
              <a:solidFill>
                <a:srgbClr val="669900"/>
              </a:solidFill>
            </a:endParaRPr>
          </a:p>
          <a:p>
            <a:pPr lvl="1"/>
            <a:r>
              <a:rPr lang="ca-ES" sz="1600" b="1" u="none" dirty="0">
                <a:solidFill>
                  <a:srgbClr val="678B00"/>
                </a:solidFill>
              </a:rPr>
              <a:t>A Can Coll </a:t>
            </a:r>
            <a:r>
              <a:rPr lang="ca-ES" sz="1600" b="1" u="none" dirty="0">
                <a:solidFill>
                  <a:srgbClr val="669900"/>
                </a:solidFill>
              </a:rPr>
              <a:t>hi ha aigua potable.</a:t>
            </a:r>
          </a:p>
          <a:p>
            <a:pPr lvl="1"/>
            <a:endParaRPr lang="ca-ES" sz="2000" u="none" dirty="0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-76200" y="76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3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738" y="1905000"/>
            <a:ext cx="12620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75" y="3352800"/>
            <a:ext cx="54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5688" y="-26988"/>
            <a:ext cx="469900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2539" name="AutoShape 1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2540" name="Picture 1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7275513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a-ES" dirty="0">
                <a:solidFill>
                  <a:srgbClr val="99CC00"/>
                </a:solidFill>
                <a:latin typeface="Frutiger57-Condensed" pitchFamily="34" charset="0"/>
              </a:rPr>
              <a:t>Aspectes pràctics a tenir en compte</a:t>
            </a:r>
            <a:r>
              <a:rPr lang="ca-ES" sz="2400" dirty="0"/>
              <a:t> 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-76200" y="76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3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-26988"/>
            <a:ext cx="469900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3558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3559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152400" y="3200400"/>
            <a:ext cx="8458200" cy="2590800"/>
            <a:chOff x="152400" y="3200400"/>
            <a:chExt cx="8458200" cy="2590800"/>
          </a:xfrm>
        </p:grpSpPr>
        <p:sp>
          <p:nvSpPr>
            <p:cNvPr id="23563" name="Rectangle 3"/>
            <p:cNvSpPr>
              <a:spLocks noChangeArrowheads="1"/>
            </p:cNvSpPr>
            <p:nvPr/>
          </p:nvSpPr>
          <p:spPr bwMode="auto">
            <a:xfrm>
              <a:off x="914400" y="3429000"/>
              <a:ext cx="7543800" cy="169736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br>
                <a:rPr lang="ca-ES" sz="2800" u="none">
                  <a:latin typeface="Frutiger57-Condensed" pitchFamily="34" charset="0"/>
                </a:rPr>
              </a:br>
              <a:br>
                <a:rPr lang="ca-ES" sz="2800" u="none"/>
              </a:br>
              <a:endParaRPr lang="ca-ES" sz="2800" u="none"/>
            </a:p>
          </p:txBody>
        </p:sp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152400" y="3200400"/>
              <a:ext cx="8458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lvl="1" indent="-342900">
                <a:lnSpc>
                  <a:spcPct val="90000"/>
                </a:lnSpc>
              </a:pPr>
              <a:endParaRPr lang="ca-ES" sz="2000" u="none">
                <a:solidFill>
                  <a:schemeClr val="bg1"/>
                </a:solidFill>
              </a:endParaRPr>
            </a:p>
            <a:p>
              <a:pPr marL="800100" lvl="1" indent="-342900">
                <a:lnSpc>
                  <a:spcPct val="90000"/>
                </a:lnSpc>
                <a:buFontTx/>
                <a:buChar char="•"/>
              </a:pPr>
              <a:r>
                <a:rPr lang="es-ES" sz="1600" u="none">
                  <a:solidFill>
                    <a:srgbClr val="EDFF42"/>
                  </a:solidFill>
                </a:rPr>
                <a:t>Cruïlles sense pals indicadors o amb pals que estiguin malmesos.</a:t>
              </a:r>
            </a:p>
            <a:p>
              <a:pPr marL="800100" lvl="1" indent="-342900">
                <a:lnSpc>
                  <a:spcPct val="90000"/>
                </a:lnSpc>
              </a:pPr>
              <a:endParaRPr lang="ca-ES" sz="2000" u="none">
                <a:solidFill>
                  <a:schemeClr val="bg1"/>
                </a:solidFill>
              </a:endParaRPr>
            </a:p>
            <a:p>
              <a:pPr marL="800100" lvl="1" indent="-342900">
                <a:lnSpc>
                  <a:spcPct val="90000"/>
                </a:lnSpc>
                <a:buFontTx/>
                <a:buChar char="•"/>
              </a:pPr>
              <a:r>
                <a:rPr lang="es-ES" sz="1600" u="none">
                  <a:solidFill>
                    <a:srgbClr val="EDFF42"/>
                  </a:solidFill>
                </a:rPr>
                <a:t>D</a:t>
              </a:r>
              <a:r>
                <a:rPr lang="ca-ES" sz="1600" u="none">
                  <a:solidFill>
                    <a:srgbClr val="EDFF42"/>
                  </a:solidFill>
                </a:rPr>
                <a:t>eixalles o objectes perillosos per al bosc o per als animals que hi viuen. </a:t>
              </a:r>
            </a:p>
            <a:p>
              <a:pPr marL="800100" lvl="1" indent="-342900">
                <a:lnSpc>
                  <a:spcPct val="90000"/>
                </a:lnSpc>
                <a:buFontTx/>
                <a:buChar char="•"/>
              </a:pPr>
              <a:r>
                <a:rPr lang="ca-ES" sz="1600" u="none">
                  <a:solidFill>
                    <a:srgbClr val="EDFF42"/>
                  </a:solidFill>
                </a:rPr>
                <a:t>                     </a:t>
              </a:r>
              <a:r>
                <a:rPr lang="ca-ES" sz="1400" u="none">
                  <a:solidFill>
                    <a:schemeClr val="folHlink"/>
                  </a:solidFill>
                </a:rPr>
                <a:t>(No cal que els agafeu, només </a:t>
              </a:r>
              <a:r>
                <a:rPr lang="ca-ES" sz="1400" b="1" u="none">
                  <a:solidFill>
                    <a:schemeClr val="folHlink"/>
                  </a:solidFill>
                </a:rPr>
                <a:t>anoteu el seu lloc al vostre mapa</a:t>
              </a:r>
              <a:r>
                <a:rPr lang="ca-ES" sz="1400" u="none">
                  <a:solidFill>
                    <a:schemeClr val="folHlink"/>
                  </a:solidFill>
                </a:rPr>
                <a:t>)</a:t>
              </a:r>
              <a:r>
                <a:rPr lang="ca-ES" sz="1400" b="1" u="none">
                  <a:solidFill>
                    <a:schemeClr val="folHlink"/>
                  </a:solidFill>
                </a:rPr>
                <a:t>.</a:t>
              </a:r>
              <a:endParaRPr lang="es-ES" sz="1400" b="1" u="none">
                <a:solidFill>
                  <a:schemeClr val="bg1"/>
                </a:solidFill>
              </a:endParaRPr>
            </a:p>
            <a:p>
              <a:pPr marL="800100" lvl="1" indent="-342900">
                <a:lnSpc>
                  <a:spcPct val="90000"/>
                </a:lnSpc>
                <a:buFontTx/>
                <a:buChar char="•"/>
              </a:pPr>
              <a:endParaRPr lang="es-ES" sz="1800" u="none">
                <a:solidFill>
                  <a:schemeClr val="bg1"/>
                </a:solidFill>
              </a:endParaRPr>
            </a:p>
            <a:p>
              <a:pPr marL="800100" lvl="1" indent="-342900">
                <a:lnSpc>
                  <a:spcPct val="90000"/>
                </a:lnSpc>
                <a:buFontTx/>
                <a:buChar char="•"/>
              </a:pPr>
              <a:r>
                <a:rPr lang="ca-ES" sz="1800" u="none">
                  <a:solidFill>
                    <a:srgbClr val="EDFF42"/>
                  </a:solidFill>
                </a:rPr>
                <a:t>Animals morts</a:t>
              </a:r>
              <a:r>
                <a:rPr lang="ca-ES" sz="1800" u="none">
                  <a:solidFill>
                    <a:schemeClr val="bg1"/>
                  </a:solidFill>
                </a:rPr>
                <a:t> </a:t>
              </a:r>
              <a:r>
                <a:rPr lang="ca-ES" sz="1400" u="none">
                  <a:solidFill>
                    <a:schemeClr val="bg1"/>
                  </a:solidFill>
                </a:rPr>
                <a:t>(tampoc no els agafeu. Només anoteu </a:t>
              </a:r>
              <a:r>
                <a:rPr lang="ca-ES" sz="1600" b="1" u="none">
                  <a:solidFill>
                    <a:schemeClr val="bg1"/>
                  </a:solidFill>
                </a:rPr>
                <a:t>on són</a:t>
              </a:r>
              <a:r>
                <a:rPr lang="ca-ES" sz="1400" u="none">
                  <a:solidFill>
                    <a:schemeClr val="bg1"/>
                  </a:solidFill>
                </a:rPr>
                <a:t>).</a:t>
              </a:r>
            </a:p>
          </p:txBody>
        </p:sp>
      </p:grp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838200" y="1828800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a-ES" sz="200" u="none">
              <a:solidFill>
                <a:schemeClr val="hlink"/>
              </a:solidFill>
            </a:endParaRPr>
          </a:p>
          <a:p>
            <a:pPr eaLnBrk="0" hangingPunct="0"/>
            <a:r>
              <a:rPr lang="es-ES" sz="1800" u="none">
                <a:solidFill>
                  <a:srgbClr val="333333"/>
                </a:solidFill>
              </a:rPr>
              <a:t>Podeu contribuir al bon estat dels camins i del bosc</a:t>
            </a:r>
            <a:endParaRPr lang="ca-ES" sz="1800" b="1" u="none">
              <a:solidFill>
                <a:srgbClr val="333333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838200" y="2819400"/>
            <a:ext cx="513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800" b="1" u="none">
                <a:solidFill>
                  <a:schemeClr val="bg1"/>
                </a:solidFill>
              </a:rPr>
              <a:t>Preneu nota i aviseu-nos sempre que trobeu:</a:t>
            </a:r>
            <a:endParaRPr lang="es-ES_tradnl" sz="1800" b="1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utoUpdateAnimBg="0"/>
      <p:bldP spid="51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15950"/>
            <a:ext cx="8229600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a-ES" sz="2400">
              <a:solidFill>
                <a:srgbClr val="CC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a-ES" sz="2400">
              <a:solidFill>
                <a:srgbClr val="CC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a-ES" sz="2400">
              <a:solidFill>
                <a:srgbClr val="CCFF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>
                <a:solidFill>
                  <a:srgbClr val="CCFF99"/>
                </a:solidFill>
                <a:cs typeface="Arial" charset="0"/>
              </a:rPr>
              <a:t>N’hi ha més d’aquests boscos? </a:t>
            </a:r>
          </a:p>
          <a:p>
            <a:pPr eaLnBrk="1" hangingPunct="1">
              <a:lnSpc>
                <a:spcPct val="90000"/>
              </a:lnSpc>
            </a:pPr>
            <a:r>
              <a:rPr lang="es-ES" sz="2400">
                <a:solidFill>
                  <a:srgbClr val="CCFF99"/>
                </a:solidFill>
                <a:cs typeface="Arial" charset="0"/>
              </a:rPr>
              <a:t>N’hi ha d’altres</a:t>
            </a:r>
            <a:r>
              <a:rPr lang="ca-ES" sz="2400">
                <a:solidFill>
                  <a:srgbClr val="CCFF99"/>
                </a:solidFill>
                <a:cs typeface="Arial" charset="0"/>
              </a:rPr>
              <a:t> </a:t>
            </a:r>
            <a:r>
              <a:rPr lang="es-ES" sz="2400">
                <a:solidFill>
                  <a:srgbClr val="CCFF99"/>
                </a:solidFill>
                <a:cs typeface="Arial" charset="0"/>
              </a:rPr>
              <a:t>tipus</a:t>
            </a:r>
            <a:r>
              <a:rPr lang="ca-ES" sz="2400">
                <a:solidFill>
                  <a:srgbClr val="CCFF99"/>
                </a:solidFill>
                <a:cs typeface="Arial" charset="0"/>
              </a:rPr>
              <a:t>?</a:t>
            </a:r>
            <a:endParaRPr lang="es-ES" sz="2400">
              <a:solidFill>
                <a:srgbClr val="CCFF99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sz="2400">
                <a:solidFill>
                  <a:srgbClr val="CCFF99"/>
                </a:solidFill>
                <a:cs typeface="Arial" charset="0"/>
              </a:rPr>
              <a:t>On es troben? </a:t>
            </a:r>
            <a:endParaRPr lang="es-ES" sz="2400">
              <a:solidFill>
                <a:srgbClr val="CCFF99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>
                <a:solidFill>
                  <a:srgbClr val="CCFF99"/>
                </a:solidFill>
                <a:cs typeface="Arial" charset="0"/>
              </a:rPr>
              <a:t>Quin futur poden tenir els boscos?</a:t>
            </a:r>
            <a:endParaRPr lang="es-ES" sz="2800">
              <a:solidFill>
                <a:srgbClr val="CCFF99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16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a-ES" sz="1800">
              <a:solidFill>
                <a:srgbClr val="CCFF99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1200" i="1">
                <a:cs typeface="Arial" charset="0"/>
              </a:rPr>
              <a:t>A Collserola:</a:t>
            </a:r>
            <a:r>
              <a:rPr lang="ca-ES" sz="120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1200">
                <a:cs typeface="Courier New" charset="0"/>
              </a:rPr>
              <a:t>RASPALL, A.; LLIMONA, F.; NAVARRO, M.; TENÉS, A. </a:t>
            </a:r>
            <a:r>
              <a:rPr lang="ca-ES" sz="1200" b="1">
                <a:cs typeface="Courier New" charset="0"/>
              </a:rPr>
              <a:t>Guia de Natura del Parc de Collserola</a:t>
            </a:r>
            <a:r>
              <a:rPr lang="ca-ES" sz="1200">
                <a:cs typeface="Courier New" charset="0"/>
              </a:rPr>
              <a:t>. Barcelona: Consorci del Parc de Collserola, 2004. 238 p. + 2 map. pleg. + CD-ROM	llibre, mapa, cd-ROM 	</a:t>
            </a:r>
            <a:r>
              <a:rPr lang="ca-ES" sz="1200">
                <a:ea typeface="ＭＳ 明朝" charset="-128"/>
              </a:rPr>
              <a:t>ISBN84-69-3165-X</a:t>
            </a:r>
            <a:endParaRPr lang="ca-ES" sz="120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60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1200" i="1">
                <a:cs typeface="Arial" charset="0"/>
              </a:rPr>
              <a:t>Al món</a:t>
            </a:r>
            <a:r>
              <a:rPr lang="ca-ES" sz="1200">
                <a:cs typeface="Arial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1200">
                <a:cs typeface="Arial" charset="0"/>
              </a:rPr>
              <a:t>FOLCH, R. (coord.) </a:t>
            </a:r>
            <a:r>
              <a:rPr lang="ca-ES" sz="1200" b="1">
                <a:cs typeface="Arial" charset="0"/>
              </a:rPr>
              <a:t>Biosfera</a:t>
            </a:r>
            <a:r>
              <a:rPr lang="ca-ES" sz="1200">
                <a:cs typeface="Arial" charset="0"/>
              </a:rPr>
              <a:t>. Barcelona: Fundació Enciclopèdia Catalana, 1994. 11 Vol.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-76200" y="106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4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28600" y="715963"/>
            <a:ext cx="3752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3200" u="none">
                <a:solidFill>
                  <a:srgbClr val="99CC00"/>
                </a:solidFill>
                <a:latin typeface="Frutiger57-Condensed" pitchFamily="34" charset="0"/>
              </a:rPr>
              <a:t>Per saber-ne més...</a:t>
            </a:r>
            <a:endParaRPr lang="es-ES_tradnl" sz="2400" u="none">
              <a:solidFill>
                <a:srgbClr val="99CC00"/>
              </a:solidFill>
              <a:latin typeface="Frutiger57-Condensed" pitchFamily="34" charset="0"/>
            </a:endParaRPr>
          </a:p>
        </p:txBody>
      </p:sp>
      <p:sp>
        <p:nvSpPr>
          <p:cNvPr id="2458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4582" name="AutoShape 1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4583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684213" y="5562600"/>
            <a:ext cx="8305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u="none" dirty="0" err="1">
                <a:solidFill>
                  <a:srgbClr val="F7F7F7"/>
                </a:solidFill>
              </a:rPr>
              <a:t>Consulteu</a:t>
            </a:r>
            <a:r>
              <a:rPr lang="es-ES" sz="1600" u="none" dirty="0">
                <a:solidFill>
                  <a:srgbClr val="F7F7F7"/>
                </a:solidFill>
              </a:rPr>
              <a:t> </a:t>
            </a:r>
            <a:r>
              <a:rPr lang="es-ES" sz="1600" u="none" dirty="0" err="1">
                <a:solidFill>
                  <a:srgbClr val="F7F7F7"/>
                </a:solidFill>
              </a:rPr>
              <a:t>més</a:t>
            </a:r>
            <a:r>
              <a:rPr lang="es-ES" sz="1600" u="none" dirty="0">
                <a:solidFill>
                  <a:srgbClr val="F7F7F7"/>
                </a:solidFill>
              </a:rPr>
              <a:t> </a:t>
            </a:r>
            <a:r>
              <a:rPr lang="es-ES" sz="1600" u="none" dirty="0" err="1">
                <a:solidFill>
                  <a:srgbClr val="F7F7F7"/>
                </a:solidFill>
              </a:rPr>
              <a:t>informació</a:t>
            </a:r>
            <a:r>
              <a:rPr lang="es-ES" sz="1600" u="none" dirty="0">
                <a:solidFill>
                  <a:srgbClr val="F7F7F7"/>
                </a:solidFill>
              </a:rPr>
              <a:t> al </a:t>
            </a:r>
            <a:r>
              <a:rPr lang="es-ES" sz="1600" u="none" dirty="0" err="1">
                <a:solidFill>
                  <a:srgbClr val="F7F7F7"/>
                </a:solidFill>
              </a:rPr>
              <a:t>Catàleg</a:t>
            </a:r>
            <a:r>
              <a:rPr lang="es-ES" sz="1600" u="none" dirty="0">
                <a:solidFill>
                  <a:srgbClr val="F7F7F7"/>
                </a:solidFill>
              </a:rPr>
              <a:t> del Centre de </a:t>
            </a:r>
            <a:r>
              <a:rPr lang="es-ES" sz="1600" u="none" dirty="0" err="1">
                <a:solidFill>
                  <a:srgbClr val="F7F7F7"/>
                </a:solidFill>
              </a:rPr>
              <a:t>Documentació</a:t>
            </a:r>
            <a:r>
              <a:rPr lang="es-ES" sz="1600" u="none" dirty="0">
                <a:solidFill>
                  <a:srgbClr val="F7F7F7"/>
                </a:solidFill>
              </a:rPr>
              <a:t> del </a:t>
            </a:r>
            <a:r>
              <a:rPr lang="es-ES" sz="1600" u="none" dirty="0" err="1">
                <a:solidFill>
                  <a:srgbClr val="F7F7F7"/>
                </a:solidFill>
              </a:rPr>
              <a:t>Parc</a:t>
            </a:r>
            <a:r>
              <a:rPr lang="es-ES" sz="1600" u="none" dirty="0">
                <a:solidFill>
                  <a:srgbClr val="F7F7F7"/>
                </a:solidFill>
              </a:rPr>
              <a:t> de </a:t>
            </a:r>
            <a:r>
              <a:rPr lang="es-ES" sz="1600" u="none" dirty="0" err="1">
                <a:solidFill>
                  <a:srgbClr val="F7F7F7"/>
                </a:solidFill>
              </a:rPr>
              <a:t>Collserola</a:t>
            </a:r>
            <a:r>
              <a:rPr lang="es-ES" sz="2000" u="none" dirty="0">
                <a:solidFill>
                  <a:srgbClr val="CFDC7B"/>
                </a:solidFill>
              </a:rPr>
              <a:t>:</a:t>
            </a:r>
            <a:r>
              <a:rPr lang="es-ES" sz="2400" u="none" dirty="0">
                <a:solidFill>
                  <a:srgbClr val="CFDC7B"/>
                </a:solidFill>
              </a:rPr>
              <a:t> </a:t>
            </a:r>
            <a:r>
              <a:rPr lang="ca-ES" sz="1600" u="none" dirty="0">
                <a:solidFill>
                  <a:schemeClr val="bg1"/>
                </a:solidFill>
                <a:hlinkClick r:id="rId6"/>
              </a:rPr>
              <a:t>http://parcnaturalcollserola.cat/pages/CDRE</a:t>
            </a:r>
            <a:endParaRPr lang="ca-ES" sz="1600" u="none" dirty="0">
              <a:solidFill>
                <a:schemeClr val="bg1"/>
              </a:solidFill>
            </a:endParaRPr>
          </a:p>
          <a:p>
            <a:endParaRPr lang="ca-ES" sz="1400" u="none" dirty="0">
              <a:solidFill>
                <a:schemeClr val="bg1"/>
              </a:solidFill>
            </a:endParaRPr>
          </a:p>
          <a:p>
            <a:endParaRPr lang="ca-ES" sz="14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r>
              <a:rPr lang="ca-ES" sz="2000" b="1" i="1" dirty="0">
                <a:solidFill>
                  <a:srgbClr val="CCFF99"/>
                </a:solidFill>
              </a:rPr>
              <a:t>	</a:t>
            </a:r>
            <a:endParaRPr lang="ca-ES" sz="2000" dirty="0">
              <a:solidFill>
                <a:srgbClr val="CCFF99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None/>
            </a:pPr>
            <a:endParaRPr lang="ca-ES" sz="2000" dirty="0">
              <a:solidFill>
                <a:srgbClr val="CCFF99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endParaRPr lang="ca-ES" sz="1800" dirty="0">
              <a:solidFill>
                <a:srgbClr val="CCFF99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800" dirty="0">
                <a:solidFill>
                  <a:srgbClr val="CCFF99"/>
                </a:solidFill>
              </a:rPr>
              <a:t>Comproveu les vostres habilitats i coneixements amb el joc </a:t>
            </a:r>
            <a:r>
              <a:rPr lang="ca-ES" sz="1800" dirty="0">
                <a:solidFill>
                  <a:srgbClr val="CCFF99"/>
                </a:solidFill>
                <a:hlinkClick r:id="rId4" action="ppaction://hlinkfile"/>
              </a:rPr>
              <a:t>dinàmica de la vegetació</a:t>
            </a:r>
            <a:r>
              <a:rPr lang="ca-ES" sz="1800" dirty="0">
                <a:solidFill>
                  <a:srgbClr val="CCFF99"/>
                </a:solidFill>
              </a:rPr>
              <a:t> o el </a:t>
            </a:r>
            <a:r>
              <a:rPr lang="ca-ES" sz="1800" b="1" dirty="0">
                <a:solidFill>
                  <a:srgbClr val="CCFF99"/>
                </a:solidFill>
                <a:hlinkClick r:id="rId5" action="ppaction://hlinkfile"/>
              </a:rPr>
              <a:t>Parlem-ne</a:t>
            </a:r>
            <a:r>
              <a:rPr lang="ca-ES" sz="1800" b="1" dirty="0">
                <a:solidFill>
                  <a:srgbClr val="CCFF99"/>
                </a:solidFill>
              </a:rPr>
              <a:t> </a:t>
            </a:r>
            <a:r>
              <a:rPr lang="es-ES" sz="1800" dirty="0">
                <a:solidFill>
                  <a:srgbClr val="CCFF99"/>
                </a:solidFill>
              </a:rPr>
              <a:t>o el</a:t>
            </a:r>
            <a:r>
              <a:rPr lang="es-ES" sz="1800" b="1" dirty="0">
                <a:solidFill>
                  <a:srgbClr val="CCFF99"/>
                </a:solidFill>
              </a:rPr>
              <a:t> </a:t>
            </a:r>
            <a:r>
              <a:rPr lang="ca-ES" sz="1800" b="1" dirty="0">
                <a:solidFill>
                  <a:srgbClr val="CCFF99"/>
                </a:solidFill>
              </a:rPr>
              <a:t>sobre el que heu après a Collserola</a:t>
            </a:r>
            <a:r>
              <a:rPr lang="ca-ES" sz="1800" dirty="0">
                <a:solidFill>
                  <a:srgbClr val="CCFF99"/>
                </a:solidFill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endParaRPr lang="es-ES" sz="1800" dirty="0">
              <a:solidFill>
                <a:srgbClr val="CCFF99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800" dirty="0">
                <a:solidFill>
                  <a:srgbClr val="CCFF99"/>
                </a:solidFill>
              </a:rPr>
              <a:t>Compartiu la vostra experiència amb altres persones,</a:t>
            </a:r>
          </a:p>
          <a:p>
            <a:pPr marL="990600" lvl="1" indent="-5334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ca-ES" sz="1600" dirty="0">
                <a:solidFill>
                  <a:srgbClr val="CCFF99"/>
                </a:solidFill>
              </a:rPr>
              <a:t>resumint la vostra jornada de treball o la feina feta  posteriorment mitjançant les eines d’Internet.  </a:t>
            </a:r>
          </a:p>
          <a:p>
            <a:pPr marL="990600" lvl="1" indent="-5334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ca-ES" sz="1600" dirty="0">
                <a:solidFill>
                  <a:srgbClr val="CCFF99"/>
                </a:solidFill>
              </a:rPr>
              <a:t>Organitzeu una passejada amb els vostres familiars i amics per Collserola </a:t>
            </a:r>
            <a:r>
              <a:rPr lang="ca-ES" sz="1600" dirty="0">
                <a:solidFill>
                  <a:srgbClr val="CCFF99"/>
                </a:solidFill>
                <a:hlinkClick r:id="rId6"/>
              </a:rPr>
              <a:t>http://www.parcnaturalcollserola.cat</a:t>
            </a:r>
            <a:endParaRPr lang="es-ES" sz="1600" dirty="0">
              <a:solidFill>
                <a:srgbClr val="CCFF99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Font typeface="Times" charset="0"/>
              <a:buNone/>
            </a:pPr>
            <a:endParaRPr lang="ca-ES" sz="1600" dirty="0">
              <a:solidFill>
                <a:srgbClr val="CCFF99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800" dirty="0">
                <a:solidFill>
                  <a:srgbClr val="CCFF99"/>
                </a:solidFill>
              </a:rPr>
              <a:t>Us agraïm que ens feu arribar la vostra opinió personal sobre Collserola i les activitats que heu vingut a fer omplint la vostra </a:t>
            </a:r>
            <a:r>
              <a:rPr lang="ca-ES" sz="1800" b="1" dirty="0">
                <a:solidFill>
                  <a:srgbClr val="CCFF99"/>
                </a:solidFill>
                <a:hlinkClick r:id="rId7"/>
              </a:rPr>
              <a:t>valoració personal </a:t>
            </a:r>
            <a:endParaRPr lang="ca-ES" sz="1800" dirty="0">
              <a:solidFill>
                <a:srgbClr val="CCFF99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Font typeface="Times" charset="0"/>
              <a:buChar char="•"/>
            </a:pPr>
            <a:endParaRPr lang="ca-ES" sz="1800" dirty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104775" y="106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 u="none">
                <a:solidFill>
                  <a:srgbClr val="99CC00"/>
                </a:solidFill>
              </a:rPr>
              <a:t>5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228600" y="715963"/>
            <a:ext cx="472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200" u="none">
                <a:solidFill>
                  <a:srgbClr val="99CC00"/>
                </a:solidFill>
                <a:latin typeface="Frutiger57-Condensed" pitchFamily="34" charset="0"/>
              </a:rPr>
              <a:t>Després de venir...</a:t>
            </a:r>
            <a:endParaRPr lang="es-ES_tradnl" sz="3200" u="none">
              <a:solidFill>
                <a:srgbClr val="99CC00"/>
              </a:solidFill>
              <a:latin typeface="Frutiger57-Condensed" pitchFamily="34" charset="0"/>
            </a:endParaRPr>
          </a:p>
        </p:txBody>
      </p:sp>
      <p:sp>
        <p:nvSpPr>
          <p:cNvPr id="2560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5606" name="AutoShape 1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25607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987824" y="1773238"/>
            <a:ext cx="3528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u="none" dirty="0">
                <a:solidFill>
                  <a:schemeClr val="bg1"/>
                </a:solidFill>
                <a:latin typeface="Frutiger67-Condensed" pitchFamily="34" charset="0"/>
                <a:hlinkClick r:id="rId5"/>
              </a:rPr>
              <a:t>activitatscancoll@parccollserola.net</a:t>
            </a:r>
            <a:endParaRPr lang="ca-ES" sz="1600" u="none" dirty="0">
              <a:solidFill>
                <a:schemeClr val="bg1"/>
              </a:solidFill>
              <a:latin typeface="Frutiger67-Condensed" pitchFamily="34" charset="0"/>
            </a:endParaRPr>
          </a:p>
          <a:p>
            <a:pPr>
              <a:spcBef>
                <a:spcPct val="50000"/>
              </a:spcBef>
            </a:pPr>
            <a:endParaRPr lang="ca-ES" sz="1600" u="none" dirty="0">
              <a:solidFill>
                <a:schemeClr val="bg1"/>
              </a:solidFill>
              <a:latin typeface="Frutiger67-Condensed" pitchFamily="34" charset="0"/>
            </a:endParaRPr>
          </a:p>
        </p:txBody>
      </p:sp>
      <p:sp>
        <p:nvSpPr>
          <p:cNvPr id="26627" name="Text Box 5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203575" y="4868863"/>
            <a:ext cx="3121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u="none">
                <a:solidFill>
                  <a:schemeClr val="bg1"/>
                </a:solidFill>
                <a:latin typeface="Frutiger67-Condensed" pitchFamily="34" charset="0"/>
                <a:hlinkClick r:id="rId7"/>
              </a:rPr>
              <a:t>http://parcnaturalcollserola.cat</a:t>
            </a:r>
            <a:endParaRPr lang="ca-ES" sz="1600" u="none">
              <a:solidFill>
                <a:schemeClr val="bg1"/>
              </a:solidFill>
              <a:latin typeface="Frutiger67-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95400" y="1905000"/>
            <a:ext cx="4495800" cy="2963863"/>
          </a:xfrm>
          <a:prstGeom prst="rect">
            <a:avLst/>
          </a:prstGeom>
          <a:solidFill>
            <a:srgbClr val="6B99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5" y="381000"/>
            <a:ext cx="3276600" cy="1143000"/>
          </a:xfrm>
        </p:spPr>
        <p:txBody>
          <a:bodyPr/>
          <a:lstStyle/>
          <a:p>
            <a:pPr eaLnBrk="1" hangingPunct="1"/>
            <a:r>
              <a:rPr lang="ca-ES">
                <a:solidFill>
                  <a:srgbClr val="669900"/>
                </a:solidFill>
                <a:latin typeface="Frutiger67-Condensed" pitchFamily="34" charset="0"/>
              </a:rPr>
              <a:t>Índex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4688"/>
            <a:ext cx="7024688" cy="3429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808000"/>
                </a:solidFill>
              </a:rPr>
              <a:t>.</a:t>
            </a:r>
            <a:r>
              <a:rPr lang="ca-ES" sz="1600">
                <a:solidFill>
                  <a:srgbClr val="F1F4F0"/>
                </a:solidFill>
              </a:rPr>
              <a:t>Abans de venir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endParaRPr lang="ca-ES" sz="900">
              <a:solidFill>
                <a:srgbClr val="808000"/>
              </a:solidFill>
            </a:endParaRPr>
          </a:p>
          <a:p>
            <a:pPr marL="914400" lvl="1" indent="-373063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s-ES" sz="1600">
                <a:solidFill>
                  <a:srgbClr val="CCFF99"/>
                </a:solidFill>
                <a:hlinkClick r:id="rId5" action="ppaction://hlinksldjump"/>
              </a:rPr>
              <a:t>Tres</a:t>
            </a:r>
            <a:r>
              <a:rPr lang="ca-ES" sz="1600">
                <a:solidFill>
                  <a:srgbClr val="CCFF99"/>
                </a:solidFill>
                <a:hlinkClick r:id="rId5" action="ppaction://hlinksldjump"/>
              </a:rPr>
              <a:t> preguntes clau...</a:t>
            </a:r>
            <a:endParaRPr lang="ca-ES" sz="1600">
              <a:solidFill>
                <a:srgbClr val="CCFF99"/>
              </a:solidFill>
            </a:endParaRPr>
          </a:p>
          <a:p>
            <a:pPr marL="914400" lvl="1" indent="-373063" eaLnBrk="1" hangingPunct="1">
              <a:lnSpc>
                <a:spcPct val="90000"/>
              </a:lnSpc>
              <a:buFont typeface="Times" charset="0"/>
              <a:buAutoNum type="arabicPeriod"/>
            </a:pPr>
            <a:endParaRPr lang="ca-ES" sz="300">
              <a:solidFill>
                <a:srgbClr val="CCFF99"/>
              </a:solidFill>
            </a:endParaRPr>
          </a:p>
          <a:p>
            <a:pPr marL="914400" lvl="1" indent="-373063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CCFF99"/>
                </a:solidFill>
                <a:hlinkClick r:id="rId6" action="ppaction://hlinksldjump"/>
              </a:rPr>
              <a:t>...i com trobar les respostes</a:t>
            </a:r>
            <a:endParaRPr lang="ca-ES" sz="1600">
              <a:solidFill>
                <a:srgbClr val="CCFF99"/>
              </a:solidFill>
            </a:endParaRPr>
          </a:p>
          <a:p>
            <a:pPr marL="914400" lvl="1" indent="-373063" eaLnBrk="1" hangingPunct="1">
              <a:lnSpc>
                <a:spcPct val="90000"/>
              </a:lnSpc>
              <a:buFont typeface="Times" charset="0"/>
              <a:buAutoNum type="arabicPeriod"/>
            </a:pPr>
            <a:endParaRPr lang="ca-ES" sz="300">
              <a:solidFill>
                <a:srgbClr val="CCFF99"/>
              </a:solidFill>
            </a:endParaRPr>
          </a:p>
          <a:p>
            <a:pPr marL="914400" lvl="1" indent="-373063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CCFF99"/>
                </a:solidFill>
                <a:hlinkClick r:id="rId7" action="ppaction://hlinksldjump"/>
              </a:rPr>
              <a:t>Activitats prèvies</a:t>
            </a:r>
            <a:endParaRPr lang="ca-ES" sz="1600">
              <a:solidFill>
                <a:srgbClr val="CCFF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endParaRPr lang="ca-ES" sz="900">
              <a:solidFill>
                <a:srgbClr val="808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808000"/>
                </a:solidFill>
                <a:hlinkClick r:id="rId8" action="ppaction://hlinksldjump"/>
              </a:rPr>
              <a:t>Distribució del temps i de les tasques</a:t>
            </a:r>
            <a:endParaRPr lang="ca-ES" sz="1600">
              <a:solidFill>
                <a:srgbClr val="808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endParaRPr lang="ca-ES" sz="900">
              <a:solidFill>
                <a:srgbClr val="808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808000"/>
                </a:solidFill>
                <a:hlinkClick r:id="rId9" action="ppaction://hlinksldjump"/>
              </a:rPr>
              <a:t>Aspectes pràctics a tenir en compte</a:t>
            </a:r>
            <a:endParaRPr lang="ca-ES" sz="1600"/>
          </a:p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/>
            </a:pPr>
            <a:endParaRPr lang="ca-ES" sz="900"/>
          </a:p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808000"/>
                </a:solidFill>
                <a:hlinkClick r:id="rId10" action="ppaction://hlinksldjump"/>
              </a:rPr>
              <a:t>Per saber-ne més</a:t>
            </a:r>
            <a:endParaRPr lang="ca-ES" sz="1600">
              <a:solidFill>
                <a:srgbClr val="808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/>
            </a:pPr>
            <a:endParaRPr lang="ca-ES" sz="900">
              <a:solidFill>
                <a:srgbClr val="808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ca-ES" sz="1600">
                <a:solidFill>
                  <a:srgbClr val="808000"/>
                </a:solidFill>
                <a:hlinkClick r:id="rId11" action="ppaction://hlinksldjump"/>
              </a:rPr>
              <a:t>Després de venir...</a:t>
            </a:r>
            <a:endParaRPr lang="ca-ES" sz="1600" b="1">
              <a:solidFill>
                <a:srgbClr val="808000"/>
              </a:solidFill>
              <a:latin typeface="Frutiger57-Condensed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ca-ES" sz="2000">
              <a:solidFill>
                <a:srgbClr val="808000"/>
              </a:solidFill>
              <a:latin typeface="Frutiger57-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3048000" cy="838200"/>
          </a:xfrm>
        </p:spPr>
        <p:txBody>
          <a:bodyPr/>
          <a:lstStyle/>
          <a:p>
            <a:pPr algn="l" eaLnBrk="1" hangingPunct="1"/>
            <a:r>
              <a:rPr lang="ca-ES" sz="3000">
                <a:solidFill>
                  <a:srgbClr val="A1D700"/>
                </a:solidFill>
              </a:rPr>
              <a:t>Preguntes clau</a:t>
            </a:r>
            <a:r>
              <a:rPr lang="ca-ES" sz="4000">
                <a:solidFill>
                  <a:srgbClr val="CCFF99"/>
                </a:solidFill>
              </a:rPr>
              <a:t> </a:t>
            </a:r>
            <a:endParaRPr lang="ca-ES" sz="3200">
              <a:solidFill>
                <a:srgbClr val="CCFF99"/>
              </a:solidFill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90800" y="3810000"/>
            <a:ext cx="624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 u="none">
                <a:solidFill>
                  <a:srgbClr val="CCFF99"/>
                </a:solidFill>
                <a:cs typeface="Arial" charset="0"/>
              </a:rPr>
              <a:t>Penseu una mica i feu-ne una frase.</a:t>
            </a:r>
          </a:p>
          <a:p>
            <a:r>
              <a:rPr lang="ca-ES" sz="2400" u="none">
                <a:solidFill>
                  <a:srgbClr val="CCFF99"/>
                </a:solidFill>
                <a:cs typeface="Arial" charset="0"/>
              </a:rPr>
              <a:t>La podeu enviar a </a:t>
            </a:r>
            <a:r>
              <a:rPr lang="ca-ES" sz="1600" u="none">
                <a:solidFill>
                  <a:schemeClr val="bg1"/>
                </a:solidFill>
                <a:latin typeface="Frutiger67-Condensed" pitchFamily="34" charset="0"/>
                <a:hlinkClick r:id="rId6"/>
              </a:rPr>
              <a:t>cancoll@parccollserola.net</a:t>
            </a:r>
            <a:endParaRPr lang="ca-ES" sz="1600" u="none">
              <a:solidFill>
                <a:schemeClr val="bg1"/>
              </a:solidFill>
              <a:latin typeface="Frutiger67-Condensed" pitchFamily="34" charset="0"/>
            </a:endParaRPr>
          </a:p>
          <a:p>
            <a:endParaRPr lang="ca-ES" sz="3200" u="none">
              <a:solidFill>
                <a:srgbClr val="CCFF99"/>
              </a:solidFill>
              <a:cs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676400" y="2895600"/>
            <a:ext cx="156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2400" b="1" u="none">
                <a:solidFill>
                  <a:srgbClr val="CCFF99"/>
                </a:solidFill>
                <a:cs typeface="Arial" charset="0"/>
              </a:rPr>
              <a:t>Per què</a:t>
            </a:r>
            <a:r>
              <a:rPr lang="ca-ES" sz="3200" b="1" u="none">
                <a:solidFill>
                  <a:srgbClr val="CCFF99"/>
                </a:solidFill>
                <a:cs typeface="Arial" charset="0"/>
              </a:rPr>
              <a:t>?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38200" y="1828800"/>
            <a:ext cx="5395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3200" u="none">
                <a:solidFill>
                  <a:srgbClr val="CCFF99"/>
                </a:solidFill>
              </a:rPr>
              <a:t>Els boscos són importants</a:t>
            </a:r>
            <a:r>
              <a:rPr lang="ca-ES" sz="6000" u="none">
                <a:solidFill>
                  <a:srgbClr val="CCFF99"/>
                </a:solidFill>
              </a:rPr>
              <a:t>?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230188" y="1981200"/>
            <a:ext cx="715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4400" u="none">
                <a:solidFill>
                  <a:schemeClr val="bg1"/>
                </a:solidFill>
                <a:latin typeface="Webdings" charset="2"/>
              </a:rPr>
              <a:t>Ñ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1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-152400" y="46038"/>
            <a:ext cx="3657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200" u="none">
                <a:solidFill>
                  <a:srgbClr val="8CBB00"/>
                </a:solidFill>
                <a:latin typeface="Frutiger67-Condensed" pitchFamily="34" charset="0"/>
              </a:rPr>
              <a:t>Abans de venir</a:t>
            </a:r>
            <a:endParaRPr lang="ca-ES" sz="4400" u="none">
              <a:solidFill>
                <a:srgbClr val="669900"/>
              </a:solidFill>
              <a:latin typeface="Frutiger67-Condensed" pitchFamily="34" charset="0"/>
            </a:endParaRPr>
          </a:p>
        </p:txBody>
      </p:sp>
      <p:sp>
        <p:nvSpPr>
          <p:cNvPr id="5129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130" name="AutoShape 3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5131" name="Picture 3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e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  <p:bldP spid="20486" grpId="0" build="p" autoUpdateAnimBg="0"/>
      <p:bldP spid="204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3048000" cy="838200"/>
          </a:xfrm>
        </p:spPr>
        <p:txBody>
          <a:bodyPr/>
          <a:lstStyle/>
          <a:p>
            <a:pPr algn="l" eaLnBrk="1" hangingPunct="1"/>
            <a:r>
              <a:rPr lang="ca-ES" sz="3000">
                <a:solidFill>
                  <a:srgbClr val="A1D700"/>
                </a:solidFill>
              </a:rPr>
              <a:t>Preguntes clau</a:t>
            </a:r>
          </a:p>
        </p:txBody>
      </p:sp>
      <p:sp>
        <p:nvSpPr>
          <p:cNvPr id="6147" name="Text Box 2054"/>
          <p:cNvSpPr txBox="1">
            <a:spLocks noChangeArrowheads="1"/>
          </p:cNvSpPr>
          <p:nvPr/>
        </p:nvSpPr>
        <p:spPr bwMode="auto">
          <a:xfrm>
            <a:off x="230188" y="1981200"/>
            <a:ext cx="715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4400" u="none">
                <a:solidFill>
                  <a:schemeClr val="bg1"/>
                </a:solidFill>
                <a:latin typeface="Webdings" charset="2"/>
              </a:rPr>
              <a:t>Ñ</a:t>
            </a:r>
          </a:p>
        </p:txBody>
      </p:sp>
      <p:sp>
        <p:nvSpPr>
          <p:cNvPr id="6148" name="Text Box 2056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1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  <p:sp>
        <p:nvSpPr>
          <p:cNvPr id="50187" name="Text Box 2059"/>
          <p:cNvSpPr txBox="1">
            <a:spLocks noChangeArrowheads="1"/>
          </p:cNvSpPr>
          <p:nvPr/>
        </p:nvSpPr>
        <p:spPr bwMode="auto">
          <a:xfrm>
            <a:off x="838200" y="1812925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3200" u="none">
                <a:solidFill>
                  <a:srgbClr val="CCFF99"/>
                </a:solidFill>
              </a:rPr>
              <a:t>Per a què serveix un bosc</a:t>
            </a:r>
            <a:r>
              <a:rPr lang="ca-ES" sz="6000" u="none">
                <a:solidFill>
                  <a:srgbClr val="CCFF99"/>
                </a:solidFill>
              </a:rPr>
              <a:t>?</a:t>
            </a:r>
            <a:endParaRPr lang="es-ES_tradnl" sz="6000" u="none">
              <a:solidFill>
                <a:srgbClr val="CCFF99"/>
              </a:solidFill>
            </a:endParaRPr>
          </a:p>
        </p:txBody>
      </p:sp>
      <p:sp>
        <p:nvSpPr>
          <p:cNvPr id="6150" name="AutoShape 20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151" name="AutoShape 20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6152" name="Picture 206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2" name="Text Box 2064"/>
          <p:cNvSpPr txBox="1">
            <a:spLocks noChangeArrowheads="1"/>
          </p:cNvSpPr>
          <p:nvPr/>
        </p:nvSpPr>
        <p:spPr bwMode="auto">
          <a:xfrm>
            <a:off x="1355725" y="3733800"/>
            <a:ext cx="6950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u="none">
                <a:solidFill>
                  <a:srgbClr val="CCFF99"/>
                </a:solidFill>
                <a:cs typeface="Arial" charset="0"/>
              </a:rPr>
              <a:t>Feu una llista llarga de </a:t>
            </a:r>
            <a:r>
              <a:rPr lang="ca-ES" sz="2400" u="none">
                <a:solidFill>
                  <a:srgbClr val="CCFF99"/>
                </a:solidFill>
                <a:cs typeface="Arial" charset="0"/>
              </a:rPr>
              <a:t>frase</a:t>
            </a:r>
            <a:r>
              <a:rPr lang="es-ES" sz="2400" u="none">
                <a:solidFill>
                  <a:srgbClr val="CCFF99"/>
                </a:solidFill>
                <a:cs typeface="Arial" charset="0"/>
              </a:rPr>
              <a:t>s curtes i envieu-la a </a:t>
            </a:r>
            <a:r>
              <a:rPr lang="ca-ES" sz="1600" u="none">
                <a:solidFill>
                  <a:schemeClr val="bg1"/>
                </a:solidFill>
                <a:latin typeface="Frutiger67-Condensed" pitchFamily="34" charset="0"/>
                <a:hlinkClick r:id="rId6"/>
              </a:rPr>
              <a:t>cancoll@parccollserola.net</a:t>
            </a:r>
            <a:endParaRPr lang="ca-ES" sz="1600" u="none">
              <a:solidFill>
                <a:schemeClr val="bg1"/>
              </a:solidFill>
              <a:latin typeface="Frutiger67-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 build="p" autoUpdateAnimBg="0"/>
      <p:bldP spid="501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2157413"/>
            <a:ext cx="3276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3600">
                <a:solidFill>
                  <a:srgbClr val="669900"/>
                </a:solidFill>
              </a:rPr>
              <a:t>   </a:t>
            </a:r>
            <a:r>
              <a:rPr lang="es-ES">
                <a:solidFill>
                  <a:srgbClr val="E6FFCC"/>
                </a:solidFill>
              </a:rPr>
              <a:t>Com podem saber com són  aquests boscos</a:t>
            </a:r>
            <a:r>
              <a:rPr lang="ca-ES">
                <a:solidFill>
                  <a:srgbClr val="E6FFCC"/>
                </a:solidFill>
              </a:rPr>
              <a:t>?</a:t>
            </a:r>
          </a:p>
        </p:txBody>
      </p:sp>
      <p:pic>
        <p:nvPicPr>
          <p:cNvPr id="7171" name="Picture 7" descr="DSC02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990600"/>
            <a:ext cx="35814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85750" y="2005013"/>
            <a:ext cx="715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4400" u="none">
                <a:solidFill>
                  <a:schemeClr val="bg1"/>
                </a:solidFill>
                <a:latin typeface="Webdings" charset="2"/>
              </a:rPr>
              <a:t>Ñ</a:t>
            </a:r>
          </a:p>
        </p:txBody>
      </p:sp>
      <p:pic>
        <p:nvPicPr>
          <p:cNvPr id="7173" name="Picture 10" descr="Copia de CCfin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446463"/>
            <a:ext cx="3581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78588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7175" name="AutoShape 2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78588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7176" name="Picture 3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6477000"/>
            <a:ext cx="3698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3048000" cy="838200"/>
          </a:xfrm>
        </p:spPr>
        <p:txBody>
          <a:bodyPr/>
          <a:lstStyle/>
          <a:p>
            <a:pPr algn="l" eaLnBrk="1" hangingPunct="1"/>
            <a:r>
              <a:rPr lang="ca-ES" sz="3000">
                <a:solidFill>
                  <a:srgbClr val="A1D700"/>
                </a:solidFill>
              </a:rPr>
              <a:t>Preguntes clau</a:t>
            </a:r>
          </a:p>
        </p:txBody>
      </p:sp>
      <p:sp>
        <p:nvSpPr>
          <p:cNvPr id="7178" name="Text Box 2056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99CC00"/>
                </a:solidFill>
              </a:rPr>
              <a:t>1</a:t>
            </a:r>
            <a:endParaRPr lang="es-ES_tradnl" sz="2000" b="1" u="none">
              <a:solidFill>
                <a:srgbClr val="99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-304800" y="1219200"/>
            <a:ext cx="9448800" cy="91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a-ES" sz="3600">
                <a:solidFill>
                  <a:srgbClr val="99CC00"/>
                </a:solidFill>
              </a:rPr>
              <a:t>	</a:t>
            </a:r>
            <a:r>
              <a:rPr lang="ca-ES" sz="3000">
                <a:solidFill>
                  <a:srgbClr val="99CC00"/>
                </a:solidFill>
              </a:rPr>
              <a:t>Les respostes, les trobareu vosaltres mateix</a:t>
            </a:r>
            <a:r>
              <a:rPr lang="ca-ES" sz="3000">
                <a:solidFill>
                  <a:srgbClr val="99CC00"/>
                </a:solidFill>
                <a:latin typeface="SimSun" pitchFamily="2" charset="-122"/>
              </a:rPr>
              <a:t>@</a:t>
            </a:r>
            <a:r>
              <a:rPr lang="ca-ES" sz="3000">
                <a:solidFill>
                  <a:srgbClr val="99CC00"/>
                </a:solidFill>
              </a:rPr>
              <a:t>s</a:t>
            </a:r>
            <a:endParaRPr lang="ca-ES" sz="3000" b="1">
              <a:solidFill>
                <a:srgbClr val="99CC00"/>
              </a:solidFill>
            </a:endParaRPr>
          </a:p>
        </p:txBody>
      </p:sp>
      <p:sp>
        <p:nvSpPr>
          <p:cNvPr id="34819" name="Rectangle 1027"/>
          <p:cNvSpPr>
            <a:spLocks noChangeArrowheads="1"/>
          </p:cNvSpPr>
          <p:nvPr/>
        </p:nvSpPr>
        <p:spPr bwMode="auto">
          <a:xfrm>
            <a:off x="381000" y="2819400"/>
            <a:ext cx="876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ca-ES" sz="1600" u="none">
                <a:solidFill>
                  <a:srgbClr val="CCFF99"/>
                </a:solidFill>
                <a:hlinkClick r:id="" action="ppaction://hlinkshowjump?jump=nextslide"/>
              </a:rPr>
              <a:t>Treballant en grups</a:t>
            </a:r>
            <a:endParaRPr lang="ca-ES" sz="1600" u="none">
              <a:solidFill>
                <a:srgbClr val="CCFF99"/>
              </a:solidFill>
            </a:endParaRPr>
          </a:p>
        </p:txBody>
      </p:sp>
      <p:sp>
        <p:nvSpPr>
          <p:cNvPr id="8196" name="Rectangle 1028"/>
          <p:cNvSpPr>
            <a:spLocks noChangeArrowheads="1"/>
          </p:cNvSpPr>
          <p:nvPr/>
        </p:nvSpPr>
        <p:spPr bwMode="auto">
          <a:xfrm>
            <a:off x="838200" y="2098675"/>
            <a:ext cx="6916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sz="1800" b="1" u="none">
                <a:solidFill>
                  <a:srgbClr val="CCFF99"/>
                </a:solidFill>
              </a:rPr>
              <a:t>A partir de moltes coses que ja sabeu i de les que aprendreu: </a:t>
            </a:r>
          </a:p>
        </p:txBody>
      </p:sp>
      <p:sp>
        <p:nvSpPr>
          <p:cNvPr id="8197" name="Text Box 1031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34825" name="Rectangle 1033"/>
          <p:cNvSpPr>
            <a:spLocks noChangeArrowheads="1"/>
          </p:cNvSpPr>
          <p:nvPr/>
        </p:nvSpPr>
        <p:spPr bwMode="auto">
          <a:xfrm>
            <a:off x="381000" y="3429000"/>
            <a:ext cx="497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ca-ES" sz="1600" u="none">
                <a:solidFill>
                  <a:srgbClr val="CCFF99"/>
                </a:solidFill>
                <a:hlinkClick r:id="rId4" action="ppaction://hlinksldjump"/>
              </a:rPr>
              <a:t>Investigant sobre el terreny i obtenint dades</a:t>
            </a:r>
            <a:endParaRPr lang="es-ES_tradnl" sz="1600" u="none">
              <a:solidFill>
                <a:srgbClr val="CCFF99"/>
              </a:solidFill>
            </a:endParaRPr>
          </a:p>
        </p:txBody>
      </p:sp>
      <p:sp>
        <p:nvSpPr>
          <p:cNvPr id="34826" name="Rectangle 1034"/>
          <p:cNvSpPr>
            <a:spLocks noChangeArrowheads="1"/>
          </p:cNvSpPr>
          <p:nvPr/>
        </p:nvSpPr>
        <p:spPr bwMode="auto">
          <a:xfrm>
            <a:off x="381000" y="4038600"/>
            <a:ext cx="4786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ca-ES" sz="1600" u="none">
                <a:solidFill>
                  <a:srgbClr val="CCFF99"/>
                </a:solidFill>
                <a:hlinkClick r:id="rId5" action="ppaction://hlinksldjump"/>
              </a:rPr>
              <a:t>Relacionant i comparant les observacions</a:t>
            </a:r>
            <a:endParaRPr lang="es-ES_tradnl" sz="1600" u="none">
              <a:solidFill>
                <a:srgbClr val="CCFF99"/>
              </a:solidFill>
            </a:endParaRPr>
          </a:p>
        </p:txBody>
      </p:sp>
      <p:sp>
        <p:nvSpPr>
          <p:cNvPr id="34827" name="Rectangle 1035"/>
          <p:cNvSpPr>
            <a:spLocks noChangeArrowheads="1"/>
          </p:cNvSpPr>
          <p:nvPr/>
        </p:nvSpPr>
        <p:spPr bwMode="auto">
          <a:xfrm>
            <a:off x="381000" y="4648200"/>
            <a:ext cx="304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ca-ES" sz="1600" u="none">
                <a:solidFill>
                  <a:srgbClr val="CCFF99"/>
                </a:solidFill>
                <a:hlinkClick r:id="rId6" action="ppaction://hlinksldjump"/>
              </a:rPr>
              <a:t>Analitzant els resultats</a:t>
            </a:r>
            <a:endParaRPr lang="es-ES_tradnl" sz="1600" u="none">
              <a:solidFill>
                <a:srgbClr val="CCFF99"/>
              </a:solidFill>
            </a:endParaRPr>
          </a:p>
        </p:txBody>
      </p:sp>
      <p:sp>
        <p:nvSpPr>
          <p:cNvPr id="34828" name="Rectangle 1036"/>
          <p:cNvSpPr>
            <a:spLocks noChangeArrowheads="1"/>
          </p:cNvSpPr>
          <p:nvPr/>
        </p:nvSpPr>
        <p:spPr bwMode="auto">
          <a:xfrm>
            <a:off x="842963" y="5257800"/>
            <a:ext cx="358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a-ES" sz="1600" u="none">
                <a:solidFill>
                  <a:srgbClr val="CCFF99"/>
                </a:solidFill>
              </a:rPr>
              <a:t>     </a:t>
            </a:r>
            <a:r>
              <a:rPr lang="ca-ES" sz="1600" u="none">
                <a:solidFill>
                  <a:srgbClr val="CCFF99"/>
                </a:solidFill>
                <a:hlinkClick r:id="rId7" action="ppaction://hlinksldjump"/>
              </a:rPr>
              <a:t>Valorant  el paper de la vegetació</a:t>
            </a:r>
            <a:endParaRPr lang="es-ES_tradnl" sz="1600" u="none">
              <a:solidFill>
                <a:srgbClr val="CCFF99"/>
              </a:solidFill>
            </a:endParaRPr>
          </a:p>
        </p:txBody>
      </p:sp>
      <p:sp>
        <p:nvSpPr>
          <p:cNvPr id="8202" name="AutoShape 10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203" name="AutoShape 104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8204" name="Picture 104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2060"/>
          <p:cNvSpPr txBox="1">
            <a:spLocks noChangeArrowheads="1"/>
          </p:cNvSpPr>
          <p:nvPr/>
        </p:nvSpPr>
        <p:spPr bwMode="auto">
          <a:xfrm>
            <a:off x="-76200" y="685800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5" grpId="0" build="p" autoUpdateAnimBg="0"/>
      <p:bldP spid="34826" grpId="0" build="p" autoUpdateAnimBg="0"/>
      <p:bldP spid="34827" grpId="0" build="p" autoUpdateAnimBg="0"/>
      <p:bldP spid="3482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-152400" y="1295400"/>
            <a:ext cx="4876800" cy="609600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ca-ES">
                <a:solidFill>
                  <a:srgbClr val="CCFF99"/>
                </a:solidFill>
              </a:rPr>
              <a:t>Treballant en grups</a:t>
            </a:r>
            <a:endParaRPr lang="ca-ES" sz="2000"/>
          </a:p>
        </p:txBody>
      </p:sp>
      <p:sp>
        <p:nvSpPr>
          <p:cNvPr id="9219" name="Text Box 2051"/>
          <p:cNvSpPr txBox="1">
            <a:spLocks noChangeArrowheads="1"/>
          </p:cNvSpPr>
          <p:nvPr/>
        </p:nvSpPr>
        <p:spPr bwMode="auto">
          <a:xfrm>
            <a:off x="381000" y="1965325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600" u="none">
                <a:solidFill>
                  <a:srgbClr val="CCFF99"/>
                </a:solidFill>
              </a:rPr>
              <a:t>Quan es treballa en grup es poden fer més coses en menys temps.</a:t>
            </a:r>
          </a:p>
          <a:p>
            <a:r>
              <a:rPr lang="ca-ES" sz="1600" u="none">
                <a:solidFill>
                  <a:srgbClr val="CCFF99"/>
                </a:solidFill>
              </a:rPr>
              <a:t>Només cal organitzar-se bé.</a:t>
            </a:r>
          </a:p>
          <a:p>
            <a:endParaRPr lang="ca-ES" sz="2000" u="none"/>
          </a:p>
        </p:txBody>
      </p:sp>
      <p:sp>
        <p:nvSpPr>
          <p:cNvPr id="35845" name="Rectangle 2053"/>
          <p:cNvSpPr>
            <a:spLocks noChangeArrowheads="1"/>
          </p:cNvSpPr>
          <p:nvPr/>
        </p:nvSpPr>
        <p:spPr bwMode="auto">
          <a:xfrm>
            <a:off x="609600" y="32004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a-ES" sz="200" u="none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ca-ES" sz="2000" u="none">
                <a:solidFill>
                  <a:schemeClr val="hlink"/>
                </a:solidFill>
              </a:rPr>
              <a:t>· </a:t>
            </a:r>
            <a:r>
              <a:rPr lang="ca-ES" sz="1600" b="1" u="none">
                <a:solidFill>
                  <a:schemeClr val="hlink"/>
                </a:solidFill>
              </a:rPr>
              <a:t>cada grup </a:t>
            </a:r>
            <a:r>
              <a:rPr lang="ca-ES" sz="1600" u="none">
                <a:solidFill>
                  <a:schemeClr val="hlink"/>
                </a:solidFill>
              </a:rPr>
              <a:t>ha d’estar format per </a:t>
            </a:r>
            <a:r>
              <a:rPr lang="ca-ES" sz="1600" b="1" u="none">
                <a:solidFill>
                  <a:schemeClr val="hlink"/>
                </a:solidFill>
              </a:rPr>
              <a:t>5 - 8</a:t>
            </a:r>
            <a:r>
              <a:rPr lang="ca-ES" sz="1600" u="none">
                <a:solidFill>
                  <a:schemeClr val="hlink"/>
                </a:solidFill>
              </a:rPr>
              <a:t> </a:t>
            </a:r>
            <a:r>
              <a:rPr lang="ca-ES" sz="1600" b="1" u="none">
                <a:solidFill>
                  <a:schemeClr val="hlink"/>
                </a:solidFill>
              </a:rPr>
              <a:t>persones</a:t>
            </a:r>
            <a:r>
              <a:rPr lang="ca-ES" sz="1600" u="none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35846" name="Rectangle 2054"/>
          <p:cNvSpPr>
            <a:spLocks noChangeArrowheads="1"/>
          </p:cNvSpPr>
          <p:nvPr/>
        </p:nvSpPr>
        <p:spPr bwMode="auto">
          <a:xfrm>
            <a:off x="381000" y="2743200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800" u="none">
                <a:solidFill>
                  <a:schemeClr val="hlink"/>
                </a:solidFill>
              </a:rPr>
              <a:t>Per fer aquest estudi:</a:t>
            </a:r>
          </a:p>
        </p:txBody>
      </p:sp>
      <p:sp>
        <p:nvSpPr>
          <p:cNvPr id="9222" name="Text Box 2057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1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9223" name="Text Box 2060"/>
          <p:cNvSpPr txBox="1">
            <a:spLocks noChangeArrowheads="1"/>
          </p:cNvSpPr>
          <p:nvPr/>
        </p:nvSpPr>
        <p:spPr bwMode="auto">
          <a:xfrm>
            <a:off x="-76200" y="685800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2</a:t>
            </a:r>
          </a:p>
        </p:txBody>
      </p:sp>
      <p:sp>
        <p:nvSpPr>
          <p:cNvPr id="35854" name="Rectangle 2062"/>
          <p:cNvSpPr>
            <a:spLocks noChangeArrowheads="1"/>
          </p:cNvSpPr>
          <p:nvPr/>
        </p:nvSpPr>
        <p:spPr bwMode="auto">
          <a:xfrm>
            <a:off x="609600" y="384175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u="none">
                <a:solidFill>
                  <a:schemeClr val="hlink"/>
                </a:solidFill>
              </a:rPr>
              <a:t>· cada persona ha de tenir unes </a:t>
            </a:r>
            <a:r>
              <a:rPr lang="ca-ES" sz="1600" b="1" u="none">
                <a:solidFill>
                  <a:schemeClr val="hlink"/>
                </a:solidFill>
                <a:hlinkClick r:id="rId4" action="ppaction://hlinksldjump"/>
              </a:rPr>
              <a:t>tasques</a:t>
            </a:r>
            <a:r>
              <a:rPr lang="ca-ES" sz="1600" u="none">
                <a:solidFill>
                  <a:schemeClr val="hlink"/>
                </a:solidFill>
              </a:rPr>
              <a:t> de les quals n’és responsable</a:t>
            </a:r>
            <a:r>
              <a:rPr lang="ca-ES" sz="2000" u="none">
                <a:solidFill>
                  <a:schemeClr val="hlink"/>
                </a:solidFill>
              </a:rPr>
              <a:t>.</a:t>
            </a:r>
            <a:endParaRPr lang="es-ES_tradnl" sz="2000" u="none">
              <a:solidFill>
                <a:schemeClr val="hlink"/>
              </a:solidFill>
            </a:endParaRPr>
          </a:p>
        </p:txBody>
      </p:sp>
      <p:sp>
        <p:nvSpPr>
          <p:cNvPr id="35855" name="Rectangle 2063"/>
          <p:cNvSpPr>
            <a:spLocks noChangeArrowheads="1"/>
          </p:cNvSpPr>
          <p:nvPr/>
        </p:nvSpPr>
        <p:spPr bwMode="auto">
          <a:xfrm>
            <a:off x="609600" y="4359275"/>
            <a:ext cx="690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u="none">
                <a:solidFill>
                  <a:schemeClr val="hlink"/>
                </a:solidFill>
              </a:rPr>
              <a:t>· </a:t>
            </a:r>
            <a:r>
              <a:rPr lang="ca-ES" sz="1600" u="none">
                <a:solidFill>
                  <a:schemeClr val="hlink"/>
                </a:solidFill>
              </a:rPr>
              <a:t>després de realitzar-les, tothom ha d’</a:t>
            </a:r>
            <a:r>
              <a:rPr lang="ca-ES" sz="1600" b="1" u="none">
                <a:solidFill>
                  <a:schemeClr val="hlink"/>
                </a:solidFill>
              </a:rPr>
              <a:t>anotar totes les dades trobades</a:t>
            </a:r>
            <a:r>
              <a:rPr lang="ca-ES" sz="1600" u="none">
                <a:solidFill>
                  <a:schemeClr val="hlink"/>
                </a:solidFill>
              </a:rPr>
              <a:t>. </a:t>
            </a:r>
            <a:endParaRPr lang="es-ES_tradnl" sz="1600" u="none">
              <a:solidFill>
                <a:schemeClr val="hlink"/>
              </a:solidFill>
            </a:endParaRPr>
          </a:p>
        </p:txBody>
      </p:sp>
      <p:sp>
        <p:nvSpPr>
          <p:cNvPr id="35856" name="Rectangle 2064"/>
          <p:cNvSpPr>
            <a:spLocks noChangeArrowheads="1"/>
          </p:cNvSpPr>
          <p:nvPr/>
        </p:nvSpPr>
        <p:spPr bwMode="auto">
          <a:xfrm>
            <a:off x="609600" y="4892675"/>
            <a:ext cx="6632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u="none">
                <a:solidFill>
                  <a:schemeClr val="hlink"/>
                </a:solidFill>
              </a:rPr>
              <a:t>· cada persona pot ajudar i ser ajudada pels altres membres del grup. </a:t>
            </a:r>
            <a:endParaRPr lang="es-ES_tradnl" sz="1600" u="none">
              <a:solidFill>
                <a:schemeClr val="hlink"/>
              </a:solidFill>
            </a:endParaRPr>
          </a:p>
        </p:txBody>
      </p:sp>
      <p:sp>
        <p:nvSpPr>
          <p:cNvPr id="35857" name="Rectangle 2065"/>
          <p:cNvSpPr>
            <a:spLocks noChangeArrowheads="1"/>
          </p:cNvSpPr>
          <p:nvPr/>
        </p:nvSpPr>
        <p:spPr bwMode="auto">
          <a:xfrm>
            <a:off x="609600" y="5365750"/>
            <a:ext cx="6548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600" u="none">
                <a:solidFill>
                  <a:schemeClr val="hlink"/>
                </a:solidFill>
              </a:rPr>
              <a:t>· els materials i aparells són responsabilitat de cada membre del grup.</a:t>
            </a:r>
            <a:endParaRPr lang="es-ES_tradnl" sz="1600" u="none">
              <a:solidFill>
                <a:schemeClr val="hlink"/>
              </a:solidFill>
            </a:endParaRPr>
          </a:p>
        </p:txBody>
      </p:sp>
      <p:sp>
        <p:nvSpPr>
          <p:cNvPr id="9228" name="Text Box 2066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pic>
        <p:nvPicPr>
          <p:cNvPr id="9229" name="Picture 2052" descr="P101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04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AutoShape 207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9231" name="AutoShape 207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9232" name="Picture 207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  <p:bldP spid="35846" grpId="0" build="p" autoUpdateAnimBg="0"/>
      <p:bldP spid="35854" grpId="0" build="p" autoUpdateAnimBg="0"/>
      <p:bldP spid="35855" grpId="0" build="p" autoUpdateAnimBg="0"/>
      <p:bldP spid="35856" grpId="0" build="p" autoUpdateAnimBg="0"/>
      <p:bldP spid="358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-152400" y="1066800"/>
            <a:ext cx="8839200" cy="68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a-ES" sz="700" b="1">
              <a:solidFill>
                <a:srgbClr val="99CC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ca-ES" sz="700">
              <a:solidFill>
                <a:schemeClr val="folHlink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ca-ES" sz="2400">
                <a:solidFill>
                  <a:srgbClr val="CCFF99"/>
                </a:solidFill>
              </a:rPr>
              <a:t>Investigant sobre el terreny i obtenint dades</a:t>
            </a:r>
          </a:p>
        </p:txBody>
      </p:sp>
      <p:pic>
        <p:nvPicPr>
          <p:cNvPr id="10243" name="Picture 1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41538"/>
            <a:ext cx="35814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45" descr="Pprenentnotessu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76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Rectangle 1046"/>
          <p:cNvSpPr>
            <a:spLocks noChangeArrowheads="1"/>
          </p:cNvSpPr>
          <p:nvPr/>
        </p:nvSpPr>
        <p:spPr bwMode="auto">
          <a:xfrm>
            <a:off x="1143000" y="4924425"/>
            <a:ext cx="3716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u="none">
                <a:solidFill>
                  <a:srgbClr val="CCFF99"/>
                </a:solidFill>
              </a:rPr>
              <a:t>Cal seleccionar bé les dades que prenem. </a:t>
            </a:r>
          </a:p>
          <a:p>
            <a:r>
              <a:rPr lang="ca-ES" sz="1200" u="none">
                <a:solidFill>
                  <a:srgbClr val="CCFF99"/>
                </a:solidFill>
              </a:rPr>
              <a:t>Han de ser significatives i correctes, sinó arribarem a conclusions molt parcials o equivocades.</a:t>
            </a:r>
          </a:p>
        </p:txBody>
      </p:sp>
      <p:sp>
        <p:nvSpPr>
          <p:cNvPr id="10246" name="Text Box 1049"/>
          <p:cNvSpPr txBox="1">
            <a:spLocks noChangeArrowheads="1"/>
          </p:cNvSpPr>
          <p:nvPr/>
        </p:nvSpPr>
        <p:spPr bwMode="auto">
          <a:xfrm>
            <a:off x="-76200" y="13096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u="none">
                <a:solidFill>
                  <a:srgbClr val="CCFF99"/>
                </a:solidFill>
              </a:rPr>
              <a:t>2</a:t>
            </a:r>
            <a:endParaRPr lang="es-ES_tradnl" sz="2800" b="1" u="none">
              <a:solidFill>
                <a:srgbClr val="808000"/>
              </a:solidFill>
            </a:endParaRPr>
          </a:p>
        </p:txBody>
      </p:sp>
      <p:sp>
        <p:nvSpPr>
          <p:cNvPr id="10247" name="Text Box 1051"/>
          <p:cNvSpPr txBox="1">
            <a:spLocks noChangeArrowheads="1"/>
          </p:cNvSpPr>
          <p:nvPr/>
        </p:nvSpPr>
        <p:spPr bwMode="auto">
          <a:xfrm>
            <a:off x="-76200" y="685800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 b="1" u="none">
                <a:solidFill>
                  <a:srgbClr val="99CC00"/>
                </a:solidFill>
              </a:rPr>
              <a:t>2</a:t>
            </a:r>
          </a:p>
        </p:txBody>
      </p:sp>
      <p:sp>
        <p:nvSpPr>
          <p:cNvPr id="10248" name="Text Box 1052"/>
          <p:cNvSpPr txBox="1">
            <a:spLocks noChangeArrowheads="1"/>
          </p:cNvSpPr>
          <p:nvPr/>
        </p:nvSpPr>
        <p:spPr bwMode="auto">
          <a:xfrm>
            <a:off x="-76200" y="103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 u="none">
                <a:solidFill>
                  <a:srgbClr val="669900"/>
                </a:solidFill>
              </a:rPr>
              <a:t>1</a:t>
            </a:r>
          </a:p>
        </p:txBody>
      </p:sp>
      <p:sp>
        <p:nvSpPr>
          <p:cNvPr id="10249" name="AutoShape 10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5063" y="6486525"/>
            <a:ext cx="347662" cy="327025"/>
          </a:xfrm>
          <a:prstGeom prst="actionButtonForwardNext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0250" name="AutoShape 106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500563" y="6486525"/>
            <a:ext cx="349250" cy="327025"/>
          </a:xfrm>
          <a:prstGeom prst="actionButtonBackPrevious">
            <a:avLst/>
          </a:prstGeom>
          <a:solidFill>
            <a:srgbClr val="E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0251" name="Picture 106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6484938"/>
            <a:ext cx="36988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build="p" autoUpdateAnimBg="0"/>
    </p:bldLst>
  </p:timing>
</p:sld>
</file>

<file path=ppt/theme/theme1.xml><?xml version="1.0" encoding="utf-8"?>
<a:theme xmlns:a="http://schemas.openxmlformats.org/drawingml/2006/main" name="PpointMestre_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DDDDD"/>
      </a:hlink>
      <a:folHlink>
        <a:srgbClr val="DDDDDD"/>
      </a:folHlink>
    </a:clrScheme>
    <a:fontScheme name="PpointMestre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1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1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ointMest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ointMest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ointMest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ointMest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ointMest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ointMest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ointMest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ointMest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ointMest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ointMest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ointMest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ointMest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3923</TotalTime>
  <Words>1398</Words>
  <Application>Microsoft Office PowerPoint</Application>
  <PresentationFormat>Presentación en pantalla (4:3)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Frutiger57-Condensed</vt:lpstr>
      <vt:lpstr>Frutiger67-Condensed</vt:lpstr>
      <vt:lpstr>Times</vt:lpstr>
      <vt:lpstr>Webdings</vt:lpstr>
      <vt:lpstr>PpointMestre_1</vt:lpstr>
      <vt:lpstr>Descoberta de la vegetació</vt:lpstr>
      <vt:lpstr>Presentación de PowerPoint</vt:lpstr>
      <vt:lpstr>Índex</vt:lpstr>
      <vt:lpstr>Preguntes clau </vt:lpstr>
      <vt:lpstr>Preguntes clau</vt:lpstr>
      <vt:lpstr>Preguntes clau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Consorci del parc de Collserola</dc:creator>
  <cp:lastModifiedBy>Tomo Lomo</cp:lastModifiedBy>
  <cp:revision>144</cp:revision>
  <dcterms:created xsi:type="dcterms:W3CDTF">2005-11-28T08:19:55Z</dcterms:created>
  <dcterms:modified xsi:type="dcterms:W3CDTF">2019-02-09T17:43:38Z</dcterms:modified>
</cp:coreProperties>
</file>