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</p:sldIdLst>
  <p:sldSz cy="6858000" cx="9144000"/>
  <p:notesSz cx="6797675" cy="9926625"/>
  <p:embeddedFontLst>
    <p:embeddedFont>
      <p:font typeface="Amatic SC"/>
      <p:regular r:id="rId53"/>
      <p:bold r:id="rId54"/>
    </p:embeddedFont>
    <p:embeddedFont>
      <p:font typeface="Source Code Pro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59" roundtripDataSignature="AMtx7mg+mZk1TFSBeW+w/CYe8OIj/t8O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96BF65D-1AA4-42D5-BBA2-CEBC8634370C}">
  <a:tblStyle styleId="{496BF65D-1AA4-42D5-BBA2-CEBC8634370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2945D505-3F95-4C36-9863-3CC3DC1FF3B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DEEE8"/>
          </a:solidFill>
        </a:fill>
      </a:tcStyle>
    </a:wholeTbl>
    <a:band1H>
      <a:tcTxStyle b="off" i="off"/>
      <a:tcStyle>
        <a:fill>
          <a:solidFill>
            <a:srgbClr val="FCDCCE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CDCCE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</a:neCell>
    <a:nwCell>
      <a:tcTxStyle b="off" i="off"/>
    </a:nwCell>
  </a:tblStyle>
  <a:tblStyle styleId="{D6B85EB8-BE02-4AF0-BD04-02E233DDD015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3A709599-5066-41A1-8702-88BA97BA3BE5}" styleName="Table_3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font" Target="fonts/AmaticSC-regular.fntdata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SourceCodePro-regular.fntdata"/><Relationship Id="rId10" Type="http://schemas.openxmlformats.org/officeDocument/2006/relationships/slide" Target="slides/slide4.xml"/><Relationship Id="rId54" Type="http://schemas.openxmlformats.org/officeDocument/2006/relationships/font" Target="fonts/AmaticSC-bold.fntdata"/><Relationship Id="rId13" Type="http://schemas.openxmlformats.org/officeDocument/2006/relationships/slide" Target="slides/slide7.xml"/><Relationship Id="rId57" Type="http://schemas.openxmlformats.org/officeDocument/2006/relationships/font" Target="fonts/SourceCodePro-italic.fntdata"/><Relationship Id="rId12" Type="http://schemas.openxmlformats.org/officeDocument/2006/relationships/slide" Target="slides/slide6.xml"/><Relationship Id="rId56" Type="http://schemas.openxmlformats.org/officeDocument/2006/relationships/font" Target="fonts/SourceCodePro-bold.fntdata"/><Relationship Id="rId15" Type="http://schemas.openxmlformats.org/officeDocument/2006/relationships/slide" Target="slides/slide9.xml"/><Relationship Id="rId59" Type="http://customschemas.google.com/relationships/presentationmetadata" Target="metadata"/><Relationship Id="rId14" Type="http://schemas.openxmlformats.org/officeDocument/2006/relationships/slide" Target="slides/slide8.xml"/><Relationship Id="rId58" Type="http://schemas.openxmlformats.org/officeDocument/2006/relationships/font" Target="fonts/SourceCodePr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2945346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760" y="1"/>
            <a:ext cx="2945346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4" y="4715941"/>
            <a:ext cx="5438768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731"/>
            <a:ext cx="294534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760" y="9428731"/>
            <a:ext cx="294534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a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7ef3241b9d_0_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g37ef3241b9d_0_0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g37ef3241b9d_0_0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ef3241b9d_0_51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7ef3241b9d_0_51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37ef3241b9d_0_51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ef3241b9d_0_57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7ef3241b9d_0_57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37ef3241b9d_0_57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01fd77ad5_0_8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f01fd77ad5_0_85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f01fd77ad5_0_85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00eff59549_0_2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300eff59549_0_20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300eff59549_0_20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0eff59549_0_33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300eff59549_0_33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300eff59549_0_33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0eff59549_0_45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300eff59549_0_45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300eff59549_0_45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fe1cd610cd_0_161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2fe1cd610cd_0_161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g2fe1cd610cd_0_161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679454" y="4715941"/>
            <a:ext cx="5438768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12:notes"/>
          <p:cNvSpPr txBox="1"/>
          <p:nvPr>
            <p:ph idx="12" type="sldNum"/>
          </p:nvPr>
        </p:nvSpPr>
        <p:spPr>
          <a:xfrm>
            <a:off x="3850760" y="9428731"/>
            <a:ext cx="294534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27:notes"/>
          <p:cNvSpPr txBox="1"/>
          <p:nvPr>
            <p:ph idx="1" type="body"/>
          </p:nvPr>
        </p:nvSpPr>
        <p:spPr>
          <a:xfrm>
            <a:off x="679454" y="4715941"/>
            <a:ext cx="5438768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27:notes"/>
          <p:cNvSpPr txBox="1"/>
          <p:nvPr>
            <p:ph idx="12" type="sldNum"/>
          </p:nvPr>
        </p:nvSpPr>
        <p:spPr>
          <a:xfrm>
            <a:off x="3850760" y="9428731"/>
            <a:ext cx="294534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07f525a69_0_3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f07f525a69_0_37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f07f525a69_0_37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79454" y="4715941"/>
            <a:ext cx="5438768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p2:notes"/>
          <p:cNvSpPr txBox="1"/>
          <p:nvPr>
            <p:ph idx="12" type="sldNum"/>
          </p:nvPr>
        </p:nvSpPr>
        <p:spPr>
          <a:xfrm>
            <a:off x="3850760" y="9428731"/>
            <a:ext cx="294534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7ef3241b9d_0_19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37ef3241b9d_0_19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37ef3241b9d_0_19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30:notes"/>
          <p:cNvSpPr txBox="1"/>
          <p:nvPr>
            <p:ph idx="1" type="body"/>
          </p:nvPr>
        </p:nvSpPr>
        <p:spPr>
          <a:xfrm>
            <a:off x="679454" y="4715941"/>
            <a:ext cx="5438768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30:notes"/>
          <p:cNvSpPr txBox="1"/>
          <p:nvPr>
            <p:ph idx="12" type="sldNum"/>
          </p:nvPr>
        </p:nvSpPr>
        <p:spPr>
          <a:xfrm>
            <a:off x="3850760" y="9428731"/>
            <a:ext cx="294534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07f525a69_0_5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f07f525a69_0_55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gf07f525a69_0_55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f07f525a69_0_4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f07f525a69_0_46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f07f525a69_0_46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f01fd77ad5_0_4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f01fd77ad5_0_48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gf01fd77ad5_0_48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f07f525a69_0_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f07f525a69_0_0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gf07f525a69_0_0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fe26051082_3_11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2fe26051082_3_11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g2fe26051082_3_11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39394ac612_0_9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g139394ac612_0_9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g139394ac612_0_9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7ef3241b9d_0_3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37ef3241b9d_0_36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g37ef3241b9d_0_36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36:notes"/>
          <p:cNvSpPr txBox="1"/>
          <p:nvPr>
            <p:ph idx="1" type="body"/>
          </p:nvPr>
        </p:nvSpPr>
        <p:spPr>
          <a:xfrm>
            <a:off x="679454" y="4715941"/>
            <a:ext cx="5438768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p36:notes"/>
          <p:cNvSpPr txBox="1"/>
          <p:nvPr>
            <p:ph idx="12" type="sldNum"/>
          </p:nvPr>
        </p:nvSpPr>
        <p:spPr>
          <a:xfrm>
            <a:off x="3850760" y="9428731"/>
            <a:ext cx="294534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9:notes"/>
          <p:cNvSpPr txBox="1"/>
          <p:nvPr>
            <p:ph idx="1" type="body"/>
          </p:nvPr>
        </p:nvSpPr>
        <p:spPr>
          <a:xfrm>
            <a:off x="679454" y="4715941"/>
            <a:ext cx="5438768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9:notes"/>
          <p:cNvSpPr txBox="1"/>
          <p:nvPr>
            <p:ph idx="12" type="sldNum"/>
          </p:nvPr>
        </p:nvSpPr>
        <p:spPr>
          <a:xfrm>
            <a:off x="3850760" y="9428731"/>
            <a:ext cx="294534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32:notes"/>
          <p:cNvSpPr txBox="1"/>
          <p:nvPr>
            <p:ph idx="1" type="body"/>
          </p:nvPr>
        </p:nvSpPr>
        <p:spPr>
          <a:xfrm>
            <a:off x="679454" y="4715941"/>
            <a:ext cx="5438768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p32:notes"/>
          <p:cNvSpPr txBox="1"/>
          <p:nvPr>
            <p:ph idx="12" type="sldNum"/>
          </p:nvPr>
        </p:nvSpPr>
        <p:spPr>
          <a:xfrm>
            <a:off x="3850760" y="9428731"/>
            <a:ext cx="294534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f01fd77ad5_0_17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gf01fd77ad5_0_17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gf01fd77ad5_0_17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7ef3241b9d_0_8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g37ef3241b9d_0_82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8" name="Google Shape;368;g37ef3241b9d_0_82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fe26051082_3_19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g2fe26051082_3_19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g2fe26051082_3_19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7ef3241b9d_0_9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37ef3241b9d_0_92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g37ef3241b9d_0_92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f01fd77ad5_0_2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f01fd77ad5_0_29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gf01fd77ad5_0_29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f01fd77ad5_0_3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gf01fd77ad5_0_38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gf01fd77ad5_0_38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42:notes"/>
          <p:cNvSpPr txBox="1"/>
          <p:nvPr>
            <p:ph idx="1" type="body"/>
          </p:nvPr>
        </p:nvSpPr>
        <p:spPr>
          <a:xfrm>
            <a:off x="679454" y="4715941"/>
            <a:ext cx="5438768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p42:notes"/>
          <p:cNvSpPr txBox="1"/>
          <p:nvPr>
            <p:ph idx="12" type="sldNum"/>
          </p:nvPr>
        </p:nvSpPr>
        <p:spPr>
          <a:xfrm>
            <a:off x="3850760" y="9428731"/>
            <a:ext cx="294534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fe26051082_3_27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g2fe26051082_3_27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g2fe26051082_3_27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7de3aa6c0f_0_9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g27de3aa6c0f_0_9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2" name="Google Shape;432;g27de3aa6c0f_0_9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0:notes"/>
          <p:cNvSpPr txBox="1"/>
          <p:nvPr>
            <p:ph idx="1" type="body"/>
          </p:nvPr>
        </p:nvSpPr>
        <p:spPr>
          <a:xfrm>
            <a:off x="679454" y="4715941"/>
            <a:ext cx="5438768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0:notes"/>
          <p:cNvSpPr txBox="1"/>
          <p:nvPr>
            <p:ph idx="12" type="sldNum"/>
          </p:nvPr>
        </p:nvSpPr>
        <p:spPr>
          <a:xfrm>
            <a:off x="3850760" y="9428731"/>
            <a:ext cx="294534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7de3aa6c0f_0_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g27de3aa6c0f_0_0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g27de3aa6c0f_0_0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534a530912_0_9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g1534a530912_0_9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1" name="Google Shape;451;g1534a530912_0_9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21c8be613_0_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g1521c8be613_0_0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4" name="Google Shape;464;g1521c8be613_0_0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7ef3241b9d_0_63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7ef3241b9d_0_63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37ef3241b9d_0_63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7ef3241b9d_0_71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7ef3241b9d_0_71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g37ef3241b9d_0_71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f07f525a69_0_9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gf07f525a69_0_9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4" name="Google Shape;494;gf07f525a69_0_9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54359a46c9_1_15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g154359a46c9_1_15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5" name="Google Shape;505;g154359a46c9_1_15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01fd77ad5_0_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f01fd77ad5_0_0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f01fd77ad5_0_0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3:notes"/>
          <p:cNvSpPr txBox="1"/>
          <p:nvPr>
            <p:ph idx="1" type="body"/>
          </p:nvPr>
        </p:nvSpPr>
        <p:spPr>
          <a:xfrm>
            <a:off x="679454" y="4715941"/>
            <a:ext cx="5438768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13:notes"/>
          <p:cNvSpPr txBox="1"/>
          <p:nvPr>
            <p:ph idx="12" type="sldNum"/>
          </p:nvPr>
        </p:nvSpPr>
        <p:spPr>
          <a:xfrm>
            <a:off x="3850760" y="9428731"/>
            <a:ext cx="294534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6:notes"/>
          <p:cNvSpPr txBox="1"/>
          <p:nvPr>
            <p:ph idx="1" type="body"/>
          </p:nvPr>
        </p:nvSpPr>
        <p:spPr>
          <a:xfrm>
            <a:off x="679454" y="4715941"/>
            <a:ext cx="5438768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16:notes"/>
          <p:cNvSpPr txBox="1"/>
          <p:nvPr>
            <p:ph idx="12" type="sldNum"/>
          </p:nvPr>
        </p:nvSpPr>
        <p:spPr>
          <a:xfrm>
            <a:off x="3850760" y="9428731"/>
            <a:ext cx="294534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79454" y="4715941"/>
            <a:ext cx="5438768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3:notes"/>
          <p:cNvSpPr txBox="1"/>
          <p:nvPr>
            <p:ph idx="12" type="sldNum"/>
          </p:nvPr>
        </p:nvSpPr>
        <p:spPr>
          <a:xfrm>
            <a:off x="3850760" y="9428731"/>
            <a:ext cx="294534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7ef3241b9d_0_45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7ef3241b9d_0_45:notes"/>
          <p:cNvSpPr txBox="1"/>
          <p:nvPr>
            <p:ph idx="1" type="body"/>
          </p:nvPr>
        </p:nvSpPr>
        <p:spPr>
          <a:xfrm>
            <a:off x="679454" y="4715941"/>
            <a:ext cx="5438700" cy="4467000"/>
          </a:xfrm>
          <a:prstGeom prst="rect">
            <a:avLst/>
          </a:prstGeom>
        </p:spPr>
        <p:txBody>
          <a:bodyPr anchorCtr="0" anchor="t" bIns="45275" lIns="90575" spcFirstLastPara="1" rIns="90575" wrap="square" tIns="45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37ef3241b9d_0_45:notes"/>
          <p:cNvSpPr txBox="1"/>
          <p:nvPr>
            <p:ph idx="12" type="sldNum"/>
          </p:nvPr>
        </p:nvSpPr>
        <p:spPr>
          <a:xfrm>
            <a:off x="3850760" y="9428731"/>
            <a:ext cx="2945400" cy="496200"/>
          </a:xfrm>
          <a:prstGeom prst="rect">
            <a:avLst/>
          </a:prstGeom>
        </p:spPr>
        <p:txBody>
          <a:bodyPr anchorCtr="0" anchor="b" bIns="45275" lIns="90575" spcFirstLastPara="1" rIns="90575" wrap="square" tIns="45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fe1cd610cd_0_112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g2fe1cd610cd_0_112"/>
          <p:cNvSpPr txBox="1"/>
          <p:nvPr>
            <p:ph type="ctrTitle"/>
          </p:nvPr>
        </p:nvSpPr>
        <p:spPr>
          <a:xfrm>
            <a:off x="311700" y="522867"/>
            <a:ext cx="8520600" cy="3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6" name="Google Shape;16;g2fe1cd610cd_0_112"/>
          <p:cNvSpPr txBox="1"/>
          <p:nvPr>
            <p:ph idx="1" type="subTitle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g2fe1cd610cd_0_1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e1cd610cd_0_149"/>
          <p:cNvSpPr txBox="1"/>
          <p:nvPr>
            <p:ph hasCustomPrompt="1" type="title"/>
          </p:nvPr>
        </p:nvSpPr>
        <p:spPr>
          <a:xfrm>
            <a:off x="311700" y="1653700"/>
            <a:ext cx="85206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g2fe1cd610cd_0_149"/>
          <p:cNvSpPr txBox="1"/>
          <p:nvPr>
            <p:ph idx="1" type="body"/>
          </p:nvPr>
        </p:nvSpPr>
        <p:spPr>
          <a:xfrm>
            <a:off x="311700" y="44061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3" name="Google Shape;53;g2fe1cd610cd_0_14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e1cd610cd_0_15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e1cd610cd_0_1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2fe1cd610cd_0_15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g2fe1cd610cd_0_15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g2fe1cd610cd_0_15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g2fe1cd610cd_0_15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fe1cd610cd_0_117"/>
          <p:cNvSpPr txBox="1"/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g2fe1cd610cd_0_1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fe1cd610cd_0_120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g2fe1cd610cd_0_120"/>
          <p:cNvSpPr txBox="1"/>
          <p:nvPr>
            <p:ph idx="1" type="body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g2fe1cd610cd_0_1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e1cd610cd_0_124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g2fe1cd610cd_0_124"/>
          <p:cNvSpPr txBox="1"/>
          <p:nvPr>
            <p:ph idx="1" type="body"/>
          </p:nvPr>
        </p:nvSpPr>
        <p:spPr>
          <a:xfrm>
            <a:off x="311700" y="1638233"/>
            <a:ext cx="39999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g2fe1cd610cd_0_124"/>
          <p:cNvSpPr txBox="1"/>
          <p:nvPr>
            <p:ph idx="2" type="body"/>
          </p:nvPr>
        </p:nvSpPr>
        <p:spPr>
          <a:xfrm>
            <a:off x="4832400" y="1638233"/>
            <a:ext cx="39999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g2fe1cd610cd_0_1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fe1cd610cd_0_129"/>
          <p:cNvSpPr txBox="1"/>
          <p:nvPr>
            <p:ph type="title"/>
          </p:nvPr>
        </p:nvSpPr>
        <p:spPr>
          <a:xfrm>
            <a:off x="304800" y="412467"/>
            <a:ext cx="85377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2" name="Google Shape;32;g2fe1cd610cd_0_1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fe1cd610cd_0_132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5" name="Google Shape;35;g2fe1cd610cd_0_132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g2fe1cd610cd_0_13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fe1cd610cd_0_136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g2fe1cd610cd_0_1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fe1cd610cd_0_139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g2fe1cd610cd_0_13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g2fe1cd610cd_0_139"/>
          <p:cNvSpPr txBox="1"/>
          <p:nvPr>
            <p:ph type="title"/>
          </p:nvPr>
        </p:nvSpPr>
        <p:spPr>
          <a:xfrm>
            <a:off x="265500" y="1441867"/>
            <a:ext cx="4045200" cy="22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4" name="Google Shape;44;g2fe1cd610cd_0_139"/>
          <p:cNvSpPr txBox="1"/>
          <p:nvPr>
            <p:ph idx="1" type="subTitle"/>
          </p:nvPr>
        </p:nvSpPr>
        <p:spPr>
          <a:xfrm>
            <a:off x="265500" y="3793630"/>
            <a:ext cx="40452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5" name="Google Shape;45;g2fe1cd610cd_0_13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6" name="Google Shape;46;g2fe1cd610cd_0_13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fe1cd610cd_0_146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9" name="Google Shape;49;g2fe1cd610cd_0_14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e1cd610cd_0_108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1" name="Google Shape;11;g2fe1cd610cd_0_108"/>
          <p:cNvSpPr txBox="1"/>
          <p:nvPr>
            <p:ph idx="1" type="body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2" name="Google Shape;12;g2fe1cd610cd_0_10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judit.boix@castelldelquer.cat" TargetMode="External"/><Relationship Id="rId4" Type="http://schemas.openxmlformats.org/officeDocument/2006/relationships/hyperlink" Target="mailto:ez@castelldelquer.cat" TargetMode="External"/><Relationship Id="rId9" Type="http://schemas.openxmlformats.org/officeDocument/2006/relationships/hyperlink" Target="mailto:ricard.torres@castelldelquer.cat" TargetMode="External"/><Relationship Id="rId5" Type="http://schemas.openxmlformats.org/officeDocument/2006/relationships/hyperlink" Target="mailto:miriam.busquets@castelldelquer.cat" TargetMode="External"/><Relationship Id="rId6" Type="http://schemas.openxmlformats.org/officeDocument/2006/relationships/hyperlink" Target="mailto:carme.sellabona@castelldelquer.cat" TargetMode="External"/><Relationship Id="rId7" Type="http://schemas.openxmlformats.org/officeDocument/2006/relationships/hyperlink" Target="mailto:miquel.villanueva@castelldelquer.cat" TargetMode="External"/><Relationship Id="rId8" Type="http://schemas.openxmlformats.org/officeDocument/2006/relationships/hyperlink" Target="mailto:laura.garcia@castelldelquer.cat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gif"/><Relationship Id="rId4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Relationship Id="rId4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Relationship Id="rId7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gif"/><Relationship Id="rId4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Relationship Id="rId4" Type="http://schemas.openxmlformats.org/officeDocument/2006/relationships/image" Target="../media/image9.gif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gif"/><Relationship Id="rId4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hyperlink" Target="mailto:imprimir@castelldelquer.cat" TargetMode="External"/><Relationship Id="rId4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gif"/><Relationship Id="rId4" Type="http://schemas.openxmlformats.org/officeDocument/2006/relationships/image" Target="../media/image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jpg"/><Relationship Id="rId4" Type="http://schemas.openxmlformats.org/officeDocument/2006/relationships/image" Target="../media/image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png"/><Relationship Id="rId4" Type="http://schemas.openxmlformats.org/officeDocument/2006/relationships/image" Target="../media/image26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www.castelldelquer.cat/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33.jpg"/><Relationship Id="rId6" Type="http://schemas.openxmlformats.org/officeDocument/2006/relationships/image" Target="../media/image39.png"/><Relationship Id="rId7" Type="http://schemas.openxmlformats.org/officeDocument/2006/relationships/image" Target="../media/image3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www.castelldelquer.cat/" TargetMode="External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2.png"/><Relationship Id="rId4" Type="http://schemas.openxmlformats.org/officeDocument/2006/relationships/image" Target="../media/image4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5.png"/><Relationship Id="rId4" Type="http://schemas.openxmlformats.org/officeDocument/2006/relationships/image" Target="../media/image3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docs.google.com/presentation/d/1vld0_OdxbUkOSzva31dHblN1BD5cnjmm/edit?usp=sharing&amp;ouid=109687946605938156475&amp;rtpof=true&amp;sd=true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36.png"/><Relationship Id="rId6" Type="http://schemas.openxmlformats.org/officeDocument/2006/relationships/image" Target="../media/image4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3.jp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ef3241b9d_0_0"/>
          <p:cNvSpPr txBox="1"/>
          <p:nvPr>
            <p:ph type="ctrTitle"/>
          </p:nvPr>
        </p:nvSpPr>
        <p:spPr>
          <a:xfrm>
            <a:off x="0" y="4202425"/>
            <a:ext cx="9144000" cy="17766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3187806" dist="63500">
              <a:schemeClr val="lt2">
                <a:alpha val="72550"/>
              </a:scheme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a" sz="5200"/>
              <a:t>INSTITUT CASTELL DEL QUER</a:t>
            </a:r>
            <a:endParaRPr sz="9200"/>
          </a:p>
        </p:txBody>
      </p:sp>
      <p:sp>
        <p:nvSpPr>
          <p:cNvPr id="68" name="Google Shape;68;g37ef3241b9d_0_0"/>
          <p:cNvSpPr txBox="1"/>
          <p:nvPr>
            <p:ph idx="1" type="subTitle"/>
          </p:nvPr>
        </p:nvSpPr>
        <p:spPr>
          <a:xfrm>
            <a:off x="1752600" y="5242700"/>
            <a:ext cx="6966300" cy="13716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53882">
              <a:schemeClr val="lt2">
                <a:alpha val="72550"/>
              </a:scheme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200"/>
              </a:buClr>
              <a:buSzPts val="3600"/>
              <a:buNone/>
            </a:pPr>
            <a:r>
              <a:rPr lang="ca" sz="3600">
                <a:solidFill>
                  <a:srgbClr val="241200"/>
                </a:solidFill>
                <a:latin typeface="Calibri"/>
                <a:ea typeface="Calibri"/>
                <a:cs typeface="Calibri"/>
                <a:sym typeface="Calibri"/>
              </a:rPr>
              <a:t>1r ESO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3200400" rtl="0" algn="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41200"/>
              </a:buClr>
              <a:buSzPts val="3600"/>
              <a:buNone/>
            </a:pPr>
            <a:r>
              <a:rPr lang="ca" sz="3600">
                <a:solidFill>
                  <a:srgbClr val="241200"/>
                </a:solidFill>
                <a:latin typeface="Calibri"/>
                <a:ea typeface="Calibri"/>
                <a:cs typeface="Calibri"/>
                <a:sym typeface="Calibri"/>
              </a:rPr>
              <a:t>Curs 2025-2026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37ef3241b9d_0_0"/>
          <p:cNvSpPr txBox="1"/>
          <p:nvPr/>
        </p:nvSpPr>
        <p:spPr>
          <a:xfrm>
            <a:off x="740810" y="823078"/>
            <a:ext cx="18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Google Shape;70;g37ef3241b9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138" y="225350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7ef3241b9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062" y="878026"/>
            <a:ext cx="7973174" cy="12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37ef3241b9d_0_0"/>
          <p:cNvSpPr txBox="1"/>
          <p:nvPr/>
        </p:nvSpPr>
        <p:spPr>
          <a:xfrm>
            <a:off x="567200" y="2518025"/>
            <a:ext cx="3000000" cy="17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5011">
                <a:solidFill>
                  <a:srgbClr val="000099"/>
                </a:solidFill>
                <a:latin typeface="Amatic SC"/>
                <a:ea typeface="Amatic SC"/>
                <a:cs typeface="Amatic SC"/>
                <a:sym typeface="Amatic SC"/>
              </a:rPr>
              <a:t>FORMULARI ASSISTÈNCIA</a:t>
            </a:r>
            <a:endParaRPr/>
          </a:p>
        </p:txBody>
      </p:sp>
      <p:cxnSp>
        <p:nvCxnSpPr>
          <p:cNvPr id="73" name="Google Shape;73;g37ef3241b9d_0_0"/>
          <p:cNvCxnSpPr>
            <a:stCxn id="72" idx="3"/>
          </p:cNvCxnSpPr>
          <p:nvPr/>
        </p:nvCxnSpPr>
        <p:spPr>
          <a:xfrm flipH="1" rot="10800000">
            <a:off x="3567200" y="3362525"/>
            <a:ext cx="1347000" cy="1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4" name="Google Shape;74;g37ef3241b9d_0_0" title="qr-code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1825" y="2503951"/>
            <a:ext cx="1755549" cy="175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7ef3241b9d_0_51"/>
          <p:cNvSpPr txBox="1"/>
          <p:nvPr>
            <p:ph type="ctrTitle"/>
          </p:nvPr>
        </p:nvSpPr>
        <p:spPr>
          <a:xfrm>
            <a:off x="311700" y="522867"/>
            <a:ext cx="8520600" cy="358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g37ef3241b9d_0_51" title="1rB.jpg"/>
          <p:cNvPicPr preferRelativeResize="0"/>
          <p:nvPr/>
        </p:nvPicPr>
        <p:blipFill rotWithShape="1">
          <a:blip r:embed="rId3">
            <a:alphaModFix/>
          </a:blip>
          <a:srcRect b="11175" l="0" r="0" t="21862"/>
          <a:stretch/>
        </p:blipFill>
        <p:spPr>
          <a:xfrm>
            <a:off x="680850" y="746000"/>
            <a:ext cx="7795125" cy="47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ef3241b9d_0_57"/>
          <p:cNvSpPr txBox="1"/>
          <p:nvPr>
            <p:ph type="ctrTitle"/>
          </p:nvPr>
        </p:nvSpPr>
        <p:spPr>
          <a:xfrm>
            <a:off x="311700" y="522867"/>
            <a:ext cx="8520600" cy="358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g37ef3241b9d_0_57" title="PHOTO-2025-09-17-12-53-45.jpg"/>
          <p:cNvPicPr preferRelativeResize="0"/>
          <p:nvPr/>
        </p:nvPicPr>
        <p:blipFill rotWithShape="1">
          <a:blip r:embed="rId3">
            <a:alphaModFix/>
          </a:blip>
          <a:srcRect b="11596" l="0" r="0" t="26357"/>
          <a:stretch/>
        </p:blipFill>
        <p:spPr>
          <a:xfrm>
            <a:off x="447113" y="1313000"/>
            <a:ext cx="8325576" cy="38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01fd77ad5_0_85"/>
          <p:cNvSpPr txBox="1"/>
          <p:nvPr>
            <p:ph type="ctrTitle"/>
          </p:nvPr>
        </p:nvSpPr>
        <p:spPr>
          <a:xfrm>
            <a:off x="1387205" y="430139"/>
            <a:ext cx="6807300" cy="6858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94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a" sz="4500" u="sng"/>
              <a:t>TUTORIES I COORDINACIÓ</a:t>
            </a:r>
            <a:endParaRPr sz="4500" u="sng"/>
          </a:p>
        </p:txBody>
      </p:sp>
      <p:sp>
        <p:nvSpPr>
          <p:cNvPr id="172" name="Google Shape;172;gf01fd77ad5_0_85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gf01fd77ad5_0_85"/>
          <p:cNvSpPr/>
          <p:nvPr/>
        </p:nvSpPr>
        <p:spPr>
          <a:xfrm>
            <a:off x="342200" y="1894025"/>
            <a:ext cx="3832800" cy="25281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3284183" dist="46662">
              <a:srgbClr val="6633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Tutors/es de grup: </a:t>
            </a:r>
            <a:endParaRPr b="1" i="0" sz="3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1rA Judit Boix</a:t>
            </a:r>
            <a:endParaRPr b="0" i="0" sz="3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1rB </a:t>
            </a:r>
            <a:r>
              <a:rPr lang="ca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Gustau Ibáñez</a:t>
            </a:r>
            <a:endParaRPr b="0" i="0" sz="3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1rC </a:t>
            </a:r>
            <a:r>
              <a:rPr lang="ca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Míriam Busquets</a:t>
            </a:r>
            <a:endParaRPr b="0" i="0" sz="3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ca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1" i="0" sz="1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sng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sng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0" lang="ca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b="0" i="0" sz="2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6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f01fd77ad5_0_85"/>
          <p:cNvSpPr/>
          <p:nvPr/>
        </p:nvSpPr>
        <p:spPr>
          <a:xfrm>
            <a:off x="4723525" y="1894025"/>
            <a:ext cx="3903300" cy="40212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3284183" dist="46662">
              <a:srgbClr val="6633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Tutors/es individuals </a:t>
            </a:r>
            <a:endParaRPr b="1" i="0" sz="12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Judit Boix</a:t>
            </a:r>
            <a:endParaRPr b="0" i="0" sz="3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Carme Sellabona</a:t>
            </a:r>
            <a:endParaRPr b="0" i="0" sz="3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Miquel Villanueva</a:t>
            </a:r>
            <a:endParaRPr b="0" i="0" sz="3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Míriam Busquets</a:t>
            </a:r>
            <a:endParaRPr b="0" i="0" sz="3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Laura Garcia</a:t>
            </a:r>
            <a:endParaRPr b="0" i="0" sz="3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Ricard Torres</a:t>
            </a:r>
            <a:endParaRPr b="0" i="0" sz="3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ca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1" i="0" sz="1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sng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sng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0" lang="ca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b="0" i="0" sz="2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6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f01fd77ad5_0_85"/>
          <p:cNvSpPr txBox="1"/>
          <p:nvPr>
            <p:ph idx="4294967295" type="body"/>
          </p:nvPr>
        </p:nvSpPr>
        <p:spPr>
          <a:xfrm>
            <a:off x="504500" y="1269651"/>
            <a:ext cx="82296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t/>
            </a:r>
            <a:endParaRPr u="sng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901"/>
              <a:buNone/>
            </a:pPr>
            <a:r>
              <a:rPr b="1" lang="ca" sz="12353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Coordinadora: Judit Boix</a:t>
            </a:r>
            <a:endParaRPr sz="12353" u="sng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t/>
            </a:r>
            <a:endParaRPr/>
          </a:p>
          <a:p>
            <a:pPr indent="-139700" lvl="0" marL="3429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77777"/>
              <a:buNone/>
            </a:pPr>
            <a:r>
              <a:t/>
            </a:r>
            <a:endParaRPr/>
          </a:p>
        </p:txBody>
      </p:sp>
      <p:pic>
        <p:nvPicPr>
          <p:cNvPr id="176" name="Google Shape;176;gf01fd77ad5_0_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1375" y="224200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0eff59549_0_20"/>
          <p:cNvSpPr txBox="1"/>
          <p:nvPr>
            <p:ph type="ctrTitle"/>
          </p:nvPr>
        </p:nvSpPr>
        <p:spPr>
          <a:xfrm>
            <a:off x="1363555" y="262289"/>
            <a:ext cx="6807300" cy="6858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94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a" sz="4500" u="sng"/>
              <a:t>TUTORIES INDIVIDUALS 1r ESO A</a:t>
            </a:r>
            <a:endParaRPr sz="4500" u="sng"/>
          </a:p>
        </p:txBody>
      </p:sp>
      <p:sp>
        <p:nvSpPr>
          <p:cNvPr id="183" name="Google Shape;183;g300eff59549_0_20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g300eff59549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1375" y="224200"/>
            <a:ext cx="762000" cy="76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5" name="Google Shape;185;g300eff59549_0_20"/>
          <p:cNvGraphicFramePr/>
          <p:nvPr/>
        </p:nvGraphicFramePr>
        <p:xfrm>
          <a:off x="347000" y="1368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{3A709599-5066-41A1-8702-88BA97BA3BE5}</a:tableStyleId>
              </a:tblPr>
              <a:tblGrid>
                <a:gridCol w="362250"/>
                <a:gridCol w="2094775"/>
                <a:gridCol w="1606500"/>
              </a:tblGrid>
              <a:tr h="45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63500" marB="63500" marR="63500" marL="63500"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lt1"/>
                          </a:solidFill>
                        </a:rPr>
                        <a:t>Alumnat 1r ESO A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lt1"/>
                          </a:solidFill>
                        </a:rPr>
                        <a:t>Tutor/a individual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 b="1" sz="12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BAUCELLS IGLESIAS, Ton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CARME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</a:t>
                      </a:r>
                      <a:endParaRPr b="1" sz="12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BRACEROS SUCARRATS, Marc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JUDIT/FERRAN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b="1" sz="12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CAMACHO SERRA, Ariadna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CARME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b="1" sz="12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CORTACANS POSAS, Anna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CARME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</a:t>
                      </a:r>
                      <a:endParaRPr b="1" sz="12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COSCOJUELA MORATONA, Eric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JUDIT/FERRAN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</a:t>
                      </a:r>
                      <a:endParaRPr b="1" sz="12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COSTA SELVA, Júlia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CARME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</a:t>
                      </a:r>
                      <a:endParaRPr b="1" sz="12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COTS BOIXADER, Ona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CARME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</a:t>
                      </a:r>
                      <a:endParaRPr b="1" sz="12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DÉU VALLDAURA, Berta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</a:t>
                      </a:r>
                      <a:endParaRPr b="1" sz="12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DIEGUEZ SAUS, Roc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</a:t>
                      </a:r>
                      <a:endParaRPr b="1" sz="12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GARCÍA</a:t>
                      </a:r>
                      <a:r>
                        <a:rPr lang="ca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DÍAZ, Diego Joshua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RICARD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6" name="Google Shape;186;g300eff59549_0_20"/>
          <p:cNvGraphicFramePr/>
          <p:nvPr/>
        </p:nvGraphicFramePr>
        <p:xfrm>
          <a:off x="4572000" y="136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{3A709599-5066-41A1-8702-88BA97BA3BE5}</a:tableStyleId>
              </a:tblPr>
              <a:tblGrid>
                <a:gridCol w="362250"/>
                <a:gridCol w="2094775"/>
                <a:gridCol w="1606500"/>
              </a:tblGrid>
              <a:tr h="45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lt1"/>
                          </a:solidFill>
                        </a:rPr>
                        <a:t>Alumnat 1r ESO A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lt1"/>
                          </a:solidFill>
                        </a:rPr>
                        <a:t>Tutor/a individual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HAOURIGUI RAHMOUNI, Aya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LASCANO TOAPANTA, Ian Ezequiel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RICARD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0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LOPEZ BRIXEDO, ÈRIK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CARME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PELLICER SOLER, Muriel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CARME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PUJOL CIRERA, Munts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RAFART JIMÉNEZ, Hugo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JUDIT/FERRAN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 VALENTÍ, Pau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CARME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ROSET TERRICABRAS, Jordi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RUAIX PALOU, Ona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SORT CASTILLO, Jan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MIQUEL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00eff59549_0_33"/>
          <p:cNvSpPr txBox="1"/>
          <p:nvPr>
            <p:ph type="ctrTitle"/>
          </p:nvPr>
        </p:nvSpPr>
        <p:spPr>
          <a:xfrm>
            <a:off x="1363555" y="262289"/>
            <a:ext cx="6807300" cy="6858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94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a" sz="4500" u="sng"/>
              <a:t>TUTORIES INDIVIDUALS 1R ESO B</a:t>
            </a:r>
            <a:endParaRPr sz="4500" u="sng"/>
          </a:p>
        </p:txBody>
      </p:sp>
      <p:sp>
        <p:nvSpPr>
          <p:cNvPr id="193" name="Google Shape;193;g300eff59549_0_33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4" name="Google Shape;194;g300eff59549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1375" y="224200"/>
            <a:ext cx="762000" cy="76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5" name="Google Shape;195;g300eff59549_0_33"/>
          <p:cNvGraphicFramePr/>
          <p:nvPr/>
        </p:nvGraphicFramePr>
        <p:xfrm>
          <a:off x="355600" y="139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{3A709599-5066-41A1-8702-88BA97BA3BE5}</a:tableStyleId>
              </a:tblPr>
              <a:tblGrid>
                <a:gridCol w="362250"/>
                <a:gridCol w="2094775"/>
                <a:gridCol w="1606500"/>
              </a:tblGrid>
              <a:tr h="45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63500" marB="63500" marR="63500" marL="63500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lt1"/>
                          </a:solidFill>
                        </a:rPr>
                        <a:t>Alumnat 1r ESO B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lt1"/>
                          </a:solidFill>
                        </a:rPr>
                        <a:t>Tutor/a individual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1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AABDELAOUI CARROM, Rayan</a:t>
                      </a:r>
                      <a:endParaRPr sz="1200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GUSTAU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BALLESTEROS BLANCO, Bruna</a:t>
                      </a:r>
                      <a:endParaRPr sz="1200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GUSTAU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BRUCH POU, Ona</a:t>
                      </a:r>
                      <a:endParaRPr sz="1200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GUSTAU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CARDONA CORTÉS, Júlia</a:t>
                      </a:r>
                      <a:endParaRPr sz="1200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GUSTAU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CARRIL BARDOLET, Ivan</a:t>
                      </a:r>
                      <a:endParaRPr sz="1200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GUSTAU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ESCOTO OSORTO, Diego </a:t>
                      </a:r>
                      <a:endParaRPr sz="1200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GUSTAU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FANE, Nantenin</a:t>
                      </a:r>
                      <a:endParaRPr sz="1200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GUSTAU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GARCIA MOLINA, Txell</a:t>
                      </a:r>
                      <a:endParaRPr sz="1200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CARME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GUITART ROCA, Pol</a:t>
                      </a:r>
                      <a:endParaRPr sz="1200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RICARD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GUTIÉRREZ QUEROL, Irati</a:t>
                      </a:r>
                      <a:endParaRPr sz="1200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GUSTAU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6" name="Google Shape;196;g300eff59549_0_33"/>
          <p:cNvGraphicFramePr/>
          <p:nvPr/>
        </p:nvGraphicFramePr>
        <p:xfrm>
          <a:off x="4702275" y="139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{3A709599-5066-41A1-8702-88BA97BA3BE5}</a:tableStyleId>
              </a:tblPr>
              <a:tblGrid>
                <a:gridCol w="362250"/>
                <a:gridCol w="2094775"/>
                <a:gridCol w="1511975"/>
              </a:tblGrid>
              <a:tr h="45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lt1"/>
                          </a:solidFill>
                        </a:rPr>
                        <a:t>Alumnat 1r ESO B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lt1"/>
                          </a:solidFill>
                        </a:rPr>
                        <a:t>Tutor/a individual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1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MASMITJÀ JIMÉNEZ, Pol</a:t>
                      </a:r>
                      <a:endParaRPr sz="1200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GUSTAU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MORATÓ RIERA, Nil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RICARD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PARÉS ARMENGOL, Bet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RICARD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PRAT PORTABELLA, Martí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RICARD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RODRÍGUEZ SAEZ, Evelyn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RICARD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ROVIRA AMBRÓS, Lleí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RICARD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SERRA URÓ, Martí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RICARD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SOLÀ SUCARRAT, Jan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MIQUEL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TORRAS VILALTA, Gil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MIQUEL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VERDAGUER CAPDEVILA, Elna</a:t>
                      </a:r>
                      <a:endParaRPr sz="1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MIQUEL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00eff59549_0_45"/>
          <p:cNvSpPr txBox="1"/>
          <p:nvPr>
            <p:ph type="ctrTitle"/>
          </p:nvPr>
        </p:nvSpPr>
        <p:spPr>
          <a:xfrm>
            <a:off x="1363555" y="262289"/>
            <a:ext cx="6807300" cy="6858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94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a" sz="4500" u="sng"/>
              <a:t>TUTORIES INDIVIDUALS 1R ESO C</a:t>
            </a:r>
            <a:endParaRPr sz="4500" u="sng"/>
          </a:p>
        </p:txBody>
      </p:sp>
      <p:sp>
        <p:nvSpPr>
          <p:cNvPr id="203" name="Google Shape;203;g300eff59549_0_45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4" name="Google Shape;204;g300eff59549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1375" y="224200"/>
            <a:ext cx="762000" cy="76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5" name="Google Shape;205;g300eff59549_0_45"/>
          <p:cNvGraphicFramePr/>
          <p:nvPr/>
        </p:nvGraphicFramePr>
        <p:xfrm>
          <a:off x="355600" y="1346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{3A709599-5066-41A1-8702-88BA97BA3BE5}</a:tableStyleId>
              </a:tblPr>
              <a:tblGrid>
                <a:gridCol w="362250"/>
                <a:gridCol w="2094775"/>
                <a:gridCol w="1606500"/>
              </a:tblGrid>
              <a:tr h="45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lt1"/>
                          </a:solidFill>
                        </a:rPr>
                        <a:t>Alumnat 1r ESO C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lt1"/>
                          </a:solidFill>
                        </a:rPr>
                        <a:t>Tutor/a individual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AMRI AZIZI, Wiam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MÍRIAM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ANHARRO FONT, Sara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MÍRIAM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BUSQUETA PUIGORIOL, Itziar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MIRIAM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FERH, Wassif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MÍRIAM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GARCÉS FABREGAT, Lluc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MÍRIAM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GRAMUNT HERNÁNDEZ, Biel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MÍRIAM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IGLESIAS CABALLÉ, Pau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MÍRIAM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KOURDI OUAICH, Yasmina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MÍRIAM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LEMUS RIVERA, Fernanda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MÍRIAM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 BLANQUÉ, Blai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LAURA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6" name="Google Shape;206;g300eff59549_0_45"/>
          <p:cNvGraphicFramePr/>
          <p:nvPr/>
        </p:nvGraphicFramePr>
        <p:xfrm>
          <a:off x="4572000" y="140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{3A709599-5066-41A1-8702-88BA97BA3BE5}</a:tableStyleId>
              </a:tblPr>
              <a:tblGrid>
                <a:gridCol w="362250"/>
                <a:gridCol w="2094775"/>
                <a:gridCol w="1606500"/>
              </a:tblGrid>
              <a:tr h="392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lt1"/>
                          </a:solidFill>
                        </a:rPr>
                        <a:t>Alumnat 1r ESO C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" sz="1200" u="none" cap="none" strike="noStrike">
                          <a:solidFill>
                            <a:schemeClr val="lt1"/>
                          </a:solidFill>
                        </a:rPr>
                        <a:t>Tutor/a individual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MOSCOSO GUAMAN, Aurora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LAURA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NIASS MAILHOS, Khadim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MIQUEL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NOGUERA ALTARRIBA, Vinyet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LAURA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REINA PÉREZ, Owen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LAURA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RIBA LÁZARO, Dara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LAURA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RIU COSTA, Núria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MIQUEL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ROSET TERRICABRAS, Sílvia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MIQUEL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SALA FONT, Èric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MIQUEL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VÉLEZ GARCIA, Dahiana Abigail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LAURA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ca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VIÑAS MENDEZ, Adriana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MIQUEL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fe1cd610cd_0_161"/>
          <p:cNvSpPr txBox="1"/>
          <p:nvPr>
            <p:ph type="ctrTitle"/>
          </p:nvPr>
        </p:nvSpPr>
        <p:spPr>
          <a:xfrm>
            <a:off x="1387205" y="430139"/>
            <a:ext cx="6807300" cy="6858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549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ca" sz="4800" u="sng"/>
              <a:t>tutoria individual  1r</a:t>
            </a:r>
            <a:endParaRPr sz="4800"/>
          </a:p>
        </p:txBody>
      </p:sp>
      <p:sp>
        <p:nvSpPr>
          <p:cNvPr id="213" name="Google Shape;213;g2fe1cd610cd_0_161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g2fe1cd610cd_0_161"/>
          <p:cNvSpPr/>
          <p:nvPr/>
        </p:nvSpPr>
        <p:spPr>
          <a:xfrm>
            <a:off x="359400" y="1222900"/>
            <a:ext cx="8267400" cy="54054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ctr" dir="2700000" dist="17961">
              <a:schemeClr val="lt2">
                <a:alpha val="72549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JUDIT BOIX</a:t>
            </a:r>
            <a:r>
              <a:rPr b="0" i="0" lang="ca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ca" sz="2200" u="sng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judit.boix@castelldelquer.cat</a:t>
            </a:r>
            <a:endParaRPr sz="22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ca" sz="1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Horari d’atenció: Di</a:t>
            </a:r>
            <a:r>
              <a:rPr lang="ca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jous</a:t>
            </a:r>
            <a:r>
              <a:rPr b="0" i="0" lang="ca" sz="1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ca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="0" i="0" lang="ca" sz="1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ca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ca" sz="1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 a 1</a:t>
            </a:r>
            <a:r>
              <a:rPr lang="ca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ca" sz="1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ca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ca" sz="1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9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ca"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GUSTAU IBÁÑEZ: </a:t>
            </a:r>
            <a:r>
              <a:rPr lang="ca" sz="2200" u="sng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gustau.ibañ</a:t>
            </a:r>
            <a:r>
              <a:rPr lang="ca" sz="2200" u="sng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ez@castelldelquer.cat</a:t>
            </a:r>
            <a:endParaRPr sz="2200" u="sng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Horari d'atenció: Dimecres de 11:45 a 12:40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ca"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MÍRIAM BUSQUETS</a:t>
            </a:r>
            <a:r>
              <a:rPr lang="ca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ca" sz="2200" u="sng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miriam.busquets@castelldelquer.cat</a:t>
            </a:r>
            <a:endParaRPr sz="2200" u="sng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Horari d’atenció: Dijous de 8:40 a 9:35</a:t>
            </a:r>
            <a:endParaRPr sz="37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ca"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CARME SELLABONA</a:t>
            </a:r>
            <a:r>
              <a:rPr lang="ca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ca" sz="2200" u="sng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carme.sellabona@castelldelquer.cat</a:t>
            </a:r>
            <a:endParaRPr sz="2200" u="sng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Horari d’atenció: Dimarts 9:35 a 10:30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ca"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MIQUEL VILLANUEVA: </a:t>
            </a:r>
            <a:r>
              <a:rPr lang="ca" sz="2200" u="sng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miquel.villanueva@castelldelquer.cat</a:t>
            </a:r>
            <a:endParaRPr sz="22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Horari d’atenció: Dimarts de 13:50 a 14:45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LAURA GARCIA</a:t>
            </a:r>
            <a:r>
              <a:rPr b="0" i="0" lang="ca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ca" sz="2200" u="sng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laura.garcia@castelldelquer.cat</a:t>
            </a:r>
            <a:endParaRPr sz="22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Horari d'atenció: Dimecres de 11:45 a 12:40</a:t>
            </a:r>
            <a:endParaRPr b="0" i="0" sz="22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ca"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RICARD TORRES: </a:t>
            </a:r>
            <a:r>
              <a:rPr lang="ca" sz="2200" u="sng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ricard.torres@castelldelquer.cat</a:t>
            </a:r>
            <a:endParaRPr sz="22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Horari d'atenció: Dilluns de 13:50 a 14:45</a:t>
            </a:r>
            <a:endParaRPr sz="2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a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	     		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5" marL="2362200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a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g2fe1cd610cd_0_16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73349" y="152400"/>
            <a:ext cx="518251" cy="51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/>
          <p:nvPr>
            <p:ph type="ctrTitle"/>
          </p:nvPr>
        </p:nvSpPr>
        <p:spPr>
          <a:xfrm>
            <a:off x="945136" y="541794"/>
            <a:ext cx="7083300" cy="6858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549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a" sz="4100" u="sng"/>
              <a:t>ENTREVISTA AMB EL/LA TUTOR/A </a:t>
            </a:r>
            <a:endParaRPr sz="8900"/>
          </a:p>
        </p:txBody>
      </p:sp>
      <p:sp>
        <p:nvSpPr>
          <p:cNvPr id="222" name="Google Shape;222;p12"/>
          <p:cNvSpPr txBox="1"/>
          <p:nvPr/>
        </p:nvSpPr>
        <p:spPr>
          <a:xfrm>
            <a:off x="385175" y="1392925"/>
            <a:ext cx="8258700" cy="44592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5263" lvl="0" marL="195263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412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i="0" lang="ca" sz="2600" u="none" cap="none" strike="noStrike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ca" sz="26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ca" sz="2600" u="none" cap="none" strike="noStrike">
                <a:latin typeface="Calibri"/>
                <a:ea typeface="Calibri"/>
                <a:cs typeface="Calibri"/>
                <a:sym typeface="Calibri"/>
              </a:rPr>
              <a:t> d’</a:t>
            </a:r>
            <a:r>
              <a:rPr b="1" lang="ca" sz="26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i="0" lang="ca" sz="2600" u="none" cap="none" strike="noStrike">
                <a:latin typeface="Calibri"/>
                <a:ea typeface="Calibri"/>
                <a:cs typeface="Calibri"/>
                <a:sym typeface="Calibri"/>
              </a:rPr>
              <a:t>ctubre</a:t>
            </a:r>
            <a:r>
              <a:rPr b="1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preavaluació. </a:t>
            </a:r>
            <a:r>
              <a:rPr b="0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S’informarà del seguiment de l’alumnat.</a:t>
            </a:r>
            <a:endParaRPr b="0" i="0" sz="2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1a entrevista: </a:t>
            </a:r>
            <a:r>
              <a:rPr b="0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Abans de Nadal per fer seguiment del primer trimestre.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Durant el curs:</a:t>
            </a:r>
            <a:r>
              <a:rPr b="0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Trobades segons la necessitat.</a:t>
            </a:r>
            <a:endParaRPr b="0" i="0" sz="2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Entrega final de notes: </a:t>
            </a:r>
            <a:r>
              <a:rPr b="0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Entrevista de tancament de curs.</a:t>
            </a:r>
            <a:endParaRPr b="0" i="0" sz="2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 família pot fer servir el telèfon del centre o el correu electrònic per contactar amb el tutor/a. </a:t>
            </a:r>
            <a:endParaRPr b="1" i="0" sz="2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5200" y="203925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/>
          <p:nvPr>
            <p:ph type="ctrTitle"/>
          </p:nvPr>
        </p:nvSpPr>
        <p:spPr>
          <a:xfrm>
            <a:off x="1295400" y="224600"/>
            <a:ext cx="6934500" cy="4611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549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rPr lang="ca" sz="4600" u="sng"/>
              <a:t>MESURES DE SUPORT A L’ALUMNAT</a:t>
            </a:r>
            <a:endParaRPr sz="4600"/>
          </a:p>
        </p:txBody>
      </p:sp>
      <p:sp>
        <p:nvSpPr>
          <p:cNvPr id="230" name="Google Shape;230;p27"/>
          <p:cNvSpPr txBox="1"/>
          <p:nvPr/>
        </p:nvSpPr>
        <p:spPr>
          <a:xfrm>
            <a:off x="460800" y="2602025"/>
            <a:ext cx="8222400" cy="7695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2700000" dist="38099">
              <a:srgbClr val="663300">
                <a:alpha val="7254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" sz="2200" u="none" cap="none" strike="noStrike">
                <a:latin typeface="Calibri"/>
                <a:ea typeface="Calibri"/>
                <a:cs typeface="Calibri"/>
                <a:sym typeface="Calibri"/>
              </a:rPr>
              <a:t>Atenció individual</a:t>
            </a:r>
            <a:r>
              <a:rPr b="0" i="0" lang="ca" sz="2200" u="none" cap="none" strike="noStrike">
                <a:latin typeface="Calibri"/>
                <a:ea typeface="Calibri"/>
                <a:cs typeface="Calibri"/>
                <a:sym typeface="Calibri"/>
              </a:rPr>
              <a:t> (alguna hora a la setmana), per part d’algun/a professor/a o de les orientadores educatives del centre.</a:t>
            </a:r>
            <a:endParaRPr b="0" i="0" sz="22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460800" y="5775425"/>
            <a:ext cx="8222400" cy="769500"/>
          </a:xfrm>
          <a:prstGeom prst="rect">
            <a:avLst/>
          </a:prstGeom>
          <a:solidFill>
            <a:srgbClr val="E8ECF4"/>
          </a:solidFill>
          <a:ln cap="flat" cmpd="sng" w="9525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2700000" dist="38099">
              <a:srgbClr val="663300">
                <a:alpha val="7254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" sz="2200" u="none" cap="none" strike="noStrike">
                <a:latin typeface="Calibri"/>
                <a:ea typeface="Calibri"/>
                <a:cs typeface="Calibri"/>
                <a:sym typeface="Calibri"/>
              </a:rPr>
              <a:t>Seguiment de l’EAP</a:t>
            </a:r>
            <a:r>
              <a:rPr b="0" i="0" lang="ca" sz="2200" u="none" cap="none" strike="noStrike">
                <a:latin typeface="Calibri"/>
                <a:ea typeface="Calibri"/>
                <a:cs typeface="Calibri"/>
                <a:sym typeface="Calibri"/>
              </a:rPr>
              <a:t> (Equip d’Assessorament Psicopedagògic) extern al </a:t>
            </a:r>
            <a:r>
              <a:rPr lang="ca" sz="22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i="0" lang="ca" sz="2200" u="none" cap="none" strike="noStrike">
                <a:latin typeface="Calibri"/>
                <a:ea typeface="Calibri"/>
                <a:cs typeface="Calibri"/>
                <a:sym typeface="Calibri"/>
              </a:rPr>
              <a:t>entre. Tres matins al mes.	</a:t>
            </a:r>
            <a:endParaRPr b="0" i="0" sz="22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460800" y="893575"/>
            <a:ext cx="8222400" cy="4308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2700000" dist="38099">
              <a:srgbClr val="6633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Agrupaments: </a:t>
            </a:r>
            <a:r>
              <a:rPr b="0" i="0" lang="ca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Disminució de ràtios de 2 a 3 línies.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460800" y="4555050"/>
            <a:ext cx="8222400" cy="11082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2700000" dist="38099">
              <a:srgbClr val="6633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" sz="2200" u="none" cap="none" strike="noStrike">
                <a:latin typeface="Calibri"/>
                <a:ea typeface="Calibri"/>
                <a:cs typeface="Calibri"/>
                <a:sym typeface="Calibri"/>
              </a:rPr>
              <a:t>SIEI </a:t>
            </a:r>
            <a:r>
              <a:rPr b="0" i="0" lang="ca" sz="2200" u="none" cap="none" strike="noStrike">
                <a:latin typeface="Calibri"/>
                <a:ea typeface="Calibri"/>
                <a:cs typeface="Calibri"/>
                <a:sym typeface="Calibri"/>
              </a:rPr>
              <a:t>- atenció de l’auxiliar d’educació especial, </a:t>
            </a:r>
            <a:r>
              <a:rPr lang="ca" sz="2200">
                <a:latin typeface="Calibri"/>
                <a:ea typeface="Calibri"/>
                <a:cs typeface="Calibri"/>
                <a:sym typeface="Calibri"/>
              </a:rPr>
              <a:t>vetlladora</a:t>
            </a:r>
            <a:r>
              <a:rPr b="0" i="0" lang="ca" sz="2200" u="none" cap="none" strike="noStrike">
                <a:latin typeface="Calibri"/>
                <a:ea typeface="Calibri"/>
                <a:cs typeface="Calibri"/>
                <a:sym typeface="Calibri"/>
              </a:rPr>
              <a:t> i/o de les orientadores del centre, dins o fora de l’aula. Segons la necessitat de l’alumnat.</a:t>
            </a:r>
            <a:endParaRPr b="0" i="0" sz="22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3925" y="131575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7"/>
          <p:cNvSpPr txBox="1"/>
          <p:nvPr/>
        </p:nvSpPr>
        <p:spPr>
          <a:xfrm>
            <a:off x="460800" y="1532250"/>
            <a:ext cx="8222400" cy="8619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>
                <a:latin typeface="Calibri"/>
                <a:ea typeface="Calibri"/>
                <a:cs typeface="Calibri"/>
                <a:sym typeface="Calibri"/>
              </a:rPr>
              <a:t>Suports dins l’aula</a:t>
            </a:r>
            <a:r>
              <a:rPr lang="ca" sz="2200">
                <a:latin typeface="Calibri"/>
                <a:ea typeface="Calibri"/>
                <a:cs typeface="Calibri"/>
                <a:sym typeface="Calibri"/>
              </a:rPr>
              <a:t> (codocències), per part d’algun/a professor/a o de les orientadores educatives del centre.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7"/>
          <p:cNvSpPr txBox="1"/>
          <p:nvPr/>
        </p:nvSpPr>
        <p:spPr>
          <a:xfrm>
            <a:off x="460800" y="3579400"/>
            <a:ext cx="8222400" cy="861900"/>
          </a:xfrm>
          <a:prstGeom prst="rect">
            <a:avLst/>
          </a:prstGeom>
          <a:solidFill>
            <a:srgbClr val="E8ECF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>
                <a:latin typeface="Calibri"/>
                <a:ea typeface="Calibri"/>
                <a:cs typeface="Calibri"/>
                <a:sym typeface="Calibri"/>
              </a:rPr>
              <a:t>Suport de llengua: </a:t>
            </a:r>
            <a:r>
              <a:rPr lang="ca" sz="2200">
                <a:latin typeface="Calibri"/>
                <a:ea typeface="Calibri"/>
                <a:cs typeface="Calibri"/>
                <a:sym typeface="Calibri"/>
              </a:rPr>
              <a:t>per alumnes incorporats tardanament al sistema educatiu català.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f07f525a69_0_37"/>
          <p:cNvSpPr txBox="1"/>
          <p:nvPr/>
        </p:nvSpPr>
        <p:spPr>
          <a:xfrm>
            <a:off x="529250" y="1734200"/>
            <a:ext cx="8274600" cy="30990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2700000" dist="38099">
              <a:srgbClr val="6633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Distribució de càrrecs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Activitats i dinàmiques de cohesió social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Xerrades i tallers sobre temes d’interès 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Resolució de conflictes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Reflexió</a:t>
            </a:r>
            <a:r>
              <a:rPr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sobre el procés </a:t>
            </a:r>
            <a:r>
              <a:rPr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’ensenyament-aprenentatge personal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f07f525a69_0_37"/>
          <p:cNvSpPr txBox="1"/>
          <p:nvPr>
            <p:ph type="ctrTitle"/>
          </p:nvPr>
        </p:nvSpPr>
        <p:spPr>
          <a:xfrm>
            <a:off x="1143000" y="455425"/>
            <a:ext cx="6858000" cy="7572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94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a" sz="4500" u="sng"/>
              <a:t>PLA d’acció TUTORIAL</a:t>
            </a:r>
            <a:endParaRPr sz="4500" u="sng"/>
          </a:p>
        </p:txBody>
      </p:sp>
      <p:sp>
        <p:nvSpPr>
          <p:cNvPr id="244" name="Google Shape;244;gf07f525a69_0_37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5" name="Google Shape;245;gf07f525a69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1500" y="201050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f07f525a69_0_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8850" y="5225025"/>
            <a:ext cx="4686300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/>
          <p:nvPr>
            <p:ph type="ctrTitle"/>
          </p:nvPr>
        </p:nvSpPr>
        <p:spPr>
          <a:xfrm>
            <a:off x="1222772" y="437208"/>
            <a:ext cx="6807200" cy="6858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549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63"/>
              <a:buFont typeface="Arial"/>
              <a:buNone/>
            </a:pPr>
            <a:r>
              <a:rPr lang="ca" sz="4800" u="sng"/>
              <a:t>EQUIP DIRECTIU</a:t>
            </a:r>
            <a:endParaRPr sz="4800"/>
          </a:p>
        </p:txBody>
      </p:sp>
      <p:sp>
        <p:nvSpPr>
          <p:cNvPr id="81" name="Google Shape;81;p2"/>
          <p:cNvSpPr/>
          <p:nvPr/>
        </p:nvSpPr>
        <p:spPr>
          <a:xfrm>
            <a:off x="359400" y="1496575"/>
            <a:ext cx="8276100" cy="34902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ctr" dir="2700000" dist="17961">
              <a:schemeClr val="lt2">
                <a:alpha val="72549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DIRECTOR:  </a:t>
            </a:r>
            <a:r>
              <a:rPr b="0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Ferran Ferrero</a:t>
            </a:r>
            <a:endParaRPr b="0" i="0" sz="12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CAP D’ESTUDIS: </a:t>
            </a:r>
            <a:r>
              <a:rPr b="0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Quim Chaves</a:t>
            </a:r>
            <a:endParaRPr b="0" i="0" sz="3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SECRETÀRIA: </a:t>
            </a:r>
            <a:r>
              <a:rPr b="0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Glòria Ambrós</a:t>
            </a:r>
            <a:endParaRPr b="0" i="0" sz="12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COORDINADORA PEDAGÒGICA:</a:t>
            </a:r>
            <a:r>
              <a:rPr b="1" i="0" lang="ca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Núria Capdevila</a:t>
            </a:r>
            <a:r>
              <a:rPr b="0" i="0" lang="ca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c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5175" y="191483"/>
            <a:ext cx="654193" cy="654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7ef3241b9d_0_19"/>
          <p:cNvSpPr txBox="1"/>
          <p:nvPr/>
        </p:nvSpPr>
        <p:spPr>
          <a:xfrm>
            <a:off x="529250" y="1734200"/>
            <a:ext cx="8274600" cy="42012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2700000" dist="38099">
              <a:srgbClr val="663300">
                <a:alpha val="7294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Qui veu el meu perfil- privacitat a internet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Internet Segura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Esmorzar complet i saludable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Taller de cohesió i participació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Taller sexualitat 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Pallassos sense fronteres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Un pallasso a l'entorn educatiu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Bastoners 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37ef3241b9d_0_19"/>
          <p:cNvSpPr txBox="1"/>
          <p:nvPr>
            <p:ph type="ctrTitle"/>
          </p:nvPr>
        </p:nvSpPr>
        <p:spPr>
          <a:xfrm>
            <a:off x="1143000" y="455425"/>
            <a:ext cx="6858000" cy="7572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94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a" sz="4500" u="sng"/>
              <a:t>xerrades i tallers del pla d’acció tutorial</a:t>
            </a:r>
            <a:endParaRPr sz="4500" u="sng"/>
          </a:p>
        </p:txBody>
      </p:sp>
      <p:sp>
        <p:nvSpPr>
          <p:cNvPr id="254" name="Google Shape;254;g37ef3241b9d_0_19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5" name="Google Shape;255;g37ef3241b9d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1500" y="201050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37ef3241b9d_0_19"/>
          <p:cNvPicPr preferRelativeResize="0"/>
          <p:nvPr/>
        </p:nvPicPr>
        <p:blipFill rotWithShape="1">
          <a:blip r:embed="rId4">
            <a:alphaModFix/>
          </a:blip>
          <a:srcRect b="0" l="28420" r="31111" t="0"/>
          <a:stretch/>
        </p:blipFill>
        <p:spPr>
          <a:xfrm>
            <a:off x="6769900" y="5293675"/>
            <a:ext cx="18964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/>
          <p:nvPr>
            <p:ph type="ctrTitle"/>
          </p:nvPr>
        </p:nvSpPr>
        <p:spPr>
          <a:xfrm>
            <a:off x="1530375" y="0"/>
            <a:ext cx="6248400" cy="7779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549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a" sz="4500" u="sng"/>
              <a:t>SORTIDES DE 1r d’ESO</a:t>
            </a:r>
            <a:endParaRPr sz="4500" u="sng">
              <a:solidFill>
                <a:srgbClr val="FF0000"/>
              </a:solidFill>
            </a:endParaRPr>
          </a:p>
        </p:txBody>
      </p:sp>
      <p:sp>
        <p:nvSpPr>
          <p:cNvPr id="263" name="Google Shape;263;p30"/>
          <p:cNvSpPr txBox="1"/>
          <p:nvPr/>
        </p:nvSpPr>
        <p:spPr>
          <a:xfrm>
            <a:off x="554075" y="908700"/>
            <a:ext cx="7903500" cy="45561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2700000" dist="38099">
              <a:srgbClr val="663300">
                <a:alpha val="72549"/>
              </a:srgbClr>
            </a:outerShdw>
          </a:effectLst>
        </p:spPr>
        <p:txBody>
          <a:bodyPr anchorCtr="0" anchor="t" bIns="45700" lIns="91425" spcFirstLastPara="1" rIns="162000" wrap="square" tIns="45700">
            <a:sp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Museu de les matemàtiques i Museu Egipci (</a:t>
            </a:r>
            <a:r>
              <a:rPr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16      de setembre).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Sortida de tutoria (A confirmar).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Visita a Puigciutat (7 d’octubre).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Sortida a l’entorn (2n trim)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Colònies al Tarragonès (10, 11 i 12 de juny).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Pendents d’acabar de concretar:</a:t>
            </a:r>
            <a:endParaRPr b="1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Concurs Tísner</a:t>
            </a:r>
            <a:endParaRPr b="1"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1137" y="4879800"/>
            <a:ext cx="2680913" cy="19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4875" y="99500"/>
            <a:ext cx="488100" cy="4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f07f525a69_0_55"/>
          <p:cNvSpPr txBox="1"/>
          <p:nvPr>
            <p:ph type="ctrTitle"/>
          </p:nvPr>
        </p:nvSpPr>
        <p:spPr>
          <a:xfrm>
            <a:off x="1741175" y="285276"/>
            <a:ext cx="5791200" cy="3810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94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rPr lang="ca" sz="4300" u="sng"/>
              <a:t>CALENDARI DE CURS</a:t>
            </a:r>
            <a:endParaRPr sz="4300"/>
          </a:p>
        </p:txBody>
      </p:sp>
      <p:sp>
        <p:nvSpPr>
          <p:cNvPr id="272" name="Google Shape;272;gf07f525a69_0_55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gf07f525a69_0_55"/>
          <p:cNvSpPr/>
          <p:nvPr/>
        </p:nvSpPr>
        <p:spPr>
          <a:xfrm>
            <a:off x="367975" y="912775"/>
            <a:ext cx="8276100" cy="57072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ctr" dir="3284183" dist="46662">
              <a:srgbClr val="6633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" sz="21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Trimestres</a:t>
            </a:r>
            <a:r>
              <a:rPr b="1" i="0" lang="ca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0" i="0" sz="1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100" u="none" cap="none" strike="noStrike">
                <a:latin typeface="Calibri"/>
                <a:ea typeface="Calibri"/>
                <a:cs typeface="Calibri"/>
                <a:sym typeface="Calibri"/>
              </a:rPr>
              <a:t>    - </a:t>
            </a:r>
            <a:r>
              <a:rPr b="1" i="0" lang="ca" sz="2100" u="none" cap="none" strike="noStrike">
                <a:latin typeface="Calibri"/>
                <a:ea typeface="Calibri"/>
                <a:cs typeface="Calibri"/>
                <a:sym typeface="Calibri"/>
              </a:rPr>
              <a:t>1r trimestre</a:t>
            </a:r>
            <a:r>
              <a:rPr b="0" i="0" lang="ca" sz="2100" u="none" cap="none" strike="noStrike">
                <a:latin typeface="Calibri"/>
                <a:ea typeface="Calibri"/>
                <a:cs typeface="Calibri"/>
                <a:sym typeface="Calibri"/>
              </a:rPr>
              <a:t>: del </a:t>
            </a:r>
            <a:r>
              <a:rPr lang="ca" sz="2100"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0" i="0" lang="ca" sz="2100" u="none" cap="none" strike="noStrike">
                <a:latin typeface="Calibri"/>
                <a:ea typeface="Calibri"/>
                <a:cs typeface="Calibri"/>
                <a:sym typeface="Calibri"/>
              </a:rPr>
              <a:t> de setembre al </a:t>
            </a:r>
            <a:r>
              <a:rPr lang="ca" sz="21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ca" sz="2100" u="none" cap="none" strike="noStrike">
                <a:latin typeface="Calibri"/>
                <a:ea typeface="Calibri"/>
                <a:cs typeface="Calibri"/>
                <a:sym typeface="Calibri"/>
              </a:rPr>
              <a:t> de desembre</a:t>
            </a:r>
            <a:r>
              <a:rPr lang="ca" sz="2100"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5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100" u="none" cap="none" strike="noStrike"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ca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0" lang="ca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2n trimestre</a:t>
            </a:r>
            <a:r>
              <a:rPr b="0" i="0" lang="ca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del </a:t>
            </a:r>
            <a:r>
              <a:rPr lang="ca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="0" i="0" lang="ca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 desembre al 1</a:t>
            </a:r>
            <a:r>
              <a:rPr lang="ca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ca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 març.</a:t>
            </a:r>
            <a:endParaRPr b="0" i="0" sz="1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- </a:t>
            </a:r>
            <a:r>
              <a:rPr b="1" i="0" lang="ca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3r trimestre</a:t>
            </a:r>
            <a:r>
              <a:rPr b="0" i="0" lang="ca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del 1</a:t>
            </a:r>
            <a:r>
              <a:rPr lang="ca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ca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 març al 1</a:t>
            </a:r>
            <a:r>
              <a:rPr lang="ca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ca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 juny.</a:t>
            </a:r>
            <a:endParaRPr b="0" i="0" sz="1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LES OPTATIVES SÓN TRIMESTRALS</a:t>
            </a:r>
            <a:endParaRPr b="1" i="0" sz="1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 primer trimestre tot l’alumnat de 1r d’ESO fa l’optativa de Tècniques d’Estudi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 segon i tercer trimestre hauran d’escollir:</a:t>
            </a:r>
            <a:r>
              <a:rPr b="0" i="0" lang="ca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ca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Francès o Taller d’Expressió Escrita</a:t>
            </a:r>
            <a:endParaRPr b="0" i="0" sz="1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" sz="21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Treball de síntesi</a:t>
            </a:r>
            <a:r>
              <a:rPr b="0" i="0" lang="ca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del 15 al 19 de juny + colònies a </a:t>
            </a:r>
            <a:r>
              <a:rPr lang="ca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Tarragonès del 10 al d’12 de juny</a:t>
            </a:r>
            <a:endParaRPr b="0" i="0" sz="1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6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" sz="21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Últim dia de classe</a:t>
            </a:r>
            <a:r>
              <a:rPr b="0" i="0" lang="ca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ca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19 </a:t>
            </a:r>
            <a:r>
              <a:rPr b="0" i="0" lang="ca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 juny.</a:t>
            </a:r>
            <a:endParaRPr b="0" i="0" sz="29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gf07f525a69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1525" y="171788"/>
            <a:ext cx="607975" cy="6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07f525a69_0_46"/>
          <p:cNvSpPr txBox="1"/>
          <p:nvPr>
            <p:ph type="ctrTitle"/>
          </p:nvPr>
        </p:nvSpPr>
        <p:spPr>
          <a:xfrm>
            <a:off x="1930400" y="303213"/>
            <a:ext cx="5791200" cy="3810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94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rPr lang="ca" sz="4300" u="sng"/>
              <a:t>FESTES I VACANCES</a:t>
            </a:r>
            <a:endParaRPr sz="4300"/>
          </a:p>
        </p:txBody>
      </p:sp>
      <p:sp>
        <p:nvSpPr>
          <p:cNvPr id="281" name="Google Shape;281;gf07f525a69_0_46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gf07f525a69_0_46"/>
          <p:cNvSpPr/>
          <p:nvPr/>
        </p:nvSpPr>
        <p:spPr>
          <a:xfrm>
            <a:off x="367975" y="1156925"/>
            <a:ext cx="8293200" cy="50616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ctr" dir="3284183" dist="46662">
              <a:srgbClr val="6633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ca" sz="24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Dies festius locals: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22 de gener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ca" sz="24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Dies de lliure disposició: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10 Octubre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1" marL="4572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 de novembre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1" marL="4572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23 de gener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1" marL="4572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16 de febrer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1" marL="4572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30 d’abril</a:t>
            </a:r>
            <a:r>
              <a:rPr b="0" i="0" lang="ca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r>
              <a:rPr b="1" i="0" lang="ca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ca" sz="24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Nadal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12573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Del 2</a:t>
            </a:r>
            <a:r>
              <a:rPr lang="ca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 desembre al 7 de gener (ambdós inclosos)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ca" sz="24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Setmana Santa</a:t>
            </a:r>
            <a:endParaRPr b="1" i="0" sz="2400" u="sng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1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Del </a:t>
            </a:r>
            <a:r>
              <a:rPr lang="ca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28 de març</a:t>
            </a: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al 6 d’abril (ambdós inclosos)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sng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ixa.jpg" id="283" name="Google Shape;283;gf07f525a69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403495">
            <a:off x="5701433" y="1591747"/>
            <a:ext cx="2233910" cy="2530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f07f525a69_0_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46450" y="112725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01fd77ad5_0_48"/>
          <p:cNvSpPr txBox="1"/>
          <p:nvPr>
            <p:ph type="ctrTitle"/>
          </p:nvPr>
        </p:nvSpPr>
        <p:spPr>
          <a:xfrm>
            <a:off x="1655763" y="644525"/>
            <a:ext cx="6248400" cy="6858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94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a" sz="4500" u="sng"/>
              <a:t>ACTIVITATS CULTURALS DE CENTRE</a:t>
            </a:r>
            <a:endParaRPr sz="4500" u="sng"/>
          </a:p>
        </p:txBody>
      </p:sp>
      <p:sp>
        <p:nvSpPr>
          <p:cNvPr id="291" name="Google Shape;291;gf01fd77ad5_0_48"/>
          <p:cNvSpPr txBox="1"/>
          <p:nvPr/>
        </p:nvSpPr>
        <p:spPr>
          <a:xfrm>
            <a:off x="367975" y="1513625"/>
            <a:ext cx="8241600" cy="35484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2412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3723739" dist="57501">
              <a:srgbClr val="6633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FESTA DE NADAL </a:t>
            </a:r>
            <a:r>
              <a:rPr b="0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a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b="0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 desembre)</a:t>
            </a:r>
            <a:endParaRPr b="0" i="0" sz="2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DENIP </a:t>
            </a:r>
            <a:r>
              <a:rPr lang="ca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(Dia Escolar de la No-Violència i de la Pau):</a:t>
            </a:r>
            <a:endParaRPr b="1" i="0" sz="2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30 de gener</a:t>
            </a:r>
            <a:endParaRPr b="0" i="0" sz="2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PROVES CANGUR</a:t>
            </a:r>
            <a:r>
              <a:rPr b="0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(</a:t>
            </a:r>
            <a:r>
              <a:rPr lang="ca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b="0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 març)</a:t>
            </a:r>
            <a:endParaRPr b="0" i="0" sz="2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DIADA DE SANT JORDI </a:t>
            </a:r>
            <a:r>
              <a:rPr b="0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(23 d’abril)</a:t>
            </a:r>
            <a:endParaRPr b="0" i="0" sz="2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gf01fd77ad5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366" y="5659703"/>
            <a:ext cx="1377401" cy="945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f01fd77ad5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6737" y="5636276"/>
            <a:ext cx="1205341" cy="9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f01fd77ad5_0_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4310" y="5612855"/>
            <a:ext cx="1417194" cy="992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f01fd77ad5_0_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3726" y="5636275"/>
            <a:ext cx="1145751" cy="9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f01fd77ad5_0_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73475" y="220125"/>
            <a:ext cx="742675" cy="7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f07f525a69_0_0"/>
          <p:cNvSpPr txBox="1"/>
          <p:nvPr/>
        </p:nvSpPr>
        <p:spPr>
          <a:xfrm>
            <a:off x="334525" y="1131375"/>
            <a:ext cx="8604000" cy="52443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2700000" dist="38099">
              <a:srgbClr val="6633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1905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" sz="2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Objectius:</a:t>
            </a:r>
            <a:endParaRPr b="1" i="0" sz="2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4295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" sz="2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Saber llegir</a:t>
            </a:r>
            <a:endParaRPr b="0" i="0" sz="2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4295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" sz="2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Llegir per aprendre</a:t>
            </a:r>
            <a:endParaRPr b="0" i="0" sz="2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4295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" sz="2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 gust per llegir</a:t>
            </a:r>
            <a:endParaRPr b="0" i="0" sz="2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b="0" i="0" lang="ca" sz="2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Inici de cada dia amb mitja hora de lectura.</a:t>
            </a:r>
            <a:endParaRPr b="0" i="0" sz="2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b="0" i="0" lang="ca" sz="2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Poden llegir llibres diversos, articles, revistes adequades a la seva edat, còmics, diaris i dominicals…</a:t>
            </a:r>
            <a:endParaRPr b="0" i="0" sz="2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b="0" i="0" lang="ca" sz="2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Dinamitzar la lectura amb diferents activitats (lectura i competència digital). </a:t>
            </a:r>
            <a:endParaRPr b="0" i="0" sz="2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ca" sz="2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ca" sz="2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ortirà </a:t>
            </a:r>
            <a:r>
              <a:rPr b="1" i="0" lang="ca" sz="2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nota de LECTURA</a:t>
            </a:r>
            <a:r>
              <a:rPr b="0" i="0" lang="ca" sz="2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al butlletí.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f07f525a69_0_0"/>
          <p:cNvSpPr txBox="1"/>
          <p:nvPr>
            <p:ph type="ctrTitle"/>
          </p:nvPr>
        </p:nvSpPr>
        <p:spPr>
          <a:xfrm>
            <a:off x="1143000" y="188879"/>
            <a:ext cx="6858000" cy="10500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94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a" sz="4500" u="sng"/>
              <a:t>PLA DE LECTURA</a:t>
            </a:r>
            <a:endParaRPr sz="4500" u="sng"/>
          </a:p>
        </p:txBody>
      </p:sp>
      <p:sp>
        <p:nvSpPr>
          <p:cNvPr id="304" name="Google Shape;304;gf07f525a69_0_0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encrypted-tbn1.gstatic.com/images?q=tbn:ANd9GcQcvtq139GCgnXqBt9P-s3TSSuvii0VdevDalDBBcAx-ZVJzyYs" id="305" name="Google Shape;305;gf07f525a6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7125" y="1305700"/>
            <a:ext cx="3073775" cy="17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f07f525a6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34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fe26051082_3_11"/>
          <p:cNvSpPr txBox="1"/>
          <p:nvPr/>
        </p:nvSpPr>
        <p:spPr>
          <a:xfrm>
            <a:off x="398560" y="1414490"/>
            <a:ext cx="8346900" cy="30108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2700000" dist="38099">
              <a:srgbClr val="6633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L’Educació Física</a:t>
            </a: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 1r d’ESO es realitza en anglès </a:t>
            </a:r>
            <a:r>
              <a:rPr lang="ca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 el marc de</a:t>
            </a: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metodologia AICLE </a:t>
            </a: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(Aprenentatge Integrat de Contingut en Llengua Estrangera). 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Es busca la familiarització de l’anglès amb l’alumnat.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 nivell d’anglès no és la base de l’avaluació de la matèria.</a:t>
            </a:r>
            <a:endParaRPr b="0" i="0" sz="2400" u="sng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2fe26051082_3_11"/>
          <p:cNvSpPr txBox="1"/>
          <p:nvPr>
            <p:ph type="ctrTitle"/>
          </p:nvPr>
        </p:nvSpPr>
        <p:spPr>
          <a:xfrm>
            <a:off x="1043600" y="596975"/>
            <a:ext cx="7272900" cy="5460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94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rPr lang="ca" sz="4500" u="sng"/>
              <a:t>educació física en anglès</a:t>
            </a:r>
            <a:endParaRPr sz="4500"/>
          </a:p>
        </p:txBody>
      </p:sp>
      <p:pic>
        <p:nvPicPr>
          <p:cNvPr id="314" name="Google Shape;314;g2fe26051082_3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2351" y="4696800"/>
            <a:ext cx="3515225" cy="196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2fe26051082_3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5200" y="262366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39394ac612_0_9"/>
          <p:cNvSpPr txBox="1"/>
          <p:nvPr/>
        </p:nvSpPr>
        <p:spPr>
          <a:xfrm>
            <a:off x="515700" y="1207650"/>
            <a:ext cx="8112600" cy="2478000"/>
          </a:xfrm>
          <a:prstGeom prst="rect">
            <a:avLst/>
          </a:prstGeom>
          <a:solidFill>
            <a:srgbClr val="E8ECF4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2700000" dist="38099">
              <a:srgbClr val="6633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700">
                <a:solidFill>
                  <a:srgbClr val="301800"/>
                </a:solidFill>
                <a:latin typeface="Calibri"/>
                <a:ea typeface="Calibri"/>
                <a:cs typeface="Calibri"/>
                <a:sym typeface="Calibri"/>
              </a:rPr>
              <a:t>Durant el curs es realitzarà un projecte interdisciplinari: </a:t>
            </a:r>
            <a:r>
              <a:rPr b="1" lang="ca" sz="2700">
                <a:solidFill>
                  <a:srgbClr val="301800"/>
                </a:solidFill>
                <a:latin typeface="Calibri"/>
                <a:ea typeface="Calibri"/>
                <a:cs typeface="Calibri"/>
                <a:sym typeface="Calibri"/>
              </a:rPr>
              <a:t>elaboració d’un joc educatiu</a:t>
            </a:r>
            <a:endParaRPr b="1" sz="2700">
              <a:solidFill>
                <a:srgbClr val="3018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700">
                <a:solidFill>
                  <a:srgbClr val="301800"/>
                </a:solidFill>
                <a:latin typeface="Calibri"/>
                <a:ea typeface="Calibri"/>
                <a:cs typeface="Calibri"/>
                <a:sym typeface="Calibri"/>
              </a:rPr>
              <a:t>Des d’algunes matèries i durant unes setmanes, faran un treball conjunt i competencial.</a:t>
            </a:r>
            <a:endParaRPr sz="2700">
              <a:solidFill>
                <a:srgbClr val="3018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700">
                <a:solidFill>
                  <a:srgbClr val="301800"/>
                </a:solidFill>
                <a:latin typeface="Calibri"/>
                <a:ea typeface="Calibri"/>
                <a:cs typeface="Calibri"/>
                <a:sym typeface="Calibri"/>
              </a:rPr>
              <a:t>Treball de síntesi a final de curs.</a:t>
            </a:r>
            <a:endParaRPr b="1"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139394ac612_0_9"/>
          <p:cNvSpPr txBox="1"/>
          <p:nvPr>
            <p:ph type="ctrTitle"/>
          </p:nvPr>
        </p:nvSpPr>
        <p:spPr>
          <a:xfrm>
            <a:off x="1116350" y="132804"/>
            <a:ext cx="6858000" cy="10500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94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rPr lang="ca" sz="4500" u="sng"/>
              <a:t>projectes de curs</a:t>
            </a:r>
            <a:endParaRPr sz="4500"/>
          </a:p>
        </p:txBody>
      </p:sp>
      <p:sp>
        <p:nvSpPr>
          <p:cNvPr id="323" name="Google Shape;323;g139394ac612_0_9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4" name="Google Shape;324;g139394ac612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2378" y="5183475"/>
            <a:ext cx="2096925" cy="11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139394ac612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1489" y="191776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7ef3241b9d_0_36"/>
          <p:cNvSpPr txBox="1"/>
          <p:nvPr/>
        </p:nvSpPr>
        <p:spPr>
          <a:xfrm>
            <a:off x="515688" y="1207650"/>
            <a:ext cx="8112600" cy="4833300"/>
          </a:xfrm>
          <a:prstGeom prst="rect">
            <a:avLst/>
          </a:prstGeom>
          <a:solidFill>
            <a:srgbClr val="E8ECF4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2700000" dist="38099">
              <a:srgbClr val="663300">
                <a:alpha val="7294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Durada: del 1</a:t>
            </a:r>
            <a:r>
              <a:rPr b="1"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al 19 de juny.</a:t>
            </a: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 10, 11 i 12 de juny es realitzen les colònies al </a:t>
            </a:r>
            <a:r>
              <a:rPr b="1"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Tarragonès. </a:t>
            </a:r>
            <a:endParaRPr b="1"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Seguidament del 15 al 19 es fa t</a:t>
            </a:r>
            <a:r>
              <a:rPr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reball</a:t>
            </a: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nterdisciplinari i competencial en grups.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37ef3241b9d_0_36"/>
          <p:cNvSpPr txBox="1"/>
          <p:nvPr>
            <p:ph type="ctrTitle"/>
          </p:nvPr>
        </p:nvSpPr>
        <p:spPr>
          <a:xfrm>
            <a:off x="1116350" y="132804"/>
            <a:ext cx="6858000" cy="10500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94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rPr lang="ca" sz="4500" u="sng"/>
              <a:t>TREBALL DE SÍNTESI</a:t>
            </a:r>
            <a:endParaRPr sz="4500"/>
          </a:p>
        </p:txBody>
      </p:sp>
      <p:sp>
        <p:nvSpPr>
          <p:cNvPr id="333" name="Google Shape;333;g37ef3241b9d_0_36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4" name="Google Shape;334;g37ef3241b9d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4702" y="4513700"/>
            <a:ext cx="2551725" cy="144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37ef3241b9d_0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1489" y="191776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 txBox="1"/>
          <p:nvPr>
            <p:ph type="ctrTitle"/>
          </p:nvPr>
        </p:nvSpPr>
        <p:spPr>
          <a:xfrm>
            <a:off x="1655763" y="492125"/>
            <a:ext cx="6248400" cy="6858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549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a" sz="4500" u="sng"/>
              <a:t>BUTLLETÍ DE NOTES</a:t>
            </a:r>
            <a:endParaRPr sz="4500"/>
          </a:p>
        </p:txBody>
      </p:sp>
      <p:sp>
        <p:nvSpPr>
          <p:cNvPr id="342" name="Google Shape;342;p36"/>
          <p:cNvSpPr txBox="1"/>
          <p:nvPr/>
        </p:nvSpPr>
        <p:spPr>
          <a:xfrm>
            <a:off x="367925" y="1427125"/>
            <a:ext cx="8309100" cy="30015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2412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3723739" dist="57501">
              <a:srgbClr val="663300">
                <a:alpha val="7254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ca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 final de cada </a:t>
            </a:r>
            <a:r>
              <a:rPr b="1" i="0" lang="ca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trimestre</a:t>
            </a:r>
            <a:r>
              <a:rPr b="0" i="0" lang="ca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es lliurarà el butlletí de notes de forma </a:t>
            </a:r>
            <a:r>
              <a:rPr b="1" i="0" lang="ca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digital</a:t>
            </a:r>
            <a:r>
              <a:rPr b="0" i="0" lang="ca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 través del correu. </a:t>
            </a:r>
            <a:endParaRPr b="0" i="0" sz="27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7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ca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Si es considera oportú, es convocaran les famílies.</a:t>
            </a:r>
            <a:endParaRPr b="0" i="0" sz="27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7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ca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Es donen les </a:t>
            </a:r>
            <a:r>
              <a:rPr b="1" i="0" lang="ca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notes finals</a:t>
            </a:r>
            <a:r>
              <a:rPr b="0" i="0" lang="ca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fent entrevista amb el tutor individual</a:t>
            </a:r>
            <a:r>
              <a:rPr lang="ca" sz="2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 E</a:t>
            </a:r>
            <a:r>
              <a:rPr b="0" i="0" lang="ca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 aquest cas, les notes són en </a:t>
            </a:r>
            <a:r>
              <a:rPr b="1" i="0" lang="ca" sz="27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paper.</a:t>
            </a:r>
            <a:endParaRPr b="1" i="0" sz="27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0550" y="177622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0888" y="4826872"/>
            <a:ext cx="256222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ctrTitle"/>
          </p:nvPr>
        </p:nvSpPr>
        <p:spPr>
          <a:xfrm>
            <a:off x="1168790" y="159021"/>
            <a:ext cx="7083425" cy="6858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549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a" sz="4500" u="sng"/>
              <a:t>PROFESSORAT I ÀREES</a:t>
            </a:r>
            <a:endParaRPr sz="4500"/>
          </a:p>
        </p:txBody>
      </p:sp>
      <p:sp>
        <p:nvSpPr>
          <p:cNvPr id="89" name="Google Shape;89;p19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90" name="Google Shape;90;p19"/>
          <p:cNvGraphicFramePr/>
          <p:nvPr/>
        </p:nvGraphicFramePr>
        <p:xfrm>
          <a:off x="357028" y="13825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{496BF65D-1AA4-42D5-BBA2-CEBC8634370C}</a:tableStyleId>
              </a:tblPr>
              <a:tblGrid>
                <a:gridCol w="2234550"/>
                <a:gridCol w="959075"/>
                <a:gridCol w="4210650"/>
                <a:gridCol w="1025650"/>
              </a:tblGrid>
              <a:tr h="79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ca" sz="2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Àrees</a:t>
                      </a:r>
                      <a:endParaRPr sz="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ca" sz="2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h/ set</a:t>
                      </a:r>
                      <a:endParaRPr b="1" i="0" sz="2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ca" sz="2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Professor/a</a:t>
                      </a:r>
                      <a:endParaRPr sz="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ca" sz="2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Grups</a:t>
                      </a:r>
                      <a:endParaRPr sz="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Català</a:t>
                      </a:r>
                      <a:endParaRPr b="1" i="0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i="0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TON ARTIGAS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MIQUEL VILLANUEVA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rPr i="0" lang="ca" sz="2000" u="none" cap="none" strike="noStrike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i="0" sz="2000" u="none" cap="none" strike="noStrike">
                        <a:solidFill>
                          <a:srgbClr val="402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B, C</a:t>
                      </a:r>
                      <a:endParaRPr sz="2000">
                        <a:solidFill>
                          <a:srgbClr val="402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Anglès</a:t>
                      </a:r>
                      <a:endParaRPr b="1" i="0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i="0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MÍRIAM BUSQUETS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rPr i="0" lang="ca" sz="2000" u="none" cap="none" strike="noStrike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A, B, C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</a:tr>
              <a:tr h="62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Castellà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i="0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MIQUEL VILLANUEVA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rPr i="0" lang="ca" sz="2000" u="none" cap="none" strike="noStrike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lang="ca" sz="2000" u="none" cap="none" strike="noStrike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i="0" lang="ca" sz="2000" u="none" cap="none" strike="noStrike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ca" sz="2000" u="none" cap="none" strike="noStrike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i="0" lang="ca" sz="2000" u="none" cap="none" strike="noStrike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Matemàtiques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i="0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 BOIX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QUIM CHAVES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rPr i="0" lang="ca" sz="2000" u="none" cap="none" strike="noStrike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lang="ca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i="0" lang="ca" sz="2000" u="none" cap="none" strike="noStrike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Socials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i="0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RICARD TORRES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IRENE GARCIA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A, B</a:t>
                      </a:r>
                      <a:endParaRPr sz="2000">
                        <a:solidFill>
                          <a:srgbClr val="402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</a:t>
                      </a:r>
                      <a:endParaRPr sz="2000">
                        <a:solidFill>
                          <a:srgbClr val="402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1500" y="233359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2"/>
          <p:cNvSpPr txBox="1"/>
          <p:nvPr>
            <p:ph type="ctrTitle"/>
          </p:nvPr>
        </p:nvSpPr>
        <p:spPr>
          <a:xfrm>
            <a:off x="1256150" y="247000"/>
            <a:ext cx="6934200" cy="7572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549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rPr lang="ca" sz="4500" u="sng"/>
              <a:t>EINES DIGITALS</a:t>
            </a:r>
            <a:endParaRPr sz="4500"/>
          </a:p>
        </p:txBody>
      </p:sp>
      <p:sp>
        <p:nvSpPr>
          <p:cNvPr id="351" name="Google Shape;351;p32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p32"/>
          <p:cNvSpPr txBox="1"/>
          <p:nvPr/>
        </p:nvSpPr>
        <p:spPr>
          <a:xfrm>
            <a:off x="566550" y="1214225"/>
            <a:ext cx="8010900" cy="50487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402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2700000" dist="53882">
              <a:srgbClr val="663300">
                <a:alpha val="7254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Dotació d’ordinadors del Departament. 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Manteniment i bon ús. 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○"/>
            </a:pP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Portar-lo en una funda. 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○"/>
            </a:pP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Marcar amb el nom ordinador i carregador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○"/>
            </a:pP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Evitar Portar el carregador al centre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 cas d'avaria…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○"/>
            </a:pP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 s’ha de pagar si és una avaria 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○"/>
            </a:pP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S’haurà de pagar en cas de fer-ne un mal ús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4900" y="3689125"/>
            <a:ext cx="2372455" cy="21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1500" y="244600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f01fd77ad5_0_17"/>
          <p:cNvSpPr txBox="1"/>
          <p:nvPr>
            <p:ph type="ctrTitle"/>
          </p:nvPr>
        </p:nvSpPr>
        <p:spPr>
          <a:xfrm>
            <a:off x="1655763" y="492125"/>
            <a:ext cx="6248400" cy="6858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94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rPr lang="ca" sz="4500" u="sng"/>
              <a:t>llibres</a:t>
            </a:r>
            <a:endParaRPr sz="4500" u="sng"/>
          </a:p>
        </p:txBody>
      </p:sp>
      <p:sp>
        <p:nvSpPr>
          <p:cNvPr id="361" name="Google Shape;361;gf01fd77ad5_0_17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gf01fd77ad5_0_17"/>
          <p:cNvSpPr txBox="1"/>
          <p:nvPr/>
        </p:nvSpPr>
        <p:spPr>
          <a:xfrm>
            <a:off x="571700" y="1430750"/>
            <a:ext cx="8179500" cy="24195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2412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3723739" dist="57501">
              <a:srgbClr val="6633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En principi cal assegurar que tots els alumnes hagin rebut els llibres a casa. Informar d’incidències al tutor/a</a:t>
            </a: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Cal comprovar que tots els alumnes tinguin/portin els llibre de lectura i socialitzats i hi</a:t>
            </a:r>
            <a:r>
              <a:rPr b="1" lang="ca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posin el nom</a:t>
            </a:r>
            <a:r>
              <a:rPr lang="ca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Cal portar un llibre de lectura de casa</a:t>
            </a: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gf01fd77ad5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9200" y="256150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rawing of an open book that says i 'm reading on it (Proporcionat per Tenor)" id="364" name="Google Shape;364;gf01fd77ad5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3104" y="3850250"/>
            <a:ext cx="2418094" cy="20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7ef3241b9d_0_82"/>
          <p:cNvSpPr txBox="1"/>
          <p:nvPr>
            <p:ph type="ctrTitle"/>
          </p:nvPr>
        </p:nvSpPr>
        <p:spPr>
          <a:xfrm>
            <a:off x="1655763" y="492125"/>
            <a:ext cx="6248400" cy="6858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94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rPr lang="ca" sz="4500" u="sng"/>
              <a:t>AGENDA DE L’ALUMNE/A</a:t>
            </a:r>
            <a:endParaRPr sz="4500" u="sng"/>
          </a:p>
        </p:txBody>
      </p:sp>
      <p:sp>
        <p:nvSpPr>
          <p:cNvPr id="371" name="Google Shape;371;g37ef3241b9d_0_82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g37ef3241b9d_0_82"/>
          <p:cNvSpPr txBox="1"/>
          <p:nvPr/>
        </p:nvSpPr>
        <p:spPr>
          <a:xfrm>
            <a:off x="571700" y="1973725"/>
            <a:ext cx="8179500" cy="34038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2412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3723739" dist="57501">
              <a:srgbClr val="663300">
                <a:alpha val="7294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a" sz="2800" u="sng" cap="none" strike="noStrike">
                <a:solidFill>
                  <a:srgbClr val="241200"/>
                </a:solidFill>
                <a:latin typeface="Calibri"/>
                <a:ea typeface="Calibri"/>
                <a:cs typeface="Calibri"/>
                <a:sym typeface="Calibri"/>
              </a:rPr>
              <a:t>Té les següents funcions</a:t>
            </a:r>
            <a:r>
              <a:rPr b="1" i="0" lang="ca" sz="2800" u="none" cap="none" strike="noStrike">
                <a:solidFill>
                  <a:srgbClr val="2412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7337" lvl="0" marL="287337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241200"/>
              </a:buClr>
              <a:buSzPts val="2800"/>
              <a:buFont typeface="Calibri"/>
              <a:buChar char="•"/>
            </a:pPr>
            <a:r>
              <a:rPr b="0" i="0" lang="ca" sz="2800" u="none" cap="none" strike="noStrike">
                <a:solidFill>
                  <a:srgbClr val="241200"/>
                </a:solidFill>
                <a:latin typeface="Calibri"/>
                <a:ea typeface="Calibri"/>
                <a:cs typeface="Calibri"/>
                <a:sym typeface="Calibri"/>
              </a:rPr>
              <a:t>Anotar-hi els deures, exàmens, treballs...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7337" lvl="0" marL="287337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241200"/>
              </a:buClr>
              <a:buSzPts val="2800"/>
              <a:buFont typeface="Calibri"/>
              <a:buChar char="•"/>
            </a:pPr>
            <a:r>
              <a:rPr b="0" i="0" lang="ca" sz="2800" u="none" cap="none" strike="noStrike">
                <a:solidFill>
                  <a:srgbClr val="241200"/>
                </a:solidFill>
                <a:latin typeface="Calibri"/>
                <a:ea typeface="Calibri"/>
                <a:cs typeface="Calibri"/>
                <a:sym typeface="Calibri"/>
              </a:rPr>
              <a:t>Anotar-hi les notes d’exàmens i treballs.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7337" lvl="0" marL="287337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241200"/>
              </a:buClr>
              <a:buSzPts val="2800"/>
              <a:buFont typeface="Calibri"/>
              <a:buChar char="•"/>
            </a:pPr>
            <a:r>
              <a:rPr b="0" i="0" lang="ca" sz="2800" u="none" cap="none" strike="noStrike">
                <a:solidFill>
                  <a:srgbClr val="241200"/>
                </a:solidFill>
                <a:latin typeface="Calibri"/>
                <a:ea typeface="Calibri"/>
                <a:cs typeface="Calibri"/>
                <a:sym typeface="Calibri"/>
              </a:rPr>
              <a:t>Anotar-hi l’horari lectiu.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7337" lvl="0" marL="287337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241200"/>
              </a:buClr>
              <a:buSzPts val="2800"/>
              <a:buFont typeface="Calibri"/>
              <a:buChar char="•"/>
            </a:pPr>
            <a:r>
              <a:rPr b="0" i="0" lang="ca" sz="2800" u="none" cap="none" strike="noStrike">
                <a:solidFill>
                  <a:srgbClr val="241200"/>
                </a:solidFill>
                <a:latin typeface="Calibri"/>
                <a:ea typeface="Calibri"/>
                <a:cs typeface="Calibri"/>
                <a:sym typeface="Calibri"/>
              </a:rPr>
              <a:t>Comunicats família/escola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7337" lvl="0" marL="287337" marR="0" rtl="0" algn="just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ca" sz="2800" u="none" cap="none" strike="noStrike">
                <a:solidFill>
                  <a:srgbClr val="241200"/>
                </a:solidFill>
                <a:latin typeface="Calibri"/>
                <a:ea typeface="Calibri"/>
                <a:cs typeface="Calibri"/>
                <a:sym typeface="Calibri"/>
              </a:rPr>
              <a:t>   i a la inversa. </a:t>
            </a:r>
            <a:endParaRPr b="0" i="0" sz="2700" u="none" cap="none" strike="noStrike">
              <a:solidFill>
                <a:srgbClr val="3C1E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g37ef3241b9d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6928" y="3987778"/>
            <a:ext cx="2699425" cy="26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37ef3241b9d_0_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9200" y="256150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" name="Google Shape;380;g2fe26051082_3_19"/>
          <p:cNvGraphicFramePr/>
          <p:nvPr/>
        </p:nvGraphicFramePr>
        <p:xfrm>
          <a:off x="1389750" y="1066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{496BF65D-1AA4-42D5-BBA2-CEBC8634370C}</a:tableStyleId>
              </a:tblPr>
              <a:tblGrid>
                <a:gridCol w="6702850"/>
              </a:tblGrid>
              <a:tr h="409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ca" sz="4500" u="sng" cap="none" strike="noStrik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NORMATIVA DEL CENTRE</a:t>
                      </a:r>
                      <a:endParaRPr b="1" sz="4500" u="sng" cap="none" strike="noStrik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45725" marB="45725" marR="91450" marL="91450">
                    <a:lnL cap="flat" cmpd="sng" w="57150">
                      <a:solidFill>
                        <a:srgbClr val="1E1C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1E1C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1E1C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1E1C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1" name="Google Shape;381;g2fe26051082_3_19"/>
          <p:cNvSpPr txBox="1"/>
          <p:nvPr/>
        </p:nvSpPr>
        <p:spPr>
          <a:xfrm>
            <a:off x="367975" y="987375"/>
            <a:ext cx="8267400" cy="5134800"/>
          </a:xfrm>
          <a:prstGeom prst="rect">
            <a:avLst/>
          </a:prstGeom>
          <a:solidFill>
            <a:srgbClr val="E8ECF4"/>
          </a:solidFill>
          <a:ln cap="flat" cmpd="sng" w="9525">
            <a:solidFill>
              <a:srgbClr val="2412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3723739" dist="57501">
              <a:srgbClr val="6633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FALTES D’ASSISTÈNCIA I RETAR</a:t>
            </a: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DS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L’assistència al Centre és obligatòria. 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Justificació de faltes</a:t>
            </a:r>
            <a:r>
              <a:rPr b="1" lang="ca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 través de la plataforma IT Escola </a:t>
            </a:r>
            <a:endParaRPr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MÒBILS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 es pot fer ús de mòbils durant les hores de classe ni de pati</a:t>
            </a:r>
            <a:r>
              <a:rPr lang="ca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" sz="1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ca" sz="1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Normativa determinada pel Departament d’Ensenyament)</a:t>
            </a:r>
            <a:r>
              <a:rPr b="1" i="0" lang="ca" sz="1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9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 cas de portar-ne, es guardaran a l’armariet tancat amb clau.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g2fe26051082_3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9700" y="225375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2fe26051082_3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5198" y="1114398"/>
            <a:ext cx="2149750" cy="152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" name="Google Shape;389;g37ef3241b9d_0_92"/>
          <p:cNvGraphicFramePr/>
          <p:nvPr/>
        </p:nvGraphicFramePr>
        <p:xfrm>
          <a:off x="1389750" y="1066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{496BF65D-1AA4-42D5-BBA2-CEBC8634370C}</a:tableStyleId>
              </a:tblPr>
              <a:tblGrid>
                <a:gridCol w="6702850"/>
              </a:tblGrid>
              <a:tr h="409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ca" sz="4500" u="sng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consergeria i fotocòpies</a:t>
                      </a:r>
                      <a:endParaRPr b="1" sz="4500" u="sng" cap="none" strike="noStrik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45725" marB="45725" marR="91450" marL="91450">
                    <a:lnL cap="flat" cmpd="sng" w="57150">
                      <a:solidFill>
                        <a:srgbClr val="1E1C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1E1C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1E1C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1E1C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90" name="Google Shape;390;g37ef3241b9d_0_92"/>
          <p:cNvSpPr txBox="1"/>
          <p:nvPr/>
        </p:nvSpPr>
        <p:spPr>
          <a:xfrm>
            <a:off x="367975" y="987375"/>
            <a:ext cx="8288700" cy="5748900"/>
          </a:xfrm>
          <a:prstGeom prst="rect">
            <a:avLst/>
          </a:prstGeom>
          <a:solidFill>
            <a:srgbClr val="E8ECF4"/>
          </a:solidFill>
          <a:ln cap="flat" cmpd="sng" w="9525">
            <a:solidFill>
              <a:srgbClr val="2412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3723739" dist="57501">
              <a:srgbClr val="663300">
                <a:alpha val="7294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Tot el </a:t>
            </a:r>
            <a:r>
              <a:rPr b="1" lang="ca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material personal</a:t>
            </a:r>
            <a:r>
              <a:rPr lang="ca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l’ha de portar l'alumnat: regles, calculadores, fulls, bolígrafs, retoladors… 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ca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imprimir documents</a:t>
            </a:r>
            <a:r>
              <a:rPr lang="ca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caldrà enviar-los al correu de consergeria </a:t>
            </a:r>
            <a:r>
              <a:rPr b="1" lang="ca" sz="21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imprimir@castelldelquer.cat</a:t>
            </a:r>
            <a:r>
              <a:rPr b="1" lang="ca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especificant el nombre de còpies i les característiques de les mateixes (a una o a doble cara, color/blanc i negre,...) </a:t>
            </a:r>
            <a:r>
              <a:rPr lang="ca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 anar-ho a recollir a l’hora del pati.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Per tal de millorar </a:t>
            </a:r>
            <a:r>
              <a:rPr b="1" lang="ca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l’autonomia i responsabilitat </a:t>
            </a:r>
            <a:r>
              <a:rPr lang="ca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del alumnes  no es portar al centre les coses que s’hagin oblidat. No obstant aquest primer trimestre podeu informar a les tutores per tal que puguin evitar situacions d’angoixa o nervis.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g37ef3241b9d_0_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9700" y="225375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f01fd77ad5_0_29"/>
          <p:cNvSpPr txBox="1"/>
          <p:nvPr>
            <p:ph type="ctrTitle"/>
          </p:nvPr>
        </p:nvSpPr>
        <p:spPr>
          <a:xfrm>
            <a:off x="1447800" y="223838"/>
            <a:ext cx="6248400" cy="6858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94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sz="4500" u="sng"/>
              <a:t>Convalidacions Música</a:t>
            </a:r>
            <a:endParaRPr sz="4800" u="sng"/>
          </a:p>
        </p:txBody>
      </p:sp>
      <p:sp>
        <p:nvSpPr>
          <p:cNvPr id="398" name="Google Shape;398;gf01fd77ad5_0_29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gf01fd77ad5_0_29"/>
          <p:cNvSpPr txBox="1"/>
          <p:nvPr/>
        </p:nvSpPr>
        <p:spPr>
          <a:xfrm>
            <a:off x="367925" y="947750"/>
            <a:ext cx="8284500" cy="5570700"/>
          </a:xfrm>
          <a:prstGeom prst="rect">
            <a:avLst/>
          </a:prstGeom>
          <a:solidFill>
            <a:srgbClr val="E8ECF4"/>
          </a:solidFill>
          <a:ln cap="flat" cmpd="sng" w="9525">
            <a:solidFill>
              <a:srgbClr val="2412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3723739" dist="57501">
              <a:srgbClr val="6633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Conservatori:</a:t>
            </a: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poden convalidar (música + optativa) 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7199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Escola de música</a:t>
            </a: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autoritzada: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0999" lvl="0" marL="990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-"/>
            </a:pP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Entre 3 i 4h de dedicació setmanal: optativa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0999" lvl="0" marL="990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-"/>
            </a:pP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 o més hores setmanals: música i optativa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Demanar el </a:t>
            </a: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certificat</a:t>
            </a: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dels estudis que cursen a l'escola/conservatori i entregar</a:t>
            </a:r>
            <a:r>
              <a:rPr lang="ca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 juntament amb la </a:t>
            </a: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sol·licitud</a:t>
            </a: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 Secretaria.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 professorat recomana no convalidar Tècniques d’Estudi el primer trimestre.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0"/>
              </a:spcBef>
              <a:spcAft>
                <a:spcPts val="100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" sz="19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Si l’alumne convalida música i coincideix  a l’ultima hora només podrà sortir si el ve a buscar un representant legal o tutor.</a:t>
            </a:r>
            <a:endParaRPr sz="19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gf01fd77ad5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54236">
            <a:off x="6690659" y="3824033"/>
            <a:ext cx="2813887" cy="99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f01fd77ad5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1500" y="185750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f01fd77ad5_0_38"/>
          <p:cNvSpPr txBox="1"/>
          <p:nvPr>
            <p:ph type="ctrTitle"/>
          </p:nvPr>
        </p:nvSpPr>
        <p:spPr>
          <a:xfrm>
            <a:off x="1655763" y="644525"/>
            <a:ext cx="6248400" cy="6858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94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sz="4500" u="sng"/>
              <a:t>Convalidacions EDUCACIÓ FÍSICA</a:t>
            </a:r>
            <a:endParaRPr sz="4800" u="sng"/>
          </a:p>
        </p:txBody>
      </p:sp>
      <p:sp>
        <p:nvSpPr>
          <p:cNvPr id="408" name="Google Shape;408;gf01fd77ad5_0_38"/>
          <p:cNvSpPr txBox="1"/>
          <p:nvPr/>
        </p:nvSpPr>
        <p:spPr>
          <a:xfrm>
            <a:off x="544200" y="1849625"/>
            <a:ext cx="8055600" cy="2842500"/>
          </a:xfrm>
          <a:prstGeom prst="rect">
            <a:avLst/>
          </a:prstGeom>
          <a:solidFill>
            <a:srgbClr val="E8ECF4"/>
          </a:solidFill>
          <a:ln cap="flat" cmpd="sng" w="9525">
            <a:solidFill>
              <a:srgbClr val="2412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3723739" dist="57501">
              <a:srgbClr val="6633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Han de figurar al </a:t>
            </a: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programa de tecnificació (ARC) de la </a:t>
            </a:r>
            <a:r>
              <a:rPr b="1" lang="ca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ederació </a:t>
            </a:r>
            <a:r>
              <a:rPr b="1" lang="ca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talana</a:t>
            </a: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corresponent per tal que el Consell Català de l'Esport els faci el certificat. Poden convalidar EF.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Entregar-ho a secretaria juntament amb la sol·licitud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do de imagen de simbol esport" id="409" name="Google Shape;409;gf01fd77ad5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6487" y="4808975"/>
            <a:ext cx="1971026" cy="197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gf01fd77ad5_0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1800" y="187875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2"/>
          <p:cNvSpPr txBox="1"/>
          <p:nvPr>
            <p:ph type="ctrTitle"/>
          </p:nvPr>
        </p:nvSpPr>
        <p:spPr>
          <a:xfrm>
            <a:off x="914400" y="533400"/>
            <a:ext cx="7315200" cy="5334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549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ca" sz="4500" u="sng"/>
              <a:t>COL·LABORACIÓ de les famílies</a:t>
            </a:r>
            <a:endParaRPr sz="4500"/>
          </a:p>
        </p:txBody>
      </p:sp>
      <p:sp>
        <p:nvSpPr>
          <p:cNvPr id="417" name="Google Shape;417;p42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Google Shape;418;p42"/>
          <p:cNvSpPr txBox="1"/>
          <p:nvPr/>
        </p:nvSpPr>
        <p:spPr>
          <a:xfrm>
            <a:off x="505850" y="1572250"/>
            <a:ext cx="8153400" cy="3860400"/>
          </a:xfrm>
          <a:prstGeom prst="rect">
            <a:avLst/>
          </a:prstGeom>
          <a:solidFill>
            <a:srgbClr val="E8ECF4"/>
          </a:solidFill>
          <a:ln cap="flat" cmpd="sng" w="9525">
            <a:solidFill>
              <a:srgbClr val="2412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3723739" dist="57501">
              <a:srgbClr val="6633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Revisió de l’agenda</a:t>
            </a:r>
            <a:r>
              <a:rPr b="1" lang="ca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Bon ús de l’ordinador i d’Internet.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Col·laboració amb l'Acció Tutorial</a:t>
            </a: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dels tutors i professorat del centre.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Control de documentació: </a:t>
            </a:r>
            <a:r>
              <a:rPr b="0"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Autoritzacions, comunicacions amb tutors/es, altres comunicacions...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7300" y="304800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fe26051082_3_27"/>
          <p:cNvSpPr txBox="1"/>
          <p:nvPr>
            <p:ph type="ctrTitle"/>
          </p:nvPr>
        </p:nvSpPr>
        <p:spPr>
          <a:xfrm>
            <a:off x="258125" y="114049"/>
            <a:ext cx="8520600" cy="13530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550"/>
              </a:scheme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rPr lang="ca" sz="5500"/>
              <a:t>       </a:t>
            </a:r>
            <a:r>
              <a:rPr lang="ca" sz="5500" u="sng"/>
              <a:t>reforç escolar</a:t>
            </a:r>
            <a:endParaRPr sz="5500" u="sng"/>
          </a:p>
        </p:txBody>
      </p:sp>
      <p:sp>
        <p:nvSpPr>
          <p:cNvPr id="426" name="Google Shape;426;g2fe26051082_3_27"/>
          <p:cNvSpPr txBox="1"/>
          <p:nvPr/>
        </p:nvSpPr>
        <p:spPr>
          <a:xfrm>
            <a:off x="447025" y="2429825"/>
            <a:ext cx="4290600" cy="2514600"/>
          </a:xfrm>
          <a:prstGeom prst="rect">
            <a:avLst/>
          </a:prstGeom>
          <a:solidFill>
            <a:srgbClr val="E8ECF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i="0" lang="c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Espai a Punt</a:t>
            </a:r>
            <a:r>
              <a:rPr b="0" i="0" lang="c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(Sant Feliu, Prats,</a:t>
            </a:r>
            <a:r>
              <a:rPr lang="ca" sz="2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c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Olost, Perafita, Alpens)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1" i="0" lang="c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Centre Obert </a:t>
            </a:r>
            <a:r>
              <a:rPr b="0" i="0" lang="c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(Prats)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g2fe26051082_3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6725" y="216950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g2fe26051082_3_27" title="3838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8350" y="936975"/>
            <a:ext cx="4399450" cy="58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7de3aa6c0f_0_9"/>
          <p:cNvSpPr txBox="1"/>
          <p:nvPr>
            <p:ph type="ctrTitle"/>
          </p:nvPr>
        </p:nvSpPr>
        <p:spPr>
          <a:xfrm>
            <a:off x="311700" y="489849"/>
            <a:ext cx="7970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120"/>
              <a:buNone/>
            </a:pPr>
            <a:r>
              <a:rPr lang="ca" sz="7400" u="sng"/>
              <a:t>coordinacions serveis externs</a:t>
            </a:r>
            <a:endParaRPr sz="7400" u="sng"/>
          </a:p>
        </p:txBody>
      </p:sp>
      <p:sp>
        <p:nvSpPr>
          <p:cNvPr id="435" name="Google Shape;435;g27de3aa6c0f_0_9"/>
          <p:cNvSpPr txBox="1"/>
          <p:nvPr/>
        </p:nvSpPr>
        <p:spPr>
          <a:xfrm>
            <a:off x="1263600" y="3131850"/>
            <a:ext cx="6616800" cy="26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436" name="Google Shape;436;g27de3aa6c0f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1950" y="0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27de3aa6c0f_0_9"/>
          <p:cNvSpPr txBox="1"/>
          <p:nvPr/>
        </p:nvSpPr>
        <p:spPr>
          <a:xfrm>
            <a:off x="376575" y="1726450"/>
            <a:ext cx="8267400" cy="18162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2700000" dist="38099">
              <a:srgbClr val="6633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Per fer un bon seguiment de tot l’alumnat és important que </a:t>
            </a:r>
            <a:r>
              <a:rPr b="1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comuniqueu</a:t>
            </a:r>
            <a:r>
              <a:rPr b="0" i="0" lang="ca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al tutor/a individual si rep suport o seguiment d’algun servei extern de psicologia, logopèdia, espai a punt, centre obert o altres.</a:t>
            </a:r>
            <a:endParaRPr b="1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g27de3aa6c0f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1273" y="4757750"/>
            <a:ext cx="2343675" cy="19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ctrTitle"/>
          </p:nvPr>
        </p:nvSpPr>
        <p:spPr>
          <a:xfrm>
            <a:off x="1030289" y="121461"/>
            <a:ext cx="7083300" cy="6858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549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a" sz="4500" u="sng"/>
              <a:t>PROFESSORAT I ÀREES</a:t>
            </a:r>
            <a:endParaRPr sz="4500"/>
          </a:p>
        </p:txBody>
      </p:sp>
      <p:sp>
        <p:nvSpPr>
          <p:cNvPr id="98" name="Google Shape;98;p20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99" name="Google Shape;99;p20"/>
          <p:cNvGraphicFramePr/>
          <p:nvPr/>
        </p:nvGraphicFramePr>
        <p:xfrm>
          <a:off x="461101" y="1782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{496BF65D-1AA4-42D5-BBA2-CEBC8634370C}</a:tableStyleId>
              </a:tblPr>
              <a:tblGrid>
                <a:gridCol w="2060475"/>
                <a:gridCol w="1165100"/>
                <a:gridCol w="3688325"/>
                <a:gridCol w="1234625"/>
              </a:tblGrid>
              <a:tr h="666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ca" sz="2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Àrees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ca" sz="2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h/ set</a:t>
                      </a:r>
                      <a:endParaRPr b="1" i="0"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ca" sz="2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Professor/a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ca" sz="2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Grups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Ciències Naturals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CARME SELLABONA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rPr i="0" lang="ca" sz="2000" u="none" cap="none" strike="noStrike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A, B, C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57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Tecnologia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i="0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SUSANNA ORTEGA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rPr i="0" lang="ca" sz="2000" u="none" cap="none" strike="noStrike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A, B, C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</a:tr>
              <a:tr h="561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Música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i="0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GUSTAU IBÁÑEZ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rPr i="0" lang="ca" sz="2000" u="none" cap="none" strike="noStrike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A, B, C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5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Educació Física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i="0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GLÒRIA </a:t>
                      </a:r>
                      <a:r>
                        <a:rPr lang="ca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AMBRÓS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rPr i="0" lang="ca" sz="2000" u="none" cap="none" strike="noStrike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A, B, C</a:t>
                      </a:r>
                      <a:endParaRPr i="0" sz="2000" u="none" cap="none" strike="noStrike">
                        <a:solidFill>
                          <a:srgbClr val="402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</a:tr>
              <a:tr h="612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Alternativa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i="0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2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LÍDIA SADURNÍ</a:t>
                      </a:r>
                      <a:endParaRPr i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rPr i="0" lang="ca" sz="2000" u="none" cap="none" strike="noStrike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lang="ca" sz="2000" u="none" cap="none" strike="noStrike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i="0" lang="ca" sz="2000" u="none" cap="none" strike="noStrike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ca" sz="2000" u="none" cap="none" strike="noStrike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i="0" lang="ca" sz="2000" u="none" cap="none" strike="noStrike">
                          <a:solidFill>
                            <a:srgbClr val="402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3600" y="198025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7de3aa6c0f_0_0"/>
          <p:cNvSpPr txBox="1"/>
          <p:nvPr>
            <p:ph type="ctrTitle"/>
          </p:nvPr>
        </p:nvSpPr>
        <p:spPr>
          <a:xfrm>
            <a:off x="0" y="141875"/>
            <a:ext cx="8520600" cy="12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ca" sz="7000"/>
              <a:t>tpv/IT ESCOLA</a:t>
            </a:r>
            <a:endParaRPr sz="7000"/>
          </a:p>
        </p:txBody>
      </p:sp>
      <p:sp>
        <p:nvSpPr>
          <p:cNvPr id="445" name="Google Shape;445;g27de3aa6c0f_0_0"/>
          <p:cNvSpPr txBox="1"/>
          <p:nvPr/>
        </p:nvSpPr>
        <p:spPr>
          <a:xfrm>
            <a:off x="367975" y="1883750"/>
            <a:ext cx="8267400" cy="20658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ca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Enllaç i codi per a cada alumne/a . </a:t>
            </a:r>
            <a:endParaRPr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ca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Comunicats i </a:t>
            </a:r>
            <a:r>
              <a:rPr lang="ca" sz="24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i="0" lang="ca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utoritzacions</a:t>
            </a:r>
            <a:endParaRPr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latin typeface="Calibri"/>
                <a:ea typeface="Calibri"/>
                <a:cs typeface="Calibri"/>
                <a:sym typeface="Calibri"/>
              </a:rPr>
              <a:t>Comunicació i justificació de faltes (abans de les 8:00 am)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ca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Pagament sortides</a:t>
            </a:r>
            <a:endParaRPr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latin typeface="Calibri"/>
                <a:ea typeface="Calibri"/>
                <a:cs typeface="Calibri"/>
                <a:sym typeface="Calibri"/>
              </a:rPr>
              <a:t>Avisos d’aula: actitud, falta de deures, falta de material,...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g27de3aa6c0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3153" y="4049825"/>
            <a:ext cx="2440375" cy="320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g27de3aa6c0f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9600" y="529475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534a530912_0_9"/>
          <p:cNvSpPr txBox="1"/>
          <p:nvPr>
            <p:ph type="ctrTitle"/>
          </p:nvPr>
        </p:nvSpPr>
        <p:spPr>
          <a:xfrm>
            <a:off x="341250" y="838200"/>
            <a:ext cx="8461500" cy="23964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53882">
              <a:schemeClr val="lt2">
                <a:alpha val="73333"/>
              </a:scheme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3740"/>
              <a:buFont typeface="Arial"/>
              <a:buNone/>
            </a:pPr>
            <a:r>
              <a:rPr lang="ca" sz="3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http://www.castelldelquer.cat</a:t>
            </a:r>
            <a:endParaRPr sz="5500">
              <a:solidFill>
                <a:srgbClr val="442200"/>
              </a:solidFill>
            </a:endParaRPr>
          </a:p>
        </p:txBody>
      </p:sp>
      <p:sp>
        <p:nvSpPr>
          <p:cNvPr id="454" name="Google Shape;454;g1534a530912_0_9"/>
          <p:cNvSpPr txBox="1"/>
          <p:nvPr>
            <p:ph type="ctrTitle"/>
          </p:nvPr>
        </p:nvSpPr>
        <p:spPr>
          <a:xfrm>
            <a:off x="914400" y="632350"/>
            <a:ext cx="7315200" cy="5334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3725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ca" sz="4500" u="sng"/>
              <a:t>PÀGINA WEB</a:t>
            </a:r>
            <a:endParaRPr sz="4500"/>
          </a:p>
        </p:txBody>
      </p:sp>
      <p:sp>
        <p:nvSpPr>
          <p:cNvPr id="455" name="Google Shape;455;g1534a530912_0_9"/>
          <p:cNvSpPr txBox="1"/>
          <p:nvPr>
            <p:ph type="ctrTitle"/>
          </p:nvPr>
        </p:nvSpPr>
        <p:spPr>
          <a:xfrm>
            <a:off x="914400" y="3422175"/>
            <a:ext cx="7315200" cy="5334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3725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ca" sz="4500" u="sng"/>
              <a:t>XARXES SOCIALS</a:t>
            </a:r>
            <a:endParaRPr sz="4500"/>
          </a:p>
        </p:txBody>
      </p:sp>
      <p:sp>
        <p:nvSpPr>
          <p:cNvPr id="456" name="Google Shape;456;g1534a530912_0_9"/>
          <p:cNvSpPr txBox="1"/>
          <p:nvPr>
            <p:ph type="ctrTitle"/>
          </p:nvPr>
        </p:nvSpPr>
        <p:spPr>
          <a:xfrm>
            <a:off x="341250" y="4295550"/>
            <a:ext cx="8461500" cy="23964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53882">
              <a:schemeClr val="lt2">
                <a:alpha val="73725"/>
              </a:scheme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3740"/>
              <a:buFont typeface="Arial"/>
              <a:buNone/>
            </a:pPr>
            <a:r>
              <a:rPr lang="ca" sz="3800">
                <a:latin typeface="Calibri"/>
                <a:ea typeface="Calibri"/>
                <a:cs typeface="Calibri"/>
                <a:sym typeface="Calibri"/>
              </a:rPr>
              <a:t>Instagram, Twitter i 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3740"/>
              <a:buFont typeface="Arial"/>
              <a:buNone/>
            </a:pPr>
            <a:r>
              <a:rPr lang="ca" sz="3800">
                <a:latin typeface="Calibri"/>
                <a:ea typeface="Calibri"/>
                <a:cs typeface="Calibri"/>
                <a:sym typeface="Calibri"/>
              </a:rPr>
              <a:t>Telegram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3740"/>
              <a:buFont typeface="Arial"/>
              <a:buNone/>
            </a:pPr>
            <a:r>
              <a:rPr lang="ca" sz="3000">
                <a:latin typeface="Calibri"/>
                <a:ea typeface="Calibri"/>
                <a:cs typeface="Calibri"/>
                <a:sym typeface="Calibri"/>
              </a:rPr>
              <a:t>(des de la web)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g1534a530912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250" y="4924575"/>
            <a:ext cx="1538774" cy="153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g1534a530912_0_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30304" y="3006000"/>
            <a:ext cx="1915997" cy="153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1534a530912_0_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5300" y="102350"/>
            <a:ext cx="1538774" cy="135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g1534a530912_0_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97763" y="4882276"/>
            <a:ext cx="1581076" cy="158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521c8be613_0_0"/>
          <p:cNvSpPr txBox="1"/>
          <p:nvPr>
            <p:ph type="ctrTitle"/>
          </p:nvPr>
        </p:nvSpPr>
        <p:spPr>
          <a:xfrm>
            <a:off x="341250" y="5982900"/>
            <a:ext cx="8461500" cy="7191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53882">
              <a:schemeClr val="lt2">
                <a:alpha val="72941"/>
              </a:scheme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3740"/>
              <a:buFont typeface="Arial"/>
              <a:buNone/>
            </a:pPr>
            <a:r>
              <a:rPr lang="ca" sz="3800" u="sng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http://www.castelldelquer.cat</a:t>
            </a:r>
            <a:endParaRPr sz="5500">
              <a:solidFill>
                <a:schemeClr val="accent4"/>
              </a:solidFill>
            </a:endParaRPr>
          </a:p>
        </p:txBody>
      </p:sp>
      <p:sp>
        <p:nvSpPr>
          <p:cNvPr id="467" name="Google Shape;467;g1521c8be613_0_0"/>
          <p:cNvSpPr txBox="1"/>
          <p:nvPr>
            <p:ph type="ctrTitle"/>
          </p:nvPr>
        </p:nvSpPr>
        <p:spPr>
          <a:xfrm>
            <a:off x="914400" y="152400"/>
            <a:ext cx="7315200" cy="5334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333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ca" sz="4500" u="sng"/>
              <a:t>Subscripcions a la web</a:t>
            </a:r>
            <a:endParaRPr sz="4500"/>
          </a:p>
        </p:txBody>
      </p:sp>
      <p:pic>
        <p:nvPicPr>
          <p:cNvPr id="468" name="Google Shape;468;g1521c8be61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250" y="119675"/>
            <a:ext cx="1538774" cy="135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g1521c8be613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000" y="3689225"/>
            <a:ext cx="4077000" cy="22936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70" name="Google Shape;470;g1521c8be613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76750" y="875100"/>
            <a:ext cx="3457723" cy="5107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1" name="Google Shape;471;g1521c8be613_0_0"/>
          <p:cNvSpPr txBox="1"/>
          <p:nvPr/>
        </p:nvSpPr>
        <p:spPr>
          <a:xfrm>
            <a:off x="495000" y="1733538"/>
            <a:ext cx="4077000" cy="15084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402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2700000" dist="53882">
              <a:srgbClr val="4422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" sz="2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Si alguna família es vol </a:t>
            </a:r>
            <a:r>
              <a:rPr b="1" i="0" lang="ca" sz="2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subscriure</a:t>
            </a:r>
            <a:r>
              <a:rPr b="0" i="0" lang="ca" sz="2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 les notícies més rellevants ho pot fer des de la web del centre al següent espai:</a:t>
            </a:r>
            <a:endParaRPr b="0" i="0" sz="17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7ef3241b9d_0_63"/>
          <p:cNvSpPr txBox="1"/>
          <p:nvPr>
            <p:ph type="ctrTitle"/>
          </p:nvPr>
        </p:nvSpPr>
        <p:spPr>
          <a:xfrm>
            <a:off x="394150" y="881575"/>
            <a:ext cx="8240700" cy="46953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5600" u="sng"/>
              <a:t>AGRAÏMENTS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>
                <a:latin typeface="Calibri"/>
                <a:ea typeface="Calibri"/>
                <a:cs typeface="Calibri"/>
                <a:sym typeface="Calibri"/>
              </a:rPr>
              <a:t>AFA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" sz="2200">
                <a:latin typeface="Calibri"/>
                <a:ea typeface="Calibri"/>
                <a:cs typeface="Calibri"/>
                <a:sym typeface="Calibri"/>
              </a:rPr>
              <a:t>Material per l’institut</a:t>
            </a:r>
            <a:endParaRPr b="0"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" sz="2200">
                <a:latin typeface="Calibri"/>
                <a:ea typeface="Calibri"/>
                <a:cs typeface="Calibri"/>
                <a:sym typeface="Calibri"/>
              </a:rPr>
              <a:t>Boc’n’Roll</a:t>
            </a:r>
            <a:endParaRPr b="0"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" sz="2200">
                <a:latin typeface="Calibri"/>
                <a:ea typeface="Calibri"/>
                <a:cs typeface="Calibri"/>
                <a:sym typeface="Calibri"/>
              </a:rPr>
              <a:t>Aportacions a la festa del 30è aniversari</a:t>
            </a:r>
            <a:endParaRPr b="0"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" sz="2200">
                <a:latin typeface="Calibri"/>
                <a:ea typeface="Calibri"/>
                <a:cs typeface="Calibri"/>
                <a:sym typeface="Calibri"/>
              </a:rPr>
              <a:t>Agendes / taquilles</a:t>
            </a:r>
            <a:endParaRPr b="0"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" sz="2200">
                <a:latin typeface="Calibri"/>
                <a:ea typeface="Calibri"/>
                <a:cs typeface="Calibri"/>
                <a:sym typeface="Calibri"/>
              </a:rPr>
              <a:t>Gestió de llibres socialitzats</a:t>
            </a:r>
            <a:endParaRPr b="0"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" sz="2200">
                <a:latin typeface="Calibri"/>
                <a:ea typeface="Calibri"/>
                <a:cs typeface="Calibri"/>
                <a:sym typeface="Calibri"/>
              </a:rPr>
              <a:t>Ajuts en projectes de centre (teatre i altres).</a:t>
            </a:r>
            <a:endParaRPr b="0"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100">
                <a:latin typeface="Calibri"/>
                <a:ea typeface="Calibri"/>
                <a:cs typeface="Calibri"/>
                <a:sym typeface="Calibri"/>
              </a:rPr>
              <a:t>CONSORCI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" sz="2100">
                <a:latin typeface="Calibri"/>
                <a:ea typeface="Calibri"/>
                <a:cs typeface="Calibri"/>
                <a:sym typeface="Calibri"/>
              </a:rPr>
              <a:t>Espai a punt</a:t>
            </a:r>
            <a:endParaRPr b="0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" sz="2100">
                <a:latin typeface="Calibri"/>
                <a:ea typeface="Calibri"/>
                <a:cs typeface="Calibri"/>
                <a:sym typeface="Calibri"/>
              </a:rPr>
              <a:t>Projecte seguim</a:t>
            </a:r>
            <a:endParaRPr b="0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" sz="2100">
                <a:latin typeface="Calibri"/>
                <a:ea typeface="Calibri"/>
                <a:cs typeface="Calibri"/>
                <a:sym typeface="Calibri"/>
              </a:rPr>
              <a:t>Tallers diversos (Bitlles catalanes i xerrades)</a:t>
            </a:r>
            <a:endParaRPr b="0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" sz="2100">
                <a:latin typeface="Calibri"/>
                <a:ea typeface="Calibri"/>
                <a:cs typeface="Calibri"/>
                <a:sym typeface="Calibri"/>
              </a:rPr>
              <a:t>Persona externa de teatre.</a:t>
            </a:r>
            <a:endParaRPr b="0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478" name="Google Shape;478;g37ef3241b9d_0_63"/>
          <p:cNvSpPr txBox="1"/>
          <p:nvPr>
            <p:ph idx="1" type="subTitle"/>
          </p:nvPr>
        </p:nvSpPr>
        <p:spPr>
          <a:xfrm>
            <a:off x="114325" y="5521875"/>
            <a:ext cx="85206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9" name="Google Shape;479;g37ef3241b9d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4700" y="1078930"/>
            <a:ext cx="1656550" cy="172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g37ef3241b9d_0_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0166" y="3462425"/>
            <a:ext cx="1377208" cy="172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7ef3241b9d_0_71"/>
          <p:cNvSpPr txBox="1"/>
          <p:nvPr>
            <p:ph type="ctrTitle"/>
          </p:nvPr>
        </p:nvSpPr>
        <p:spPr>
          <a:xfrm>
            <a:off x="368400" y="1293475"/>
            <a:ext cx="8266500" cy="38799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>
                <a:latin typeface="Calibri"/>
                <a:ea typeface="Calibri"/>
                <a:cs typeface="Calibri"/>
                <a:sym typeface="Calibri"/>
              </a:rPr>
              <a:t>AJUNTAMENT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" sz="2400">
                <a:latin typeface="Calibri"/>
                <a:ea typeface="Calibri"/>
                <a:cs typeface="Calibri"/>
                <a:sym typeface="Calibri"/>
              </a:rPr>
              <a:t>Cessió de locals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" sz="2400">
                <a:latin typeface="Calibri"/>
                <a:ea typeface="Calibri"/>
                <a:cs typeface="Calibri"/>
                <a:sym typeface="Calibri"/>
              </a:rPr>
              <a:t>Enllaç amb la Diputació per tallers.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" sz="2400">
                <a:latin typeface="Calibri"/>
                <a:ea typeface="Calibri"/>
                <a:cs typeface="Calibri"/>
                <a:sym typeface="Calibri"/>
              </a:rPr>
              <a:t>Finançament i suport per les activitats del pla d’acció tutorial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>
                <a:latin typeface="Calibri"/>
                <a:ea typeface="Calibri"/>
                <a:cs typeface="Calibri"/>
                <a:sym typeface="Calibri"/>
              </a:rPr>
              <a:t>FUNDACIÓ DOCTOR GRAU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" sz="2400">
                <a:latin typeface="Calibri"/>
                <a:ea typeface="Calibri"/>
                <a:cs typeface="Calibri"/>
                <a:sym typeface="Calibri"/>
              </a:rPr>
              <a:t>Beques i ajudes a alumnes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487" name="Google Shape;487;g37ef3241b9d_0_71"/>
          <p:cNvSpPr txBox="1"/>
          <p:nvPr>
            <p:ph idx="1" type="subTitle"/>
          </p:nvPr>
        </p:nvSpPr>
        <p:spPr>
          <a:xfrm>
            <a:off x="114325" y="5521875"/>
            <a:ext cx="85206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g37ef3241b9d_0_71"/>
          <p:cNvSpPr txBox="1"/>
          <p:nvPr/>
        </p:nvSpPr>
        <p:spPr>
          <a:xfrm>
            <a:off x="2050300" y="237975"/>
            <a:ext cx="46251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5600" u="sng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AGRAÏMENTS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489" name="Google Shape;489;g37ef3241b9d_0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00" y="4142375"/>
            <a:ext cx="2132501" cy="99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g37ef3241b9d_0_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863" y="3299113"/>
            <a:ext cx="254317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f07f525a69_0_9"/>
          <p:cNvSpPr txBox="1"/>
          <p:nvPr>
            <p:ph type="ctrTitle"/>
          </p:nvPr>
        </p:nvSpPr>
        <p:spPr>
          <a:xfrm>
            <a:off x="990600" y="304800"/>
            <a:ext cx="7315200" cy="5334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94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ca" sz="4500" u="sng"/>
              <a:t>ASSOCIACIÓ DE FAMÍLIES D’ALUMNES</a:t>
            </a:r>
            <a:endParaRPr sz="4500"/>
          </a:p>
        </p:txBody>
      </p:sp>
      <p:sp>
        <p:nvSpPr>
          <p:cNvPr id="497" name="Google Shape;497;gf07f525a69_0_9"/>
          <p:cNvSpPr txBox="1"/>
          <p:nvPr/>
        </p:nvSpPr>
        <p:spPr>
          <a:xfrm>
            <a:off x="327600" y="1224450"/>
            <a:ext cx="8488800" cy="1134300"/>
          </a:xfrm>
          <a:prstGeom prst="rect">
            <a:avLst/>
          </a:prstGeom>
          <a:solidFill>
            <a:srgbClr val="E8ECF4"/>
          </a:solidFill>
          <a:ln cap="flat" cmpd="sng" w="9525">
            <a:solidFill>
              <a:srgbClr val="2412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3723739" dist="57501">
              <a:srgbClr val="6633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u="sng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INFORMACIÓ AFA</a:t>
            </a:r>
            <a:endParaRPr sz="24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gf07f525a69_0_9"/>
          <p:cNvSpPr txBox="1"/>
          <p:nvPr/>
        </p:nvSpPr>
        <p:spPr>
          <a:xfrm>
            <a:off x="327600" y="6149000"/>
            <a:ext cx="8488800" cy="554100"/>
          </a:xfrm>
          <a:prstGeom prst="rect">
            <a:avLst/>
          </a:prstGeom>
          <a:solidFill>
            <a:srgbClr val="E8ECF4"/>
          </a:solidFill>
          <a:ln cap="flat" cmpd="sng" w="9525">
            <a:solidFill>
              <a:srgbClr val="2412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rotWithShape="0" algn="ctr" dir="3723739" dist="57501">
              <a:srgbClr val="6633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ca" sz="3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afacastelldelquer@gmail.com</a:t>
            </a:r>
            <a:endParaRPr b="0" i="0" sz="3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9" name="Google Shape;499;gf07f525a69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5225" y="1711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gf07f525a69_0_9"/>
          <p:cNvPicPr preferRelativeResize="0"/>
          <p:nvPr/>
        </p:nvPicPr>
        <p:blipFill rotWithShape="1">
          <a:blip r:embed="rId5">
            <a:alphaModFix/>
          </a:blip>
          <a:srcRect b="0" l="69" r="59" t="0"/>
          <a:stretch/>
        </p:blipFill>
        <p:spPr>
          <a:xfrm>
            <a:off x="5590150" y="2520449"/>
            <a:ext cx="3174000" cy="331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gf07f525a69_0_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09375" y="3022750"/>
            <a:ext cx="1695444" cy="21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54359a46c9_1_15"/>
          <p:cNvSpPr txBox="1"/>
          <p:nvPr>
            <p:ph type="ctrTitle"/>
          </p:nvPr>
        </p:nvSpPr>
        <p:spPr>
          <a:xfrm>
            <a:off x="948775" y="4872775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53882">
              <a:schemeClr val="lt2">
                <a:alpha val="73333"/>
              </a:scheme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2200"/>
              </a:buClr>
              <a:buSzPts val="4320"/>
              <a:buFont typeface="Arial"/>
              <a:buNone/>
            </a:pPr>
            <a:r>
              <a:rPr lang="ca" sz="6100">
                <a:solidFill>
                  <a:srgbClr val="442200"/>
                </a:solidFill>
              </a:rPr>
              <a:t>Gràcies per la vostra assistència</a:t>
            </a:r>
            <a:endParaRPr sz="6100"/>
          </a:p>
        </p:txBody>
      </p:sp>
      <p:pic>
        <p:nvPicPr>
          <p:cNvPr id="508" name="Google Shape;508;g154359a46c9_1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062" y="878026"/>
            <a:ext cx="7973174" cy="12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g154359a46c9_1_15"/>
          <p:cNvSpPr txBox="1"/>
          <p:nvPr/>
        </p:nvSpPr>
        <p:spPr>
          <a:xfrm>
            <a:off x="306050" y="2526625"/>
            <a:ext cx="3000000" cy="17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5011">
                <a:solidFill>
                  <a:srgbClr val="000099"/>
                </a:solidFill>
                <a:latin typeface="Amatic SC"/>
                <a:ea typeface="Amatic SC"/>
                <a:cs typeface="Amatic SC"/>
                <a:sym typeface="Amatic SC"/>
              </a:rPr>
              <a:t>FORMULARI ASSISTÈNCIA</a:t>
            </a:r>
            <a:endParaRPr/>
          </a:p>
        </p:txBody>
      </p:sp>
      <p:cxnSp>
        <p:nvCxnSpPr>
          <p:cNvPr id="510" name="Google Shape;510;g154359a46c9_1_15"/>
          <p:cNvCxnSpPr>
            <a:stCxn id="509" idx="3"/>
          </p:cNvCxnSpPr>
          <p:nvPr/>
        </p:nvCxnSpPr>
        <p:spPr>
          <a:xfrm flipH="1" rot="10800000">
            <a:off x="3306050" y="3362725"/>
            <a:ext cx="1590900" cy="2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11" name="Google Shape;511;g154359a46c9_1_15" title="qr-code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9175" y="2315588"/>
            <a:ext cx="2121876" cy="212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01fd77ad5_0_0"/>
          <p:cNvSpPr txBox="1"/>
          <p:nvPr>
            <p:ph type="ctrTitle"/>
          </p:nvPr>
        </p:nvSpPr>
        <p:spPr>
          <a:xfrm>
            <a:off x="1030289" y="121461"/>
            <a:ext cx="7083300" cy="6858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94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a" sz="4500" u="sng"/>
              <a:t>PROFESSORAT I ÀREES</a:t>
            </a:r>
            <a:endParaRPr sz="4500"/>
          </a:p>
        </p:txBody>
      </p:sp>
      <p:sp>
        <p:nvSpPr>
          <p:cNvPr id="107" name="Google Shape;107;gf01fd77ad5_0_0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08" name="Google Shape;108;gf01fd77ad5_0_0"/>
          <p:cNvGraphicFramePr/>
          <p:nvPr/>
        </p:nvGraphicFramePr>
        <p:xfrm>
          <a:off x="534327" y="10928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{2945D505-3F95-4C36-9863-3CC3DC1FF3B9}</a:tableStyleId>
              </a:tblPr>
              <a:tblGrid>
                <a:gridCol w="1960375"/>
                <a:gridCol w="1016175"/>
                <a:gridCol w="3406450"/>
                <a:gridCol w="1692250"/>
              </a:tblGrid>
              <a:tr h="60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ca" sz="2100" u="none" cap="none" strike="noStrike"/>
                        <a:t>Àrees</a:t>
                      </a:r>
                      <a:endParaRPr i="0" sz="21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ca" sz="2100" u="none" cap="none" strike="noStrike"/>
                        <a:t>H/ set</a:t>
                      </a:r>
                      <a:endParaRPr sz="21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ca" sz="2100" u="none" cap="none" strike="noStrike"/>
                        <a:t>Professor/a</a:t>
                      </a:r>
                      <a:endParaRPr i="0" sz="21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ca" sz="2100" u="none" cap="none" strike="noStrike"/>
                        <a:t>Grups</a:t>
                      </a:r>
                      <a:endParaRPr i="0" sz="21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ca" sz="2000" u="none" cap="none" strike="noStrike">
                          <a:solidFill>
                            <a:schemeClr val="accent1"/>
                          </a:solidFill>
                        </a:rPr>
                        <a:t>Tècniques d’estudi</a:t>
                      </a:r>
                      <a:endParaRPr b="1" i="0"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2</a:t>
                      </a:r>
                      <a:endParaRPr i="0"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>
                          <a:solidFill>
                            <a:schemeClr val="accent1"/>
                          </a:solidFill>
                        </a:rPr>
                        <a:t>GUSTAU IBAÑEZ</a:t>
                      </a:r>
                      <a:endParaRPr sz="2000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>
                          <a:solidFill>
                            <a:schemeClr val="accent1"/>
                          </a:solidFill>
                        </a:rPr>
                        <a:t>NÚRIA CAPDEVILA</a:t>
                      </a:r>
                      <a:endParaRPr sz="2000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>
                          <a:solidFill>
                            <a:schemeClr val="accent1"/>
                          </a:solidFill>
                        </a:rPr>
                        <a:t> FERRAN SALA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A, </a:t>
                      </a:r>
                      <a:r>
                        <a:rPr i="0" lang="ca" sz="2000" u="none" cap="none" strike="noStrike">
                          <a:solidFill>
                            <a:schemeClr val="accent1"/>
                          </a:solidFill>
                        </a:rPr>
                        <a:t>B</a:t>
                      </a: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i="0" lang="ca" sz="2000" u="none" cap="none" strike="noStrike">
                          <a:solidFill>
                            <a:schemeClr val="accent1"/>
                          </a:solidFill>
                        </a:rPr>
                        <a:t>C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ca" sz="2000" u="none" cap="none" strike="noStrike">
                          <a:solidFill>
                            <a:schemeClr val="accent1"/>
                          </a:solidFill>
                        </a:rPr>
                        <a:t>VIP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2</a:t>
                      </a:r>
                      <a:endParaRPr i="0"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L</a:t>
                      </a:r>
                      <a:r>
                        <a:rPr lang="ca" sz="2000">
                          <a:solidFill>
                            <a:schemeClr val="accent1"/>
                          </a:solidFill>
                        </a:rPr>
                        <a:t>AURA GARCIA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2000"/>
                        </a:buClr>
                        <a:buSzPts val="2400"/>
                        <a:buFont typeface="Arial"/>
                        <a:buNone/>
                      </a:pPr>
                      <a:r>
                        <a:rPr i="0" lang="ca" sz="2000" u="none" cap="none" strike="noStrike">
                          <a:solidFill>
                            <a:schemeClr val="accent1"/>
                          </a:solidFill>
                        </a:rPr>
                        <a:t>A</a:t>
                      </a: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i="0" lang="ca" sz="2000" u="none" cap="none" strike="noStrike">
                          <a:solidFill>
                            <a:schemeClr val="accent1"/>
                          </a:solidFill>
                        </a:rPr>
                        <a:t>B</a:t>
                      </a: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i="0" lang="ca" sz="2000" u="none" cap="none" strike="noStrike">
                          <a:solidFill>
                            <a:schemeClr val="accent1"/>
                          </a:solidFill>
                        </a:rPr>
                        <a:t>C 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ca" sz="2000" u="none" cap="none" strike="noStrike">
                          <a:solidFill>
                            <a:schemeClr val="accent1"/>
                          </a:solidFill>
                        </a:rPr>
                        <a:t>Tutoria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1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>
                          <a:solidFill>
                            <a:schemeClr val="accent1"/>
                          </a:solidFill>
                        </a:rPr>
                        <a:t>JUDIT BOIX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>
                          <a:solidFill>
                            <a:schemeClr val="accent1"/>
                          </a:solidFill>
                        </a:rPr>
                        <a:t>GUSTAU IBAÑEZ</a:t>
                      </a:r>
                      <a:endParaRPr sz="2000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>
                          <a:solidFill>
                            <a:schemeClr val="accent1"/>
                          </a:solidFill>
                        </a:rPr>
                        <a:t>MÍRIAM BUSQUETS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A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B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C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ca" sz="2000" u="none" cap="none" strike="noStrike">
                          <a:solidFill>
                            <a:schemeClr val="accent1"/>
                          </a:solidFill>
                        </a:rPr>
                        <a:t>Francès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2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A</a:t>
                      </a:r>
                      <a:r>
                        <a:rPr lang="ca" sz="2000">
                          <a:solidFill>
                            <a:schemeClr val="accent1"/>
                          </a:solidFill>
                        </a:rPr>
                        <a:t>LBA BUSQUETS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A, B, C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ca" sz="2000" u="none" cap="none" strike="noStrike">
                          <a:solidFill>
                            <a:schemeClr val="accent1"/>
                          </a:solidFill>
                        </a:rPr>
                        <a:t>Taller d’Expressió Escrita 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2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>
                          <a:solidFill>
                            <a:schemeClr val="accent1"/>
                          </a:solidFill>
                        </a:rPr>
                        <a:t>GUSTAU IBÁÑEZ</a:t>
                      </a:r>
                      <a:endParaRPr sz="2000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>
                          <a:solidFill>
                            <a:srgbClr val="000000"/>
                          </a:solidFill>
                        </a:rPr>
                        <a:t>FERRAN SALA</a:t>
                      </a:r>
                      <a:endParaRPr sz="2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A, B, C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pic>
        <p:nvPicPr>
          <p:cNvPr id="109" name="Google Shape;109;gf01fd77ad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4450" y="121438"/>
            <a:ext cx="756112" cy="75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/>
          <p:nvPr>
            <p:ph type="ctrTitle"/>
          </p:nvPr>
        </p:nvSpPr>
        <p:spPr>
          <a:xfrm>
            <a:off x="1093081" y="576922"/>
            <a:ext cx="7083425" cy="438572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549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2"/>
              <a:buFont typeface="Arial"/>
              <a:buNone/>
            </a:pPr>
            <a:r>
              <a:rPr lang="ca" sz="3691" u="sng"/>
              <a:t>DISTRIBUCIÓ HORÀRIA </a:t>
            </a:r>
            <a:endParaRPr sz="8300"/>
          </a:p>
        </p:txBody>
      </p:sp>
      <p:graphicFrame>
        <p:nvGraphicFramePr>
          <p:cNvPr id="116" name="Google Shape;116;p13"/>
          <p:cNvGraphicFramePr/>
          <p:nvPr/>
        </p:nvGraphicFramePr>
        <p:xfrm>
          <a:off x="1862667" y="14266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{D6B85EB8-BE02-4AF0-BD04-02E233DDD015}</a:tableStyleId>
              </a:tblPr>
              <a:tblGrid>
                <a:gridCol w="2777075"/>
                <a:gridCol w="2810925"/>
              </a:tblGrid>
              <a:tr h="40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" sz="2400" u="none" cap="none" strike="noStrike"/>
                        <a:t>HORA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" sz="2400" u="none" cap="none" strike="noStrike"/>
                        <a:t>ACTIVITAT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2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ca" sz="2000" u="none" cap="none" strike="noStrike">
                          <a:solidFill>
                            <a:schemeClr val="accent1"/>
                          </a:solidFill>
                        </a:rPr>
                        <a:t>8:10-8:40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LECTURA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52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ca" sz="2000" u="none" cap="none" strike="noStrike">
                          <a:solidFill>
                            <a:schemeClr val="accent1"/>
                          </a:solidFill>
                        </a:rPr>
                        <a:t>8:40-9:35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CLASSE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6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ca" sz="2000" u="none" cap="none" strike="noStrike">
                          <a:solidFill>
                            <a:schemeClr val="accent1"/>
                          </a:solidFill>
                        </a:rPr>
                        <a:t>9:35-10:30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CLASSE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4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ca" sz="2000" u="none" cap="none" strike="noStrike">
                          <a:solidFill>
                            <a:schemeClr val="accent1"/>
                          </a:solidFill>
                        </a:rPr>
                        <a:t>10:30-10:50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PATI</a:t>
                      </a:r>
                      <a:endParaRPr b="1" i="0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</a:tr>
              <a:tr h="452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ca" sz="2000" u="none" cap="none" strike="noStrike">
                          <a:solidFill>
                            <a:schemeClr val="accent1"/>
                          </a:solidFill>
                        </a:rPr>
                        <a:t>10:50-11:45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CLASSE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ca" sz="2000" u="none" cap="none" strike="noStrike">
                          <a:solidFill>
                            <a:schemeClr val="accent1"/>
                          </a:solidFill>
                        </a:rPr>
                        <a:t>11:45-12:40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CLASSE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507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ca" sz="20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12:40-12:55</a:t>
                      </a:r>
                      <a:endParaRPr b="1" i="0" sz="20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ca" sz="2000" u="none" cap="none" strike="noStrike">
                          <a:solidFill>
                            <a:schemeClr val="accent1"/>
                          </a:solidFill>
                        </a:rPr>
                        <a:t>PATI</a:t>
                      </a:r>
                      <a:endParaRPr b="1" i="0"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7E7"/>
                    </a:solidFill>
                  </a:tcPr>
                </a:tc>
              </a:tr>
              <a:tr h="452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ca" sz="2000" u="none" cap="none" strike="noStrike">
                          <a:solidFill>
                            <a:schemeClr val="accent1"/>
                          </a:solidFill>
                        </a:rPr>
                        <a:t>12:55-13:50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CLASSE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  <a:tr h="452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ca" sz="2000" u="none" cap="none" strike="noStrike">
                          <a:solidFill>
                            <a:schemeClr val="accent1"/>
                          </a:solidFill>
                        </a:rPr>
                        <a:t>13:50-14:45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a" sz="2000" u="none" cap="none" strike="noStrike">
                          <a:solidFill>
                            <a:schemeClr val="accent1"/>
                          </a:solidFill>
                        </a:rPr>
                        <a:t>CLASSE</a:t>
                      </a:r>
                      <a:endParaRPr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B3B3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pic>
        <p:nvPicPr>
          <p:cNvPr descr="page17image2996704" id="117" name="Google Shape;1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1500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ge17image1658976" id="118" name="Google Shape;11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ge17image1679984" id="119" name="Google Shape;11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ge17image2996704" id="120" name="Google Shape;12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1500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ge17image1658976" id="121" name="Google Shape;12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ge17image1679984" id="122" name="Google Shape;12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4775" y="253494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type="ctrTitle"/>
          </p:nvPr>
        </p:nvSpPr>
        <p:spPr>
          <a:xfrm>
            <a:off x="1787100" y="473388"/>
            <a:ext cx="5791200" cy="3810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549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sz="4500" u="sng"/>
              <a:t>ELS  PATIS</a:t>
            </a:r>
            <a:endParaRPr sz="4500" u="sng"/>
          </a:p>
        </p:txBody>
      </p:sp>
      <p:sp>
        <p:nvSpPr>
          <p:cNvPr id="130" name="Google Shape;130;p16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367975" y="1097725"/>
            <a:ext cx="8267400" cy="30213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ctr" dir="3284183" dist="46662">
              <a:srgbClr val="663300">
                <a:alpha val="7254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S’aconsella portar un esmorzar més </a:t>
            </a:r>
            <a:r>
              <a:rPr b="1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consistent </a:t>
            </a:r>
            <a:r>
              <a:rPr b="0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 un altre més </a:t>
            </a:r>
            <a:r>
              <a:rPr b="1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lleuger</a:t>
            </a:r>
            <a:r>
              <a:rPr b="0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repartits entre els dos patis.</a:t>
            </a:r>
            <a:endParaRPr b="0" i="0" sz="2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Recomanem que sempre tinguin alguna cosa de menjar a la taquilla, per si es descuiden l’esmorzar.</a:t>
            </a:r>
            <a:endParaRPr b="0" i="0" sz="2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Tot l’alumnat té </a:t>
            </a:r>
            <a:r>
              <a:rPr b="1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Boc’n’Roll</a:t>
            </a:r>
            <a:r>
              <a:rPr b="0" i="0" lang="ca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per portar l’esmorzar.</a:t>
            </a:r>
            <a:endParaRPr b="0" i="0" sz="2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1500" y="183675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6837" y="5056600"/>
            <a:ext cx="1265173" cy="1614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lthy breakfast on table: fruits and orange (Proporcionat per Getty Images)" id="134" name="Google Shape;13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950" y="5033538"/>
            <a:ext cx="2487675" cy="166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/>
          <p:nvPr>
            <p:ph type="ctrTitle"/>
          </p:nvPr>
        </p:nvSpPr>
        <p:spPr>
          <a:xfrm>
            <a:off x="1387205" y="430139"/>
            <a:ext cx="6807200" cy="685800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35921">
              <a:schemeClr val="lt2">
                <a:alpha val="72549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ca" sz="4800" u="sng"/>
              <a:t>DESCRIPCIÓ DE GRUPS</a:t>
            </a:r>
            <a:endParaRPr sz="4800"/>
          </a:p>
        </p:txBody>
      </p:sp>
      <p:sp>
        <p:nvSpPr>
          <p:cNvPr id="141" name="Google Shape;141;p3"/>
          <p:cNvSpPr/>
          <p:nvPr/>
        </p:nvSpPr>
        <p:spPr>
          <a:xfrm>
            <a:off x="3900488" y="27622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359400" y="1364425"/>
            <a:ext cx="8276100" cy="3684900"/>
          </a:xfrm>
          <a:prstGeom prst="rect">
            <a:avLst/>
          </a:prstGeom>
          <a:solidFill>
            <a:srgbClr val="E8ECF4"/>
          </a:solidFill>
          <a:ln cap="flat" cmpd="sng" w="1905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algn="ctr" dir="2700000" dist="17961">
              <a:schemeClr val="lt2">
                <a:alpha val="72549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ca" sz="30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Organització en tres grups-classe: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000" u="sng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1r ESO A  </a:t>
            </a:r>
            <a:r>
              <a:rPr b="0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a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b="0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alumnes)</a:t>
            </a:r>
            <a:endParaRPr b="0" i="0" sz="3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1r ESO B </a:t>
            </a:r>
            <a:r>
              <a:rPr b="0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a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b="0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alumnes)</a:t>
            </a:r>
            <a:endParaRPr b="1" i="0" sz="3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1r ESO C  </a:t>
            </a:r>
            <a:r>
              <a:rPr b="0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a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20 </a:t>
            </a:r>
            <a:r>
              <a:rPr b="0" i="0" lang="ca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alumnes)</a:t>
            </a:r>
            <a:endParaRPr b="0" i="0" sz="3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a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	     		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5" marL="2362200" marR="0" rtl="0" algn="just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a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3349" y="152400"/>
            <a:ext cx="518251" cy="51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ef3241b9d_0_45"/>
          <p:cNvSpPr txBox="1"/>
          <p:nvPr>
            <p:ph type="ctrTitle"/>
          </p:nvPr>
        </p:nvSpPr>
        <p:spPr>
          <a:xfrm>
            <a:off x="311700" y="522867"/>
            <a:ext cx="8520600" cy="358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37ef3241b9d_0_45"/>
          <p:cNvSpPr txBox="1"/>
          <p:nvPr>
            <p:ph idx="1" type="subTitle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g37ef3241b9d_0_45" title="1rA-_1_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000" y="334050"/>
            <a:ext cx="7675725" cy="575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l'Office">
  <a:themeElements>
    <a:clrScheme name="Ofici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2009-09-30T13:51:31Z</dcterms:created>
  <dc:creator>professors</dc:creator>
</cp:coreProperties>
</file>