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797675" cy="9926625"/>
  <p:embeddedFontLst>
    <p:embeddedFont>
      <p:font typeface="Arim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D89566C-1B96-44CA-B73B-938790C52652}">
  <a:tblStyle styleId="{AD89566C-1B96-44CA-B73B-938790C526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rimo-bold.fntdata"/><Relationship Id="rId27" Type="http://schemas.openxmlformats.org/officeDocument/2006/relationships/font" Target="fonts/Arim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Arim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8f7e2624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608f7e2624_0_0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08f7e2624_0_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608f7e2624_0_6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8f7e2624_0_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608f7e2624_0_14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08f7e2624_0_2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608f7e2624_0_22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8f7e2624_0_2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608f7e2624_0_29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8f7e2624_0_4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608f7e2624_0_44:notes"/>
          <p:cNvSpPr/>
          <p:nvPr>
            <p:ph idx="2" type="sldImg"/>
          </p:nvPr>
        </p:nvSpPr>
        <p:spPr>
          <a:xfrm>
            <a:off x="919163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919163" y="744538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texto y objetos" type="txAndObj">
  <p:cSld name="TEXT_AND_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1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agora.xtec.cat/escolapladelavella/doc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hyperlink" Target="https://forms.gle/9gpfaq725LkrJEa19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74550" y="2582450"/>
            <a:ext cx="8461500" cy="28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8800"/>
              <a:buFont typeface="Arial"/>
              <a:buNone/>
            </a:pPr>
            <a:r>
              <a:t/>
            </a:r>
            <a:endParaRPr b="1" sz="48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8800"/>
              <a:buFont typeface="Arial"/>
              <a:buNone/>
            </a:pPr>
            <a:r>
              <a:t/>
            </a:r>
            <a:endParaRPr b="1" sz="48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8800"/>
              <a:buFont typeface="Arial"/>
              <a:buNone/>
            </a:pP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REUNIÓ D’AULA</a:t>
            </a:r>
            <a:b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1r ESO</a:t>
            </a:r>
            <a:endParaRPr b="1" sz="48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8800"/>
              <a:buFont typeface="Arial"/>
              <a:buNone/>
            </a:pPr>
            <a:r>
              <a:t/>
            </a:r>
            <a:endParaRPr b="1" sz="48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88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Curs 19-20</a:t>
            </a:r>
            <a:br>
              <a:rPr b="1" i="0" lang="en-US" sz="3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000">
              <a:solidFill>
                <a:schemeClr val="dk2"/>
              </a:solidFill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0450" y="567652"/>
            <a:ext cx="2534474" cy="17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14312" y="260350"/>
            <a:ext cx="87138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mo"/>
              <a:buNone/>
            </a:pP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. C</a:t>
            </a: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dA Noguera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85150" y="1292075"/>
            <a:ext cx="4497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Per què l’hem escollit?</a:t>
            </a:r>
            <a:endParaRPr b="1" i="0" sz="24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521800" y="1838750"/>
            <a:ext cx="7926300" cy="3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Activitats: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882750" y="2484725"/>
            <a:ext cx="37893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Pintant la prehistòria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Rotació de viure el neolític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93837" y="2180700"/>
            <a:ext cx="39507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Excavant el passat Talla de sílex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 de paleontropologia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Visita d’un jaciment neardental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517" y="4042550"/>
            <a:ext cx="2869433" cy="18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6100" y="4049875"/>
            <a:ext cx="2501636" cy="18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6800" y="4027048"/>
            <a:ext cx="2429263" cy="18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214312" y="260350"/>
            <a:ext cx="87138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mo"/>
              <a:buNone/>
            </a:pP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. C</a:t>
            </a: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dA Noguera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075" y="1779950"/>
            <a:ext cx="7440875" cy="39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385150" y="1292075"/>
            <a:ext cx="19629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On anem?</a:t>
            </a:r>
            <a:endParaRPr b="1" i="0" sz="24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214312" y="260350"/>
            <a:ext cx="87138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mo"/>
              <a:buNone/>
            </a:pP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. C</a:t>
            </a: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dA Noguera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385150" y="1292075"/>
            <a:ext cx="42987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On ens allotjarem?</a:t>
            </a:r>
            <a:endParaRPr b="1" i="0" sz="24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2375" y="3631100"/>
            <a:ext cx="2990850" cy="226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375" y="1524000"/>
            <a:ext cx="29908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621200" y="2149325"/>
            <a:ext cx="4062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Alberg la Cova</a:t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Sant Llorenç de Montgai </a:t>
            </a:r>
            <a:r>
              <a:rPr b="1" i="0" lang="en-US" sz="18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C/ De la Betllé Nº2</a:t>
            </a:r>
            <a:endParaRPr b="1" i="0" sz="1800" u="none" cap="none" strike="noStrike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25613 de Sant Llorenç de Montgai.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RELACIÓ FAMÍLIA-ESCOLA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785575" y="1041024"/>
            <a:ext cx="8925000" cy="51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Informes.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Entrevistes</a:t>
            </a:r>
            <a: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7305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Tutora:</a:t>
            </a:r>
            <a:r>
              <a:rPr b="0"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jous</a:t>
            </a:r>
            <a:r>
              <a:rPr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h - </a:t>
            </a:r>
            <a:r>
              <a:rPr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i="0" lang="en-US" sz="20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h (M</a:t>
            </a:r>
            <a:r>
              <a:rPr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eritxell)</a:t>
            </a:r>
            <a:endParaRPr sz="20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   	Cotutora: </a:t>
            </a:r>
            <a:r>
              <a:rPr lang="en-US" sz="20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Marta Vendrell</a:t>
            </a:r>
            <a:endParaRPr sz="20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7295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Informació:</a:t>
            </a:r>
            <a:endParaRPr/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</a:t>
            </a: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0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http://agora.xtec.cat/escolapladelavella/docs/</a:t>
            </a:r>
            <a:endParaRPr>
              <a:solidFill>
                <a:srgbClr val="800080"/>
              </a:solidFill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 BEEP. Vilassar de Dalt.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propostes. Diferències.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Maletí reforçat - 14,99€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Assegurança 1 any - 29€ 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Assegurança 2 anys - 49€ 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Ratolí sense fils - 9,95€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Comanda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134" y="2068741"/>
            <a:ext cx="5115791" cy="48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Comanda. Formulari Google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15483" l="-1630" r="1629" t="2509"/>
          <a:stretch/>
        </p:blipFill>
        <p:spPr>
          <a:xfrm>
            <a:off x="1852675" y="2417325"/>
            <a:ext cx="5501149" cy="35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475" y="2855727"/>
            <a:ext cx="2763325" cy="26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Comanda. Formulari Google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1886" l="0" r="0" t="23240"/>
          <a:stretch/>
        </p:blipFill>
        <p:spPr>
          <a:xfrm>
            <a:off x="1887774" y="2382950"/>
            <a:ext cx="5203000" cy="37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Comanda. Formulari Google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22916"/>
          <a:stretch/>
        </p:blipFill>
        <p:spPr>
          <a:xfrm>
            <a:off x="1457325" y="2521522"/>
            <a:ext cx="6229350" cy="357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6"/>
          <p:cNvCxnSpPr/>
          <p:nvPr/>
        </p:nvCxnSpPr>
        <p:spPr>
          <a:xfrm>
            <a:off x="3214225" y="4043700"/>
            <a:ext cx="2962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6"/>
          <p:cNvCxnSpPr/>
          <p:nvPr/>
        </p:nvCxnSpPr>
        <p:spPr>
          <a:xfrm>
            <a:off x="3541375" y="4233150"/>
            <a:ext cx="3790500" cy="1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6"/>
          <p:cNvSpPr/>
          <p:nvPr/>
        </p:nvSpPr>
        <p:spPr>
          <a:xfrm>
            <a:off x="1718200" y="4636175"/>
            <a:ext cx="5065800" cy="488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 Comanda. Formulari Google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14813" l="0" r="0" t="0"/>
          <a:stretch/>
        </p:blipFill>
        <p:spPr>
          <a:xfrm>
            <a:off x="1789725" y="2355850"/>
            <a:ext cx="5775376" cy="37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6022425" y="5721950"/>
            <a:ext cx="29202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b="1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Enllaç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1096674" y="786150"/>
            <a:ext cx="7699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295B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/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1294100" y="1872300"/>
            <a:ext cx="6770700" cy="4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Configuració dels ordinadors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Compte google.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Utilització compte de correu del centre.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24680" r="24410" t="0"/>
          <a:stretch/>
        </p:blipFill>
        <p:spPr>
          <a:xfrm>
            <a:off x="3147250" y="3569725"/>
            <a:ext cx="2849499" cy="23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116012" y="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mo"/>
              <a:buNone/>
            </a:pPr>
            <a:r>
              <a:rPr b="1" i="0" lang="en-US" sz="54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1. P</a:t>
            </a:r>
            <a:r>
              <a:rPr b="1" lang="en-US" sz="4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rofessorat</a:t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693900" y="1200150"/>
            <a:ext cx="7626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 sz="22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2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  <a:r>
              <a:rPr b="1" lang="en-US" sz="22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Meritxell Garcia</a:t>
            </a:r>
            <a:endParaRPr/>
          </a:p>
          <a:p>
            <a:pPr indent="0" lvl="0" marL="273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2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Cotutora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2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 Marta Vendrell</a:t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r>
              <a:rPr b="1" i="0" lang="en-US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Marta Nadal</a:t>
            </a:r>
            <a:endParaRPr/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Anglès </a:t>
            </a:r>
            <a:r>
              <a:rPr b="1" i="0" lang="en-US" sz="19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Patti Arrom</a:t>
            </a:r>
            <a:endParaRPr>
              <a:solidFill>
                <a:srgbClr val="666666"/>
              </a:solidFill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Educació Física: </a:t>
            </a:r>
            <a:r>
              <a:rPr b="1" lang="en-US" sz="19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Carlos Marí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Biologia</a:t>
            </a:r>
            <a:r>
              <a:rPr b="1" i="0" lang="en-US" sz="19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Opt. </a:t>
            </a:r>
            <a:r>
              <a:rPr b="1" i="0" lang="en-US" sz="19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Franc</a:t>
            </a: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ès</a:t>
            </a:r>
            <a:r>
              <a:rPr b="1" i="0" lang="en-US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Meritxell Garcia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Intel·ligències múltiples, Socials i Opt. Conflictes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: Marta Vendrell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Tecnologia, Matemàtiques i Opt. robòtica: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 Alex Mafé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Llengua Catalana, llengua Castellana i Opt. Còmic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: Bea Soldevilla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TCI: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 Marta, Bea i Meritxell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90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93725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9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593725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152400" lvl="1" marL="593725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302975" y="620700"/>
            <a:ext cx="873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631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b="1" lang="en-US" sz="4000">
                <a:solidFill>
                  <a:srgbClr val="4C6312"/>
                </a:solidFill>
              </a:rPr>
              <a:t>TORN OBERT DE PARAULES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1603" y="2038175"/>
            <a:ext cx="3416650" cy="30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2154453" y="-74550"/>
            <a:ext cx="4835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mo"/>
              <a:buNone/>
            </a:pPr>
            <a:r>
              <a:rPr b="1" i="0" lang="en-US" sz="54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r>
              <a:rPr b="1" lang="en-US" sz="4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Horari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7677975" y="5734400"/>
            <a:ext cx="1379100" cy="8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Treball Cooperatiu interdisciplinar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697" y="1129110"/>
            <a:ext cx="5410856" cy="50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/>
          <p:nvPr/>
        </p:nvSpPr>
        <p:spPr>
          <a:xfrm>
            <a:off x="5050968" y="5197034"/>
            <a:ext cx="979715" cy="737197"/>
          </a:xfrm>
          <a:prstGeom prst="ellipse">
            <a:avLst/>
          </a:prstGeom>
          <a:noFill/>
          <a:ln cap="flat" cmpd="sng" w="44450">
            <a:solidFill>
              <a:srgbClr val="6E91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5943599" y="3424177"/>
            <a:ext cx="1001487" cy="737197"/>
          </a:xfrm>
          <a:prstGeom prst="ellipse">
            <a:avLst/>
          </a:prstGeom>
          <a:noFill/>
          <a:ln cap="flat" cmpd="sng" w="44450">
            <a:solidFill>
              <a:srgbClr val="6E91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3238634" y="3402405"/>
            <a:ext cx="1001487" cy="737197"/>
          </a:xfrm>
          <a:prstGeom prst="ellipse">
            <a:avLst/>
          </a:prstGeom>
          <a:noFill/>
          <a:ln cap="flat" cmpd="sng" w="44450">
            <a:solidFill>
              <a:srgbClr val="6E91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3195549" y="1796981"/>
            <a:ext cx="1001487" cy="737197"/>
          </a:xfrm>
          <a:prstGeom prst="ellipse">
            <a:avLst/>
          </a:prstGeom>
          <a:noFill/>
          <a:ln cap="flat" cmpd="sng" w="44450">
            <a:solidFill>
              <a:srgbClr val="B75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5067891" y="3604013"/>
            <a:ext cx="1001487" cy="737197"/>
          </a:xfrm>
          <a:prstGeom prst="ellipse">
            <a:avLst/>
          </a:prstGeom>
          <a:noFill/>
          <a:ln cap="flat" cmpd="sng" w="44450">
            <a:solidFill>
              <a:srgbClr val="B75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5029196" y="2360711"/>
            <a:ext cx="1001487" cy="737197"/>
          </a:xfrm>
          <a:prstGeom prst="ellipse">
            <a:avLst/>
          </a:prstGeom>
          <a:noFill/>
          <a:ln cap="flat" cmpd="sng" w="44450">
            <a:solidFill>
              <a:srgbClr val="FFD9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-973137" y="260350"/>
            <a:ext cx="110537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METODOLOGIA </a:t>
            </a:r>
            <a:r>
              <a:rPr b="1" lang="en-US" sz="3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i AVALUACIÓ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733875" y="1889200"/>
            <a:ext cx="79215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Eines: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5937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LLibre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5937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5937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Ordinadors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Diferents metodologies: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ABP / Reptes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TCI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305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7145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4" marL="1714500" marR="0" rtl="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2730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-973137" y="260350"/>
            <a:ext cx="1105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METODOLOGIA </a:t>
            </a:r>
            <a:r>
              <a:rPr b="1" lang="en-US" sz="3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i AVALUACIÓ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72725" y="1267250"/>
            <a:ext cx="1491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ADDITIO</a:t>
            </a:r>
            <a:endParaRPr b="1" i="0" sz="18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53950"/>
            <a:ext cx="8839199" cy="417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-973137" y="260350"/>
            <a:ext cx="1105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METODOLOGIA </a:t>
            </a:r>
            <a:r>
              <a:rPr b="1" lang="en-US" sz="38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i AVALUACIÓ</a:t>
            </a:r>
            <a:r>
              <a:rPr b="1" i="0" lang="en-US" sz="38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72725" y="1267250"/>
            <a:ext cx="1491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ADDITIO</a:t>
            </a:r>
            <a:endParaRPr b="1" i="0" sz="18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53950"/>
            <a:ext cx="8839199" cy="444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84212" y="333375"/>
            <a:ext cx="7313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B6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4000" u="none">
                <a:solidFill>
                  <a:srgbClr val="295B60"/>
                </a:solidFill>
                <a:latin typeface="Arial"/>
                <a:ea typeface="Arial"/>
                <a:cs typeface="Arial"/>
                <a:sym typeface="Arial"/>
              </a:rPr>
              <a:t>. SORTIDES</a:t>
            </a:r>
            <a:endParaRPr/>
          </a:p>
        </p:txBody>
      </p:sp>
      <p:graphicFrame>
        <p:nvGraphicFramePr>
          <p:cNvPr id="111" name="Google Shape;111;p16"/>
          <p:cNvGraphicFramePr/>
          <p:nvPr/>
        </p:nvGraphicFramePr>
        <p:xfrm>
          <a:off x="516000" y="12863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{AD89566C-1B96-44CA-B73B-938790C52652}</a:tableStyleId>
              </a:tblPr>
              <a:tblGrid>
                <a:gridCol w="616950"/>
                <a:gridCol w="1762700"/>
                <a:gridCol w="910725"/>
                <a:gridCol w="3922000"/>
                <a:gridCol w="998850"/>
              </a:tblGrid>
              <a:tr h="3901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1r ESO</a:t>
                      </a:r>
                      <a:endParaRPr b="1" sz="1000" u="none" cap="none" strike="noStrike"/>
                    </a:p>
                  </a:txBody>
                  <a:tcPr marT="0" marB="0" marR="44450" marL="44450" anchor="ctr">
                    <a:solidFill>
                      <a:srgbClr val="D99594"/>
                    </a:solidFill>
                  </a:tcPr>
                </a:tc>
                <a:tc hMerge="1"/>
                <a:tc hMerge="1"/>
                <a:tc hMerge="1"/>
                <a:tc hMerge="1"/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Taller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Escola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16 octubre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Malbaratament alimentari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 (1h)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Sala Poliorama 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28-11-201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Obra </a:t>
                      </a:r>
                      <a:r>
                        <a:rPr i="1" lang="en-US" sz="1000" u="none" cap="none" strike="noStrike"/>
                        <a:t>Maremar + </a:t>
                      </a:r>
                      <a:r>
                        <a:rPr lang="en-US" sz="1000" u="none" cap="none" strike="noStrike"/>
                        <a:t>Activitat Joan Brossa (Àmbit lingüístic)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Matí/tarda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</a:tr>
              <a:tr h="4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CosmoCaixa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12-12-19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Exposició Univers (TCI QUi vol veure les estrelles + La Terra en 1 dia)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D9D9D9"/>
                    </a:solidFill>
                  </a:tcPr>
                </a:tc>
              </a:tr>
              <a:tr h="63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Estada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St. Llorenç de Montgai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17-19 de desembre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Camp d’Aprenentatge La Noguera. (TCI la Terra en 1 dia+ geografia i història)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estada 3 dies/2 nits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FFFFFF"/>
                    </a:solidFill>
                  </a:tcPr>
                </a:tc>
              </a:tr>
              <a:tr h="63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Taller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Escola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28-02-20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(11:30-13h)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Taller “Amb Energia” (TCI Ens volen prendre l’atmosfera)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1h30min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</a:tr>
              <a:tr h="4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Mataró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3-03-20 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Planta de tractament de residus (TCI Ens volen prendre l’atmosfera)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</a:tr>
              <a:tr h="4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Depuradora- Riera Sant Pol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12 -03-20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L’aigua i el Canvi climàtic (TCI Ens volen prendre l’atmosfera)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 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</a:tr>
              <a:tr h="4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Cabrera de Mar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maig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 des de Montcabrer fins la platja TCI Toquem de peus a Terra)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Taller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Escola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Xerrada sobre migracions/refugiats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1h (Tarda)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Taller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Escola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Pau Llonch - RAP coeducació. projecte música + castellà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0" marB="0" marR="44450" marL="44450" anchor="ctr">
                    <a:solidFill>
                      <a:srgbClr val="EAD1DC"/>
                    </a:solidFill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Sortida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3r trimestre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Visita a les restes arqueològiques (geografia i història)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Matí</a:t>
                      </a:r>
                      <a:endParaRPr sz="1000" u="none" cap="none" strike="noStrike"/>
                    </a:p>
                  </a:txBody>
                  <a:tcPr marT="0" marB="0" marR="44450" marL="44450" anchor="ctr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214312" y="260350"/>
            <a:ext cx="8713787" cy="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mo"/>
              <a:buNone/>
            </a:pP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. C</a:t>
            </a: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dA Noguera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85150" y="1292075"/>
            <a:ext cx="19629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Què és?</a:t>
            </a:r>
            <a:endParaRPr b="1" i="0" sz="24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21800" y="2298425"/>
            <a:ext cx="79263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camps d’aprenentatge són serveis educatius del Departament d’Ensenyament que ofereixen al professorat i als centres docents la possibilitat de desenvolupar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projectes de treball per a l’estudi i l’experimentació en un medi singular de Catalunya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s’adrecen principalment a alumnes d’educació primària, secundària, cicles formatius i batxillerat.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214312" y="260350"/>
            <a:ext cx="87138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mo"/>
              <a:buNone/>
            </a:pP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br>
              <a:rPr b="1" i="0" lang="en-US" sz="4100" u="non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. C</a:t>
            </a:r>
            <a:r>
              <a:rPr b="1" lang="en-US" sz="4100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dA Noguera</a:t>
            </a:r>
            <a:r>
              <a:rPr b="1" i="0" lang="en-US" sz="4100" u="none">
                <a:solidFill>
                  <a:srgbClr val="4C6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85150" y="1292075"/>
            <a:ext cx="4497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Per què l’hem escollit?</a:t>
            </a:r>
            <a:endParaRPr b="1" i="0" sz="2400" u="none" cap="none" strike="noStrike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59675" y="2509625"/>
            <a:ext cx="7926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Treballarem a través de la investigació i l’experimentació conceptes i continguts avaluables i englobats dins 2 projectes: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TCI: la terra en 1 dia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Socials: la prehistòria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sPrint">
  <a:themeElements>
    <a:clrScheme name="Compuesto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