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984e37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984e37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7984e37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7984e37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984e375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984e375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984e375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984e375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984e375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984e375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7984e375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7984e375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984e375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984e375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7984e375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7984e375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</a:t>
            </a:r>
            <a:r>
              <a:rPr lang="ca"/>
              <a:t>oneix</a:t>
            </a:r>
            <a:r>
              <a:rPr lang="ca"/>
              <a:t> l’impacte de l’energia i els seus efectes?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Qualitat de l’aire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La </a:t>
            </a:r>
            <a:r>
              <a:rPr lang="ca"/>
              <a:t>qualitat</a:t>
            </a:r>
            <a:r>
              <a:rPr lang="ca"/>
              <a:t> de l’aire es veu afectada pels </a:t>
            </a:r>
            <a:r>
              <a:rPr lang="ca"/>
              <a:t>següents</a:t>
            </a:r>
            <a:r>
              <a:rPr lang="ca"/>
              <a:t> contaminants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Partícules</a:t>
            </a:r>
            <a:r>
              <a:rPr lang="ca"/>
              <a:t> en suspensió: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Diòxid de sofre (SO2)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Òxid de Nitrogen (NO?)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Monòxid de Carboni (CO)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Ozó</a:t>
            </a:r>
            <a:r>
              <a:rPr lang="ca"/>
              <a:t> </a:t>
            </a:r>
            <a:r>
              <a:rPr lang="ca"/>
              <a:t>troposfèric</a:t>
            </a:r>
            <a:r>
              <a:rPr lang="ca"/>
              <a:t> (O3)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Altres </a:t>
            </a:r>
            <a:r>
              <a:rPr lang="ca"/>
              <a:t>contaminants</a:t>
            </a:r>
            <a:r>
              <a:rPr lang="ca"/>
              <a:t> com </a:t>
            </a:r>
            <a:r>
              <a:rPr lang="ca"/>
              <a:t>l'amoníac</a:t>
            </a:r>
            <a:r>
              <a:rPr lang="ca"/>
              <a:t> (NH3), </a:t>
            </a:r>
            <a:r>
              <a:rPr lang="ca"/>
              <a:t>compostos</a:t>
            </a:r>
            <a:r>
              <a:rPr lang="ca"/>
              <a:t> orgànics volàtils (COVs)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8891" l="19749" r="18357" t="24605"/>
          <a:stretch/>
        </p:blipFill>
        <p:spPr>
          <a:xfrm>
            <a:off x="0" y="0"/>
            <a:ext cx="90105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Què podem fer per millorar la qualitat de l’aire?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D</a:t>
            </a:r>
            <a:r>
              <a:rPr lang="ca"/>
              <a:t>esenvolupar</a:t>
            </a:r>
            <a:r>
              <a:rPr lang="ca"/>
              <a:t> plans </a:t>
            </a:r>
            <a:r>
              <a:rPr lang="ca"/>
              <a:t>urbanístics</a:t>
            </a:r>
            <a:r>
              <a:rPr lang="ca"/>
              <a:t> que restringeixin l’accès al </a:t>
            </a:r>
            <a:r>
              <a:rPr lang="ca"/>
              <a:t>trànsit</a:t>
            </a:r>
            <a:r>
              <a:rPr lang="ca"/>
              <a:t> en determinades zones.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Fomentar la mobilitat sostenible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Eficiència energètica en les edificacions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Tractament de </a:t>
            </a:r>
            <a:r>
              <a:rPr lang="ca"/>
              <a:t>residus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Zones verdes en les ciutats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Coneix l’impacte de l’energia i els seus efectes?</a:t>
            </a:r>
            <a:endParaRPr/>
          </a:p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Canvi climàtic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Els Gasos d’efecte Hivernacle són els principals responsables del canvi climàtic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12540" l="9521" r="9715" t="17870"/>
          <a:stretch/>
        </p:blipFill>
        <p:spPr>
          <a:xfrm>
            <a:off x="741700" y="1402750"/>
            <a:ext cx="7384723" cy="357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11168" l="5461" r="6019" t="13165"/>
          <a:stretch/>
        </p:blipFill>
        <p:spPr>
          <a:xfrm>
            <a:off x="0" y="306375"/>
            <a:ext cx="9144000" cy="439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Acord de Paris: escenaris possibles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8761D"/>
                </a:solidFill>
              </a:rPr>
              <a:t>Escenari ideal de desenvolupament sostenible</a:t>
            </a:r>
            <a:endParaRPr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1C232"/>
                </a:solidFill>
              </a:rPr>
              <a:t>Escenari introduint noves polítiques i </a:t>
            </a:r>
            <a:r>
              <a:rPr lang="ca">
                <a:solidFill>
                  <a:srgbClr val="F1C232"/>
                </a:solidFill>
              </a:rPr>
              <a:t>compromisos</a:t>
            </a:r>
            <a:endParaRPr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>
                <a:solidFill>
                  <a:srgbClr val="CC0000"/>
                </a:solidFill>
              </a:rPr>
              <a:t>Escenari amb les polítiques i acords actuals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11173" l="8291" r="4425" t="26956"/>
          <a:stretch/>
        </p:blipFill>
        <p:spPr>
          <a:xfrm>
            <a:off x="1650000" y="2571747"/>
            <a:ext cx="6153950" cy="245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Què es pot fer per reduir els Gasos d’efecte hivernacle?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Mitjans</a:t>
            </a:r>
            <a:r>
              <a:rPr lang="ca"/>
              <a:t> de transport de lliures </a:t>
            </a:r>
            <a:r>
              <a:rPr lang="ca"/>
              <a:t>emissions</a:t>
            </a:r>
            <a:r>
              <a:rPr lang="ca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Residencial: moderar la calefacció i aires refrigerants, apagar llums,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Industria: nous avenços i </a:t>
            </a:r>
            <a:r>
              <a:rPr lang="ca"/>
              <a:t>desenvolupament</a:t>
            </a:r>
            <a:r>
              <a:rPr lang="ca"/>
              <a:t> </a:t>
            </a:r>
            <a:r>
              <a:rPr lang="ca"/>
              <a:t>científics</a:t>
            </a:r>
            <a:r>
              <a:rPr lang="ca"/>
              <a:t> i tecnològics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Residus: Reduir, reutilitzar, reciclar i recuperar. (RRRR)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Generació d’energia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