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6"/>
  </p:normalViewPr>
  <p:slideViewPr>
    <p:cSldViewPr snapToGrid="0" snapToObjects="1">
      <p:cViewPr varScale="1">
        <p:scale>
          <a:sx n="71" d="100"/>
          <a:sy n="71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49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0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5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4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58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02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30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50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DF903-F82B-144F-BFE3-5E644002E4D7}" type="datetimeFigureOut">
              <a:rPr lang="es-ES" smtClean="0"/>
              <a:t>13/5/20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3090-D979-EC44-B582-A65C87C70A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72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aimecast.blogspot.com/2016/02/actividades-del-sector-terciario.html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ector_secundario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tecnomer4.blogspot.com/2016/03/sectores-economicos-en-europ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BF43B4-F427-064D-8B40-4A5B4C679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323"/>
            <a:ext cx="6858000" cy="9669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4C5C06-6477-3446-AC11-E783722A4D72}"/>
              </a:ext>
            </a:extLst>
          </p:cNvPr>
          <p:cNvSpPr/>
          <p:nvPr/>
        </p:nvSpPr>
        <p:spPr>
          <a:xfrm>
            <a:off x="916644" y="932330"/>
            <a:ext cx="5127811" cy="75770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/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Sabries fer una llista d’oficis d’aquest sector:</a:t>
            </a:r>
          </a:p>
          <a:p>
            <a:endParaRPr lang="es-E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E61913-8E34-654B-8A7C-1D0C18DC36B1}"/>
              </a:ext>
            </a:extLst>
          </p:cNvPr>
          <p:cNvSpPr/>
          <p:nvPr/>
        </p:nvSpPr>
        <p:spPr>
          <a:xfrm>
            <a:off x="1683122" y="1396629"/>
            <a:ext cx="3532094" cy="152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Bing Bam Boum" panose="02000500000000000000" pitchFamily="2" charset="77"/>
              </a:rPr>
              <a:t>SECTOR TERCIARI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0E8CCD-F892-704A-9853-815498164AAA}"/>
              </a:ext>
            </a:extLst>
          </p:cNvPr>
          <p:cNvSpPr/>
          <p:nvPr/>
        </p:nvSpPr>
        <p:spPr>
          <a:xfrm>
            <a:off x="1221439" y="1069041"/>
            <a:ext cx="1470212" cy="3092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NOM: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9C67BF-BF62-D24B-B25D-615DE37EA6E6}"/>
              </a:ext>
            </a:extLst>
          </p:cNvPr>
          <p:cNvSpPr/>
          <p:nvPr/>
        </p:nvSpPr>
        <p:spPr>
          <a:xfrm>
            <a:off x="3998814" y="1060076"/>
            <a:ext cx="1936377" cy="3092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DATA: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48F1F2-5E3D-694F-A21A-CA2878B82D4F}"/>
              </a:ext>
            </a:extLst>
          </p:cNvPr>
          <p:cNvSpPr/>
          <p:nvPr/>
        </p:nvSpPr>
        <p:spPr>
          <a:xfrm>
            <a:off x="1025909" y="3016624"/>
            <a:ext cx="4909282" cy="17705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Moltes persones treballem per donar serveis als ciutadans,  es a dir , a tots nosaltres. És el </a:t>
            </a:r>
            <a:r>
              <a:rPr lang="ca-ES" b="1" dirty="0"/>
              <a:t>sector terciari o de serveis. </a:t>
            </a:r>
          </a:p>
          <a:p>
            <a:pPr algn="ctr"/>
            <a:r>
              <a:rPr lang="ca-ES" dirty="0"/>
              <a:t>A diferència de les persones que treballen en els altres sectors, les persones que treballen al sector terciari  no produeixen cap producte.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705392-716A-9C43-95C6-1DD68C0EC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958"/>
              </p:ext>
            </p:extLst>
          </p:nvPr>
        </p:nvGraphicFramePr>
        <p:xfrm>
          <a:off x="1142999" y="5521884"/>
          <a:ext cx="4612341" cy="2510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7447">
                  <a:extLst>
                    <a:ext uri="{9D8B030D-6E8A-4147-A177-3AD203B41FA5}">
                      <a16:colId xmlns:a16="http://schemas.microsoft.com/office/drawing/2014/main" val="98143103"/>
                    </a:ext>
                  </a:extLst>
                </a:gridCol>
                <a:gridCol w="1537447">
                  <a:extLst>
                    <a:ext uri="{9D8B030D-6E8A-4147-A177-3AD203B41FA5}">
                      <a16:colId xmlns:a16="http://schemas.microsoft.com/office/drawing/2014/main" val="1886437895"/>
                    </a:ext>
                  </a:extLst>
                </a:gridCol>
                <a:gridCol w="1537447">
                  <a:extLst>
                    <a:ext uri="{9D8B030D-6E8A-4147-A177-3AD203B41FA5}">
                      <a16:colId xmlns:a16="http://schemas.microsoft.com/office/drawing/2014/main" val="3599855672"/>
                    </a:ext>
                  </a:extLst>
                </a:gridCol>
              </a:tblGrid>
              <a:tr h="502098">
                <a:tc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80784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37491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88796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024961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6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74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AC4ACDB6-5C86-F340-9586-E7A0B1CC900D}"/>
              </a:ext>
            </a:extLst>
          </p:cNvPr>
          <p:cNvSpPr/>
          <p:nvPr/>
        </p:nvSpPr>
        <p:spPr>
          <a:xfrm>
            <a:off x="2850777" y="5504329"/>
            <a:ext cx="1739152" cy="1595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4A9263-D4BF-D042-9B19-154F84835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601757"/>
            <a:ext cx="6350000" cy="89535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B331A11-86A2-6B4A-AFEB-2B1AF09FF2A3}"/>
              </a:ext>
            </a:extLst>
          </p:cNvPr>
          <p:cNvSpPr/>
          <p:nvPr/>
        </p:nvSpPr>
        <p:spPr>
          <a:xfrm>
            <a:off x="1075765" y="1483658"/>
            <a:ext cx="4751294" cy="6938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r>
              <a:rPr lang="ca-ES" dirty="0"/>
              <a:t>Com ja hem explicat en les sessions anteriors els oficis es classifiquen en tres sectors: </a:t>
            </a:r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algn="ctr"/>
            <a:endParaRPr lang="ca-E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dirty="0"/>
              <a:t>Classifica per sectors els oficis següents:</a:t>
            </a:r>
          </a:p>
          <a:p>
            <a:r>
              <a:rPr lang="ca-ES" dirty="0"/>
              <a:t>Pagès, botiguer/a, metgessa, fuster, electricista, pescador, mestra, teixidor, formatger, joier/a, ramaderia, escombriaire, policia, fabricant de cotxes. </a:t>
            </a:r>
          </a:p>
          <a:p>
            <a:pPr algn="ctr"/>
            <a:endParaRPr lang="ca-ES" dirty="0"/>
          </a:p>
          <a:p>
            <a:pPr algn="ctr"/>
            <a:endParaRPr lang="ca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F3DB19-4B80-F044-8363-79A8D929F742}"/>
              </a:ext>
            </a:extLst>
          </p:cNvPr>
          <p:cNvSpPr/>
          <p:nvPr/>
        </p:nvSpPr>
        <p:spPr>
          <a:xfrm>
            <a:off x="1264024" y="1739153"/>
            <a:ext cx="4374777" cy="7530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latin typeface="CF National Stitches" pitchFamily="2" charset="77"/>
              </a:rPr>
              <a:t>Classifiquem oficis</a:t>
            </a:r>
          </a:p>
        </p:txBody>
      </p:sp>
      <p:pic>
        <p:nvPicPr>
          <p:cNvPr id="6" name="Picture 5" descr="TecnoMer4: Sectores económicos en Europa">
            <a:extLst>
              <a:ext uri="{FF2B5EF4-FFF2-40B4-BE49-F238E27FC236}">
                <a16:creationId xmlns:a16="http://schemas.microsoft.com/office/drawing/2014/main" id="{00E1C95A-8794-AE48-9975-726CF1FEC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71654" y="3312099"/>
            <a:ext cx="1192029" cy="845600"/>
          </a:xfrm>
          <a:prstGeom prst="rect">
            <a:avLst/>
          </a:prstGeom>
        </p:spPr>
      </p:pic>
      <p:pic>
        <p:nvPicPr>
          <p:cNvPr id="13" name="Picture 12" descr="Sector secundario - Wikipedia, la enciclopedia libre">
            <a:extLst>
              <a:ext uri="{FF2B5EF4-FFF2-40B4-BE49-F238E27FC236}">
                <a16:creationId xmlns:a16="http://schemas.microsoft.com/office/drawing/2014/main" id="{5CBF4730-55EA-314B-9802-F18C941705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26122" y="3312099"/>
            <a:ext cx="1250577" cy="829376"/>
          </a:xfrm>
          <a:prstGeom prst="rect">
            <a:avLst/>
          </a:prstGeom>
        </p:spPr>
      </p:pic>
      <p:pic>
        <p:nvPicPr>
          <p:cNvPr id="19" name="Picture 18" descr="Blog del profe Jaime: ACTIVIDADES DEL SECTOR TERCIARIO">
            <a:extLst>
              <a:ext uri="{FF2B5EF4-FFF2-40B4-BE49-F238E27FC236}">
                <a16:creationId xmlns:a16="http://schemas.microsoft.com/office/drawing/2014/main" id="{2FC92695-DD80-1941-8920-EA5561F402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418083" y="3312099"/>
            <a:ext cx="1120000" cy="8456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4A5CF80-F5AD-8D43-BA7D-4738A55CBB7E}"/>
              </a:ext>
            </a:extLst>
          </p:cNvPr>
          <p:cNvSpPr/>
          <p:nvPr/>
        </p:nvSpPr>
        <p:spPr>
          <a:xfrm>
            <a:off x="1264023" y="4257922"/>
            <a:ext cx="1102625" cy="2395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primari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312776-B047-7649-8AB1-4D1AE2B99881}"/>
              </a:ext>
            </a:extLst>
          </p:cNvPr>
          <p:cNvSpPr/>
          <p:nvPr/>
        </p:nvSpPr>
        <p:spPr>
          <a:xfrm rot="10800000" flipV="1">
            <a:off x="4384602" y="4257923"/>
            <a:ext cx="1153481" cy="2395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terciari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F0C64-51F9-6840-861F-82A589833DE8}"/>
              </a:ext>
            </a:extLst>
          </p:cNvPr>
          <p:cNvSpPr/>
          <p:nvPr/>
        </p:nvSpPr>
        <p:spPr>
          <a:xfrm>
            <a:off x="2757201" y="4257922"/>
            <a:ext cx="1250577" cy="2395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secundari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DA4628C5-F13A-364F-BF87-CB8BF2D4F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33291"/>
              </p:ext>
            </p:extLst>
          </p:nvPr>
        </p:nvGraphicFramePr>
        <p:xfrm>
          <a:off x="1316764" y="5987527"/>
          <a:ext cx="4269295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3065463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4502860"/>
                    </a:ext>
                  </a:extLst>
                </a:gridCol>
                <a:gridCol w="1221295">
                  <a:extLst>
                    <a:ext uri="{9D8B030D-6E8A-4147-A177-3AD203B41FA5}">
                      <a16:colId xmlns:a16="http://schemas.microsoft.com/office/drawing/2014/main" val="3415415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noProof="0"/>
                        <a:t>Sector Primari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/>
                        <a:t>Sector Secundari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Sector Terciari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8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67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63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73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26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49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5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131</Words>
  <Application>Microsoft Macintosh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Bing Bam Boum</vt:lpstr>
      <vt:lpstr>Calibri</vt:lpstr>
      <vt:lpstr>Calibri Light</vt:lpstr>
      <vt:lpstr>CF National Stitches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cp:lastPrinted>2020-05-13T20:59:19Z</cp:lastPrinted>
  <dcterms:created xsi:type="dcterms:W3CDTF">2020-05-13T17:34:05Z</dcterms:created>
  <dcterms:modified xsi:type="dcterms:W3CDTF">2020-05-13T21:00:14Z</dcterms:modified>
</cp:coreProperties>
</file>