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AC2E"/>
    <a:srgbClr val="5C8E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51" autoAdjust="0"/>
    <p:restoredTop sz="94622" autoAdjust="0"/>
  </p:normalViewPr>
  <p:slideViewPr>
    <p:cSldViewPr>
      <p:cViewPr>
        <p:scale>
          <a:sx n="85" d="100"/>
          <a:sy n="85" d="100"/>
        </p:scale>
        <p:origin x="-2364" y="-6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BDA0B-F5BE-47AA-8EF5-30AAD744F228}" type="datetimeFigureOut">
              <a:rPr lang="es-ES" smtClean="0"/>
              <a:t>06/09/2020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734AF-4BBB-4A38-A4F4-33458FCA8572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76612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BDA0B-F5BE-47AA-8EF5-30AAD744F228}" type="datetimeFigureOut">
              <a:rPr lang="es-ES" smtClean="0"/>
              <a:t>06/09/2020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734AF-4BBB-4A38-A4F4-33458FCA8572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14056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BDA0B-F5BE-47AA-8EF5-30AAD744F228}" type="datetimeFigureOut">
              <a:rPr lang="es-ES" smtClean="0"/>
              <a:t>06/09/2020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734AF-4BBB-4A38-A4F4-33458FCA8572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42215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BDA0B-F5BE-47AA-8EF5-30AAD744F228}" type="datetimeFigureOut">
              <a:rPr lang="es-ES" smtClean="0"/>
              <a:t>06/09/2020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734AF-4BBB-4A38-A4F4-33458FCA8572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45709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BDA0B-F5BE-47AA-8EF5-30AAD744F228}" type="datetimeFigureOut">
              <a:rPr lang="es-ES" smtClean="0"/>
              <a:t>06/09/2020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734AF-4BBB-4A38-A4F4-33458FCA8572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00747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BDA0B-F5BE-47AA-8EF5-30AAD744F228}" type="datetimeFigureOut">
              <a:rPr lang="es-ES" smtClean="0"/>
              <a:t>06/09/2020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734AF-4BBB-4A38-A4F4-33458FCA8572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30726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BDA0B-F5BE-47AA-8EF5-30AAD744F228}" type="datetimeFigureOut">
              <a:rPr lang="es-ES" smtClean="0"/>
              <a:t>06/09/2020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734AF-4BBB-4A38-A4F4-33458FCA8572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13154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BDA0B-F5BE-47AA-8EF5-30AAD744F228}" type="datetimeFigureOut">
              <a:rPr lang="es-ES" smtClean="0"/>
              <a:t>06/09/2020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734AF-4BBB-4A38-A4F4-33458FCA8572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37437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BDA0B-F5BE-47AA-8EF5-30AAD744F228}" type="datetimeFigureOut">
              <a:rPr lang="es-ES" smtClean="0"/>
              <a:t>06/09/2020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734AF-4BBB-4A38-A4F4-33458FCA8572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15117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BDA0B-F5BE-47AA-8EF5-30AAD744F228}" type="datetimeFigureOut">
              <a:rPr lang="es-ES" smtClean="0"/>
              <a:t>06/09/2020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734AF-4BBB-4A38-A4F4-33458FCA8572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23199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BDA0B-F5BE-47AA-8EF5-30AAD744F228}" type="datetimeFigureOut">
              <a:rPr lang="es-ES" smtClean="0"/>
              <a:t>06/09/2020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734AF-4BBB-4A38-A4F4-33458FCA8572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07779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BDA0B-F5BE-47AA-8EF5-30AAD744F228}" type="datetimeFigureOut">
              <a:rPr lang="es-ES" smtClean="0"/>
              <a:t>06/09/2020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A734AF-4BBB-4A38-A4F4-33458FCA8572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63914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agora.xtec.cat/iebarnola/lampa/presentacio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AC2E">
            <a:alpha val="6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600" b="1" dirty="0" smtClean="0"/>
              <a:t>ASSAMBLEA GENERAL ANUAL</a:t>
            </a:r>
            <a:br>
              <a:rPr lang="es-ES" sz="3600" b="1" dirty="0" smtClean="0"/>
            </a:br>
            <a:r>
              <a:rPr lang="es-ES" sz="3600" b="1" dirty="0" smtClean="0"/>
              <a:t>(CURS 2020-2021)</a:t>
            </a:r>
            <a:endParaRPr lang="es-ES" sz="3600" b="1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pPr marL="0" indent="0" algn="r">
              <a:buNone/>
            </a:pPr>
            <a:r>
              <a:rPr lang="es-ES" sz="2400" b="1" dirty="0" smtClean="0"/>
              <a:t>AMPA INSTITUT ESCOLA BARNOLA</a:t>
            </a:r>
          </a:p>
          <a:p>
            <a:pPr marL="0" indent="0" algn="r">
              <a:buNone/>
            </a:pPr>
            <a:r>
              <a:rPr lang="ca-ES" sz="2400" dirty="0" smtClean="0"/>
              <a:t>Avinyó, a 7 de Setembre de 2020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5249" y="2439915"/>
            <a:ext cx="1728192" cy="1404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183298"/>
            <a:ext cx="1917390" cy="1917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1510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AC2E">
            <a:alpha val="6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/>
              <a:t>MEMÒRIA ECONÒMICA </a:t>
            </a:r>
            <a:r>
              <a:rPr lang="es-ES" b="1" dirty="0" smtClean="0"/>
              <a:t>(</a:t>
            </a:r>
            <a:r>
              <a:rPr lang="es-ES" b="1" dirty="0" smtClean="0"/>
              <a:t>ANY</a:t>
            </a:r>
            <a:r>
              <a:rPr lang="es-ES" b="1" dirty="0" smtClean="0"/>
              <a:t> </a:t>
            </a:r>
            <a:r>
              <a:rPr lang="es-ES" b="1" dirty="0" smtClean="0"/>
              <a:t>2019)</a:t>
            </a:r>
            <a:endParaRPr lang="es-ES" b="1" dirty="0"/>
          </a:p>
        </p:txBody>
      </p:sp>
      <p:graphicFrame>
        <p:nvGraphicFramePr>
          <p:cNvPr id="9" name="8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2819163"/>
              </p:ext>
            </p:extLst>
          </p:nvPr>
        </p:nvGraphicFramePr>
        <p:xfrm>
          <a:off x="899592" y="1772816"/>
          <a:ext cx="7128790" cy="4625877"/>
        </p:xfrm>
        <a:graphic>
          <a:graphicData uri="http://schemas.openxmlformats.org/drawingml/2006/table">
            <a:tbl>
              <a:tblPr firstRow="1" firstCol="1" bandRow="1"/>
              <a:tblGrid>
                <a:gridCol w="4937245"/>
                <a:gridCol w="1176064"/>
                <a:gridCol w="1015481"/>
              </a:tblGrid>
              <a:tr h="260582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u="sng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PRESSUPOST AMPA INSTITUT ESCOLA BARNOLA</a:t>
                      </a:r>
                      <a:endParaRPr lang="es-E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60582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ANY 2019 (DEL 01/01/2019 AL 31/12/2019)</a:t>
                      </a:r>
                      <a:endParaRPr lang="es-E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605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ES" sz="1400" b="1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ES" sz="1400" b="1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s-ES" sz="1400" b="1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5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CONCEPTES:</a:t>
                      </a:r>
                      <a:endParaRPr lang="es-E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INGRESSOS</a:t>
                      </a:r>
                      <a:endParaRPr lang="es-E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DESPESES</a:t>
                      </a:r>
                      <a:endParaRPr lang="es-E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5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QUOTES AMPA</a:t>
                      </a:r>
                      <a:endParaRPr lang="es-E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4.500</a:t>
                      </a:r>
                      <a:endParaRPr lang="es-E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s-E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605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SUBVENCIÓ AJUNTAMENT</a:t>
                      </a:r>
                      <a:endParaRPr lang="es-E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3.000</a:t>
                      </a:r>
                      <a:endParaRPr lang="es-E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s-E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605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LOTERIA DE NADAL</a:t>
                      </a:r>
                      <a:endParaRPr lang="es-E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2.530</a:t>
                      </a:r>
                      <a:endParaRPr lang="es-E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s-E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605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ACTIVITATS AMPA</a:t>
                      </a:r>
                      <a:endParaRPr lang="es-E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1.800</a:t>
                      </a:r>
                      <a:endParaRPr lang="es-E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s-E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2605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EQUIPAMENT ESCOLA</a:t>
                      </a:r>
                      <a:endParaRPr lang="es-E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s-E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3.300</a:t>
                      </a:r>
                      <a:endParaRPr lang="es-E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  <a:tr h="2605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REIS</a:t>
                      </a:r>
                      <a:endParaRPr lang="es-E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s-E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250</a:t>
                      </a:r>
                      <a:endParaRPr lang="es-E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  <a:tr h="2605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SORTIDES I EXCURSIONS</a:t>
                      </a:r>
                      <a:endParaRPr lang="es-E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s-E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1.100</a:t>
                      </a:r>
                      <a:endParaRPr lang="es-E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  <a:tr h="2605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ACTIVITATS ESCOLA</a:t>
                      </a:r>
                      <a:endParaRPr lang="es-E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s-E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500</a:t>
                      </a:r>
                      <a:endParaRPr lang="es-E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  <a:tr h="2605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SPEAKING ENGLISH BOX</a:t>
                      </a:r>
                      <a:endParaRPr lang="es-E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s-E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2.000</a:t>
                      </a:r>
                      <a:endParaRPr lang="es-E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  <a:tr h="3235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FESTES AMPA (Carnestoltes,Primavera,Castanyada,Final curs,Altres)</a:t>
                      </a:r>
                      <a:endParaRPr lang="es-E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s-E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3.900</a:t>
                      </a:r>
                      <a:endParaRPr lang="es-E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  <a:tr h="2605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DESPESES BANCÀRIES</a:t>
                      </a:r>
                      <a:endParaRPr lang="es-E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s-E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410</a:t>
                      </a:r>
                      <a:endParaRPr lang="es-E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  <a:tr h="2605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ASSEGURANÇA FAPAC</a:t>
                      </a:r>
                      <a:endParaRPr lang="es-E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s-E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370</a:t>
                      </a:r>
                      <a:endParaRPr lang="es-ES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  <a:tr h="26058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TOTAL</a:t>
                      </a:r>
                      <a:endParaRPr lang="es-E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11.830 €</a:t>
                      </a:r>
                      <a:endParaRPr lang="es-E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11.830 €</a:t>
                      </a:r>
                      <a:endParaRPr lang="es-E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</a:tr>
            </a:tbl>
          </a:graphicData>
        </a:graphic>
      </p:graphicFrame>
      <p:cxnSp>
        <p:nvCxnSpPr>
          <p:cNvPr id="5" name="4 Conector recto"/>
          <p:cNvCxnSpPr/>
          <p:nvPr/>
        </p:nvCxnSpPr>
        <p:spPr>
          <a:xfrm>
            <a:off x="611560" y="1196752"/>
            <a:ext cx="7848872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5141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AC2E">
            <a:alpha val="6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#</a:t>
            </a:r>
            <a:r>
              <a:rPr lang="es-ES" b="1" dirty="0" err="1" smtClean="0"/>
              <a:t>TotsSomAMPA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ca-ES" dirty="0" smtClean="0"/>
              <a:t>Agrair a totes les famílies la col·laboració en les quotes AMPA, perquè TOTS els nostres fills i filles es beneficien, en més o menys mesura, d’aquests diners.</a:t>
            </a:r>
          </a:p>
          <a:p>
            <a:pPr marL="0" indent="0" algn="ctr">
              <a:buNone/>
            </a:pPr>
            <a:endParaRPr lang="ca-ES" dirty="0"/>
          </a:p>
          <a:p>
            <a:pPr marL="0" indent="0" algn="ctr">
              <a:buNone/>
            </a:pPr>
            <a:r>
              <a:rPr lang="ca-ES" dirty="0" smtClean="0"/>
              <a:t>Agrair a totes i a tots els mestres i docents, </a:t>
            </a:r>
            <a:r>
              <a:rPr lang="ca-ES" b="1" dirty="0" smtClean="0"/>
              <a:t>a TOTES i a TOTS vinculats a l’Escola Institut Barnola</a:t>
            </a:r>
            <a:r>
              <a:rPr lang="ca-ES" dirty="0" smtClean="0"/>
              <a:t>, per la vostra tasca e implicació, accentuada per la pandèmia actual.</a:t>
            </a:r>
            <a:endParaRPr lang="ca-ES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2627784" y="1196752"/>
            <a:ext cx="3888432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5042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AC2E">
            <a:alpha val="6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#TotsSomAMPA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30243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ca-ES" sz="3600" b="1" dirty="0" smtClean="0"/>
          </a:p>
          <a:p>
            <a:pPr marL="0" indent="0" algn="ctr">
              <a:buNone/>
            </a:pPr>
            <a:r>
              <a:rPr lang="ca-ES" sz="3600" b="1" dirty="0" smtClean="0"/>
              <a:t>GRÀCIES PER L’ATENCIÓ I US</a:t>
            </a:r>
          </a:p>
          <a:p>
            <a:pPr marL="0" indent="0" algn="ctr">
              <a:buNone/>
            </a:pPr>
            <a:r>
              <a:rPr lang="ca-ES" sz="3600" b="1" dirty="0" smtClean="0"/>
              <a:t>ANIMEM A FORMAR PART DE L’AMPA !!!!</a:t>
            </a:r>
            <a:endParaRPr lang="ca-ES" sz="3600" b="1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2627784" y="1196752"/>
            <a:ext cx="3888432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3 CuadroTexto"/>
          <p:cNvSpPr txBox="1"/>
          <p:nvPr/>
        </p:nvSpPr>
        <p:spPr>
          <a:xfrm>
            <a:off x="827584" y="5025950"/>
            <a:ext cx="7488832" cy="1061829"/>
          </a:xfrm>
          <a:prstGeom prst="rect">
            <a:avLst/>
          </a:prstGeom>
          <a:solidFill>
            <a:srgbClr val="FF0000">
              <a:alpha val="78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a-ES" sz="2100" b="1" dirty="0" smtClean="0"/>
              <a:t>Tothom qui vulgui pot assistir a les reunions que organitza l’AMPA i pot col·laborar més o menys activament en les activitats que es fan. Qualsevol aportació és benvinguda.</a:t>
            </a:r>
            <a:endParaRPr lang="ca-ES" sz="2100" b="1" dirty="0"/>
          </a:p>
        </p:txBody>
      </p:sp>
    </p:spTree>
    <p:extLst>
      <p:ext uri="{BB962C8B-B14F-4D97-AF65-F5344CB8AC3E}">
        <p14:creationId xmlns:p14="http://schemas.microsoft.com/office/powerpoint/2010/main" val="2188999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AC2E">
            <a:alpha val="6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AMPA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ca-ES" dirty="0" smtClean="0"/>
              <a:t>L’AMPA és una entitat sense afany de lucre integrada per una junta de mares i pares de l’Escola Institut.</a:t>
            </a:r>
          </a:p>
          <a:p>
            <a:pPr marL="0" indent="0" algn="ctr">
              <a:buNone/>
            </a:pPr>
            <a:endParaRPr lang="ca-ES" dirty="0" smtClean="0"/>
          </a:p>
          <a:p>
            <a:pPr marL="0" indent="0" algn="ctr">
              <a:buNone/>
            </a:pPr>
            <a:r>
              <a:rPr lang="ca-ES" dirty="0" smtClean="0"/>
              <a:t>Tots els membres de la junta treballem de manera voluntària amb l’únic interès de vetllar per millorar la qualitat de vida escolar i extraescolar dels nostres fills i filles.</a:t>
            </a:r>
            <a:endParaRPr lang="ca-ES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3779912" y="1196752"/>
            <a:ext cx="1584176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2259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AC2E">
            <a:alpha val="6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AMPA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ca-ES" dirty="0" smtClean="0"/>
              <a:t>L’objectiu de l’Associació és treballar en col·laboració amb els mestres i l’equip directiu, conjuntament, per consolidar un projecte educatiu ideal pels nostres infants i joves.</a:t>
            </a:r>
          </a:p>
          <a:p>
            <a:pPr marL="0" indent="0">
              <a:buNone/>
            </a:pPr>
            <a:endParaRPr lang="ca-ES" dirty="0" smtClean="0"/>
          </a:p>
          <a:p>
            <a:pPr marL="0" indent="0" algn="ctr">
              <a:buNone/>
            </a:pPr>
            <a:r>
              <a:rPr lang="ca-ES" dirty="0" smtClean="0"/>
              <a:t>També volem ser l’enllaç per afavorir la relació i coordinació entre les famílies i el personal docent.</a:t>
            </a:r>
            <a:endParaRPr lang="ca-ES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3779912" y="1196752"/>
            <a:ext cx="1584176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914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AC2E">
            <a:alpha val="6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AMPA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ca-ES" b="1" dirty="0" smtClean="0"/>
              <a:t>QUI LA CONSTITUEIX?</a:t>
            </a:r>
          </a:p>
          <a:p>
            <a:pPr marL="0" indent="0">
              <a:buNone/>
            </a:pPr>
            <a:r>
              <a:rPr lang="ca-ES" sz="2000" dirty="0" smtClean="0"/>
              <a:t>Un representant mínim de cada curs. </a:t>
            </a:r>
            <a:r>
              <a:rPr lang="ca-ES" sz="2000" dirty="0" smtClean="0">
                <a:hlinkClick r:id="rId2"/>
              </a:rPr>
              <a:t>https://agora.xtec.cat/iebarnola/lampa/presentacio/</a:t>
            </a:r>
            <a:endParaRPr lang="ca-ES" sz="2000" dirty="0" smtClean="0"/>
          </a:p>
          <a:p>
            <a:pPr marL="0" indent="0">
              <a:buNone/>
            </a:pPr>
            <a:endParaRPr lang="ca-ES" sz="20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ca-ES" b="1" dirty="0" smtClean="0"/>
              <a:t>ELECCIÓ MEMBRES?</a:t>
            </a:r>
          </a:p>
          <a:p>
            <a:pPr marL="0" indent="0">
              <a:buNone/>
            </a:pPr>
            <a:r>
              <a:rPr lang="ca-ES" sz="2000" u="sng" dirty="0" smtClean="0"/>
              <a:t>Preferiblement voluntària</a:t>
            </a:r>
            <a:r>
              <a:rPr lang="ca-ES" sz="2000" dirty="0" smtClean="0"/>
              <a:t>. </a:t>
            </a:r>
            <a:r>
              <a:rPr lang="ca-ES" sz="2000" b="1" dirty="0" smtClean="0"/>
              <a:t>ANIMEM A TOTS/ES LES PERSONES QUE TINGUEU GANES DE PARTICIPAR I VINCULAR-VOS AMB L’ESCOLA/INSTITUT, I EL QUE EN ELLA S’HI FA.</a:t>
            </a:r>
            <a:endParaRPr lang="ca-ES" sz="2000" b="1" dirty="0"/>
          </a:p>
          <a:p>
            <a:endParaRPr lang="ca-ES" sz="14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ca-ES" b="1" dirty="0" smtClean="0"/>
              <a:t>ORGANITZACIÓ?</a:t>
            </a:r>
          </a:p>
          <a:p>
            <a:pPr marL="0" indent="0">
              <a:buNone/>
            </a:pPr>
            <a:r>
              <a:rPr lang="ca-ES" sz="2000" dirty="0" smtClean="0"/>
              <a:t>Treball per comissions. Reunions mensuals a l’Escola (primer divendres de cada mes </a:t>
            </a:r>
            <a:r>
              <a:rPr lang="ca-ES" sz="2000" dirty="0" smtClean="0">
                <a:sym typeface="Wingdings" panose="05000000000000000000" pitchFamily="2" charset="2"/>
              </a:rPr>
              <a:t> comencem 2 d’Octubre enguany)</a:t>
            </a:r>
            <a:endParaRPr lang="ca-ES" sz="2000" dirty="0" smtClean="0"/>
          </a:p>
        </p:txBody>
      </p:sp>
      <p:cxnSp>
        <p:nvCxnSpPr>
          <p:cNvPr id="5" name="4 Conector recto"/>
          <p:cNvCxnSpPr/>
          <p:nvPr/>
        </p:nvCxnSpPr>
        <p:spPr>
          <a:xfrm>
            <a:off x="3779912" y="1196752"/>
            <a:ext cx="1584176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6436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AC2E">
            <a:alpha val="6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COMUNICACIÓ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112568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ca-ES" dirty="0" smtClean="0"/>
              <a:t>Hi ha diferents canals de comunicació amb</a:t>
            </a:r>
          </a:p>
          <a:p>
            <a:pPr marL="0" indent="0" algn="ctr">
              <a:buNone/>
            </a:pPr>
            <a:r>
              <a:rPr lang="ca-ES" dirty="0" smtClean="0"/>
              <a:t>l’AMPA:</a:t>
            </a:r>
          </a:p>
          <a:p>
            <a:pPr marL="0" indent="0">
              <a:buNone/>
            </a:pPr>
            <a:r>
              <a:rPr lang="ca-ES" dirty="0"/>
              <a:t>	</a:t>
            </a:r>
            <a:endParaRPr lang="ca-ES" b="1" dirty="0"/>
          </a:p>
          <a:p>
            <a:pPr marL="0" indent="0">
              <a:buNone/>
            </a:pPr>
            <a:r>
              <a:rPr lang="ca-ES" b="1" dirty="0" smtClean="0"/>
              <a:t>	</a:t>
            </a:r>
            <a:r>
              <a:rPr lang="ca-ES" dirty="0" smtClean="0"/>
              <a:t>ampabarnola@gmail.com </a:t>
            </a:r>
          </a:p>
          <a:p>
            <a:pPr marL="0" indent="0">
              <a:buNone/>
            </a:pPr>
            <a:endParaRPr lang="ca-ES" dirty="0"/>
          </a:p>
          <a:p>
            <a:pPr marL="0" indent="0">
              <a:buNone/>
            </a:pPr>
            <a:r>
              <a:rPr lang="ca-ES" dirty="0" smtClean="0"/>
              <a:t>	Grups whatzapp</a:t>
            </a:r>
          </a:p>
          <a:p>
            <a:pPr marL="0" indent="0">
              <a:buNone/>
            </a:pPr>
            <a:endParaRPr lang="ca-ES" dirty="0"/>
          </a:p>
          <a:p>
            <a:pPr marL="0" indent="0">
              <a:buNone/>
            </a:pPr>
            <a:r>
              <a:rPr lang="ca-ES" dirty="0" smtClean="0"/>
              <a:t>	Contacte directe amb el representant de 	classe, o amb qualsevol membre de la junta</a:t>
            </a:r>
            <a:endParaRPr lang="ca-ES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2771800" y="1196752"/>
            <a:ext cx="3600400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149526"/>
            <a:ext cx="639514" cy="639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221088"/>
            <a:ext cx="645192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237" y="5511377"/>
            <a:ext cx="639523" cy="653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6170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AC2E">
            <a:alpha val="6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QUÈ FA L’AMPA?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ca-ES" dirty="0" smtClean="0"/>
              <a:t>L’AMPA finança diverses activitats com, per exemple, en el curs passat, les xerrades sobre alimentació saludable (a càrrec de la Cristina Isern) i sobre com acompanyar la sexualitat dels infants (a càrrec de l’Anna </a:t>
            </a:r>
            <a:r>
              <a:rPr lang="ca-ES" dirty="0" err="1" smtClean="0"/>
              <a:t>Salvia</a:t>
            </a:r>
            <a:r>
              <a:rPr lang="ca-ES" dirty="0" smtClean="0"/>
              <a:t>); coopera en el desenvolupament de les festes que organitza juntament amb l’escola (festa primavera, castanyada, </a:t>
            </a:r>
            <a:r>
              <a:rPr lang="ca-ES" dirty="0"/>
              <a:t>C</a:t>
            </a:r>
            <a:r>
              <a:rPr lang="ca-ES" dirty="0" smtClean="0"/>
              <a:t>arnestoltes, etc.); la Marató TV3; i vetlla per les activitats extraescolars; entre d’altres.</a:t>
            </a:r>
          </a:p>
          <a:p>
            <a:pPr marL="0" indent="0" algn="ctr">
              <a:buNone/>
            </a:pPr>
            <a:endParaRPr lang="ca-ES" sz="28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ca-ES" sz="2400" dirty="0" smtClean="0"/>
              <a:t>Proposta ACOLLIDA MATINAL: en els propers dies enviarem per </a:t>
            </a:r>
            <a:r>
              <a:rPr lang="ca-ES" sz="2400" dirty="0" err="1" smtClean="0"/>
              <a:t>Dinantia</a:t>
            </a:r>
            <a:r>
              <a:rPr lang="ca-ES" sz="2400" dirty="0" smtClean="0"/>
              <a:t>, una enquesta per sondejar si hi ha famílies interessades en l’acollida matinal.</a:t>
            </a:r>
          </a:p>
          <a:p>
            <a:pPr marL="0" indent="0" algn="ctr">
              <a:buNone/>
            </a:pPr>
            <a:endParaRPr lang="ca-ES" dirty="0" smtClean="0"/>
          </a:p>
          <a:p>
            <a:pPr marL="0" indent="0" algn="ctr">
              <a:buNone/>
            </a:pPr>
            <a:endParaRPr lang="ca-ES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2627784" y="1196752"/>
            <a:ext cx="3816424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0775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AC2E">
            <a:alpha val="6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EXTRAESCOLARS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210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a-ES" sz="2400" b="1" u="sng" dirty="0"/>
              <a:t>PROPOSTA D’EXTRAESCOLARS CURS 2020-2021</a:t>
            </a:r>
            <a:endParaRPr lang="es-ES" sz="2400" dirty="0"/>
          </a:p>
          <a:p>
            <a:pPr marL="0" indent="0" algn="ctr">
              <a:buNone/>
            </a:pPr>
            <a:endParaRPr lang="ca-ES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2555776" y="1196752"/>
            <a:ext cx="4032448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5660416"/>
              </p:ext>
            </p:extLst>
          </p:nvPr>
        </p:nvGraphicFramePr>
        <p:xfrm>
          <a:off x="539552" y="2132856"/>
          <a:ext cx="7992887" cy="419281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592212"/>
                <a:gridCol w="1480135"/>
                <a:gridCol w="1480135"/>
                <a:gridCol w="1480135"/>
                <a:gridCol w="1480135"/>
                <a:gridCol w="1480135"/>
              </a:tblGrid>
              <a:tr h="289204">
                <a:tc>
                  <a:txBody>
                    <a:bodyPr/>
                    <a:lstStyle/>
                    <a:p>
                      <a:pPr marL="38100" marR="64770" algn="ctr">
                        <a:lnSpc>
                          <a:spcPts val="1065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endParaRPr lang="ca-ES" sz="1600" b="1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8100" marR="64770" algn="ctr">
                        <a:lnSpc>
                          <a:spcPts val="1065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ca-ES" sz="15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HORA</a:t>
                      </a:r>
                      <a:endParaRPr lang="es-ES" sz="15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>
                        <a:lnSpc>
                          <a:spcPts val="1065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endParaRPr lang="ca-ES" sz="1600" b="1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4135">
                        <a:lnSpc>
                          <a:spcPts val="1065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ca-ES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DILLUNS</a:t>
                      </a:r>
                      <a:endParaRPr lang="es-ES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>
                        <a:lnSpc>
                          <a:spcPts val="1065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endParaRPr lang="ca-ES" sz="1600" b="1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4135">
                        <a:lnSpc>
                          <a:spcPts val="1065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ca-ES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DIMARTS</a:t>
                      </a:r>
                      <a:endParaRPr lang="es-ES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>
                        <a:lnSpc>
                          <a:spcPts val="1065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endParaRPr lang="ca-ES" sz="1600" b="1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4135">
                        <a:lnSpc>
                          <a:spcPts val="1065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ca-ES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DIMECRES</a:t>
                      </a:r>
                      <a:endParaRPr lang="es-ES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ts val="1065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endParaRPr lang="ca-ES" sz="1600" b="1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3500">
                        <a:lnSpc>
                          <a:spcPts val="1065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ca-ES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DIJOUS</a:t>
                      </a:r>
                      <a:endParaRPr lang="es-ES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ts val="1045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endParaRPr lang="ca-ES" sz="1600" b="1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3500">
                        <a:lnSpc>
                          <a:spcPts val="1045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ca-ES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DIVENDRES</a:t>
                      </a:r>
                      <a:endParaRPr lang="es-ES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20241">
                <a:tc>
                  <a:txBody>
                    <a:bodyPr/>
                    <a:lstStyle/>
                    <a:p>
                      <a:pPr marL="64135"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ca-ES" sz="1400" b="1" i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a-ES" sz="1400" b="1" i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16</a:t>
                      </a:r>
                      <a:r>
                        <a:rPr lang="ca-ES" sz="1400" b="1" i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:00</a:t>
                      </a:r>
                      <a:endParaRPr lang="es-ES" sz="1400" b="1" i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>
                        <a:lnSpc>
                          <a:spcPts val="1335"/>
                        </a:lnSpc>
                        <a:spcAft>
                          <a:spcPts val="0"/>
                        </a:spcAft>
                      </a:pPr>
                      <a:r>
                        <a:rPr lang="ca-ES" sz="1400" b="1" i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MOU-TE I BALLA</a:t>
                      </a:r>
                      <a:endParaRPr lang="es-ES" sz="1400" b="1" i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6413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ca-ES" sz="1400" b="1" i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(P3-1r)**</a:t>
                      </a:r>
                      <a:endParaRPr lang="es-ES" sz="1400" b="1" i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64135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ca-ES" sz="1400" b="1" i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(20 euros/mes, 32</a:t>
                      </a:r>
                      <a:endParaRPr lang="es-ES" sz="1400" b="1" i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64135" marR="389890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ca-ES" sz="1400" b="1" i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euros/mes 2 hores)</a:t>
                      </a:r>
                      <a:endParaRPr lang="es-ES" sz="1400" b="1" i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 marR="158750">
                        <a:spcAft>
                          <a:spcPts val="0"/>
                        </a:spcAft>
                      </a:pPr>
                      <a:r>
                        <a:rPr lang="ca-ES" sz="1400" b="1" i="0">
                          <a:effectLst/>
                          <a:latin typeface="+mn-lt"/>
                          <a:ea typeface="Calibri"/>
                          <a:cs typeface="Times New Roman"/>
                        </a:rPr>
                        <a:t>PATINATGE ARTÍSTIC (P3-1r)</a:t>
                      </a:r>
                      <a:endParaRPr lang="es-ES" sz="1400" b="1" i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6413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ca-ES" sz="1400" b="1" i="0">
                          <a:effectLst/>
                          <a:latin typeface="+mn-lt"/>
                          <a:ea typeface="Calibri"/>
                          <a:cs typeface="Times New Roman"/>
                        </a:rPr>
                        <a:t>(22 euros/mes)</a:t>
                      </a:r>
                      <a:endParaRPr lang="es-ES" sz="1400" b="1" i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>
                        <a:lnSpc>
                          <a:spcPts val="1335"/>
                        </a:lnSpc>
                        <a:spcAft>
                          <a:spcPts val="0"/>
                        </a:spcAft>
                      </a:pPr>
                      <a:r>
                        <a:rPr lang="ca-ES" sz="1400" b="1" i="0">
                          <a:effectLst/>
                          <a:latin typeface="+mn-lt"/>
                          <a:ea typeface="Calibri"/>
                          <a:cs typeface="Times New Roman"/>
                        </a:rPr>
                        <a:t>JOC i JOGUINA</a:t>
                      </a:r>
                      <a:endParaRPr lang="es-ES" sz="1400" b="1" i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6413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ca-ES" sz="1400" b="1" i="0">
                          <a:effectLst/>
                          <a:latin typeface="+mn-lt"/>
                          <a:ea typeface="Calibri"/>
                          <a:cs typeface="Times New Roman"/>
                        </a:rPr>
                        <a:t>(P3-1r)**</a:t>
                      </a:r>
                      <a:endParaRPr lang="es-ES" sz="1400" b="1" i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64135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ca-ES" sz="1400" b="1" i="0">
                          <a:effectLst/>
                          <a:latin typeface="+mn-lt"/>
                          <a:ea typeface="Calibri"/>
                          <a:cs typeface="Times New Roman"/>
                        </a:rPr>
                        <a:t>(20 euros/mes, 32</a:t>
                      </a:r>
                      <a:endParaRPr lang="es-ES" sz="1400" b="1" i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64135" marR="389890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ca-ES" sz="1400" b="1" i="0">
                          <a:effectLst/>
                          <a:latin typeface="+mn-lt"/>
                          <a:ea typeface="Calibri"/>
                          <a:cs typeface="Times New Roman"/>
                        </a:rPr>
                        <a:t>euros/mes 2 hores)</a:t>
                      </a:r>
                      <a:endParaRPr lang="es-ES" sz="1400" b="1" i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>
                        <a:spcAft>
                          <a:spcPts val="0"/>
                        </a:spcAft>
                      </a:pPr>
                      <a:r>
                        <a:rPr lang="ca-ES" sz="1400" b="1" i="0">
                          <a:effectLst/>
                          <a:latin typeface="+mn-lt"/>
                          <a:ea typeface="Calibri"/>
                          <a:cs typeface="Calibri"/>
                        </a:rPr>
                        <a:t> </a:t>
                      </a:r>
                      <a:endParaRPr lang="es-ES" sz="1400" b="1" i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 marR="357505">
                        <a:spcAft>
                          <a:spcPts val="0"/>
                        </a:spcAft>
                      </a:pPr>
                      <a:r>
                        <a:rPr lang="ca-ES" sz="1400" b="1" i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GIMNÀSTICA (P3-1r)</a:t>
                      </a:r>
                      <a:endParaRPr lang="es-ES" sz="1400" b="1" i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6350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ca-ES" sz="1400" b="1" i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(22 euros/mes)</a:t>
                      </a:r>
                      <a:endParaRPr lang="es-ES" sz="1400" b="1" i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20241">
                <a:tc>
                  <a:txBody>
                    <a:bodyPr/>
                    <a:lstStyle/>
                    <a:p>
                      <a:pPr marL="52705" marR="64770" algn="ctr">
                        <a:lnSpc>
                          <a:spcPts val="1335"/>
                        </a:lnSpc>
                        <a:spcAft>
                          <a:spcPts val="0"/>
                        </a:spcAft>
                      </a:pPr>
                      <a:r>
                        <a:rPr lang="ca-ES" sz="1400" b="1" i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16</a:t>
                      </a:r>
                      <a:r>
                        <a:rPr lang="ca-ES" sz="1400" b="1" i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:10</a:t>
                      </a:r>
                      <a:endParaRPr lang="es-ES" sz="1400" b="1" i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 marR="356870">
                        <a:spcAft>
                          <a:spcPts val="0"/>
                        </a:spcAft>
                      </a:pPr>
                      <a:r>
                        <a:rPr lang="ca-ES" sz="1400" b="1" i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GIMNÀSTICA (1r-6è)</a:t>
                      </a:r>
                      <a:endParaRPr lang="es-ES" sz="1400" b="1" i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6413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ca-ES" sz="1400" b="1" i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(22 euros/mes)</a:t>
                      </a:r>
                      <a:endParaRPr lang="es-ES" sz="1400" b="1" i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>
                        <a:spcAft>
                          <a:spcPts val="0"/>
                        </a:spcAft>
                      </a:pPr>
                      <a:r>
                        <a:rPr lang="ca-ES" sz="1400" b="1" i="0">
                          <a:effectLst/>
                          <a:latin typeface="+mn-lt"/>
                          <a:ea typeface="Calibri"/>
                          <a:cs typeface="Calibri"/>
                        </a:rPr>
                        <a:t> </a:t>
                      </a:r>
                      <a:endParaRPr lang="es-ES" sz="1400" b="1" i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 marR="250190">
                        <a:spcAft>
                          <a:spcPts val="0"/>
                        </a:spcAft>
                      </a:pPr>
                      <a:r>
                        <a:rPr lang="ca-ES" sz="1400" b="1" i="0">
                          <a:effectLst/>
                          <a:latin typeface="+mn-lt"/>
                          <a:ea typeface="Calibri"/>
                          <a:cs typeface="Times New Roman"/>
                        </a:rPr>
                        <a:t>URBAN DANCE (1r-6è)</a:t>
                      </a:r>
                      <a:endParaRPr lang="es-ES" sz="1400" b="1" i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64135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ca-ES" sz="1400" b="1" i="0">
                          <a:effectLst/>
                          <a:latin typeface="+mn-lt"/>
                          <a:ea typeface="Calibri"/>
                          <a:cs typeface="Times New Roman"/>
                        </a:rPr>
                        <a:t>(20 euros/mes, 32</a:t>
                      </a:r>
                      <a:endParaRPr lang="es-ES" sz="1400" b="1" i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64135" marR="389890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ca-ES" sz="1400" b="1" i="0">
                          <a:effectLst/>
                          <a:latin typeface="+mn-lt"/>
                          <a:ea typeface="Calibri"/>
                          <a:cs typeface="Times New Roman"/>
                        </a:rPr>
                        <a:t>euros/mes 2 hores)</a:t>
                      </a:r>
                      <a:endParaRPr lang="es-ES" sz="1400" b="1" i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 marR="138430">
                        <a:spcAft>
                          <a:spcPts val="0"/>
                        </a:spcAft>
                      </a:pPr>
                      <a:r>
                        <a:rPr lang="ca-ES" sz="1400" b="1" i="0">
                          <a:effectLst/>
                          <a:latin typeface="+mn-lt"/>
                          <a:ea typeface="Calibri"/>
                          <a:cs typeface="Times New Roman"/>
                        </a:rPr>
                        <a:t>PATINATGE ARTÍSTIC (2n-6è)</a:t>
                      </a:r>
                      <a:endParaRPr lang="es-ES" sz="1400" b="1" i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6350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ca-ES" sz="1400" b="1" i="0">
                          <a:effectLst/>
                          <a:latin typeface="+mn-lt"/>
                          <a:ea typeface="Calibri"/>
                          <a:cs typeface="Times New Roman"/>
                        </a:rPr>
                        <a:t>(22 euros/mes)</a:t>
                      </a:r>
                      <a:endParaRPr lang="es-ES" sz="1400" b="1" i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 marR="250825">
                        <a:spcAft>
                          <a:spcPts val="0"/>
                        </a:spcAft>
                      </a:pPr>
                      <a:r>
                        <a:rPr lang="ca-ES" sz="1400" b="1" i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URBAN DANCE (1r-6è)</a:t>
                      </a:r>
                      <a:endParaRPr lang="es-ES" sz="1400" b="1" i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63500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ca-ES" sz="1400" b="1" i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(20 euros/mes, 32</a:t>
                      </a:r>
                      <a:endParaRPr lang="es-ES" sz="1400" b="1" i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63500" marR="390525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ca-ES" sz="1400" b="1" i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euros/mes 2 hores)</a:t>
                      </a:r>
                      <a:endParaRPr lang="es-ES" sz="1400" b="1" i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3131">
                <a:tc>
                  <a:txBody>
                    <a:bodyPr/>
                    <a:lstStyle/>
                    <a:p>
                      <a:pPr marL="52705" marR="64770" algn="ctr">
                        <a:lnSpc>
                          <a:spcPts val="1335"/>
                        </a:lnSpc>
                        <a:spcAft>
                          <a:spcPts val="0"/>
                        </a:spcAft>
                      </a:pPr>
                      <a:r>
                        <a:rPr lang="ca-ES" sz="1400" b="1" i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17</a:t>
                      </a:r>
                      <a:r>
                        <a:rPr lang="ca-ES" sz="1400" b="1" i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:25</a:t>
                      </a:r>
                      <a:endParaRPr lang="es-ES" sz="1400" b="1" i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>
                        <a:spcAft>
                          <a:spcPts val="0"/>
                        </a:spcAft>
                      </a:pPr>
                      <a:r>
                        <a:rPr lang="ca-ES" sz="1400" b="1" i="0">
                          <a:effectLst/>
                          <a:latin typeface="+mn-lt"/>
                          <a:ea typeface="Calibri"/>
                          <a:cs typeface="Calibri"/>
                        </a:rPr>
                        <a:t> </a:t>
                      </a:r>
                      <a:endParaRPr lang="es-ES" sz="1400" b="1" i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>
                        <a:spcAft>
                          <a:spcPts val="0"/>
                        </a:spcAft>
                      </a:pPr>
                      <a:r>
                        <a:rPr lang="ca-ES" sz="1400" b="1" i="0">
                          <a:effectLst/>
                          <a:latin typeface="+mn-lt"/>
                          <a:ea typeface="Calibri"/>
                          <a:cs typeface="Calibri"/>
                        </a:rPr>
                        <a:t> </a:t>
                      </a:r>
                      <a:endParaRPr lang="es-ES" sz="1400" b="1" i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>
                        <a:spcAft>
                          <a:spcPts val="0"/>
                        </a:spcAft>
                      </a:pPr>
                      <a:r>
                        <a:rPr lang="ca-ES" sz="1400" b="1" i="0">
                          <a:effectLst/>
                          <a:latin typeface="+mn-lt"/>
                          <a:ea typeface="Calibri"/>
                          <a:cs typeface="Calibri"/>
                        </a:rPr>
                        <a:t> </a:t>
                      </a:r>
                      <a:endParaRPr lang="es-ES" sz="1400" b="1" i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 marR="206375">
                        <a:spcAft>
                          <a:spcPts val="0"/>
                        </a:spcAft>
                      </a:pPr>
                      <a:r>
                        <a:rPr lang="ca-ES" sz="1400" b="1" i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PATINATGE ARTÍSTIC TECNIFICACIÓ * (1r-6è)</a:t>
                      </a:r>
                      <a:endParaRPr lang="es-ES" sz="1400" b="1" i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63500"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ca-ES" sz="1400" b="1" i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(22 euros/mes, 30</a:t>
                      </a:r>
                      <a:endParaRPr lang="es-ES" sz="1400" b="1" i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63500" marR="390525">
                        <a:lnSpc>
                          <a:spcPts val="1350"/>
                        </a:lnSpc>
                        <a:spcAft>
                          <a:spcPts val="0"/>
                        </a:spcAft>
                      </a:pPr>
                      <a:r>
                        <a:rPr lang="ca-ES" sz="1400" b="1" i="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euros/mes 2 hores )</a:t>
                      </a:r>
                      <a:endParaRPr lang="es-ES" sz="1400" b="1" i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>
                        <a:spcAft>
                          <a:spcPts val="0"/>
                        </a:spcAft>
                      </a:pPr>
                      <a:r>
                        <a:rPr lang="ca-ES" sz="1400" b="1" dirty="0">
                          <a:effectLst/>
                          <a:latin typeface="Times New Roman"/>
                          <a:ea typeface="Calibri"/>
                          <a:cs typeface="Calibri"/>
                        </a:rPr>
                        <a:t> </a:t>
                      </a:r>
                      <a:endParaRPr lang="es-E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8348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AC2E">
            <a:alpha val="6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EXTRAESCOLARS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ca-ES" sz="3800" b="1" u="sng" dirty="0"/>
              <a:t>PROPOSTA D’EXTRAESCOLARS CURS </a:t>
            </a:r>
            <a:r>
              <a:rPr lang="ca-ES" sz="3800" b="1" u="sng" dirty="0" smtClean="0"/>
              <a:t>2020-2021</a:t>
            </a:r>
          </a:p>
          <a:p>
            <a:pPr marL="0" indent="0" algn="ctr">
              <a:buNone/>
            </a:pPr>
            <a:endParaRPr lang="ca-ES" sz="2400" b="1" u="sng" dirty="0" smtClean="0"/>
          </a:p>
          <a:p>
            <a:pPr marL="0" indent="0">
              <a:buNone/>
            </a:pPr>
            <a:r>
              <a:rPr lang="ca-ES" sz="2600" dirty="0" smtClean="0"/>
              <a:t>* IMPRESCINDIBLE HAVER PATINAT I DOMINI DEL PATÍ.</a:t>
            </a:r>
          </a:p>
          <a:p>
            <a:pPr marL="0" indent="0">
              <a:buNone/>
            </a:pPr>
            <a:r>
              <a:rPr lang="ca-ES" sz="2600" dirty="0" smtClean="0"/>
              <a:t>** MOU-TE I BALLA I JOC I JOGUINA POT AGAFAR-SE COM UN PACK.</a:t>
            </a:r>
          </a:p>
          <a:p>
            <a:pPr marL="0" indent="0">
              <a:buNone/>
            </a:pPr>
            <a:endParaRPr lang="ca-ES" sz="2600" dirty="0" smtClean="0"/>
          </a:p>
          <a:p>
            <a:pPr marL="0" indent="0">
              <a:buNone/>
            </a:pPr>
            <a:r>
              <a:rPr lang="ca-ES" sz="2600" dirty="0" smtClean="0"/>
              <a:t>TOTES LES EXTRAESCOLARS QUEDEN SUBJECTES A CONFIRMACIÓ EN FUNCIÓ DEL NOMBRE D’INSCRITS I DELS CLUBS I ENTITATS QUE LES REALITZEN. LA CONFIRMACIÓ DE LA REALITZACIÓ O NO DE LES MATEIXES ES FARÀ UN COP ACABAT EL PERÍODE D’INSCRIPCIÓ AL SETEMBRE. </a:t>
            </a:r>
            <a:r>
              <a:rPr lang="ca-ES" sz="2600" b="1" dirty="0" smtClean="0"/>
              <a:t>EL PREU ÉS ORIENTATIU I TOTES LES ACTIVITATS QUEDEN SUBJECTES ALS CANVIS QUE ES PUGUIN DERIVAR ARRAN DEL COVID-19.</a:t>
            </a:r>
          </a:p>
          <a:p>
            <a:pPr marL="0" indent="0">
              <a:buNone/>
            </a:pPr>
            <a:r>
              <a:rPr lang="ca-ES" sz="2600" dirty="0" smtClean="0"/>
              <a:t>RECORDEU QUE A BANDA HI HA D’ALTRES ACTIVITATS DES DEL PAVELLÓ, DES DE L’AULA DE MÚSICA I DES DE L’ACADÈMIA D’ANGLÈS ENGLISH BOX. AQUESTES NO ESTAN GESTIONADES PER L’AMPA.</a:t>
            </a:r>
          </a:p>
          <a:p>
            <a:pPr marL="0" indent="0">
              <a:buNone/>
            </a:pPr>
            <a:r>
              <a:rPr lang="ca-ES" sz="2600" dirty="0" smtClean="0"/>
              <a:t>La gimnàstica anirà a càrrec del club EGIBA. Patinatge Artístic a càrrec de Judit </a:t>
            </a:r>
            <a:r>
              <a:rPr lang="ca-ES" sz="2600" dirty="0" err="1" smtClean="0"/>
              <a:t>Ponsa</a:t>
            </a:r>
            <a:r>
              <a:rPr lang="ca-ES" sz="2600" dirty="0" smtClean="0"/>
              <a:t> (calen patins de 4 rodes i pel Patinatge Artístic Tecnificació cal haver patinat) i </a:t>
            </a:r>
            <a:r>
              <a:rPr lang="ca-ES" sz="2600" dirty="0" err="1" smtClean="0"/>
              <a:t>l’Urban</a:t>
            </a:r>
            <a:r>
              <a:rPr lang="ca-ES" sz="2600" dirty="0" smtClean="0"/>
              <a:t> </a:t>
            </a:r>
            <a:r>
              <a:rPr lang="ca-ES" sz="2600" dirty="0" err="1" smtClean="0"/>
              <a:t>Dance</a:t>
            </a:r>
            <a:r>
              <a:rPr lang="ca-ES" sz="2600" dirty="0" smtClean="0"/>
              <a:t> i Mou-te i Balla a càrrec del CAE.</a:t>
            </a:r>
          </a:p>
          <a:p>
            <a:pPr marL="0" indent="0">
              <a:buNone/>
            </a:pPr>
            <a:r>
              <a:rPr lang="ca-ES" sz="2600" dirty="0" smtClean="0"/>
              <a:t>Les altes i les baixes són trimestrals (octubre a desembre // gener a març// abril a juny). NO CORRESPON AMB ELS PERÍODES DE VACANCES SINÓ PELS PERÍODES ESPECIFICATS.CAL DONAR DE BAIXA/ALTA ABANS DE L’INICI DEL SEGÜENT TRIMESTRE. SI ALGÚ ES DONA DE BAIXA QUAN EL TRIMESTRE JA ESTÀ COMENÇAT EL CÀRREC CORRESPONDRÀ A TOT EL TRIMESTRE.</a:t>
            </a:r>
          </a:p>
          <a:p>
            <a:pPr marL="0" indent="0">
              <a:buNone/>
            </a:pPr>
            <a:endParaRPr lang="es-ES" sz="2400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2555776" y="1196752"/>
            <a:ext cx="4032448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671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AC2E">
            <a:alpha val="6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QUÈ FA L’AMPA?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ca-ES" dirty="0" smtClean="0"/>
              <a:t>L’AMPA pel curs d’enguany (2020-2021) ha finançat per exemple, la compra de 13 </a:t>
            </a:r>
            <a:r>
              <a:rPr lang="ca-ES" dirty="0" err="1" smtClean="0"/>
              <a:t>chromebooks</a:t>
            </a:r>
            <a:r>
              <a:rPr lang="ca-ES" dirty="0" smtClean="0"/>
              <a:t> per Primària; noves taquilles per ESO i instruments de música també per ESO.</a:t>
            </a:r>
          </a:p>
          <a:p>
            <a:pPr marL="0" indent="0" algn="ctr">
              <a:buNone/>
            </a:pPr>
            <a:endParaRPr lang="ca-ES" dirty="0"/>
          </a:p>
          <a:p>
            <a:pPr marL="0" indent="0" algn="ctr">
              <a:buNone/>
            </a:pPr>
            <a:r>
              <a:rPr lang="ca-ES" dirty="0" smtClean="0"/>
              <a:t>Els diners que disposa l’AMPA s’obtenen mitjançant les aportacions dels socis/famílies (quota </a:t>
            </a:r>
            <a:r>
              <a:rPr lang="ca-ES" smtClean="0"/>
              <a:t>de 30€ </a:t>
            </a:r>
            <a:r>
              <a:rPr lang="ca-ES" dirty="0" smtClean="0"/>
              <a:t>anual per família) i de la subvenció de l’Ajuntament. La resta provenen d’activitats que organitzem, com la Loteria de Nadal, com a més destacable. </a:t>
            </a:r>
          </a:p>
          <a:p>
            <a:pPr marL="0" indent="0" algn="ctr">
              <a:buNone/>
            </a:pPr>
            <a:endParaRPr lang="ca-ES" dirty="0"/>
          </a:p>
        </p:txBody>
      </p:sp>
      <p:cxnSp>
        <p:nvCxnSpPr>
          <p:cNvPr id="5" name="4 Conector recto"/>
          <p:cNvCxnSpPr/>
          <p:nvPr/>
        </p:nvCxnSpPr>
        <p:spPr>
          <a:xfrm>
            <a:off x="2627784" y="1196752"/>
            <a:ext cx="3816424" cy="0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749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907</Words>
  <Application>Microsoft Office PowerPoint</Application>
  <PresentationFormat>Presentación en pantalla (4:3)</PresentationFormat>
  <Paragraphs>155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ASSAMBLEA GENERAL ANUAL (CURS 2020-2021)</vt:lpstr>
      <vt:lpstr>AMPA</vt:lpstr>
      <vt:lpstr>AMPA</vt:lpstr>
      <vt:lpstr>AMPA</vt:lpstr>
      <vt:lpstr>COMUNICACIÓ</vt:lpstr>
      <vt:lpstr>QUÈ FA L’AMPA?</vt:lpstr>
      <vt:lpstr>EXTRAESCOLARS</vt:lpstr>
      <vt:lpstr>EXTRAESCOLARS</vt:lpstr>
      <vt:lpstr>QUÈ FA L’AMPA?</vt:lpstr>
      <vt:lpstr>MEMÒRIA ECONÒMICA (ANY 2019)</vt:lpstr>
      <vt:lpstr>#TotsSomAMPA</vt:lpstr>
      <vt:lpstr>#TotsSomAMPA</vt:lpstr>
    </vt:vector>
  </TitlesOfParts>
  <Company>Lobillo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ASSAMBLEA GENERAL ANUAL (CURS 2020-2021)</dc:title>
  <dc:creator>Lobillo</dc:creator>
  <cp:lastModifiedBy>Lobillo</cp:lastModifiedBy>
  <cp:revision>31</cp:revision>
  <dcterms:created xsi:type="dcterms:W3CDTF">2020-09-03T08:15:16Z</dcterms:created>
  <dcterms:modified xsi:type="dcterms:W3CDTF">2020-09-06T17:41:06Z</dcterms:modified>
</cp:coreProperties>
</file>