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71" r:id="rId2"/>
    <p:sldId id="272" r:id="rId3"/>
    <p:sldId id="275" r:id="rId4"/>
    <p:sldId id="276" r:id="rId5"/>
    <p:sldId id="289" r:id="rId6"/>
    <p:sldId id="280" r:id="rId7"/>
    <p:sldId id="290" r:id="rId8"/>
    <p:sldId id="277" r:id="rId9"/>
    <p:sldId id="278" r:id="rId10"/>
    <p:sldId id="279" r:id="rId11"/>
    <p:sldId id="291" r:id="rId12"/>
    <p:sldId id="281" r:id="rId13"/>
    <p:sldId id="292" r:id="rId14"/>
    <p:sldId id="282" r:id="rId15"/>
    <p:sldId id="283" r:id="rId16"/>
    <p:sldId id="284" r:id="rId17"/>
    <p:sldId id="293" r:id="rId18"/>
    <p:sldId id="286" r:id="rId19"/>
    <p:sldId id="29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a-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463974-5A5E-4917-B37D-044408358ED8}" type="datetimeFigureOut">
              <a:rPr lang="ca-ES" smtClean="0"/>
              <a:pPr/>
              <a:t>14/04/2020</a:t>
            </a:fld>
            <a:endParaRPr lang="ca-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a-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a-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36EB31-0FDC-4238-96A3-A5A5EE2889C1}" type="slidenum">
              <a:rPr lang="ca-ES" smtClean="0"/>
              <a:pPr/>
              <a:t>‹Nº›</a:t>
            </a:fld>
            <a:endParaRPr lang="ca-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ca-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ca-ES"/>
          </a:p>
        </p:txBody>
      </p:sp>
      <p:sp>
        <p:nvSpPr>
          <p:cNvPr id="4" name="3 Marcador de fecha"/>
          <p:cNvSpPr>
            <a:spLocks noGrp="1"/>
          </p:cNvSpPr>
          <p:nvPr>
            <p:ph type="dt" sz="half" idx="10"/>
          </p:nvPr>
        </p:nvSpPr>
        <p:spPr/>
        <p:txBody>
          <a:bodyPr/>
          <a:lstStyle/>
          <a:p>
            <a:fld id="{544213AF-26F6-41FA-8D85-E2C5388D6E58}" type="datetimeFigureOut">
              <a:rPr lang="en-US" smtClean="0"/>
              <a:pPr/>
              <a:t>4/14/2020</a:t>
            </a:fld>
            <a:endParaRPr lang="en-US" dirty="0">
              <a:solidFill>
                <a:srgbClr val="FFFFFF"/>
              </a:solidFill>
            </a:endParaRPr>
          </a:p>
        </p:txBody>
      </p:sp>
      <p:sp>
        <p:nvSpPr>
          <p:cNvPr id="5" name="4 Marcador de pie de página"/>
          <p:cNvSpPr>
            <a:spLocks noGrp="1"/>
          </p:cNvSpPr>
          <p:nvPr>
            <p:ph type="ftr" sz="quarter" idx="11"/>
          </p:nvPr>
        </p:nvSpPr>
        <p:spPr/>
        <p:txBody>
          <a:bodyPr/>
          <a:lstStyle/>
          <a:p>
            <a:endParaRPr kumimoji="0" lang="en-US">
              <a:solidFill>
                <a:schemeClr val="accent1">
                  <a:tint val="20000"/>
                </a:schemeClr>
              </a:solidFill>
            </a:endParaRPr>
          </a:p>
        </p:txBody>
      </p:sp>
      <p:sp>
        <p:nvSpPr>
          <p:cNvPr id="6" name="5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544213AF-26F6-41FA-8D85-E2C5388D6E58}" type="datetimeFigureOut">
              <a:rPr lang="en-US" smtClean="0"/>
              <a:pPr/>
              <a:t>4/14/2020</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544213AF-26F6-41FA-8D85-E2C5388D6E58}" type="datetimeFigureOut">
              <a:rPr lang="en-US" smtClean="0"/>
              <a:pPr/>
              <a:t>4/14/2020</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544213AF-26F6-41FA-8D85-E2C5388D6E58}" type="datetimeFigureOut">
              <a:rPr lang="en-US" smtClean="0"/>
              <a:pPr/>
              <a:t>4/14/2020</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44213AF-26F6-41FA-8D85-E2C5388D6E58}" type="datetimeFigureOut">
              <a:rPr lang="en-US" smtClean="0"/>
              <a:pPr/>
              <a:t>4/14/2020</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4 Marcador de fecha"/>
          <p:cNvSpPr>
            <a:spLocks noGrp="1"/>
          </p:cNvSpPr>
          <p:nvPr>
            <p:ph type="dt" sz="half" idx="10"/>
          </p:nvPr>
        </p:nvSpPr>
        <p:spPr/>
        <p:txBody>
          <a:bodyPr/>
          <a:lstStyle/>
          <a:p>
            <a:fld id="{544213AF-26F6-41FA-8D85-E2C5388D6E58}" type="datetimeFigureOut">
              <a:rPr lang="en-US" smtClean="0"/>
              <a:pPr/>
              <a:t>4/14/2020</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7" name="6 Marcador de fecha"/>
          <p:cNvSpPr>
            <a:spLocks noGrp="1"/>
          </p:cNvSpPr>
          <p:nvPr>
            <p:ph type="dt" sz="half" idx="10"/>
          </p:nvPr>
        </p:nvSpPr>
        <p:spPr/>
        <p:txBody>
          <a:bodyPr/>
          <a:lstStyle/>
          <a:p>
            <a:fld id="{544213AF-26F6-41FA-8D85-E2C5388D6E58}" type="datetimeFigureOut">
              <a:rPr lang="en-US" smtClean="0"/>
              <a:pPr/>
              <a:t>4/14/2020</a:t>
            </a:fld>
            <a:endParaRPr lang="en-US"/>
          </a:p>
        </p:txBody>
      </p:sp>
      <p:sp>
        <p:nvSpPr>
          <p:cNvPr id="8" name="7 Marcador de pie de página"/>
          <p:cNvSpPr>
            <a:spLocks noGrp="1"/>
          </p:cNvSpPr>
          <p:nvPr>
            <p:ph type="ftr" sz="quarter" idx="11"/>
          </p:nvPr>
        </p:nvSpPr>
        <p:spPr/>
        <p:txBody>
          <a:bodyPr/>
          <a:lstStyle/>
          <a:p>
            <a:endParaRPr kumimoji="0" lang="en-US"/>
          </a:p>
        </p:txBody>
      </p:sp>
      <p:sp>
        <p:nvSpPr>
          <p:cNvPr id="9" name="8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fecha"/>
          <p:cNvSpPr>
            <a:spLocks noGrp="1"/>
          </p:cNvSpPr>
          <p:nvPr>
            <p:ph type="dt" sz="half" idx="10"/>
          </p:nvPr>
        </p:nvSpPr>
        <p:spPr/>
        <p:txBody>
          <a:bodyPr/>
          <a:lstStyle/>
          <a:p>
            <a:fld id="{544213AF-26F6-41FA-8D85-E2C5388D6E58}" type="datetimeFigureOut">
              <a:rPr lang="en-US" smtClean="0"/>
              <a:pPr/>
              <a:t>4/14/2020</a:t>
            </a:fld>
            <a:endParaRPr lang="en-US"/>
          </a:p>
        </p:txBody>
      </p:sp>
      <p:sp>
        <p:nvSpPr>
          <p:cNvPr id="4" name="3 Marcador de pie de página"/>
          <p:cNvSpPr>
            <a:spLocks noGrp="1"/>
          </p:cNvSpPr>
          <p:nvPr>
            <p:ph type="ftr" sz="quarter" idx="11"/>
          </p:nvPr>
        </p:nvSpPr>
        <p:spPr/>
        <p:txBody>
          <a:bodyPr/>
          <a:lstStyle/>
          <a:p>
            <a:endParaRPr kumimoji="0" lang="en-US"/>
          </a:p>
        </p:txBody>
      </p:sp>
      <p:sp>
        <p:nvSpPr>
          <p:cNvPr id="5" name="4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44213AF-26F6-41FA-8D85-E2C5388D6E58}" type="datetimeFigureOut">
              <a:rPr lang="en-US" smtClean="0"/>
              <a:pPr/>
              <a:t>4/14/2020</a:t>
            </a:fld>
            <a:endParaRPr lang="en-US"/>
          </a:p>
        </p:txBody>
      </p:sp>
      <p:sp>
        <p:nvSpPr>
          <p:cNvPr id="3" name="2 Marcador de pie de página"/>
          <p:cNvSpPr>
            <a:spLocks noGrp="1"/>
          </p:cNvSpPr>
          <p:nvPr>
            <p:ph type="ftr" sz="quarter" idx="11"/>
          </p:nvPr>
        </p:nvSpPr>
        <p:spPr/>
        <p:txBody>
          <a:bodyPr/>
          <a:lstStyle/>
          <a:p>
            <a:endParaRPr kumimoji="0" lang="en-US"/>
          </a:p>
        </p:txBody>
      </p:sp>
      <p:sp>
        <p:nvSpPr>
          <p:cNvPr id="4" name="3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ca-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44213AF-26F6-41FA-8D85-E2C5388D6E58}" type="datetimeFigureOut">
              <a:rPr lang="en-US" smtClean="0"/>
              <a:pPr/>
              <a:t>4/14/2020</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ca-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44213AF-26F6-41FA-8D85-E2C5388D6E58}" type="datetimeFigureOut">
              <a:rPr lang="en-US" smtClean="0"/>
              <a:pPr/>
              <a:t>4/14/2020</a:t>
            </a:fld>
            <a:endParaRPr lang="en-US">
              <a:solidFill>
                <a:schemeClr val="tx1"/>
              </a:solidFill>
            </a:endParaRPr>
          </a:p>
        </p:txBody>
      </p:sp>
      <p:sp>
        <p:nvSpPr>
          <p:cNvPr id="6" name="5 Marcador de pie de página"/>
          <p:cNvSpPr>
            <a:spLocks noGrp="1"/>
          </p:cNvSpPr>
          <p:nvPr>
            <p:ph type="ftr" sz="quarter" idx="11"/>
          </p:nvPr>
        </p:nvSpPr>
        <p:spPr/>
        <p:txBody>
          <a:bodyPr/>
          <a:lstStyle/>
          <a:p>
            <a:endParaRPr kumimoji="0" lang="en-US">
              <a:solidFill>
                <a:schemeClr val="tx1"/>
              </a:solidFill>
            </a:endParaRPr>
          </a:p>
        </p:txBody>
      </p:sp>
      <p:sp>
        <p:nvSpPr>
          <p:cNvPr id="7" name="6 Marcador de número de diapositiva"/>
          <p:cNvSpPr>
            <a:spLocks noGrp="1"/>
          </p:cNvSpPr>
          <p:nvPr>
            <p:ph type="sldNum" sz="quarter" idx="12"/>
          </p:nvPr>
        </p:nvSpPr>
        <p:spPr/>
        <p:txBody>
          <a:bodyPr/>
          <a:lstStyle/>
          <a:p>
            <a:fld id="{D5BBC35B-A44B-4119-B8DA-DE9E3DFADA20}" type="slidenum">
              <a:rPr kumimoji="0" lang="en-US" smtClean="0"/>
              <a:pPr/>
              <a:t>‹Nº›</a:t>
            </a:fld>
            <a:endParaRPr kumimoji="0"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213AF-26F6-41FA-8D85-E2C5388D6E58}" type="datetimeFigureOut">
              <a:rPr lang="en-US" smtClean="0"/>
              <a:pPr/>
              <a:t>4/14/2020</a:t>
            </a:fld>
            <a:endParaRPr lang="en-US" sz="1000" dirty="0">
              <a:solidFill>
                <a:schemeClr val="tx1"/>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000" dirty="0">
              <a:solidFill>
                <a:schemeClr val="tx1"/>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BC35B-A44B-4119-B8DA-DE9E3DFADA20}" type="slidenum">
              <a:rPr kumimoji="0" lang="en-US" smtClean="0"/>
              <a:pPr/>
              <a:t>‹Nº›</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87624" y="2276872"/>
            <a:ext cx="6768752" cy="936104"/>
          </a:xfrm>
        </p:spPr>
        <p:txBody>
          <a:bodyPr>
            <a:normAutofit/>
          </a:bodyPr>
          <a:lstStyle/>
          <a:p>
            <a:r>
              <a:rPr lang="ca-ES" sz="3600" b="1" dirty="0" smtClean="0">
                <a:solidFill>
                  <a:schemeClr val="tx1"/>
                </a:solidFill>
                <a:latin typeface="Arial" pitchFamily="34" charset="0"/>
                <a:cs typeface="Arial" pitchFamily="34" charset="0"/>
              </a:rPr>
              <a:t>RESOLUCIÓ DE PROBLEMES</a:t>
            </a:r>
          </a:p>
          <a:p>
            <a:endParaRPr lang="ca-ES" sz="3600" b="1" dirty="0" smtClean="0">
              <a:solidFill>
                <a:schemeClr val="tx1"/>
              </a:solidFill>
              <a:latin typeface="Arial" pitchFamily="34" charset="0"/>
              <a:cs typeface="Arial"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7380312" y="332656"/>
            <a:ext cx="1193304" cy="1491630"/>
          </a:xfrm>
          <a:prstGeom prst="rect">
            <a:avLst/>
          </a:prstGeom>
          <a:noFill/>
          <a:ln w="9525">
            <a:noFill/>
            <a:miter lim="800000"/>
            <a:headEnd/>
            <a:tailEnd/>
          </a:ln>
        </p:spPr>
      </p:pic>
      <p:sp>
        <p:nvSpPr>
          <p:cNvPr id="5" name="4 Rectángulo"/>
          <p:cNvSpPr/>
          <p:nvPr/>
        </p:nvSpPr>
        <p:spPr>
          <a:xfrm>
            <a:off x="1763688" y="3284984"/>
            <a:ext cx="5688632" cy="1569660"/>
          </a:xfrm>
          <a:prstGeom prst="rect">
            <a:avLst/>
          </a:prstGeom>
        </p:spPr>
        <p:txBody>
          <a:bodyPr wrap="square">
            <a:spAutoFit/>
          </a:bodyPr>
          <a:lstStyle/>
          <a:p>
            <a:pPr algn="ctr">
              <a:lnSpc>
                <a:spcPct val="160000"/>
              </a:lnSpc>
            </a:pPr>
            <a:r>
              <a:rPr lang="ca-ES" sz="2000" dirty="0" smtClean="0">
                <a:latin typeface="Arial" pitchFamily="34" charset="0"/>
                <a:cs typeface="Arial" pitchFamily="34" charset="0"/>
              </a:rPr>
              <a:t>Llibre Mate + 3r Primària</a:t>
            </a:r>
          </a:p>
          <a:p>
            <a:pPr algn="ctr">
              <a:lnSpc>
                <a:spcPct val="160000"/>
              </a:lnSpc>
            </a:pPr>
            <a:r>
              <a:rPr lang="ca-ES" sz="2000" dirty="0" smtClean="0">
                <a:latin typeface="Arial" pitchFamily="34" charset="0"/>
                <a:cs typeface="Arial" pitchFamily="34" charset="0"/>
              </a:rPr>
              <a:t>SANTILLANA Grup Promotor</a:t>
            </a:r>
          </a:p>
          <a:p>
            <a:pPr algn="ctr">
              <a:lnSpc>
                <a:spcPct val="160000"/>
              </a:lnSpc>
            </a:pPr>
            <a:r>
              <a:rPr lang="ca-ES" sz="2000" dirty="0" smtClean="0">
                <a:latin typeface="Arial" pitchFamily="34" charset="0"/>
                <a:cs typeface="Arial" pitchFamily="34" charset="0"/>
              </a:rPr>
              <a:t>FITXA 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380312" y="332656"/>
            <a:ext cx="1193304" cy="1491630"/>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755576" y="1916832"/>
            <a:ext cx="6912768" cy="45114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a:bodyPr>
          <a:lstStyle/>
          <a:p>
            <a:pPr algn="l"/>
            <a:r>
              <a:rPr lang="ca-ES" sz="3200" b="1" dirty="0" smtClean="0">
                <a:latin typeface="Arial" pitchFamily="34" charset="0"/>
                <a:cs typeface="Arial" pitchFamily="34" charset="0"/>
              </a:rPr>
              <a:t>RESPOSTA</a:t>
            </a:r>
            <a:br>
              <a:rPr lang="ca-ES" sz="3200" b="1" dirty="0" smtClean="0">
                <a:latin typeface="Arial" pitchFamily="34" charset="0"/>
                <a:cs typeface="Arial" pitchFamily="34" charset="0"/>
              </a:rPr>
            </a:br>
            <a:r>
              <a:rPr lang="ca-ES" sz="3200" dirty="0" smtClean="0">
                <a:latin typeface="Arial" pitchFamily="34" charset="0"/>
                <a:cs typeface="Arial" pitchFamily="34" charset="0"/>
              </a:rPr>
              <a:t/>
            </a:r>
            <a:br>
              <a:rPr lang="ca-ES" sz="3200" dirty="0" smtClean="0">
                <a:latin typeface="Arial" pitchFamily="34" charset="0"/>
                <a:cs typeface="Arial" pitchFamily="34" charset="0"/>
              </a:rPr>
            </a:br>
            <a:r>
              <a:rPr lang="ca-ES" sz="3200" dirty="0" smtClean="0">
                <a:latin typeface="Arial" pitchFamily="34" charset="0"/>
                <a:cs typeface="Arial" pitchFamily="34" charset="0"/>
              </a:rPr>
              <a:t>Ahir tenia llegides 263 pagines.</a:t>
            </a:r>
            <a:endParaRPr lang="ca-E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a:bodyPr>
          <a:lstStyle/>
          <a:p>
            <a:pPr algn="l"/>
            <a:r>
              <a:rPr lang="ca-ES" sz="3200" b="1" dirty="0" smtClean="0">
                <a:latin typeface="Arial" pitchFamily="34" charset="0"/>
                <a:cs typeface="Arial" pitchFamily="34" charset="0"/>
              </a:rPr>
              <a:t>PRACTICA</a:t>
            </a:r>
            <a:br>
              <a:rPr lang="ca-ES" sz="3200" b="1" dirty="0" smtClean="0">
                <a:latin typeface="Arial" pitchFamily="34" charset="0"/>
                <a:cs typeface="Arial" pitchFamily="34" charset="0"/>
              </a:rPr>
            </a:br>
            <a:r>
              <a:rPr lang="ca-ES" sz="3200" dirty="0" smtClean="0">
                <a:latin typeface="Arial" pitchFamily="34" charset="0"/>
                <a:cs typeface="Arial" pitchFamily="34" charset="0"/>
              </a:rPr>
              <a:t/>
            </a:r>
            <a:br>
              <a:rPr lang="ca-ES" sz="3200" dirty="0" smtClean="0">
                <a:latin typeface="Arial" pitchFamily="34" charset="0"/>
                <a:cs typeface="Arial" pitchFamily="34" charset="0"/>
              </a:rPr>
            </a:br>
            <a:r>
              <a:rPr lang="ca-ES" sz="3200" dirty="0" smtClean="0">
                <a:latin typeface="Arial" pitchFamily="34" charset="0"/>
                <a:cs typeface="Arial" pitchFamily="34" charset="0"/>
              </a:rPr>
              <a:t>Avui he fet 5 fitxes de deures i ja en porto 8 fetes. Quantes fitxes tenia fetes ahir?</a:t>
            </a:r>
            <a:endParaRPr lang="ca-E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a:bodyPr>
          <a:lstStyle/>
          <a:p>
            <a:pPr algn="l"/>
            <a:r>
              <a:rPr lang="ca-ES" sz="3200" b="1" dirty="0" smtClean="0">
                <a:latin typeface="Arial" pitchFamily="34" charset="0"/>
                <a:cs typeface="Arial" pitchFamily="34" charset="0"/>
              </a:rPr>
              <a:t>RESPOSTA</a:t>
            </a:r>
            <a:br>
              <a:rPr lang="ca-ES" sz="3200" b="1" dirty="0" smtClean="0">
                <a:latin typeface="Arial" pitchFamily="34" charset="0"/>
                <a:cs typeface="Arial" pitchFamily="34" charset="0"/>
              </a:rPr>
            </a:br>
            <a:r>
              <a:rPr lang="ca-ES" sz="3200" dirty="0" smtClean="0">
                <a:latin typeface="Arial" pitchFamily="34" charset="0"/>
                <a:cs typeface="Arial" pitchFamily="34" charset="0"/>
              </a:rPr>
              <a:t/>
            </a:r>
            <a:br>
              <a:rPr lang="ca-ES" sz="3200" dirty="0" smtClean="0">
                <a:latin typeface="Arial" pitchFamily="34" charset="0"/>
                <a:cs typeface="Arial" pitchFamily="34" charset="0"/>
              </a:rPr>
            </a:br>
            <a:r>
              <a:rPr lang="ca-ES" sz="3200" dirty="0" smtClean="0">
                <a:latin typeface="Arial" pitchFamily="34" charset="0"/>
                <a:cs typeface="Arial" pitchFamily="34" charset="0"/>
              </a:rPr>
              <a:t>Ahir tenia fetes 3 fitxes.</a:t>
            </a:r>
            <a:endParaRPr lang="ca-E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380312" y="332656"/>
            <a:ext cx="1193304" cy="1491630"/>
          </a:xfrm>
          <a:prstGeom prst="rect">
            <a:avLst/>
          </a:prstGeom>
          <a:noFill/>
          <a:ln w="9525">
            <a:noFill/>
            <a:miter lim="800000"/>
            <a:headEnd/>
            <a:tailEnd/>
          </a:ln>
        </p:spPr>
      </p:pic>
      <p:pic>
        <p:nvPicPr>
          <p:cNvPr id="3074" name="Picture 2"/>
          <p:cNvPicPr>
            <a:picLocks noChangeAspect="1" noChangeArrowheads="1"/>
          </p:cNvPicPr>
          <p:nvPr/>
        </p:nvPicPr>
        <p:blipFill>
          <a:blip r:embed="rId3" cstate="print"/>
          <a:srcRect/>
          <a:stretch>
            <a:fillRect/>
          </a:stretch>
        </p:blipFill>
        <p:spPr bwMode="auto">
          <a:xfrm>
            <a:off x="1052513" y="2657475"/>
            <a:ext cx="7038975" cy="1543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380312" y="332656"/>
            <a:ext cx="1193304" cy="1491630"/>
          </a:xfrm>
          <a:prstGeom prst="rect">
            <a:avLst/>
          </a:prstGeom>
          <a:noFill/>
          <a:ln w="9525">
            <a:noFill/>
            <a:miter lim="800000"/>
            <a:headEnd/>
            <a:tailEnd/>
          </a:ln>
        </p:spPr>
      </p:pic>
      <p:pic>
        <p:nvPicPr>
          <p:cNvPr id="4098" name="Picture 2"/>
          <p:cNvPicPr>
            <a:picLocks noChangeAspect="1" noChangeArrowheads="1"/>
          </p:cNvPicPr>
          <p:nvPr/>
        </p:nvPicPr>
        <p:blipFill>
          <a:blip r:embed="rId3" cstate="print"/>
          <a:srcRect/>
          <a:stretch>
            <a:fillRect/>
          </a:stretch>
        </p:blipFill>
        <p:spPr bwMode="auto">
          <a:xfrm>
            <a:off x="395536" y="1988840"/>
            <a:ext cx="8003148" cy="41044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380312" y="332656"/>
            <a:ext cx="1193304" cy="1491630"/>
          </a:xfrm>
          <a:prstGeom prst="rect">
            <a:avLst/>
          </a:prstGeom>
          <a:noFill/>
          <a:ln w="9525">
            <a:noFill/>
            <a:miter lim="800000"/>
            <a:headEnd/>
            <a:tailEnd/>
          </a:ln>
        </p:spPr>
      </p:pic>
      <p:pic>
        <p:nvPicPr>
          <p:cNvPr id="5122" name="Picture 2"/>
          <p:cNvPicPr>
            <a:picLocks noChangeAspect="1" noChangeArrowheads="1"/>
          </p:cNvPicPr>
          <p:nvPr/>
        </p:nvPicPr>
        <p:blipFill>
          <a:blip r:embed="rId3" cstate="print"/>
          <a:srcRect/>
          <a:stretch>
            <a:fillRect/>
          </a:stretch>
        </p:blipFill>
        <p:spPr bwMode="auto">
          <a:xfrm>
            <a:off x="683568" y="2204864"/>
            <a:ext cx="7441523" cy="38164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a:bodyPr>
          <a:lstStyle/>
          <a:p>
            <a:pPr algn="l"/>
            <a:r>
              <a:rPr lang="ca-ES" sz="3200" b="1" dirty="0" smtClean="0">
                <a:latin typeface="Arial" pitchFamily="34" charset="0"/>
                <a:cs typeface="Arial" pitchFamily="34" charset="0"/>
              </a:rPr>
              <a:t>RESPOSTA</a:t>
            </a:r>
            <a:br>
              <a:rPr lang="ca-ES" sz="3200" b="1" dirty="0" smtClean="0">
                <a:latin typeface="Arial" pitchFamily="34" charset="0"/>
                <a:cs typeface="Arial" pitchFamily="34" charset="0"/>
              </a:rPr>
            </a:br>
            <a:r>
              <a:rPr lang="ca-ES" sz="3200" dirty="0" smtClean="0">
                <a:latin typeface="Arial" pitchFamily="34" charset="0"/>
                <a:cs typeface="Arial" pitchFamily="34" charset="0"/>
              </a:rPr>
              <a:t/>
            </a:r>
            <a:br>
              <a:rPr lang="ca-ES" sz="3200" dirty="0" smtClean="0">
                <a:latin typeface="Arial" pitchFamily="34" charset="0"/>
                <a:cs typeface="Arial" pitchFamily="34" charset="0"/>
              </a:rPr>
            </a:br>
            <a:r>
              <a:rPr lang="ca-ES" sz="3200" dirty="0" smtClean="0">
                <a:latin typeface="Arial" pitchFamily="34" charset="0"/>
                <a:cs typeface="Arial" pitchFamily="34" charset="0"/>
              </a:rPr>
              <a:t>Hi havia 307 persones a la biblioteca abans que se n’anés el grup.</a:t>
            </a:r>
            <a:endParaRPr lang="ca-E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a:bodyPr>
          <a:lstStyle/>
          <a:p>
            <a:pPr algn="l"/>
            <a:r>
              <a:rPr lang="ca-ES" sz="3200" b="1" dirty="0" smtClean="0">
                <a:latin typeface="Arial" pitchFamily="34" charset="0"/>
                <a:cs typeface="Arial" pitchFamily="34" charset="0"/>
              </a:rPr>
              <a:t>PRACTICA</a:t>
            </a:r>
            <a:br>
              <a:rPr lang="ca-ES" sz="3200" b="1" dirty="0" smtClean="0">
                <a:latin typeface="Arial" pitchFamily="34" charset="0"/>
                <a:cs typeface="Arial" pitchFamily="34" charset="0"/>
              </a:rPr>
            </a:br>
            <a:r>
              <a:rPr lang="ca-ES" sz="3200" dirty="0" smtClean="0">
                <a:latin typeface="Arial" pitchFamily="34" charset="0"/>
                <a:cs typeface="Arial" pitchFamily="34" charset="0"/>
              </a:rPr>
              <a:t/>
            </a:r>
            <a:br>
              <a:rPr lang="ca-ES" sz="3200" dirty="0" smtClean="0">
                <a:latin typeface="Arial" pitchFamily="34" charset="0"/>
                <a:cs typeface="Arial" pitchFamily="34" charset="0"/>
              </a:rPr>
            </a:br>
            <a:r>
              <a:rPr lang="ca-ES" sz="3200" dirty="0" smtClean="0">
                <a:latin typeface="Arial" pitchFamily="34" charset="0"/>
                <a:cs typeface="Arial" pitchFamily="34" charset="0"/>
              </a:rPr>
              <a:t>Del pati ha marxat el grup de primer amb 20 alumnes però encara hi queden 40 alumnes d’altres cursos. Quants alumnes hi havia al pati abans que marxés el grup de primer?</a:t>
            </a:r>
            <a:endParaRPr lang="ca-E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a:bodyPr>
          <a:lstStyle/>
          <a:p>
            <a:pPr algn="l"/>
            <a:r>
              <a:rPr lang="ca-ES" sz="3200" b="1" dirty="0" smtClean="0">
                <a:latin typeface="Arial" pitchFamily="34" charset="0"/>
                <a:cs typeface="Arial" pitchFamily="34" charset="0"/>
              </a:rPr>
              <a:t>RESPOSTA</a:t>
            </a:r>
            <a:br>
              <a:rPr lang="ca-ES" sz="3200" b="1" dirty="0" smtClean="0">
                <a:latin typeface="Arial" pitchFamily="34" charset="0"/>
                <a:cs typeface="Arial" pitchFamily="34" charset="0"/>
              </a:rPr>
            </a:br>
            <a:r>
              <a:rPr lang="ca-ES" sz="3200" dirty="0" smtClean="0">
                <a:latin typeface="Arial" pitchFamily="34" charset="0"/>
                <a:cs typeface="Arial" pitchFamily="34" charset="0"/>
              </a:rPr>
              <a:t/>
            </a:r>
            <a:br>
              <a:rPr lang="ca-ES" sz="3200" dirty="0" smtClean="0">
                <a:latin typeface="Arial" pitchFamily="34" charset="0"/>
                <a:cs typeface="Arial" pitchFamily="34" charset="0"/>
              </a:rPr>
            </a:br>
            <a:r>
              <a:rPr lang="ca-ES" sz="3200" dirty="0" smtClean="0">
                <a:latin typeface="Arial" pitchFamily="34" charset="0"/>
                <a:cs typeface="Arial" pitchFamily="34" charset="0"/>
              </a:rPr>
              <a:t>Hi havia 60 alumnes al pati abans que marxés el grup de primer.</a:t>
            </a:r>
            <a:endParaRPr lang="ca-E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380312" y="332656"/>
            <a:ext cx="1193304" cy="1491630"/>
          </a:xfrm>
          <a:prstGeom prst="rect">
            <a:avLst/>
          </a:prstGeom>
          <a:noFill/>
          <a:ln w="9525">
            <a:noFill/>
            <a:miter lim="800000"/>
            <a:headEnd/>
            <a:tailEnd/>
          </a:ln>
        </p:spPr>
      </p:pic>
      <p:pic>
        <p:nvPicPr>
          <p:cNvPr id="54274" name="Picture 2"/>
          <p:cNvPicPr>
            <a:picLocks noChangeAspect="1" noChangeArrowheads="1"/>
          </p:cNvPicPr>
          <p:nvPr/>
        </p:nvPicPr>
        <p:blipFill>
          <a:blip r:embed="rId3" cstate="print"/>
          <a:srcRect/>
          <a:stretch>
            <a:fillRect/>
          </a:stretch>
        </p:blipFill>
        <p:spPr bwMode="auto">
          <a:xfrm>
            <a:off x="683568" y="2348880"/>
            <a:ext cx="7682599" cy="12961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380312" y="332656"/>
            <a:ext cx="1193304" cy="1491630"/>
          </a:xfrm>
          <a:prstGeom prst="rect">
            <a:avLst/>
          </a:prstGeom>
          <a:noFill/>
          <a:ln w="9525">
            <a:noFill/>
            <a:miter lim="800000"/>
            <a:headEnd/>
            <a:tailEnd/>
          </a:ln>
        </p:spPr>
      </p:pic>
      <p:pic>
        <p:nvPicPr>
          <p:cNvPr id="6" name="Picture 3"/>
          <p:cNvPicPr>
            <a:picLocks noChangeAspect="1" noChangeArrowheads="1"/>
          </p:cNvPicPr>
          <p:nvPr/>
        </p:nvPicPr>
        <p:blipFill>
          <a:blip r:embed="rId3" cstate="print"/>
          <a:srcRect/>
          <a:stretch>
            <a:fillRect/>
          </a:stretch>
        </p:blipFill>
        <p:spPr bwMode="auto">
          <a:xfrm>
            <a:off x="539552" y="2060848"/>
            <a:ext cx="7696200" cy="400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380312" y="332656"/>
            <a:ext cx="1193304" cy="1491630"/>
          </a:xfrm>
          <a:prstGeom prst="rect">
            <a:avLst/>
          </a:prstGeom>
          <a:noFill/>
          <a:ln w="9525">
            <a:noFill/>
            <a:miter lim="800000"/>
            <a:headEnd/>
            <a:tailEnd/>
          </a:ln>
        </p:spPr>
      </p:pic>
      <p:pic>
        <p:nvPicPr>
          <p:cNvPr id="56322" name="Picture 2"/>
          <p:cNvPicPr>
            <a:picLocks noChangeAspect="1" noChangeArrowheads="1"/>
          </p:cNvPicPr>
          <p:nvPr/>
        </p:nvPicPr>
        <p:blipFill>
          <a:blip r:embed="rId3" cstate="print"/>
          <a:srcRect/>
          <a:stretch>
            <a:fillRect/>
          </a:stretch>
        </p:blipFill>
        <p:spPr bwMode="auto">
          <a:xfrm>
            <a:off x="467544" y="1988840"/>
            <a:ext cx="7696200" cy="400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a:bodyPr>
          <a:lstStyle/>
          <a:p>
            <a:pPr algn="l"/>
            <a:r>
              <a:rPr lang="ca-ES" sz="3200" b="1" dirty="0" smtClean="0">
                <a:latin typeface="Arial" pitchFamily="34" charset="0"/>
                <a:cs typeface="Arial" pitchFamily="34" charset="0"/>
              </a:rPr>
              <a:t>RESPOSTA</a:t>
            </a:r>
            <a:br>
              <a:rPr lang="ca-ES" sz="3200" b="1" dirty="0" smtClean="0">
                <a:latin typeface="Arial" pitchFamily="34" charset="0"/>
                <a:cs typeface="Arial" pitchFamily="34" charset="0"/>
              </a:rPr>
            </a:br>
            <a:r>
              <a:rPr lang="ca-ES" sz="3200" dirty="0" smtClean="0">
                <a:latin typeface="Arial" pitchFamily="34" charset="0"/>
                <a:cs typeface="Arial" pitchFamily="34" charset="0"/>
              </a:rPr>
              <a:t/>
            </a:r>
            <a:br>
              <a:rPr lang="ca-ES" sz="3200" dirty="0" smtClean="0">
                <a:latin typeface="Arial" pitchFamily="34" charset="0"/>
                <a:cs typeface="Arial" pitchFamily="34" charset="0"/>
              </a:rPr>
            </a:br>
            <a:r>
              <a:rPr lang="ca-ES" sz="3200" dirty="0" smtClean="0">
                <a:latin typeface="Arial" pitchFamily="34" charset="0"/>
                <a:cs typeface="Arial" pitchFamily="34" charset="0"/>
              </a:rPr>
              <a:t>Abans de començar la setmana hi havia </a:t>
            </a:r>
            <a:br>
              <a:rPr lang="ca-ES" sz="3200" dirty="0" smtClean="0">
                <a:latin typeface="Arial" pitchFamily="34" charset="0"/>
                <a:cs typeface="Arial" pitchFamily="34" charset="0"/>
              </a:rPr>
            </a:br>
            <a:r>
              <a:rPr lang="ca-ES" sz="3200" dirty="0" smtClean="0">
                <a:latin typeface="Arial" pitchFamily="34" charset="0"/>
                <a:cs typeface="Arial" pitchFamily="34" charset="0"/>
              </a:rPr>
              <a:t>520 llibres a la biblioteca.</a:t>
            </a:r>
            <a:endParaRPr lang="ca-E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a:bodyPr>
          <a:lstStyle/>
          <a:p>
            <a:pPr algn="l"/>
            <a:r>
              <a:rPr lang="ca-ES" sz="3200" b="1" dirty="0" smtClean="0">
                <a:latin typeface="Arial" pitchFamily="34" charset="0"/>
                <a:cs typeface="Arial" pitchFamily="34" charset="0"/>
              </a:rPr>
              <a:t>PRACTICA</a:t>
            </a:r>
            <a:br>
              <a:rPr lang="ca-ES" sz="3200" b="1" dirty="0" smtClean="0">
                <a:latin typeface="Arial" pitchFamily="34" charset="0"/>
                <a:cs typeface="Arial" pitchFamily="34" charset="0"/>
              </a:rPr>
            </a:br>
            <a:r>
              <a:rPr lang="ca-ES" sz="3200" dirty="0" smtClean="0">
                <a:latin typeface="Arial" pitchFamily="34" charset="0"/>
                <a:cs typeface="Arial" pitchFamily="34" charset="0"/>
              </a:rPr>
              <a:t/>
            </a:r>
            <a:br>
              <a:rPr lang="ca-ES" sz="3200" dirty="0" smtClean="0">
                <a:latin typeface="Arial" pitchFamily="34" charset="0"/>
                <a:cs typeface="Arial" pitchFamily="34" charset="0"/>
              </a:rPr>
            </a:br>
            <a:r>
              <a:rPr lang="ca-ES" sz="3200" dirty="0" smtClean="0">
                <a:latin typeface="Arial" pitchFamily="34" charset="0"/>
                <a:cs typeface="Arial" pitchFamily="34" charset="0"/>
              </a:rPr>
              <a:t>Per dinar ens hem menjat 4 taronges i encara en queden 7 a la fruitera. Quantes taronges hi havia a la fruitera abans de dinar?</a:t>
            </a:r>
            <a:endParaRPr lang="ca-E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a:bodyPr>
          <a:lstStyle/>
          <a:p>
            <a:pPr algn="l"/>
            <a:r>
              <a:rPr lang="ca-ES" sz="3200" b="1" dirty="0" smtClean="0">
                <a:latin typeface="Arial" pitchFamily="34" charset="0"/>
                <a:cs typeface="Arial" pitchFamily="34" charset="0"/>
              </a:rPr>
              <a:t>RESPOSTA</a:t>
            </a:r>
            <a:br>
              <a:rPr lang="ca-ES" sz="3200" b="1" dirty="0" smtClean="0">
                <a:latin typeface="Arial" pitchFamily="34" charset="0"/>
                <a:cs typeface="Arial" pitchFamily="34" charset="0"/>
              </a:rPr>
            </a:br>
            <a:r>
              <a:rPr lang="ca-ES" sz="3200" dirty="0" smtClean="0">
                <a:latin typeface="Arial" pitchFamily="34" charset="0"/>
                <a:cs typeface="Arial" pitchFamily="34" charset="0"/>
              </a:rPr>
              <a:t/>
            </a:r>
            <a:br>
              <a:rPr lang="ca-ES" sz="3200" dirty="0" smtClean="0">
                <a:latin typeface="Arial" pitchFamily="34" charset="0"/>
                <a:cs typeface="Arial" pitchFamily="34" charset="0"/>
              </a:rPr>
            </a:br>
            <a:r>
              <a:rPr lang="ca-ES" sz="3200" dirty="0" smtClean="0">
                <a:latin typeface="Arial" pitchFamily="34" charset="0"/>
                <a:cs typeface="Arial" pitchFamily="34" charset="0"/>
              </a:rPr>
              <a:t>Abans de dinar hi havia 11 taronges a la fruitera.</a:t>
            </a:r>
            <a:endParaRPr lang="ca-E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380312" y="332656"/>
            <a:ext cx="1193304" cy="1491630"/>
          </a:xfrm>
          <a:prstGeom prst="rect">
            <a:avLst/>
          </a:prstGeom>
          <a:noFill/>
          <a:ln w="9525">
            <a:noFill/>
            <a:miter lim="800000"/>
            <a:headEnd/>
            <a:tailEnd/>
          </a:ln>
        </p:spPr>
      </p:pic>
      <p:pic>
        <p:nvPicPr>
          <p:cNvPr id="57346" name="Picture 2"/>
          <p:cNvPicPr>
            <a:picLocks noChangeAspect="1" noChangeArrowheads="1"/>
          </p:cNvPicPr>
          <p:nvPr/>
        </p:nvPicPr>
        <p:blipFill>
          <a:blip r:embed="rId3" cstate="print"/>
          <a:srcRect/>
          <a:stretch>
            <a:fillRect/>
          </a:stretch>
        </p:blipFill>
        <p:spPr bwMode="auto">
          <a:xfrm>
            <a:off x="971600" y="2276872"/>
            <a:ext cx="7058025" cy="1190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380312" y="332656"/>
            <a:ext cx="1193304" cy="1491630"/>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755576" y="2204864"/>
            <a:ext cx="7239000" cy="4133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4354</TotalTime>
  <Words>22</Words>
  <Application>Microsoft Office PowerPoint</Application>
  <PresentationFormat>Presentación en pantalla (4:3)</PresentationFormat>
  <Paragraphs>13</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Diapositiva 1</vt:lpstr>
      <vt:lpstr>Diapositiva 2</vt:lpstr>
      <vt:lpstr>Diapositiva 3</vt:lpstr>
      <vt:lpstr>Diapositiva 4</vt:lpstr>
      <vt:lpstr>RESPOSTA  Abans de començar la setmana hi havia  520 llibres a la biblioteca.</vt:lpstr>
      <vt:lpstr>PRACTICA  Per dinar ens hem menjat 4 taronges i encara en queden 7 a la fruitera. Quantes taronges hi havia a la fruitera abans de dinar?</vt:lpstr>
      <vt:lpstr>RESPOSTA  Abans de dinar hi havia 11 taronges a la fruitera.</vt:lpstr>
      <vt:lpstr>Diapositiva 8</vt:lpstr>
      <vt:lpstr>Diapositiva 9</vt:lpstr>
      <vt:lpstr>Diapositiva 10</vt:lpstr>
      <vt:lpstr>RESPOSTA  Ahir tenia llegides 263 pagines.</vt:lpstr>
      <vt:lpstr>PRACTICA  Avui he fet 5 fitxes de deures i ja en porto 8 fetes. Quantes fitxes tenia fetes ahir?</vt:lpstr>
      <vt:lpstr>RESPOSTA  Ahir tenia fetes 3 fitxes.</vt:lpstr>
      <vt:lpstr>Diapositiva 14</vt:lpstr>
      <vt:lpstr>Diapositiva 15</vt:lpstr>
      <vt:lpstr>Diapositiva 16</vt:lpstr>
      <vt:lpstr>RESPOSTA  Hi havia 307 persones a la biblioteca abans que se n’anés el grup.</vt:lpstr>
      <vt:lpstr>PRACTICA  Del pati ha marxat el grup de primer amb 20 alumnes però encara hi queden 40 alumnes d’altres cursos. Quants alumnes hi havia al pati abans que marxés el grup de primer?</vt:lpstr>
      <vt:lpstr>RESPOSTA  Hi havia 60 alumnes al pati abans que marxés el grup de primer.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COORDENADES</dc:title>
  <dc:creator>David</dc:creator>
  <cp:lastModifiedBy>David</cp:lastModifiedBy>
  <cp:revision>58</cp:revision>
  <dcterms:created xsi:type="dcterms:W3CDTF">2020-03-23T10:27:41Z</dcterms:created>
  <dcterms:modified xsi:type="dcterms:W3CDTF">2020-04-15T08:00:20Z</dcterms:modified>
</cp:coreProperties>
</file>