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56" r:id="rId3"/>
    <p:sldId id="272" r:id="rId4"/>
    <p:sldId id="273" r:id="rId5"/>
    <p:sldId id="274" r:id="rId6"/>
    <p:sldId id="294" r:id="rId7"/>
    <p:sldId id="293" r:id="rId8"/>
    <p:sldId id="275" r:id="rId9"/>
    <p:sldId id="296" r:id="rId10"/>
    <p:sldId id="295" r:id="rId11"/>
    <p:sldId id="276" r:id="rId12"/>
    <p:sldId id="297" r:id="rId13"/>
    <p:sldId id="298" r:id="rId14"/>
    <p:sldId id="278" r:id="rId15"/>
    <p:sldId id="306" r:id="rId16"/>
    <p:sldId id="307" r:id="rId17"/>
    <p:sldId id="305" r:id="rId18"/>
    <p:sldId id="303" r:id="rId19"/>
    <p:sldId id="279" r:id="rId20"/>
    <p:sldId id="308" r:id="rId21"/>
    <p:sldId id="300" r:id="rId22"/>
    <p:sldId id="280" r:id="rId23"/>
    <p:sldId id="309" r:id="rId24"/>
    <p:sldId id="311" r:id="rId25"/>
    <p:sldId id="282" r:id="rId26"/>
    <p:sldId id="316" r:id="rId27"/>
    <p:sldId id="312" r:id="rId28"/>
    <p:sldId id="317" r:id="rId29"/>
    <p:sldId id="314" r:id="rId30"/>
    <p:sldId id="283" r:id="rId31"/>
    <p:sldId id="284" r:id="rId32"/>
    <p:sldId id="285" r:id="rId33"/>
    <p:sldId id="318" r:id="rId34"/>
    <p:sldId id="319" r:id="rId35"/>
    <p:sldId id="286" r:id="rId36"/>
    <p:sldId id="287" r:id="rId37"/>
    <p:sldId id="320" r:id="rId38"/>
    <p:sldId id="321" r:id="rId39"/>
    <p:sldId id="288" r:id="rId40"/>
    <p:sldId id="290" r:id="rId41"/>
    <p:sldId id="289" r:id="rId42"/>
    <p:sldId id="326" r:id="rId43"/>
    <p:sldId id="325" r:id="rId44"/>
    <p:sldId id="322" r:id="rId45"/>
    <p:sldId id="324" r:id="rId46"/>
    <p:sldId id="29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0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544213AF-26F6-41FA-8D85-E2C5388D6E58}" type="datetimeFigureOut">
              <a:rPr lang="en-US" smtClean="0"/>
              <a:pPr/>
              <a:t>4/1/2020</a:t>
            </a:fld>
            <a:endParaRPr lang="en-US" dirty="0">
              <a:solidFill>
                <a:srgbClr val="FFFFFF"/>
              </a:solidFill>
            </a:endParaRPr>
          </a:p>
        </p:txBody>
      </p:sp>
      <p:sp>
        <p:nvSpPr>
          <p:cNvPr id="5" name="4 Marcador de pie de página"/>
          <p:cNvSpPr>
            <a:spLocks noGrp="1"/>
          </p:cNvSpPr>
          <p:nvPr>
            <p:ph type="ftr" sz="quarter" idx="11"/>
          </p:nvPr>
        </p:nvSpPr>
        <p:spPr/>
        <p:txBody>
          <a:bodyPr/>
          <a:lstStyle/>
          <a:p>
            <a:endParaRPr kumimoji="0" lang="en-US">
              <a:solidFill>
                <a:schemeClr val="accent1">
                  <a:tint val="20000"/>
                </a:schemeClr>
              </a:solidFill>
            </a:endParaRPr>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4213AF-26F6-41FA-8D85-E2C5388D6E58}" type="datetimeFigureOut">
              <a:rPr lang="en-US" smtClean="0"/>
              <a:pPr/>
              <a:t>4/1/2020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4213AF-26F6-41FA-8D85-E2C5388D6E58}" type="datetimeFigureOut">
              <a:rPr lang="en-US" smtClean="0"/>
              <a:pPr/>
              <a:t>4/1/2020</a:t>
            </a:fld>
            <a:endParaRPr lang="en-US">
              <a:solidFill>
                <a:schemeClr val="tx1"/>
              </a:solidFill>
            </a:endParaRPr>
          </a:p>
        </p:txBody>
      </p:sp>
      <p:sp>
        <p:nvSpPr>
          <p:cNvPr id="6" name="5 Marcador de pie de página"/>
          <p:cNvSpPr>
            <a:spLocks noGrp="1"/>
          </p:cNvSpPr>
          <p:nvPr>
            <p:ph type="ftr" sz="quarter" idx="11"/>
          </p:nvPr>
        </p:nvSpPr>
        <p:spPr/>
        <p:txBody>
          <a:bodyPr/>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4/1/2020</a:t>
            </a:fld>
            <a:endParaRPr lang="en-US" sz="1000" dirty="0">
              <a:solidFill>
                <a:schemeClr val="tx1"/>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‹Nº›</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420888"/>
            <a:ext cx="6400800" cy="2664296"/>
          </a:xfrm>
        </p:spPr>
        <p:txBody>
          <a:bodyPr>
            <a:normAutofit fontScale="92500" lnSpcReduction="10000"/>
          </a:bodyPr>
          <a:lstStyle/>
          <a:p>
            <a:r>
              <a:rPr lang="ca-ES" sz="3600" b="1" dirty="0" smtClean="0">
                <a:solidFill>
                  <a:schemeClr val="tx1"/>
                </a:solidFill>
                <a:latin typeface="Arial" pitchFamily="34" charset="0"/>
                <a:cs typeface="Arial" pitchFamily="34" charset="0"/>
              </a:rPr>
              <a:t>COMPRENSIÓN LECTORA</a:t>
            </a:r>
          </a:p>
          <a:p>
            <a:endParaRPr lang="ca-ES" sz="2400" dirty="0" smtClean="0">
              <a:solidFill>
                <a:schemeClr val="tx1"/>
              </a:solidFill>
              <a:latin typeface="Arial" pitchFamily="34" charset="0"/>
              <a:cs typeface="Arial" pitchFamily="34" charset="0"/>
            </a:endParaRPr>
          </a:p>
          <a:p>
            <a:pPr>
              <a:lnSpc>
                <a:spcPct val="160000"/>
              </a:lnSpc>
            </a:pPr>
            <a:r>
              <a:rPr lang="ca-ES" sz="2400" dirty="0" err="1" smtClean="0">
                <a:solidFill>
                  <a:schemeClr val="tx1"/>
                </a:solidFill>
                <a:latin typeface="Arial" pitchFamily="34" charset="0"/>
                <a:cs typeface="Arial" pitchFamily="34" charset="0"/>
              </a:rPr>
              <a:t>Libro</a:t>
            </a:r>
            <a:r>
              <a:rPr lang="ca-ES" sz="2400" dirty="0" smtClean="0">
                <a:solidFill>
                  <a:schemeClr val="tx1"/>
                </a:solidFill>
                <a:latin typeface="Arial" pitchFamily="34" charset="0"/>
                <a:cs typeface="Arial" pitchFamily="34" charset="0"/>
              </a:rPr>
              <a:t> </a:t>
            </a:r>
            <a:r>
              <a:rPr lang="ca-ES" sz="2400" dirty="0" err="1" smtClean="0">
                <a:solidFill>
                  <a:schemeClr val="tx1"/>
                </a:solidFill>
                <a:latin typeface="Arial" pitchFamily="34" charset="0"/>
                <a:cs typeface="Arial" pitchFamily="34" charset="0"/>
              </a:rPr>
              <a:t>Lengua</a:t>
            </a:r>
            <a:r>
              <a:rPr lang="ca-ES" sz="2400" dirty="0" smtClean="0">
                <a:solidFill>
                  <a:schemeClr val="tx1"/>
                </a:solidFill>
                <a:latin typeface="Arial" pitchFamily="34" charset="0"/>
                <a:cs typeface="Arial" pitchFamily="34" charset="0"/>
              </a:rPr>
              <a:t> + 3ro </a:t>
            </a:r>
            <a:r>
              <a:rPr lang="ca-ES" sz="2400" dirty="0" err="1" smtClean="0">
                <a:solidFill>
                  <a:schemeClr val="tx1"/>
                </a:solidFill>
                <a:latin typeface="Arial" pitchFamily="34" charset="0"/>
                <a:cs typeface="Arial" pitchFamily="34" charset="0"/>
              </a:rPr>
              <a:t>Primaria</a:t>
            </a:r>
            <a:endParaRPr lang="ca-ES" sz="2400" dirty="0" smtClean="0">
              <a:solidFill>
                <a:schemeClr val="tx1"/>
              </a:solidFill>
              <a:latin typeface="Arial" pitchFamily="34" charset="0"/>
              <a:cs typeface="Arial" pitchFamily="34" charset="0"/>
            </a:endParaRPr>
          </a:p>
          <a:p>
            <a:pPr>
              <a:lnSpc>
                <a:spcPct val="160000"/>
              </a:lnSpc>
            </a:pPr>
            <a:r>
              <a:rPr lang="ca-ES" sz="2400" dirty="0" smtClean="0">
                <a:solidFill>
                  <a:schemeClr val="tx1"/>
                </a:solidFill>
                <a:latin typeface="Arial" pitchFamily="34" charset="0"/>
                <a:cs typeface="Arial" pitchFamily="34" charset="0"/>
              </a:rPr>
              <a:t>SANTILLANA Grup Promotor</a:t>
            </a:r>
          </a:p>
          <a:p>
            <a:pPr>
              <a:lnSpc>
                <a:spcPct val="160000"/>
              </a:lnSpc>
            </a:pPr>
            <a:r>
              <a:rPr lang="ca-ES" sz="2400" dirty="0" smtClean="0">
                <a:solidFill>
                  <a:schemeClr val="tx1"/>
                </a:solidFill>
                <a:latin typeface="Arial" pitchFamily="34" charset="0"/>
                <a:cs typeface="Arial" pitchFamily="34" charset="0"/>
              </a:rPr>
              <a:t>COMPETENCIA LECTORA. TAREA 13</a:t>
            </a:r>
          </a:p>
        </p:txBody>
      </p:sp>
      <p:pic>
        <p:nvPicPr>
          <p:cNvPr id="4" name="Picture 2"/>
          <p:cNvPicPr>
            <a:picLocks noChangeAspect="1" noChangeArrowheads="1"/>
          </p:cNvPicPr>
          <p:nvPr/>
        </p:nvPicPr>
        <p:blipFill>
          <a:blip r:embed="rId2" cstate="print"/>
          <a:srcRect/>
          <a:stretch>
            <a:fillRect/>
          </a:stretch>
        </p:blipFill>
        <p:spPr bwMode="auto">
          <a:xfrm>
            <a:off x="7380312" y="332656"/>
            <a:ext cx="1193304" cy="1491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a:t>
            </a:r>
            <a:r>
              <a:rPr lang="es-ES" sz="2000" b="0" cap="none" dirty="0" smtClean="0">
                <a:solidFill>
                  <a:schemeClr val="tx2">
                    <a:lumMod val="60000"/>
                    <a:lumOff val="40000"/>
                  </a:schemeClr>
                </a:solidFill>
                <a:latin typeface="Arial" pitchFamily="34" charset="0"/>
                <a:cs typeface="Arial" pitchFamily="34" charset="0"/>
              </a:rPr>
              <a:t>b) un diálogo.     </a:t>
            </a:r>
            <a:r>
              <a:rPr lang="es-ES" sz="2000" b="0" cap="none" dirty="0" smtClean="0">
                <a:latin typeface="Arial" pitchFamily="34" charset="0"/>
                <a:cs typeface="Arial" pitchFamily="34" charset="0"/>
              </a:rPr>
              <a:t>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¿Cuántas frases exclamativas lees en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este fragmento?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1043608" y="1268760"/>
            <a:ext cx="691363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31701" y="1268760"/>
            <a:ext cx="6924675" cy="189547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a:t>
            </a:r>
            <a:r>
              <a:rPr lang="es-ES" sz="2000" b="0" cap="none" dirty="0" smtClean="0">
                <a:solidFill>
                  <a:schemeClr val="tx2">
                    <a:lumMod val="60000"/>
                    <a:lumOff val="40000"/>
                  </a:schemeClr>
                </a:solidFill>
                <a:latin typeface="Arial" pitchFamily="34" charset="0"/>
                <a:cs typeface="Arial" pitchFamily="34" charset="0"/>
              </a:rPr>
              <a:t>b) un diálogo.</a:t>
            </a:r>
            <a:r>
              <a:rPr lang="es-ES" sz="2000" b="0" cap="none" dirty="0" smtClean="0">
                <a:latin typeface="Arial" pitchFamily="34" charset="0"/>
                <a:cs typeface="Arial" pitchFamily="34" charset="0"/>
              </a:rPr>
              <a:t>     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¿Cuántas frases exclamativas lees en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este fragmento? </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Tres.</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043608" y="1268760"/>
            <a:ext cx="6913636" cy="1872208"/>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a:t>
            </a:r>
            <a:r>
              <a:rPr lang="es-ES" sz="2000" b="0" cap="none" dirty="0" smtClean="0">
                <a:solidFill>
                  <a:schemeClr val="tx2">
                    <a:lumMod val="60000"/>
                    <a:lumOff val="40000"/>
                  </a:schemeClr>
                </a:solidFill>
                <a:latin typeface="Arial" pitchFamily="34" charset="0"/>
                <a:cs typeface="Arial" pitchFamily="34" charset="0"/>
              </a:rPr>
              <a:t>b) un diálogo.</a:t>
            </a:r>
            <a:r>
              <a:rPr lang="es-ES" sz="2000" b="0" cap="none" dirty="0" smtClean="0">
                <a:latin typeface="Arial" pitchFamily="34" charset="0"/>
                <a:cs typeface="Arial" pitchFamily="34" charset="0"/>
              </a:rPr>
              <a:t>     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¿Cuántas frases exclamativas lees en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este fragmento? </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Tres.</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¿Cuál de estas palabras es un sinónimo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de rival?</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contrincante     b) compañero     c) concursante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043608" y="1268760"/>
            <a:ext cx="6913636" cy="1872208"/>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a:t>
            </a:r>
            <a:r>
              <a:rPr lang="es-ES" sz="2000" b="0" cap="none" dirty="0" smtClean="0">
                <a:solidFill>
                  <a:schemeClr val="tx2">
                    <a:lumMod val="60000"/>
                    <a:lumOff val="40000"/>
                  </a:schemeClr>
                </a:solidFill>
                <a:latin typeface="Arial" pitchFamily="34" charset="0"/>
                <a:cs typeface="Arial" pitchFamily="34" charset="0"/>
              </a:rPr>
              <a:t>b) un diálogo.</a:t>
            </a:r>
            <a:r>
              <a:rPr lang="es-ES" sz="2000" b="0" cap="none" dirty="0" smtClean="0">
                <a:latin typeface="Arial" pitchFamily="34" charset="0"/>
                <a:cs typeface="Arial" pitchFamily="34" charset="0"/>
              </a:rPr>
              <a:t>     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¿Cuántas frases exclamativas lees en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este fragmento? </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Tres.</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¿Cuál de estas palabras es un sinónimo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de rival?</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contrincante     </a:t>
            </a:r>
            <a:r>
              <a:rPr lang="es-ES" sz="2000" b="0" cap="none" dirty="0" smtClean="0">
                <a:latin typeface="Arial" pitchFamily="34" charset="0"/>
                <a:cs typeface="Arial" pitchFamily="34" charset="0"/>
              </a:rPr>
              <a:t>b) compañero     c) concursante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600400"/>
          </a:xfrm>
        </p:spPr>
        <p:txBody>
          <a:bodyPr>
            <a:normAutofit/>
          </a:bodyPr>
          <a:lstStyle/>
          <a:p>
            <a:r>
              <a:rPr lang="es-ES" sz="2000" b="0" cap="none" dirty="0" smtClean="0">
                <a:latin typeface="Arial" pitchFamily="34" charset="0"/>
                <a:cs typeface="Arial" pitchFamily="34" charset="0"/>
              </a:rPr>
              <a:t>¿Qué significa a duras penas? </a:t>
            </a:r>
            <a:r>
              <a:rPr lang="es-ES" sz="2000" b="0" cap="none" dirty="0" smtClean="0">
                <a:solidFill>
                  <a:schemeClr val="tx2">
                    <a:lumMod val="60000"/>
                    <a:lumOff val="40000"/>
                  </a:schemeClr>
                </a:solidFill>
                <a:latin typeface="Arial" pitchFamily="34" charset="0"/>
                <a:cs typeface="Arial" pitchFamily="34" charset="0"/>
              </a:rPr>
              <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43608" y="1484784"/>
            <a:ext cx="678866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600400"/>
          </a:xfrm>
        </p:spPr>
        <p:txBody>
          <a:bodyPr>
            <a:normAutofit/>
          </a:bodyPr>
          <a:lstStyle/>
          <a:p>
            <a:r>
              <a:rPr lang="es-ES" sz="2000" b="0" cap="none" dirty="0" smtClean="0">
                <a:latin typeface="Arial" pitchFamily="34" charset="0"/>
                <a:cs typeface="Arial" pitchFamily="34" charset="0"/>
              </a:rPr>
              <a:t>¿Qué significa a duras penas? </a:t>
            </a:r>
            <a:r>
              <a:rPr lang="es-ES" sz="2000" b="0" cap="none" dirty="0" smtClean="0">
                <a:solidFill>
                  <a:schemeClr val="tx2">
                    <a:lumMod val="60000"/>
                    <a:lumOff val="40000"/>
                  </a:schemeClr>
                </a:solidFill>
                <a:latin typeface="Arial" pitchFamily="34" charset="0"/>
                <a:cs typeface="Arial" pitchFamily="34" charset="0"/>
              </a:rPr>
              <a:t>Que le costaba mucho.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43608" y="1484784"/>
            <a:ext cx="678866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600400"/>
          </a:xfrm>
        </p:spPr>
        <p:txBody>
          <a:bodyPr>
            <a:normAutofit/>
          </a:bodyPr>
          <a:lstStyle/>
          <a:p>
            <a:r>
              <a:rPr lang="es-ES" sz="2000" b="0" cap="none" dirty="0" smtClean="0">
                <a:latin typeface="Arial" pitchFamily="34" charset="0"/>
                <a:cs typeface="Arial" pitchFamily="34" charset="0"/>
              </a:rPr>
              <a:t>¿Qué significa a duras penas? </a:t>
            </a:r>
            <a:r>
              <a:rPr lang="es-ES" sz="2000" b="0" cap="none" dirty="0" smtClean="0">
                <a:solidFill>
                  <a:schemeClr val="tx2">
                    <a:lumMod val="60000"/>
                    <a:lumOff val="40000"/>
                  </a:schemeClr>
                </a:solidFill>
                <a:latin typeface="Arial" pitchFamily="34" charset="0"/>
                <a:cs typeface="Arial" pitchFamily="34" charset="0"/>
              </a:rPr>
              <a:t>Que le costaba mucho.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Ratoncito es un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diminutivo de ratón.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aumentativo de ratón.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43608" y="1484784"/>
            <a:ext cx="678866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600400"/>
          </a:xfrm>
        </p:spPr>
        <p:txBody>
          <a:bodyPr>
            <a:normAutofit/>
          </a:bodyPr>
          <a:lstStyle/>
          <a:p>
            <a:r>
              <a:rPr lang="es-ES" sz="2000" b="0" cap="none" dirty="0" smtClean="0">
                <a:latin typeface="Arial" pitchFamily="34" charset="0"/>
                <a:cs typeface="Arial" pitchFamily="34" charset="0"/>
              </a:rPr>
              <a:t>¿Qué significa a duras penas? </a:t>
            </a:r>
            <a:r>
              <a:rPr lang="es-ES" sz="2000" b="0" cap="none" dirty="0" smtClean="0">
                <a:solidFill>
                  <a:schemeClr val="tx2">
                    <a:lumMod val="60000"/>
                    <a:lumOff val="40000"/>
                  </a:schemeClr>
                </a:solidFill>
                <a:latin typeface="Arial" pitchFamily="34" charset="0"/>
                <a:cs typeface="Arial" pitchFamily="34" charset="0"/>
              </a:rPr>
              <a:t>Que le costaba mucho.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Ratoncito es un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diminutivo de ratón.</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aumentativo de ratón.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43608" y="1484784"/>
            <a:ext cx="678866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600400"/>
          </a:xfrm>
        </p:spPr>
        <p:txBody>
          <a:bodyPr>
            <a:normAutofit/>
          </a:bodyPr>
          <a:lstStyle/>
          <a:p>
            <a:r>
              <a:rPr lang="es-ES" sz="2000" b="0" cap="none" dirty="0" smtClean="0">
                <a:latin typeface="Arial" pitchFamily="34" charset="0"/>
                <a:cs typeface="Arial" pitchFamily="34" charset="0"/>
              </a:rPr>
              <a:t>¿Qué significa a duras penas? </a:t>
            </a:r>
            <a:r>
              <a:rPr lang="es-ES" sz="2000" b="0" cap="none" dirty="0" smtClean="0">
                <a:solidFill>
                  <a:schemeClr val="tx2">
                    <a:lumMod val="60000"/>
                    <a:lumOff val="40000"/>
                  </a:schemeClr>
                </a:solidFill>
                <a:latin typeface="Arial" pitchFamily="34" charset="0"/>
                <a:cs typeface="Arial" pitchFamily="34" charset="0"/>
              </a:rPr>
              <a:t>Que le costaba mucho.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Ratoncito es un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diminutivo de ratón.</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aumentativo de ratón.</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Imagina qué hará ahora el conejo… a ver si aciertas.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43608" y="1484784"/>
            <a:ext cx="678866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clavó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380312" y="332656"/>
            <a:ext cx="1193304" cy="1491630"/>
          </a:xfrm>
          <a:prstGeom prst="rect">
            <a:avLst/>
          </a:prstGeom>
          <a:noFill/>
          <a:ln w="9525">
            <a:noFill/>
            <a:miter lim="800000"/>
            <a:headEnd/>
            <a:tailEnd/>
          </a:ln>
        </p:spPr>
      </p:pic>
      <p:sp>
        <p:nvSpPr>
          <p:cNvPr id="2" name="1 Título"/>
          <p:cNvSpPr>
            <a:spLocks noGrp="1"/>
          </p:cNvSpPr>
          <p:nvPr>
            <p:ph type="title"/>
          </p:nvPr>
        </p:nvSpPr>
        <p:spPr>
          <a:xfrm>
            <a:off x="683568" y="1844824"/>
            <a:ext cx="7772400" cy="648072"/>
          </a:xfrm>
        </p:spPr>
        <p:txBody>
          <a:bodyPr>
            <a:noAutofit/>
          </a:bodyPr>
          <a:lstStyle/>
          <a:p>
            <a:r>
              <a:rPr lang="ca-ES" sz="3200" b="1" dirty="0" smtClean="0">
                <a:latin typeface="Arial" pitchFamily="34" charset="0"/>
                <a:cs typeface="Arial" pitchFamily="34" charset="0"/>
              </a:rPr>
              <a:t>EL ZORRO, EL CONEJO Y EL RATÓN</a:t>
            </a:r>
            <a:endParaRPr lang="ca-ES" sz="3200" b="1" dirty="0">
              <a:latin typeface="Arial" pitchFamily="34" charset="0"/>
              <a:cs typeface="Arial" pitchFamily="34" charset="0"/>
            </a:endParaRPr>
          </a:p>
        </p:txBody>
      </p:sp>
      <p:sp>
        <p:nvSpPr>
          <p:cNvPr id="6" name="5 Marcador de texto"/>
          <p:cNvSpPr>
            <a:spLocks noGrp="1"/>
          </p:cNvSpPr>
          <p:nvPr>
            <p:ph type="body" idx="1"/>
          </p:nvPr>
        </p:nvSpPr>
        <p:spPr>
          <a:xfrm>
            <a:off x="3347863" y="2636913"/>
            <a:ext cx="5146849" cy="3744416"/>
          </a:xfrm>
        </p:spPr>
        <p:txBody>
          <a:bodyPr>
            <a:normAutofit lnSpcReduction="10000"/>
          </a:bodyPr>
          <a:lstStyle/>
          <a:p>
            <a:r>
              <a:rPr lang="es-ES" dirty="0" smtClean="0">
                <a:solidFill>
                  <a:schemeClr val="tx1">
                    <a:lumMod val="95000"/>
                    <a:lumOff val="5000"/>
                  </a:schemeClr>
                </a:solidFill>
                <a:latin typeface="Arial" pitchFamily="34" charset="0"/>
                <a:cs typeface="Arial" pitchFamily="34" charset="0"/>
              </a:rPr>
              <a:t>¿ Qué frase crees que resume el texto que vas a leer?</a:t>
            </a:r>
          </a:p>
          <a:p>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1">
                    <a:lumMod val="95000"/>
                    <a:lumOff val="5000"/>
                  </a:schemeClr>
                </a:solidFill>
                <a:latin typeface="Arial" pitchFamily="34" charset="0"/>
                <a:cs typeface="Arial" pitchFamily="34" charset="0"/>
              </a:rPr>
              <a:t>El zorro, el conejo y el ratón van a vivir una fantástica aventura.</a:t>
            </a:r>
          </a:p>
          <a:p>
            <a:pPr marL="457200" indent="-457200">
              <a:buAutoNum type="alphaLcParenR"/>
            </a:pPr>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1">
                    <a:lumMod val="95000"/>
                    <a:lumOff val="5000"/>
                  </a:schemeClr>
                </a:solidFill>
                <a:latin typeface="Arial" pitchFamily="34" charset="0"/>
                <a:cs typeface="Arial" pitchFamily="34" charset="0"/>
              </a:rPr>
              <a:t>El conejo va a salvar al ratón de una trampa del zorro.</a:t>
            </a:r>
          </a:p>
          <a:p>
            <a:pPr marL="457200" indent="-457200">
              <a:buAutoNum type="alphaLcParenR"/>
            </a:pPr>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1">
                    <a:lumMod val="95000"/>
                    <a:lumOff val="5000"/>
                  </a:schemeClr>
                </a:solidFill>
                <a:latin typeface="Arial" pitchFamily="34" charset="0"/>
                <a:cs typeface="Arial" pitchFamily="34" charset="0"/>
              </a:rPr>
              <a:t>El zorro engañará al conejo y al ratón y saldrá beneficiado.</a:t>
            </a:r>
            <a:endParaRPr lang="es-ES" dirty="0">
              <a:solidFill>
                <a:schemeClr val="tx1">
                  <a:lumMod val="95000"/>
                  <a:lumOff val="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27584" y="2708920"/>
            <a:ext cx="2398249" cy="3773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clavó</a:t>
            </a:r>
            <a:r>
              <a:rPr lang="es-ES" sz="2000" b="0" cap="none" dirty="0" smtClean="0">
                <a:latin typeface="Arial" pitchFamily="34" charset="0"/>
                <a:cs typeface="Arial" pitchFamily="34" charset="0"/>
              </a:rPr>
              <a:t>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clavó</a:t>
            </a:r>
            <a:r>
              <a:rPr lang="es-ES" sz="2000" b="0" cap="none" dirty="0" smtClean="0">
                <a:latin typeface="Arial" pitchFamily="34" charset="0"/>
                <a:cs typeface="Arial" pitchFamily="34" charset="0"/>
              </a:rPr>
              <a:t>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¿A quién se refiere por diminuto enemigo?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clavó	</a:t>
            </a:r>
            <a:r>
              <a:rPr lang="es-ES" sz="2000" b="0" cap="none" dirty="0" smtClean="0">
                <a:latin typeface="Arial" pitchFamily="34" charset="0"/>
                <a:cs typeface="Arial" pitchFamily="34" charset="0"/>
              </a:rPr>
              <a:t>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¿A quién se refiere por diminuto enemigo?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Al ratón.  </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clavó	</a:t>
            </a:r>
            <a:r>
              <a:rPr lang="es-ES" sz="2000" b="0" cap="none" dirty="0" smtClean="0">
                <a:latin typeface="Arial" pitchFamily="34" charset="0"/>
                <a:cs typeface="Arial" pitchFamily="34" charset="0"/>
              </a:rPr>
              <a:t>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¿A quién se refiere por diminuto enemigo?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Al ratón.  </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Queso es una palabra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monosílaba          b) bisílaba          c) trisílaba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¿Cuál de estas palabras es un sinónimo de hincó?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a) clavó	</a:t>
            </a:r>
            <a:r>
              <a:rPr lang="es-ES" sz="2000" b="0" cap="none" dirty="0" smtClean="0">
                <a:latin typeface="Arial" pitchFamily="34" charset="0"/>
                <a:cs typeface="Arial" pitchFamily="34" charset="0"/>
              </a:rPr>
              <a:t>          b) mordió          c) comió</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¿A quién se refiere por diminuto enemigo?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Al ratón.  </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Queso es una palabra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monosílaba          </a:t>
            </a:r>
            <a:r>
              <a:rPr lang="es-ES" sz="2000" b="0" cap="none" dirty="0" smtClean="0">
                <a:solidFill>
                  <a:schemeClr val="tx2">
                    <a:lumMod val="60000"/>
                    <a:lumOff val="40000"/>
                  </a:schemeClr>
                </a:solidFill>
                <a:latin typeface="Arial" pitchFamily="34" charset="0"/>
                <a:cs typeface="Arial" pitchFamily="34" charset="0"/>
              </a:rPr>
              <a:t>b) bisílaba          </a:t>
            </a:r>
            <a:r>
              <a:rPr lang="es-ES" sz="2000" b="0" cap="none" dirty="0" smtClean="0">
                <a:latin typeface="Arial" pitchFamily="34" charset="0"/>
                <a:cs typeface="Arial" pitchFamily="34" charset="0"/>
              </a:rPr>
              <a:t>c) trisílaba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99592" y="1196752"/>
            <a:ext cx="676535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2924944"/>
            <a:ext cx="3114675" cy="2962275"/>
          </a:xfrm>
          <a:prstGeom prst="rect">
            <a:avLst/>
          </a:prstGeom>
          <a:noFill/>
          <a:ln w="9525">
            <a:noFill/>
            <a:miter lim="800000"/>
            <a:headEnd/>
            <a:tailEnd/>
          </a:ln>
        </p:spPr>
      </p:pic>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                                               ¿Qué significa reñir?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836712"/>
            <a:ext cx="6837629"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2924944"/>
            <a:ext cx="3114675" cy="2962275"/>
          </a:xfrm>
          <a:prstGeom prst="rect">
            <a:avLst/>
          </a:prstGeom>
          <a:noFill/>
          <a:ln w="9525">
            <a:noFill/>
            <a:miter lim="800000"/>
            <a:headEnd/>
            <a:tailEnd/>
          </a:ln>
        </p:spPr>
      </p:pic>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                                               ¿Qué significa reñir? </a:t>
            </a:r>
            <a:r>
              <a:rPr lang="es-ES" sz="2000" b="0" cap="none" dirty="0" smtClean="0">
                <a:solidFill>
                  <a:schemeClr val="tx2">
                    <a:lumMod val="60000"/>
                    <a:lumOff val="40000"/>
                  </a:schemeClr>
                </a:solidFill>
                <a:latin typeface="Arial" pitchFamily="34" charset="0"/>
                <a:cs typeface="Arial" pitchFamily="34" charset="0"/>
              </a:rPr>
              <a:t>Pelear.</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836712"/>
            <a:ext cx="6837629"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2924944"/>
            <a:ext cx="3114675" cy="2962275"/>
          </a:xfrm>
          <a:prstGeom prst="rect">
            <a:avLst/>
          </a:prstGeom>
          <a:noFill/>
          <a:ln w="9525">
            <a:noFill/>
            <a:miter lim="800000"/>
            <a:headEnd/>
            <a:tailEnd/>
          </a:ln>
        </p:spPr>
      </p:pic>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                                               ¿Qué significa reñir? </a:t>
            </a:r>
            <a:r>
              <a:rPr lang="es-ES" sz="2000" b="0" cap="none" dirty="0" smtClean="0">
                <a:solidFill>
                  <a:schemeClr val="tx2">
                    <a:lumMod val="60000"/>
                    <a:lumOff val="40000"/>
                  </a:schemeClr>
                </a:solidFill>
                <a:latin typeface="Arial" pitchFamily="34" charset="0"/>
                <a:cs typeface="Arial" pitchFamily="34" charset="0"/>
              </a:rPr>
              <a:t>Pelear.</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¿No os da vergüenza reñir así? es 				        una frase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exclamativa.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interrogativa.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c) enunciativa.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836712"/>
            <a:ext cx="6837629"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2924944"/>
            <a:ext cx="3114675" cy="2962275"/>
          </a:xfrm>
          <a:prstGeom prst="rect">
            <a:avLst/>
          </a:prstGeom>
          <a:noFill/>
          <a:ln w="9525">
            <a:noFill/>
            <a:miter lim="800000"/>
            <a:headEnd/>
            <a:tailEnd/>
          </a:ln>
        </p:spPr>
      </p:pic>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                                               ¿Qué significa reñir? </a:t>
            </a:r>
            <a:r>
              <a:rPr lang="es-ES" sz="2000" b="0" cap="none" dirty="0" smtClean="0">
                <a:solidFill>
                  <a:schemeClr val="tx2">
                    <a:lumMod val="60000"/>
                    <a:lumOff val="40000"/>
                  </a:schemeClr>
                </a:solidFill>
                <a:latin typeface="Arial" pitchFamily="34" charset="0"/>
                <a:cs typeface="Arial" pitchFamily="34" charset="0"/>
              </a:rPr>
              <a:t>Pelear.</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¿No os da vergüenza reñir así? es 				        una frase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exclamativa.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b) interrogativa.</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c) enunciativa.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836712"/>
            <a:ext cx="6837629"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2924944"/>
            <a:ext cx="3114675" cy="2962275"/>
          </a:xfrm>
          <a:prstGeom prst="rect">
            <a:avLst/>
          </a:prstGeom>
          <a:noFill/>
          <a:ln w="9525">
            <a:noFill/>
            <a:miter lim="800000"/>
            <a:headEnd/>
            <a:tailEnd/>
          </a:ln>
        </p:spPr>
      </p:pic>
      <p:sp>
        <p:nvSpPr>
          <p:cNvPr id="7" name="6 Título"/>
          <p:cNvSpPr>
            <a:spLocks noGrp="1"/>
          </p:cNvSpPr>
          <p:nvPr>
            <p:ph type="title"/>
          </p:nvPr>
        </p:nvSpPr>
        <p:spPr>
          <a:xfrm>
            <a:off x="827584" y="2780928"/>
            <a:ext cx="7772400" cy="3096344"/>
          </a:xfrm>
        </p:spPr>
        <p:txBody>
          <a:bodyPr>
            <a:normAutofit/>
          </a:bodyPr>
          <a:lstStyle/>
          <a:p>
            <a:r>
              <a:rPr lang="es-ES" sz="2000" b="0" cap="none" dirty="0" smtClean="0">
                <a:latin typeface="Arial" pitchFamily="34" charset="0"/>
                <a:cs typeface="Arial" pitchFamily="34" charset="0"/>
              </a:rPr>
              <a:t>                                               ¿Qué significa reñir? </a:t>
            </a:r>
            <a:r>
              <a:rPr lang="es-ES" sz="2000" b="0" cap="none" dirty="0" smtClean="0">
                <a:solidFill>
                  <a:schemeClr val="tx2">
                    <a:lumMod val="60000"/>
                    <a:lumOff val="40000"/>
                  </a:schemeClr>
                </a:solidFill>
                <a:latin typeface="Arial" pitchFamily="34" charset="0"/>
                <a:cs typeface="Arial" pitchFamily="34" charset="0"/>
              </a:rPr>
              <a:t>Pelear.</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¿No os da vergüenza reñir así? es 				        una frase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exclamativa.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r>
              <a:rPr lang="es-ES" sz="2000" b="0" cap="none" dirty="0" smtClean="0">
                <a:solidFill>
                  <a:schemeClr val="tx2">
                    <a:lumMod val="60000"/>
                    <a:lumOff val="40000"/>
                  </a:schemeClr>
                </a:solidFill>
                <a:latin typeface="Arial" pitchFamily="34" charset="0"/>
                <a:cs typeface="Arial" pitchFamily="34" charset="0"/>
              </a:rPr>
              <a:t>b) interrogativa.</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c) enunciativa.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¿Crees que el zorro les ayudará?</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836712"/>
            <a:ext cx="6837629"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380312" y="332656"/>
            <a:ext cx="1193304" cy="1491630"/>
          </a:xfrm>
          <a:prstGeom prst="rect">
            <a:avLst/>
          </a:prstGeom>
          <a:noFill/>
          <a:ln w="9525">
            <a:noFill/>
            <a:miter lim="800000"/>
            <a:headEnd/>
            <a:tailEnd/>
          </a:ln>
        </p:spPr>
      </p:pic>
      <p:sp>
        <p:nvSpPr>
          <p:cNvPr id="2" name="1 Título"/>
          <p:cNvSpPr>
            <a:spLocks noGrp="1"/>
          </p:cNvSpPr>
          <p:nvPr>
            <p:ph type="title"/>
          </p:nvPr>
        </p:nvSpPr>
        <p:spPr>
          <a:xfrm>
            <a:off x="683568" y="1844824"/>
            <a:ext cx="7772400" cy="648072"/>
          </a:xfrm>
        </p:spPr>
        <p:txBody>
          <a:bodyPr>
            <a:noAutofit/>
          </a:bodyPr>
          <a:lstStyle/>
          <a:p>
            <a:r>
              <a:rPr lang="ca-ES" sz="3200" b="1" dirty="0" smtClean="0">
                <a:latin typeface="Arial" pitchFamily="34" charset="0"/>
                <a:cs typeface="Arial" pitchFamily="34" charset="0"/>
              </a:rPr>
              <a:t>EL ZORRO, EL CONEJO Y EL RATÓN</a:t>
            </a:r>
            <a:endParaRPr lang="ca-ES" sz="3200" b="1" dirty="0">
              <a:latin typeface="Arial" pitchFamily="34" charset="0"/>
              <a:cs typeface="Arial" pitchFamily="34" charset="0"/>
            </a:endParaRPr>
          </a:p>
        </p:txBody>
      </p:sp>
      <p:sp>
        <p:nvSpPr>
          <p:cNvPr id="6" name="5 Marcador de texto"/>
          <p:cNvSpPr>
            <a:spLocks noGrp="1"/>
          </p:cNvSpPr>
          <p:nvPr>
            <p:ph type="body" idx="1"/>
          </p:nvPr>
        </p:nvSpPr>
        <p:spPr>
          <a:xfrm>
            <a:off x="3347863" y="2924944"/>
            <a:ext cx="5146849" cy="1152128"/>
          </a:xfrm>
        </p:spPr>
        <p:txBody>
          <a:bodyPr>
            <a:normAutofit/>
          </a:bodyPr>
          <a:lstStyle/>
          <a:p>
            <a:pPr>
              <a:lnSpc>
                <a:spcPct val="170000"/>
              </a:lnSpc>
            </a:pPr>
            <a:r>
              <a:rPr lang="es-ES" dirty="0" smtClean="0">
                <a:solidFill>
                  <a:schemeClr val="tx1">
                    <a:lumMod val="95000"/>
                    <a:lumOff val="5000"/>
                  </a:schemeClr>
                </a:solidFill>
                <a:latin typeface="Arial" pitchFamily="34" charset="0"/>
                <a:cs typeface="Arial" pitchFamily="34" charset="0"/>
              </a:rPr>
              <a:t>Vamos a leer y así comprobarás si has acertado la respuesta.</a:t>
            </a:r>
          </a:p>
        </p:txBody>
      </p:sp>
      <p:pic>
        <p:nvPicPr>
          <p:cNvPr id="1026" name="Picture 2"/>
          <p:cNvPicPr>
            <a:picLocks noChangeAspect="1" noChangeArrowheads="1"/>
          </p:cNvPicPr>
          <p:nvPr/>
        </p:nvPicPr>
        <p:blipFill>
          <a:blip r:embed="rId3" cstate="print"/>
          <a:srcRect/>
          <a:stretch>
            <a:fillRect/>
          </a:stretch>
        </p:blipFill>
        <p:spPr bwMode="auto">
          <a:xfrm>
            <a:off x="827584" y="2708920"/>
            <a:ext cx="2398249" cy="3773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4437112"/>
            <a:ext cx="7772400" cy="792088"/>
          </a:xfrm>
        </p:spPr>
        <p:txBody>
          <a:bodyPr>
            <a:normAutofit/>
          </a:bodyPr>
          <a:lstStyle/>
          <a:p>
            <a:r>
              <a:rPr lang="es-ES" sz="2000" b="0" cap="none" dirty="0" smtClean="0">
                <a:latin typeface="Arial" pitchFamily="34" charset="0"/>
                <a:cs typeface="Arial" pitchFamily="34" charset="0"/>
              </a:rPr>
              <a:t>Piensa en cómo el zorro va arreglar la situación antes de seguir leyendo.</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539552" y="1772816"/>
            <a:ext cx="7845064"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2483768" y="3861048"/>
            <a:ext cx="5544616" cy="1271542"/>
          </a:xfrm>
          <a:prstGeom prst="rect">
            <a:avLst/>
          </a:prstGeom>
          <a:noFill/>
          <a:ln w="9525">
            <a:noFill/>
            <a:miter lim="800000"/>
            <a:headEnd/>
            <a:tailEnd/>
          </a:ln>
        </p:spPr>
      </p:pic>
      <p:sp>
        <p:nvSpPr>
          <p:cNvPr id="7" name="6 Título"/>
          <p:cNvSpPr>
            <a:spLocks noGrp="1"/>
          </p:cNvSpPr>
          <p:nvPr>
            <p:ph type="title"/>
          </p:nvPr>
        </p:nvSpPr>
        <p:spPr>
          <a:xfrm>
            <a:off x="539552" y="3501008"/>
            <a:ext cx="7772400" cy="2664296"/>
          </a:xfrm>
        </p:spPr>
        <p:txBody>
          <a:bodyPr>
            <a:normAutofit/>
          </a:bodyPr>
          <a:lstStyle/>
          <a:p>
            <a:r>
              <a:rPr lang="es-ES" sz="2000" b="0" cap="none" dirty="0" smtClean="0">
                <a:latin typeface="Arial" pitchFamily="34" charset="0"/>
                <a:cs typeface="Arial" pitchFamily="34" charset="0"/>
              </a:rPr>
              <a:t>Según lo que acabas de leer, ¿qué imagen muestra cómo corto el queso el zorro?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467544" y="1340768"/>
            <a:ext cx="7772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83768" y="3871608"/>
            <a:ext cx="5544616" cy="1271542"/>
          </a:xfrm>
          <a:prstGeom prst="rect">
            <a:avLst/>
          </a:prstGeom>
          <a:noFill/>
          <a:ln w="9525">
            <a:noFill/>
            <a:miter lim="800000"/>
            <a:headEnd/>
            <a:tailEnd/>
          </a:ln>
        </p:spPr>
      </p:pic>
      <p:sp>
        <p:nvSpPr>
          <p:cNvPr id="7" name="6 Título"/>
          <p:cNvSpPr>
            <a:spLocks noGrp="1"/>
          </p:cNvSpPr>
          <p:nvPr>
            <p:ph type="title"/>
          </p:nvPr>
        </p:nvSpPr>
        <p:spPr>
          <a:xfrm>
            <a:off x="539552" y="3501008"/>
            <a:ext cx="7772400" cy="2664296"/>
          </a:xfrm>
        </p:spPr>
        <p:txBody>
          <a:bodyPr>
            <a:normAutofit/>
          </a:bodyPr>
          <a:lstStyle/>
          <a:p>
            <a:r>
              <a:rPr lang="es-ES" sz="2000" b="0" cap="none" dirty="0" smtClean="0">
                <a:latin typeface="Arial" pitchFamily="34" charset="0"/>
                <a:cs typeface="Arial" pitchFamily="34" charset="0"/>
              </a:rPr>
              <a:t>Según lo que acabas de leer, ¿qué imagen muestra cómo corto el queso el zorro?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467544" y="1340768"/>
            <a:ext cx="7772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83768" y="3871608"/>
            <a:ext cx="5544616" cy="1271542"/>
          </a:xfrm>
          <a:prstGeom prst="rect">
            <a:avLst/>
          </a:prstGeom>
          <a:noFill/>
          <a:ln w="9525">
            <a:noFill/>
            <a:miter lim="800000"/>
            <a:headEnd/>
            <a:tailEnd/>
          </a:ln>
        </p:spPr>
      </p:pic>
      <p:sp>
        <p:nvSpPr>
          <p:cNvPr id="7" name="6 Título"/>
          <p:cNvSpPr>
            <a:spLocks noGrp="1"/>
          </p:cNvSpPr>
          <p:nvPr>
            <p:ph type="title"/>
          </p:nvPr>
        </p:nvSpPr>
        <p:spPr>
          <a:xfrm>
            <a:off x="539552" y="3501008"/>
            <a:ext cx="7772400" cy="2664296"/>
          </a:xfrm>
        </p:spPr>
        <p:txBody>
          <a:bodyPr>
            <a:normAutofit/>
          </a:bodyPr>
          <a:lstStyle/>
          <a:p>
            <a:r>
              <a:rPr lang="es-ES" sz="2000" b="0" cap="none" dirty="0" smtClean="0">
                <a:latin typeface="Arial" pitchFamily="34" charset="0"/>
                <a:cs typeface="Arial" pitchFamily="34" charset="0"/>
              </a:rPr>
              <a:t>Según lo que acabas de leer, ¿qué imagen muestra cómo corto el queso el zorro?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¿Qué significa que lo hizo a propósito?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sin querer		b) expresamente</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467544" y="1340768"/>
            <a:ext cx="7772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83768" y="3871608"/>
            <a:ext cx="5544616" cy="1271542"/>
          </a:xfrm>
          <a:prstGeom prst="rect">
            <a:avLst/>
          </a:prstGeom>
          <a:noFill/>
          <a:ln w="9525">
            <a:noFill/>
            <a:miter lim="800000"/>
            <a:headEnd/>
            <a:tailEnd/>
          </a:ln>
        </p:spPr>
      </p:pic>
      <p:sp>
        <p:nvSpPr>
          <p:cNvPr id="7" name="6 Título"/>
          <p:cNvSpPr>
            <a:spLocks noGrp="1"/>
          </p:cNvSpPr>
          <p:nvPr>
            <p:ph type="title"/>
          </p:nvPr>
        </p:nvSpPr>
        <p:spPr>
          <a:xfrm>
            <a:off x="539552" y="3501008"/>
            <a:ext cx="7772400" cy="2664296"/>
          </a:xfrm>
        </p:spPr>
        <p:txBody>
          <a:bodyPr>
            <a:normAutofit/>
          </a:bodyPr>
          <a:lstStyle/>
          <a:p>
            <a:r>
              <a:rPr lang="es-ES" sz="2000" b="0" cap="none" dirty="0" smtClean="0">
                <a:latin typeface="Arial" pitchFamily="34" charset="0"/>
                <a:cs typeface="Arial" pitchFamily="34" charset="0"/>
              </a:rPr>
              <a:t>Según lo que acabas de leer, ¿qué imagen muestra cómo corto el queso el zorro?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¿Qué significa que lo hizo a propósito?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sin querer		</a:t>
            </a:r>
            <a:r>
              <a:rPr lang="es-ES" sz="2000" b="0" cap="none" dirty="0" smtClean="0">
                <a:solidFill>
                  <a:schemeClr val="tx2">
                    <a:lumMod val="60000"/>
                    <a:lumOff val="40000"/>
                  </a:schemeClr>
                </a:solidFill>
                <a:latin typeface="Arial" pitchFamily="34" charset="0"/>
                <a:cs typeface="Arial" pitchFamily="34" charset="0"/>
              </a:rPr>
              <a:t>b) expresamente</a:t>
            </a: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467544" y="1340768"/>
            <a:ext cx="7772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3501008"/>
            <a:ext cx="7772400" cy="2664296"/>
          </a:xfrm>
        </p:spPr>
        <p:txBody>
          <a:bodyPr>
            <a:normAutofit/>
          </a:bodyPr>
          <a:lstStyle/>
          <a:p>
            <a:r>
              <a:rPr lang="es-ES" sz="2000" b="0" cap="none" dirty="0" smtClean="0">
                <a:latin typeface="Arial" pitchFamily="34" charset="0"/>
                <a:cs typeface="Arial" pitchFamily="34" charset="0"/>
              </a:rPr>
              <a:t>Imagínate cómo lo va a arreglar el zorro antes de seguir leyendo.</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67544" y="1412776"/>
            <a:ext cx="8172400" cy="1438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4005064"/>
            <a:ext cx="7560840" cy="2160240"/>
          </a:xfrm>
        </p:spPr>
        <p:txBody>
          <a:bodyPr>
            <a:normAutofit/>
          </a:bodyPr>
          <a:lstStyle/>
          <a:p>
            <a:r>
              <a:rPr lang="es-ES" sz="2000" b="0" cap="none" dirty="0" smtClean="0">
                <a:latin typeface="Arial" pitchFamily="34" charset="0"/>
                <a:cs typeface="Arial" pitchFamily="34" charset="0"/>
              </a:rPr>
              <a:t>¿Lo has adivinado?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755576" y="908720"/>
            <a:ext cx="680623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4005064"/>
            <a:ext cx="7560840" cy="2160240"/>
          </a:xfrm>
        </p:spPr>
        <p:txBody>
          <a:bodyPr>
            <a:normAutofit/>
          </a:bodyPr>
          <a:lstStyle/>
          <a:p>
            <a:r>
              <a:rPr lang="es-ES" sz="2000" b="0" cap="none" dirty="0" smtClean="0">
                <a:latin typeface="Arial" pitchFamily="34" charset="0"/>
                <a:cs typeface="Arial" pitchFamily="34" charset="0"/>
              </a:rPr>
              <a:t>¿Lo has adivinado?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Tunante significa lo mismo que astuto, por eso son palabras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antónimas          b) sinónimas          c) derivadas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755576" y="908720"/>
            <a:ext cx="680623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4005064"/>
            <a:ext cx="7560840" cy="2160240"/>
          </a:xfrm>
        </p:spPr>
        <p:txBody>
          <a:bodyPr>
            <a:normAutofit/>
          </a:bodyPr>
          <a:lstStyle/>
          <a:p>
            <a:r>
              <a:rPr lang="es-ES" sz="2000" b="0" cap="none" dirty="0" smtClean="0">
                <a:latin typeface="Arial" pitchFamily="34" charset="0"/>
                <a:cs typeface="Arial" pitchFamily="34" charset="0"/>
              </a:rPr>
              <a:t>¿Lo has adivinado?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Tunante significa lo mismo que astuto, por eso son palabras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antónimas          </a:t>
            </a:r>
            <a:r>
              <a:rPr lang="es-ES" sz="2000" b="0" cap="none" dirty="0" smtClean="0">
                <a:solidFill>
                  <a:schemeClr val="tx2">
                    <a:lumMod val="60000"/>
                    <a:lumOff val="40000"/>
                  </a:schemeClr>
                </a:solidFill>
                <a:latin typeface="Arial" pitchFamily="34" charset="0"/>
                <a:cs typeface="Arial" pitchFamily="34" charset="0"/>
              </a:rPr>
              <a:t>b) sinónimas          </a:t>
            </a:r>
            <a:r>
              <a:rPr lang="es-ES" sz="2000" b="0" cap="none" dirty="0" smtClean="0">
                <a:latin typeface="Arial" pitchFamily="34" charset="0"/>
                <a:cs typeface="Arial" pitchFamily="34" charset="0"/>
              </a:rPr>
              <a:t>c) derivadas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755576" y="908720"/>
            <a:ext cx="680623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539552" y="4005064"/>
            <a:ext cx="7560840" cy="2160240"/>
          </a:xfrm>
        </p:spPr>
        <p:txBody>
          <a:bodyPr>
            <a:normAutofit/>
          </a:bodyPr>
          <a:lstStyle/>
          <a:p>
            <a:r>
              <a:rPr lang="es-ES" sz="2000" b="0" cap="none" dirty="0" smtClean="0">
                <a:latin typeface="Arial" pitchFamily="34" charset="0"/>
                <a:cs typeface="Arial" pitchFamily="34" charset="0"/>
              </a:rPr>
              <a:t>¿Lo has adivinado?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Tunante significa lo mismo que astuto, por eso son palabras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antónimas          </a:t>
            </a:r>
            <a:r>
              <a:rPr lang="es-ES" sz="2000" b="0" cap="none" dirty="0" smtClean="0">
                <a:solidFill>
                  <a:schemeClr val="tx2">
                    <a:lumMod val="60000"/>
                    <a:lumOff val="40000"/>
                  </a:schemeClr>
                </a:solidFill>
                <a:latin typeface="Arial" pitchFamily="34" charset="0"/>
                <a:cs typeface="Arial" pitchFamily="34" charset="0"/>
              </a:rPr>
              <a:t>b) sinónimas          </a:t>
            </a:r>
            <a:r>
              <a:rPr lang="es-ES" sz="2000" b="0" cap="none" dirty="0" smtClean="0">
                <a:latin typeface="Arial" pitchFamily="34" charset="0"/>
                <a:cs typeface="Arial" pitchFamily="34" charset="0"/>
              </a:rPr>
              <a:t>c) derivadas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¿Crees que habrá dejado las dos partes del queso iguales?</a:t>
            </a: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755576" y="908720"/>
            <a:ext cx="680623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722313" y="4869160"/>
            <a:ext cx="7772400" cy="1656184"/>
          </a:xfrm>
        </p:spPr>
        <p:txBody>
          <a:bodyPr>
            <a:normAutofit/>
          </a:bodyPr>
          <a:lstStyle/>
          <a:p>
            <a:r>
              <a:rPr lang="es-ES" sz="2000" b="0" cap="none" dirty="0" smtClean="0">
                <a:latin typeface="Arial" pitchFamily="34" charset="0"/>
                <a:cs typeface="Arial" pitchFamily="34" charset="0"/>
              </a:rPr>
              <a:t>¿A qué se refiere cuando dice exquisito manjar? </a:t>
            </a:r>
            <a:r>
              <a:rPr lang="es-ES" sz="2000" b="0" cap="none" dirty="0" smtClean="0">
                <a:solidFill>
                  <a:schemeClr val="tx2">
                    <a:lumMod val="60000"/>
                    <a:lumOff val="40000"/>
                  </a:schemeClr>
                </a:solidFill>
                <a:latin typeface="Arial" pitchFamily="34" charset="0"/>
                <a:cs typeface="Arial" pitchFamily="34" charset="0"/>
              </a:rPr>
              <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1196752"/>
            <a:ext cx="7344816" cy="3364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Muy pequeño.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Muy pequeño.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salió ganando de los 3 animales?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Muy pequeño.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salió ganando de los 3 animales?</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El zorro.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Muy pequeño.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salió ganando de los 3 animales?</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El zorro.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es la autora del cuento? </a:t>
            </a: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444208" y="3356992"/>
            <a:ext cx="1898903" cy="3246512"/>
          </a:xfrm>
          <a:prstGeom prst="rect">
            <a:avLst/>
          </a:prstGeom>
          <a:noFill/>
          <a:ln w="9525">
            <a:noFill/>
            <a:miter lim="800000"/>
            <a:headEnd/>
            <a:tailEnd/>
          </a:ln>
        </p:spPr>
      </p:pic>
      <p:sp>
        <p:nvSpPr>
          <p:cNvPr id="7" name="6 Título"/>
          <p:cNvSpPr>
            <a:spLocks noGrp="1"/>
          </p:cNvSpPr>
          <p:nvPr>
            <p:ph type="title"/>
          </p:nvPr>
        </p:nvSpPr>
        <p:spPr>
          <a:xfrm>
            <a:off x="539552" y="3717032"/>
            <a:ext cx="5688632" cy="2448272"/>
          </a:xfrm>
        </p:spPr>
        <p:txBody>
          <a:bodyPr>
            <a:normAutofit/>
          </a:bodyPr>
          <a:lstStyle/>
          <a:p>
            <a:r>
              <a:rPr lang="es-ES" sz="2000" b="0" cap="none" dirty="0" smtClean="0">
                <a:latin typeface="Arial" pitchFamily="34" charset="0"/>
                <a:cs typeface="Arial" pitchFamily="34" charset="0"/>
              </a:rPr>
              <a:t>¿Qué significa ínfimo?</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Muy pequeño.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salió ganando de los 3 animales?</a:t>
            </a:r>
            <a:br>
              <a:rPr lang="es-ES" sz="2000" b="0" cap="none" dirty="0" smtClean="0">
                <a:latin typeface="Arial" pitchFamily="34" charset="0"/>
                <a:cs typeface="Arial" pitchFamily="34" charset="0"/>
              </a:rPr>
            </a:br>
            <a:r>
              <a:rPr lang="es-ES" sz="2000" b="0" cap="none" dirty="0" smtClean="0">
                <a:solidFill>
                  <a:schemeClr val="tx2">
                    <a:lumMod val="60000"/>
                    <a:lumOff val="40000"/>
                  </a:schemeClr>
                </a:solidFill>
                <a:latin typeface="Arial" pitchFamily="34" charset="0"/>
                <a:cs typeface="Arial" pitchFamily="34" charset="0"/>
              </a:rPr>
              <a:t>El zorro.</a:t>
            </a: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¿Quién es la autora del cuento? </a:t>
            </a:r>
            <a:r>
              <a:rPr lang="es-ES" sz="2000" b="0" cap="none" dirty="0" smtClean="0">
                <a:solidFill>
                  <a:schemeClr val="tx2">
                    <a:lumMod val="60000"/>
                    <a:lumOff val="40000"/>
                  </a:schemeClr>
                </a:solidFill>
                <a:latin typeface="Arial" pitchFamily="34" charset="0"/>
                <a:cs typeface="Arial" pitchFamily="34" charset="0"/>
              </a:rPr>
              <a:t>Liliana Cinetto.</a:t>
            </a:r>
            <a:endParaRPr lang="es-ES" sz="2000" b="0" cap="none" dirty="0">
              <a:solidFill>
                <a:schemeClr val="tx2">
                  <a:lumMod val="60000"/>
                  <a:lumOff val="4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9552" y="476672"/>
            <a:ext cx="677976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380312" y="332656"/>
            <a:ext cx="1193304" cy="1491630"/>
          </a:xfrm>
          <a:prstGeom prst="rect">
            <a:avLst/>
          </a:prstGeom>
          <a:noFill/>
          <a:ln w="9525">
            <a:noFill/>
            <a:miter lim="800000"/>
            <a:headEnd/>
            <a:tailEnd/>
          </a:ln>
        </p:spPr>
      </p:pic>
      <p:sp>
        <p:nvSpPr>
          <p:cNvPr id="2" name="1 Título"/>
          <p:cNvSpPr>
            <a:spLocks noGrp="1"/>
          </p:cNvSpPr>
          <p:nvPr>
            <p:ph type="title"/>
          </p:nvPr>
        </p:nvSpPr>
        <p:spPr>
          <a:xfrm>
            <a:off x="683568" y="1844824"/>
            <a:ext cx="7772400" cy="648072"/>
          </a:xfrm>
        </p:spPr>
        <p:txBody>
          <a:bodyPr>
            <a:noAutofit/>
          </a:bodyPr>
          <a:lstStyle/>
          <a:p>
            <a:pPr algn="ctr"/>
            <a:r>
              <a:rPr lang="es-ES" sz="3200" dirty="0" smtClean="0">
                <a:latin typeface="Arial" pitchFamily="34" charset="0"/>
                <a:cs typeface="Arial" pitchFamily="34" charset="0"/>
              </a:rPr>
              <a:t>¿ </a:t>
            </a:r>
            <a:r>
              <a:rPr lang="es-ES" sz="3200" b="1" dirty="0" smtClean="0">
                <a:latin typeface="Arial" pitchFamily="34" charset="0"/>
                <a:cs typeface="Arial" pitchFamily="34" charset="0"/>
              </a:rPr>
              <a:t>Has acertado al principio ?</a:t>
            </a:r>
            <a:endParaRPr lang="es-ES" sz="3200" b="1" dirty="0">
              <a:latin typeface="Arial" pitchFamily="34" charset="0"/>
              <a:cs typeface="Arial" pitchFamily="34" charset="0"/>
            </a:endParaRPr>
          </a:p>
        </p:txBody>
      </p:sp>
      <p:sp>
        <p:nvSpPr>
          <p:cNvPr id="6" name="5 Marcador de texto"/>
          <p:cNvSpPr>
            <a:spLocks noGrp="1"/>
          </p:cNvSpPr>
          <p:nvPr>
            <p:ph type="body" idx="1"/>
          </p:nvPr>
        </p:nvSpPr>
        <p:spPr>
          <a:xfrm>
            <a:off x="3347863" y="2636913"/>
            <a:ext cx="5146849" cy="3744416"/>
          </a:xfrm>
        </p:spPr>
        <p:txBody>
          <a:bodyPr>
            <a:normAutofit lnSpcReduction="10000"/>
          </a:bodyPr>
          <a:lstStyle/>
          <a:p>
            <a:r>
              <a:rPr lang="es-ES" dirty="0" smtClean="0">
                <a:solidFill>
                  <a:schemeClr val="tx1">
                    <a:lumMod val="95000"/>
                    <a:lumOff val="5000"/>
                  </a:schemeClr>
                </a:solidFill>
                <a:latin typeface="Arial" pitchFamily="34" charset="0"/>
                <a:cs typeface="Arial" pitchFamily="34" charset="0"/>
              </a:rPr>
              <a:t>¿ Qué frase crees que resume el texto que vas a leer?</a:t>
            </a:r>
          </a:p>
          <a:p>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1">
                    <a:lumMod val="95000"/>
                    <a:lumOff val="5000"/>
                  </a:schemeClr>
                </a:solidFill>
                <a:latin typeface="Arial" pitchFamily="34" charset="0"/>
                <a:cs typeface="Arial" pitchFamily="34" charset="0"/>
              </a:rPr>
              <a:t>El zorro, el conejo y el ratón van a vivir una fantástica aventura.</a:t>
            </a:r>
          </a:p>
          <a:p>
            <a:pPr marL="457200" indent="-457200">
              <a:buAutoNum type="alphaLcParenR"/>
            </a:pPr>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1">
                    <a:lumMod val="95000"/>
                    <a:lumOff val="5000"/>
                  </a:schemeClr>
                </a:solidFill>
                <a:latin typeface="Arial" pitchFamily="34" charset="0"/>
                <a:cs typeface="Arial" pitchFamily="34" charset="0"/>
              </a:rPr>
              <a:t>El conejo va a salvar al ratón de una trampa del zorro.</a:t>
            </a:r>
          </a:p>
          <a:p>
            <a:pPr marL="457200" indent="-457200">
              <a:buAutoNum type="alphaLcParenR"/>
            </a:pPr>
            <a:endParaRPr lang="es-ES" dirty="0" smtClean="0">
              <a:solidFill>
                <a:schemeClr val="tx1">
                  <a:lumMod val="95000"/>
                  <a:lumOff val="5000"/>
                </a:schemeClr>
              </a:solidFill>
              <a:latin typeface="Arial" pitchFamily="34" charset="0"/>
              <a:cs typeface="Arial" pitchFamily="34" charset="0"/>
            </a:endParaRPr>
          </a:p>
          <a:p>
            <a:pPr marL="457200" indent="-457200">
              <a:buAutoNum type="alphaLcParenR"/>
            </a:pPr>
            <a:r>
              <a:rPr lang="es-ES" dirty="0" smtClean="0">
                <a:solidFill>
                  <a:schemeClr val="tx2">
                    <a:lumMod val="60000"/>
                    <a:lumOff val="40000"/>
                  </a:schemeClr>
                </a:solidFill>
                <a:latin typeface="Arial" pitchFamily="34" charset="0"/>
                <a:cs typeface="Arial" pitchFamily="34" charset="0"/>
              </a:rPr>
              <a:t>El zorro engañará al conejo y al ratón y saldrá beneficiado.</a:t>
            </a:r>
            <a:endParaRPr lang="es-ES" dirty="0">
              <a:solidFill>
                <a:schemeClr val="tx2">
                  <a:lumMod val="60000"/>
                  <a:lumOff val="4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27584" y="2708920"/>
            <a:ext cx="2398249" cy="3773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722313" y="4869160"/>
            <a:ext cx="7772400" cy="1656184"/>
          </a:xfrm>
        </p:spPr>
        <p:txBody>
          <a:bodyPr>
            <a:normAutofit/>
          </a:bodyPr>
          <a:lstStyle/>
          <a:p>
            <a:r>
              <a:rPr lang="es-ES" sz="2000" b="0" cap="none" dirty="0" smtClean="0">
                <a:latin typeface="Arial" pitchFamily="34" charset="0"/>
                <a:cs typeface="Arial" pitchFamily="34" charset="0"/>
              </a:rPr>
              <a:t>¿A qué se refiere cuando dice exquisito manjar? </a:t>
            </a:r>
            <a:r>
              <a:rPr lang="es-ES" sz="2000" b="0" cap="none" dirty="0" smtClean="0">
                <a:solidFill>
                  <a:schemeClr val="tx2">
                    <a:lumMod val="60000"/>
                    <a:lumOff val="40000"/>
                  </a:schemeClr>
                </a:solidFill>
                <a:latin typeface="Arial" pitchFamily="34" charset="0"/>
                <a:cs typeface="Arial" pitchFamily="34" charset="0"/>
              </a:rPr>
              <a:t>Al queso.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1196752"/>
            <a:ext cx="7344816" cy="3364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722313" y="4869160"/>
            <a:ext cx="7772400" cy="1656184"/>
          </a:xfrm>
        </p:spPr>
        <p:txBody>
          <a:bodyPr>
            <a:normAutofit/>
          </a:bodyPr>
          <a:lstStyle/>
          <a:p>
            <a:r>
              <a:rPr lang="es-ES" sz="2000" b="0" cap="none" dirty="0" smtClean="0">
                <a:latin typeface="Arial" pitchFamily="34" charset="0"/>
                <a:cs typeface="Arial" pitchFamily="34" charset="0"/>
              </a:rPr>
              <a:t>¿A qué se refiere cuando dice exquisito manjar? </a:t>
            </a:r>
            <a:r>
              <a:rPr lang="es-ES" sz="2000" b="0" cap="none" dirty="0" smtClean="0">
                <a:solidFill>
                  <a:schemeClr val="tx2">
                    <a:lumMod val="60000"/>
                    <a:lumOff val="40000"/>
                  </a:schemeClr>
                </a:solidFill>
                <a:latin typeface="Arial" pitchFamily="34" charset="0"/>
                <a:cs typeface="Arial" pitchFamily="34" charset="0"/>
              </a:rPr>
              <a:t>Al queso.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Zorro, conejo y ratón son nombres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propios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comunes</a:t>
            </a:r>
            <a:endParaRPr lang="es-ES" sz="2000" b="0" cap="none"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1196752"/>
            <a:ext cx="7344816" cy="3364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722313" y="4869160"/>
            <a:ext cx="7772400" cy="1656184"/>
          </a:xfrm>
        </p:spPr>
        <p:txBody>
          <a:bodyPr>
            <a:normAutofit/>
          </a:bodyPr>
          <a:lstStyle/>
          <a:p>
            <a:r>
              <a:rPr lang="es-ES" sz="2000" b="0" cap="none" dirty="0" smtClean="0">
                <a:latin typeface="Arial" pitchFamily="34" charset="0"/>
                <a:cs typeface="Arial" pitchFamily="34" charset="0"/>
              </a:rPr>
              <a:t>¿A qué se refiere cuando dice exquisito manjar? </a:t>
            </a:r>
            <a:r>
              <a:rPr lang="es-ES" sz="2000" b="0" cap="none" dirty="0" smtClean="0">
                <a:solidFill>
                  <a:schemeClr val="tx2">
                    <a:lumMod val="60000"/>
                    <a:lumOff val="40000"/>
                  </a:schemeClr>
                </a:solidFill>
                <a:latin typeface="Arial" pitchFamily="34" charset="0"/>
                <a:cs typeface="Arial" pitchFamily="34" charset="0"/>
              </a:rPr>
              <a:t>Al queso.</a:t>
            </a:r>
            <a:br>
              <a:rPr lang="es-ES" sz="2000" b="0" cap="none" dirty="0" smtClean="0">
                <a:solidFill>
                  <a:schemeClr val="tx2">
                    <a:lumMod val="60000"/>
                    <a:lumOff val="40000"/>
                  </a:schemeClr>
                </a:solidFill>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Zorro, conejo y ratón son nombres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propios</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b) </a:t>
            </a:r>
            <a:r>
              <a:rPr lang="es-ES" sz="2000" b="0" cap="none" dirty="0" smtClean="0">
                <a:solidFill>
                  <a:schemeClr val="tx2">
                    <a:lumMod val="60000"/>
                    <a:lumOff val="40000"/>
                  </a:schemeClr>
                </a:solidFill>
                <a:latin typeface="Arial" pitchFamily="34" charset="0"/>
                <a:cs typeface="Arial" pitchFamily="34" charset="0"/>
              </a:rPr>
              <a:t>comunes</a:t>
            </a:r>
            <a:endParaRPr lang="es-ES" sz="2000" b="0" cap="none" dirty="0">
              <a:solidFill>
                <a:schemeClr val="tx2">
                  <a:lumMod val="60000"/>
                  <a:lumOff val="40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1196752"/>
            <a:ext cx="7344816" cy="3364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b) un diálogo.     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1043608" y="1268760"/>
            <a:ext cx="691363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08104" y="3429000"/>
            <a:ext cx="3228975" cy="2590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884368" y="332656"/>
            <a:ext cx="689248" cy="861560"/>
          </a:xfrm>
          <a:prstGeom prst="rect">
            <a:avLst/>
          </a:prstGeom>
          <a:noFill/>
          <a:ln w="9525">
            <a:noFill/>
            <a:miter lim="800000"/>
            <a:headEnd/>
            <a:tailEnd/>
          </a:ln>
        </p:spPr>
      </p:pic>
      <p:sp>
        <p:nvSpPr>
          <p:cNvPr id="7" name="6 Título"/>
          <p:cNvSpPr>
            <a:spLocks noGrp="1"/>
          </p:cNvSpPr>
          <p:nvPr>
            <p:ph type="title"/>
          </p:nvPr>
        </p:nvSpPr>
        <p:spPr>
          <a:xfrm>
            <a:off x="827584" y="3501008"/>
            <a:ext cx="7772400" cy="2880320"/>
          </a:xfrm>
        </p:spPr>
        <p:txBody>
          <a:bodyPr>
            <a:normAutofit fontScale="90000"/>
          </a:bodyPr>
          <a:lstStyle/>
          <a:p>
            <a:r>
              <a:rPr lang="es-ES" sz="2000" b="0" cap="none" dirty="0" smtClean="0">
                <a:latin typeface="Arial" pitchFamily="34" charset="0"/>
                <a:cs typeface="Arial" pitchFamily="34" charset="0"/>
              </a:rPr>
              <a:t>En este fragmento leemos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 una descripción.     </a:t>
            </a:r>
            <a:r>
              <a:rPr lang="es-ES" sz="2000" b="0" cap="none" dirty="0" smtClean="0">
                <a:solidFill>
                  <a:schemeClr val="tx2">
                    <a:lumMod val="60000"/>
                    <a:lumOff val="40000"/>
                  </a:schemeClr>
                </a:solidFill>
                <a:latin typeface="Arial" pitchFamily="34" charset="0"/>
                <a:cs typeface="Arial" pitchFamily="34" charset="0"/>
              </a:rPr>
              <a:t>b) un diálogo.     </a:t>
            </a:r>
            <a:r>
              <a:rPr lang="es-ES" sz="2000" b="0" cap="none" dirty="0" smtClean="0">
                <a:latin typeface="Arial" pitchFamily="34" charset="0"/>
                <a:cs typeface="Arial" pitchFamily="34" charset="0"/>
              </a:rPr>
              <a:t>c) una carta.</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r>
            <a:br>
              <a:rPr lang="es-ES" sz="2000" b="0" cap="none" dirty="0" smtClean="0">
                <a:latin typeface="Arial" pitchFamily="34" charset="0"/>
                <a:cs typeface="Arial" pitchFamily="34" charset="0"/>
              </a:rPr>
            </a:br>
            <a:r>
              <a:rPr lang="es-ES" sz="2000" b="0" cap="none" dirty="0" smtClean="0">
                <a:latin typeface="Arial" pitchFamily="34" charset="0"/>
                <a:cs typeface="Arial" pitchFamily="34" charset="0"/>
              </a:rPr>
              <a:t>	     </a:t>
            </a:r>
            <a:br>
              <a:rPr lang="es-ES" sz="2000" b="0" cap="none" dirty="0" smtClean="0">
                <a:latin typeface="Arial" pitchFamily="34" charset="0"/>
                <a:cs typeface="Arial" pitchFamily="34" charset="0"/>
              </a:rPr>
            </a:br>
            <a:endParaRPr lang="es-ES" sz="2000" b="0" cap="none" dirty="0">
              <a:solidFill>
                <a:schemeClr val="tx2">
                  <a:lumMod val="60000"/>
                  <a:lumOff val="40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1043608" y="1268760"/>
            <a:ext cx="691363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3215</TotalTime>
  <Words>542</Words>
  <Application>Microsoft Office PowerPoint</Application>
  <PresentationFormat>Presentación en pantalla (4:3)</PresentationFormat>
  <Paragraphs>65</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Diapositiva 1</vt:lpstr>
      <vt:lpstr>EL ZORRO, EL CONEJO Y EL RATÓN</vt:lpstr>
      <vt:lpstr>EL ZORRO, EL CONEJO Y EL RATÓN</vt:lpstr>
      <vt:lpstr>¿A qué se refiere cuando dice exquisito manjar?   </vt:lpstr>
      <vt:lpstr>¿A qué se refiere cuando dice exquisito manjar? Al queso.  </vt:lpstr>
      <vt:lpstr>¿A qué se refiere cuando dice exquisito manjar? Al queso.  Zorro, conejo y ratón son nombres …  a) propios  b) comunes</vt:lpstr>
      <vt:lpstr>¿A qué se refiere cuando dice exquisito manjar? Al queso.  Zorro, conejo y ratón son nombres …  a) propios  b) comunes</vt:lpstr>
      <vt:lpstr>En este fragmento leemos …  a) una descripción.     b) un diálogo.     c) una carta.               </vt:lpstr>
      <vt:lpstr>En este fragmento leemos …  a) una descripción.     b) un diálogo.     c) una carta.               </vt:lpstr>
      <vt:lpstr>En este fragmento leemos …  a) una descripción.     b) un diálogo.     c) una carta.  ¿Cuántas frases exclamativas lees en este fragmento?       </vt:lpstr>
      <vt:lpstr>En este fragmento leemos …  a) una descripción.     b) un diálogo.     c) una carta.  ¿Cuántas frases exclamativas lees en este fragmento?  Tres.     </vt:lpstr>
      <vt:lpstr>En este fragmento leemos …  a) una descripción.     b) un diálogo.     c) una carta.  ¿Cuántas frases exclamativas lees en este fragmento?  Tres.  ¿Cuál de estas palabras es un sinónimo de rival?  a) contrincante     b) compañero     c) concursante      </vt:lpstr>
      <vt:lpstr>En este fragmento leemos …  a) una descripción.     b) un diálogo.     c) una carta.  ¿Cuántas frases exclamativas lees en este fragmento?  Tres.  ¿Cuál de estas palabras es un sinónimo de rival?  a) contrincante     b) compañero     c) concursante      </vt:lpstr>
      <vt:lpstr>¿Qué significa a duras penas?                </vt:lpstr>
      <vt:lpstr>¿Qué significa a duras penas? Que le costaba mucho.               </vt:lpstr>
      <vt:lpstr>¿Qué significa a duras penas? Que le costaba mucho.  Ratoncito es un ….  a) diminutivo de ratón.  b) aumentativo de ratón.         </vt:lpstr>
      <vt:lpstr>¿Qué significa a duras penas? Que le costaba mucho.  Ratoncito es un ….  a) diminutivo de ratón.  b) aumentativo de ratón.         </vt:lpstr>
      <vt:lpstr>¿Qué significa a duras penas? Que le costaba mucho.  Ratoncito es un ….  a) diminutivo de ratón.  b) aumentativo de ratón.  Imagina qué hará ahora el conejo… a ver si aciertas.       </vt:lpstr>
      <vt:lpstr>¿Cuál de estas palabras es un sinónimo de hincó?  a) clavó           b) mordió          c) comió          </vt:lpstr>
      <vt:lpstr>¿Cuál de estas palabras es un sinónimo de hincó?  a) clavó           b) mordió          c) comió          </vt:lpstr>
      <vt:lpstr>¿Cuál de estas palabras es un sinónimo de hincó?  a) clavó           b) mordió          c) comió  ¿A quién se refiere por diminuto enemigo?        </vt:lpstr>
      <vt:lpstr>¿Cuál de estas palabras es un sinónimo de hincó?  a) clavó           b) mordió          c) comió  ¿A quién se refiere por diminuto enemigo? Al ratón.       </vt:lpstr>
      <vt:lpstr>¿Cuál de estas palabras es un sinónimo de hincó?  a) clavó           b) mordió          c) comió  ¿A quién se refiere por diminuto enemigo? Al ratón.    Queso es una palabra …  a) monosílaba          b) bisílaba          c) trisílaba  </vt:lpstr>
      <vt:lpstr>¿Cuál de estas palabras es un sinónimo de hincó?  a) clavó           b) mordió          c) comió  ¿A quién se refiere por diminuto enemigo? Al ratón.    Queso es una palabra …  a) monosílaba          b) bisílaba          c) trisílaba  </vt:lpstr>
      <vt:lpstr>                                               ¿Qué significa reñir?                                                         </vt:lpstr>
      <vt:lpstr>                                               ¿Qué significa reñir? Pelear.                                                        </vt:lpstr>
      <vt:lpstr>                                               ¿Qué significa reñir? Pelear.             ¿No os da vergüenza reñir así? es             una frase …      a) exclamativa.          b) interrogativa.      c) enunciativa.              </vt:lpstr>
      <vt:lpstr>                                               ¿Qué significa reñir? Pelear.             ¿No os da vergüenza reñir así? es             una frase …      a) exclamativa.          b) interrogativa.      c) enunciativa.              </vt:lpstr>
      <vt:lpstr>                                               ¿Qué significa reñir? Pelear.             ¿No os da vergüenza reñir así? es             una frase …      a) exclamativa.          b) interrogativa.      c) enunciativa.              ¿Crees que el zorro les ayudará?</vt:lpstr>
      <vt:lpstr>Piensa en cómo el zorro va arreglar la situación antes de seguir leyendo.</vt:lpstr>
      <vt:lpstr>Según lo que acabas de leer, ¿qué imagen muestra cómo corto el queso el zorro?       </vt:lpstr>
      <vt:lpstr>Según lo que acabas de leer, ¿qué imagen muestra cómo corto el queso el zorro?      </vt:lpstr>
      <vt:lpstr>Según lo que acabas de leer, ¿qué imagen muestra cómo corto el queso el zorro?     ¿Qué significa que lo hizo a propósito?  a) sin querer  b) expresamente</vt:lpstr>
      <vt:lpstr>Según lo que acabas de leer, ¿qué imagen muestra cómo corto el queso el zorro?     ¿Qué significa que lo hizo a propósito?  a) sin querer  b) expresamente</vt:lpstr>
      <vt:lpstr>Imagínate cómo lo va a arreglar el zorro antes de seguir leyendo.</vt:lpstr>
      <vt:lpstr>¿Lo has adivinado?       </vt:lpstr>
      <vt:lpstr>¿Lo has adivinado?  Tunante significa lo mismo que astuto, por eso son palabras …  a) antónimas          b) sinónimas          c) derivadas  </vt:lpstr>
      <vt:lpstr>¿Lo has adivinado?  Tunante significa lo mismo que astuto, por eso son palabras …  a) antónimas          b) sinónimas          c) derivadas  </vt:lpstr>
      <vt:lpstr>¿Lo has adivinado?  Tunante significa lo mismo que astuto, por eso son palabras …  a) antónimas          b) sinónimas          c) derivadas   ¿Crees que habrá dejado las dos partes del queso iguales?</vt:lpstr>
      <vt:lpstr>¿Qué significa ínfimo?      </vt:lpstr>
      <vt:lpstr>¿Qué significa ínfimo? Muy pequeño.     </vt:lpstr>
      <vt:lpstr>¿Qué significa ínfimo? Muy pequeño.  ¿Quién salió ganando de los 3 animales?   </vt:lpstr>
      <vt:lpstr>¿Qué significa ínfimo? Muy pequeño.  ¿Quién salió ganando de los 3 animales? El zorro.  </vt:lpstr>
      <vt:lpstr>¿Qué significa ínfimo? Muy pequeño.  ¿Quién salió ganando de los 3 animales? El zorro.  ¿Quién es la autora del cuento? </vt:lpstr>
      <vt:lpstr>¿Qué significa ínfimo? Muy pequeño.  ¿Quién salió ganando de los 3 animales? El zorro.  ¿Quién es la autora del cuento? Liliana Cinetto.</vt:lpstr>
      <vt:lpstr>¿ Has acertado al principio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COORDENADES</dc:title>
  <dc:creator>David</dc:creator>
  <cp:lastModifiedBy>David</cp:lastModifiedBy>
  <cp:revision>38</cp:revision>
  <dcterms:created xsi:type="dcterms:W3CDTF">2020-03-23T10:27:41Z</dcterms:created>
  <dcterms:modified xsi:type="dcterms:W3CDTF">2020-04-01T09:33:45Z</dcterms:modified>
</cp:coreProperties>
</file>