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81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12192000" cy="6858000"/>
  <p:notesSz cx="6797675" cy="9872663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Roboto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hwtYFZ/o5SpA8QcN0czmk2H/qr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EF123A-90A4-4711-9FD0-8355D59D4E40}">
  <a:tblStyle styleId="{1AEF123A-90A4-4711-9FD0-8355D59D4E4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7363"/>
            <a:ext cx="29464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95638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d64122eda1_1_57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gd64122eda1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64122eda1_1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d64122eda1_1_113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gd64122eda1_1_113:notes"/>
          <p:cNvSpPr txBox="1">
            <a:spLocks noGrp="1"/>
          </p:cNvSpPr>
          <p:nvPr>
            <p:ph type="sldNum" idx="12"/>
          </p:nvPr>
        </p:nvSpPr>
        <p:spPr>
          <a:xfrm>
            <a:off x="3849688" y="9377363"/>
            <a:ext cx="2946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b21424e0b_0_45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g7b21424e0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45522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d64122eda1_1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d64122eda1_1_130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gd64122eda1_1_130:notes"/>
          <p:cNvSpPr txBox="1">
            <a:spLocks noGrp="1"/>
          </p:cNvSpPr>
          <p:nvPr>
            <p:ph type="sldNum" idx="12"/>
          </p:nvPr>
        </p:nvSpPr>
        <p:spPr>
          <a:xfrm>
            <a:off x="3849688" y="9377363"/>
            <a:ext cx="2946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d64122eda1_1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d64122eda1_1_148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gd64122eda1_1_148:notes"/>
          <p:cNvSpPr txBox="1">
            <a:spLocks noGrp="1"/>
          </p:cNvSpPr>
          <p:nvPr>
            <p:ph type="sldNum" idx="12"/>
          </p:nvPr>
        </p:nvSpPr>
        <p:spPr>
          <a:xfrm>
            <a:off x="3849688" y="9377363"/>
            <a:ext cx="2946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64122eda1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d64122eda1_1_22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gd64122eda1_1_22:notes"/>
          <p:cNvSpPr txBox="1">
            <a:spLocks noGrp="1"/>
          </p:cNvSpPr>
          <p:nvPr>
            <p:ph type="sldNum" idx="12"/>
          </p:nvPr>
        </p:nvSpPr>
        <p:spPr>
          <a:xfrm>
            <a:off x="3849688" y="9377363"/>
            <a:ext cx="2946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d4b966b579_0_383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gd4b966b579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da58ac554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da58ac554d_0_2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gda58ac554d_0_2:notes"/>
          <p:cNvSpPr txBox="1">
            <a:spLocks noGrp="1"/>
          </p:cNvSpPr>
          <p:nvPr>
            <p:ph type="sldNum" idx="12"/>
          </p:nvPr>
        </p:nvSpPr>
        <p:spPr>
          <a:xfrm>
            <a:off x="3849688" y="9377363"/>
            <a:ext cx="2946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dcd50ee39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dcd50ee392_0_6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gdcd50ee392_0_6:notes"/>
          <p:cNvSpPr txBox="1">
            <a:spLocks noGrp="1"/>
          </p:cNvSpPr>
          <p:nvPr>
            <p:ph type="sldNum" idx="12"/>
          </p:nvPr>
        </p:nvSpPr>
        <p:spPr>
          <a:xfrm>
            <a:off x="3849688" y="9377363"/>
            <a:ext cx="2946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e0149fde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e0149fde1a_0_0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ge0149fde1a_0_0:notes"/>
          <p:cNvSpPr txBox="1">
            <a:spLocks noGrp="1"/>
          </p:cNvSpPr>
          <p:nvPr>
            <p:ph type="sldNum" idx="12"/>
          </p:nvPr>
        </p:nvSpPr>
        <p:spPr>
          <a:xfrm>
            <a:off x="3849688" y="9377363"/>
            <a:ext cx="2946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d64122eda1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d64122eda1_1_27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gd64122eda1_1_27:notes"/>
          <p:cNvSpPr txBox="1">
            <a:spLocks noGrp="1"/>
          </p:cNvSpPr>
          <p:nvPr>
            <p:ph type="sldNum" idx="12"/>
          </p:nvPr>
        </p:nvSpPr>
        <p:spPr>
          <a:xfrm>
            <a:off x="3849688" y="9377363"/>
            <a:ext cx="2946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21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d4b966b579_0_404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gd4b966b579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de0056963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gde00569634_0_5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gde00569634_0_5:notes"/>
          <p:cNvSpPr txBox="1">
            <a:spLocks noGrp="1"/>
          </p:cNvSpPr>
          <p:nvPr>
            <p:ph type="sldNum" idx="12"/>
          </p:nvPr>
        </p:nvSpPr>
        <p:spPr>
          <a:xfrm>
            <a:off x="3849688" y="9377363"/>
            <a:ext cx="2946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24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e1a726615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ge1a726615e_0_0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ge1a726615e_0_0:notes"/>
          <p:cNvSpPr txBox="1">
            <a:spLocks noGrp="1"/>
          </p:cNvSpPr>
          <p:nvPr>
            <p:ph type="sldNum" idx="12"/>
          </p:nvPr>
        </p:nvSpPr>
        <p:spPr>
          <a:xfrm>
            <a:off x="3849688" y="9377363"/>
            <a:ext cx="2946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25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de005696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gde0056963e_0_0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gde0056963e_0_0:notes"/>
          <p:cNvSpPr txBox="1">
            <a:spLocks noGrp="1"/>
          </p:cNvSpPr>
          <p:nvPr>
            <p:ph type="sldNum" idx="12"/>
          </p:nvPr>
        </p:nvSpPr>
        <p:spPr>
          <a:xfrm>
            <a:off x="3849688" y="9377363"/>
            <a:ext cx="2946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26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fb97b4f61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gdfb97b4f61_1_7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" name="Google Shape;59;gdfb97b4f61_1_7:notes"/>
          <p:cNvSpPr txBox="1">
            <a:spLocks noGrp="1"/>
          </p:cNvSpPr>
          <p:nvPr>
            <p:ph type="sldNum" idx="12"/>
          </p:nvPr>
        </p:nvSpPr>
        <p:spPr>
          <a:xfrm>
            <a:off x="3849688" y="9377363"/>
            <a:ext cx="2946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d21db3e3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gdd21db3e3c_0_7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" name="Google Shape;65;gdd21db3e3c_0_7:notes"/>
          <p:cNvSpPr txBox="1">
            <a:spLocks noGrp="1"/>
          </p:cNvSpPr>
          <p:nvPr>
            <p:ph type="sldNum" idx="12"/>
          </p:nvPr>
        </p:nvSpPr>
        <p:spPr>
          <a:xfrm>
            <a:off x="3849688" y="9377363"/>
            <a:ext cx="2946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64122eda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gd64122eda1_1_0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" name="Google Shape;72;gd64122eda1_1_0:notes"/>
          <p:cNvSpPr txBox="1">
            <a:spLocks noGrp="1"/>
          </p:cNvSpPr>
          <p:nvPr>
            <p:ph type="sldNum" idx="12"/>
          </p:nvPr>
        </p:nvSpPr>
        <p:spPr>
          <a:xfrm>
            <a:off x="3849688" y="9377363"/>
            <a:ext cx="2946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e0149fde8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ge0149fde88_0_1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" name="Google Shape;78;ge0149fde88_0_1:notes"/>
          <p:cNvSpPr txBox="1">
            <a:spLocks noGrp="1"/>
          </p:cNvSpPr>
          <p:nvPr>
            <p:ph type="sldNum" idx="12"/>
          </p:nvPr>
        </p:nvSpPr>
        <p:spPr>
          <a:xfrm>
            <a:off x="3849688" y="9377363"/>
            <a:ext cx="2946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dfd4d7b4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gdfd4d7b454_0_0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gdfd4d7b454_0_0:notes"/>
          <p:cNvSpPr txBox="1">
            <a:spLocks noGrp="1"/>
          </p:cNvSpPr>
          <p:nvPr>
            <p:ph type="sldNum" idx="12"/>
          </p:nvPr>
        </p:nvSpPr>
        <p:spPr>
          <a:xfrm>
            <a:off x="3849688" y="9377363"/>
            <a:ext cx="2946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fb97b4f61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dfb97b4f61_1_19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gdfb97b4f61_1_19:notes"/>
          <p:cNvSpPr txBox="1">
            <a:spLocks noGrp="1"/>
          </p:cNvSpPr>
          <p:nvPr>
            <p:ph type="sldNum" idx="12"/>
          </p:nvPr>
        </p:nvSpPr>
        <p:spPr>
          <a:xfrm>
            <a:off x="3849688" y="9377363"/>
            <a:ext cx="2946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d64122eda1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d64122eda1_1_17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gd64122eda1_1_17:notes"/>
          <p:cNvSpPr txBox="1">
            <a:spLocks noGrp="1"/>
          </p:cNvSpPr>
          <p:nvPr>
            <p:ph type="sldNum" idx="12"/>
          </p:nvPr>
        </p:nvSpPr>
        <p:spPr>
          <a:xfrm>
            <a:off x="3849688" y="9377363"/>
            <a:ext cx="2946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ol i comiat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914400" y="3290400"/>
            <a:ext cx="103632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916800" y="4827600"/>
            <a:ext cx="103632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  <a:defRPr sz="22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8" name="Google Shape;1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8087" y="48000"/>
            <a:ext cx="4695825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i objectes sense nivells">
  <p:cSld name="Títol i objectes sense nivell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>
            <a:spLocks noGrp="1"/>
          </p:cNvSpPr>
          <p:nvPr>
            <p:ph type="title"/>
          </p:nvPr>
        </p:nvSpPr>
        <p:spPr>
          <a:xfrm>
            <a:off x="623888" y="573088"/>
            <a:ext cx="11280775" cy="50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body" idx="1"/>
          </p:nvPr>
        </p:nvSpPr>
        <p:spPr>
          <a:xfrm>
            <a:off x="623887" y="2059201"/>
            <a:ext cx="11136742" cy="353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2"/>
          </p:nvPr>
        </p:nvSpPr>
        <p:spPr>
          <a:xfrm>
            <a:off x="623887" y="1268413"/>
            <a:ext cx="11280111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Font typeface="Arial"/>
              <a:buNone/>
              <a:defRPr sz="2200" b="1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68608" y="6270133"/>
            <a:ext cx="470384" cy="471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ol i objectes sense logo">
  <p:cSld name="Títol i objectes sense log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11"/>
          <p:cNvCxnSpPr/>
          <p:nvPr/>
        </p:nvCxnSpPr>
        <p:spPr>
          <a:xfrm>
            <a:off x="623888" y="1073150"/>
            <a:ext cx="11179175" cy="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26;p11"/>
          <p:cNvSpPr txBox="1">
            <a:spLocks noGrp="1"/>
          </p:cNvSpPr>
          <p:nvPr>
            <p:ph type="title"/>
          </p:nvPr>
        </p:nvSpPr>
        <p:spPr>
          <a:xfrm>
            <a:off x="623888" y="573088"/>
            <a:ext cx="11280775" cy="50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body" idx="1"/>
          </p:nvPr>
        </p:nvSpPr>
        <p:spPr>
          <a:xfrm>
            <a:off x="623887" y="2059201"/>
            <a:ext cx="11136742" cy="4106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⬜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body" idx="2"/>
          </p:nvPr>
        </p:nvSpPr>
        <p:spPr>
          <a:xfrm>
            <a:off x="623887" y="1268413"/>
            <a:ext cx="11280111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Font typeface="Arial"/>
              <a:buNone/>
              <a:defRPr sz="2200" b="1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" name="Google Shape;2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68608" y="6270133"/>
            <a:ext cx="470384" cy="471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i objectes">
  <p:cSld name="Títol i objecte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623888" y="573088"/>
            <a:ext cx="11280775" cy="50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623887" y="2059201"/>
            <a:ext cx="11136742" cy="367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⬜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623887" y="1268413"/>
            <a:ext cx="11280111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Font typeface="Arial"/>
              <a:buNone/>
              <a:defRPr sz="2200" b="1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4" name="Google Shape;3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68608" y="6270133"/>
            <a:ext cx="470384" cy="471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s columnes">
  <p:cSld name="Dues columne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623888" y="573088"/>
            <a:ext cx="11280775" cy="50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623886" y="2059201"/>
            <a:ext cx="5383271" cy="3674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⬜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2"/>
          </p:nvPr>
        </p:nvSpPr>
        <p:spPr>
          <a:xfrm>
            <a:off x="6344758" y="2059201"/>
            <a:ext cx="5384800" cy="3674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⬜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3"/>
          </p:nvPr>
        </p:nvSpPr>
        <p:spPr>
          <a:xfrm>
            <a:off x="623887" y="1268413"/>
            <a:ext cx="11280111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Font typeface="Arial"/>
              <a:buNone/>
              <a:defRPr sz="2200" b="1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68608" y="6270133"/>
            <a:ext cx="470384" cy="471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 blanc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68608" y="6270133"/>
            <a:ext cx="470384" cy="471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3888" y="573088"/>
            <a:ext cx="11280775" cy="50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3888" y="2058988"/>
            <a:ext cx="11280775" cy="331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⬜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2" name="Google Shape;12;p6"/>
          <p:cNvCxnSpPr/>
          <p:nvPr/>
        </p:nvCxnSpPr>
        <p:spPr>
          <a:xfrm>
            <a:off x="623888" y="1073150"/>
            <a:ext cx="11179175" cy="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" name="Google Shape;13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568608" y="6270133"/>
            <a:ext cx="470384" cy="471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6289" y="6438900"/>
            <a:ext cx="2619375" cy="4191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youtube.com/watch?v=ln7uOqlpYxE" TargetMode="External"/><Relationship Id="rId7" Type="http://schemas.openxmlformats.org/officeDocument/2006/relationships/hyperlink" Target="https://www.youtube.com/watch?v=tb8iFQwQe7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hyperlink" Target="https://www.youtube.com/watch?v=1QaHTamjYAM" TargetMode="Externa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6.jp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75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64122eda1_1_17"/>
          <p:cNvSpPr txBox="1"/>
          <p:nvPr/>
        </p:nvSpPr>
        <p:spPr>
          <a:xfrm>
            <a:off x="1828025" y="1978448"/>
            <a:ext cx="8266800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sz="36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3.- Normativa FCT - Dual</a:t>
            </a:r>
            <a:endParaRPr sz="36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sz="36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curs</a:t>
            </a:r>
            <a:r>
              <a:rPr lang="es-ES" sz="36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36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2021-2022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sz="36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Publicada normativa FCT https</a:t>
            </a:r>
            <a:r>
              <a:rPr lang="es-ES" sz="36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://triaeducativa.gencat.cat/ca/fp/formacio-centres-treball/</a:t>
            </a:r>
            <a:endParaRPr sz="36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64122eda1_1_57"/>
          <p:cNvSpPr txBox="1">
            <a:spLocks noGrp="1"/>
          </p:cNvSpPr>
          <p:nvPr>
            <p:ph type="title"/>
          </p:nvPr>
        </p:nvSpPr>
        <p:spPr>
          <a:xfrm>
            <a:off x="623888" y="573088"/>
            <a:ext cx="112809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3. Normativa FCT - Dual curs 2021-2022</a:t>
            </a:r>
            <a:endParaRPr/>
          </a:p>
        </p:txBody>
      </p:sp>
      <p:grpSp>
        <p:nvGrpSpPr>
          <p:cNvPr id="121" name="Google Shape;121;gd64122eda1_1_57"/>
          <p:cNvGrpSpPr/>
          <p:nvPr/>
        </p:nvGrpSpPr>
        <p:grpSpPr>
          <a:xfrm>
            <a:off x="623900" y="2069450"/>
            <a:ext cx="11136830" cy="3914575"/>
            <a:chOff x="12" y="-14"/>
            <a:chExt cx="8285100" cy="3914575"/>
          </a:xfrm>
        </p:grpSpPr>
        <p:sp>
          <p:nvSpPr>
            <p:cNvPr id="122" name="Google Shape;122;gd64122eda1_1_57"/>
            <p:cNvSpPr/>
            <p:nvPr/>
          </p:nvSpPr>
          <p:spPr>
            <a:xfrm>
              <a:off x="12" y="-14"/>
              <a:ext cx="8285100" cy="1715100"/>
            </a:xfrm>
            <a:prstGeom prst="roundRect">
              <a:avLst>
                <a:gd name="adj" fmla="val 10000"/>
              </a:avLst>
            </a:prstGeom>
            <a:solidFill>
              <a:srgbClr val="4F81BD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gd64122eda1_1_57"/>
            <p:cNvSpPr txBox="1"/>
            <p:nvPr/>
          </p:nvSpPr>
          <p:spPr>
            <a:xfrm>
              <a:off x="1920653" y="78661"/>
              <a:ext cx="63642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s-ES" sz="2200" b="0" i="0" u="none" strike="noStrike" cap="none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- </a:t>
              </a:r>
              <a:r>
                <a:rPr lang="ca-ES" sz="2200" b="0" i="0" u="none" strike="noStrike" cap="none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Signatura digital dels acords formatius</a:t>
              </a:r>
              <a:endParaRPr lang="ca-ES" sz="14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gd64122eda1_1_57"/>
            <p:cNvSpPr/>
            <p:nvPr/>
          </p:nvSpPr>
          <p:spPr>
            <a:xfrm>
              <a:off x="143879" y="151260"/>
              <a:ext cx="1656900" cy="1412700"/>
            </a:xfrm>
            <a:prstGeom prst="roundRect">
              <a:avLst>
                <a:gd name="adj" fmla="val 10000"/>
              </a:avLst>
            </a:prstGeom>
            <a:blipFill rotWithShape="1">
              <a:blip r:embed="rId3">
                <a:alphaModFix/>
              </a:blip>
              <a:stretch>
                <a:fillRect t="-19985" b="-19976"/>
              </a:stretch>
            </a:blip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gd64122eda1_1_57"/>
            <p:cNvSpPr/>
            <p:nvPr/>
          </p:nvSpPr>
          <p:spPr>
            <a:xfrm>
              <a:off x="12" y="1773461"/>
              <a:ext cx="8285100" cy="2141100"/>
            </a:xfrm>
            <a:prstGeom prst="roundRect">
              <a:avLst>
                <a:gd name="adj" fmla="val 11380"/>
              </a:avLst>
            </a:prstGeom>
            <a:solidFill>
              <a:srgbClr val="4F81BD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gd64122eda1_1_57"/>
            <p:cNvSpPr txBox="1"/>
            <p:nvPr/>
          </p:nvSpPr>
          <p:spPr>
            <a:xfrm>
              <a:off x="1921099" y="697136"/>
              <a:ext cx="6363300" cy="66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s-ES" sz="2200" b="0" i="0" u="none" strike="noStrike" cap="none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- </a:t>
              </a:r>
              <a:r>
                <a:rPr lang="ca-ES" sz="2200" b="0" i="0" u="none" strike="noStrike" cap="none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Possibilitat pràctiques en centres de treball telemàtiques sempre que no sigui possible la seva realització presencial.</a:t>
              </a:r>
              <a:endParaRPr lang="ca-E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" name="Google Shape;127;gd64122eda1_1_57"/>
          <p:cNvSpPr txBox="1">
            <a:spLocks noGrp="1"/>
          </p:cNvSpPr>
          <p:nvPr>
            <p:ph type="body" idx="2"/>
          </p:nvPr>
        </p:nvSpPr>
        <p:spPr>
          <a:xfrm>
            <a:off x="623887" y="1268413"/>
            <a:ext cx="112800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rPr lang="es-ES"/>
              <a:t>Normativa FCT. Pendent modificar Ordre d’FCT.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Font typeface="Arial"/>
              <a:buNone/>
            </a:pPr>
            <a:endParaRPr/>
          </a:p>
        </p:txBody>
      </p:sp>
      <p:sp>
        <p:nvSpPr>
          <p:cNvPr id="128" name="Google Shape;128;gd64122eda1_1_57"/>
          <p:cNvSpPr/>
          <p:nvPr/>
        </p:nvSpPr>
        <p:spPr>
          <a:xfrm>
            <a:off x="782425" y="4146962"/>
            <a:ext cx="2228400" cy="1411200"/>
          </a:xfrm>
          <a:prstGeom prst="roundRect">
            <a:avLst>
              <a:gd name="adj" fmla="val 10000"/>
            </a:avLst>
          </a:prstGeom>
          <a:blipFill rotWithShape="1">
            <a:blip r:embed="rId4">
              <a:alphaModFix/>
            </a:blip>
            <a:stretch>
              <a:fillRect t="-20985" b="-20964"/>
            </a:stretch>
          </a:blip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d64122eda1_1_57"/>
          <p:cNvSpPr txBox="1"/>
          <p:nvPr/>
        </p:nvSpPr>
        <p:spPr>
          <a:xfrm>
            <a:off x="3125475" y="4041574"/>
            <a:ext cx="8553600" cy="17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22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a-ES" sz="2200" b="0" i="0" u="none" strike="noStrike" cap="none" dirty="0" smtClean="0">
                <a:solidFill>
                  <a:srgbClr val="FFFFFF"/>
                </a:solidFill>
                <a:sym typeface="Arial"/>
              </a:rPr>
              <a:t>Límit horari, descans setmanal i organització similar a les estades de dual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ca-ES" sz="2200" b="0" i="0" u="none" strike="noStrike" cap="none" dirty="0" smtClean="0">
                <a:solidFill>
                  <a:srgbClr val="FFFFFF"/>
                </a:solidFill>
                <a:sym typeface="Arial"/>
              </a:rPr>
              <a:t>- Ampliació flexibilització horària sense autor</a:t>
            </a:r>
            <a:r>
              <a:rPr lang="ca-ES" sz="2200" dirty="0" smtClean="0">
                <a:solidFill>
                  <a:srgbClr val="FFFFFF"/>
                </a:solidFill>
              </a:rPr>
              <a:t>ització prèvia</a:t>
            </a:r>
            <a:endParaRPr lang="ca-ES" sz="2200" b="0" i="0" u="none" strike="noStrike" cap="none" dirty="0" smtClean="0">
              <a:solidFill>
                <a:srgbClr val="FFFFFF"/>
              </a:solidFill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ca-ES" sz="2200" b="0" i="0" u="none" strike="noStrike" cap="none" dirty="0" smtClean="0">
                <a:solidFill>
                  <a:srgbClr val="FFFFFF"/>
                </a:solidFill>
                <a:sym typeface="Arial"/>
              </a:rPr>
              <a:t>Modificació relació cicles annex 5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d64122eda1_1_113"/>
          <p:cNvSpPr txBox="1">
            <a:spLocks noGrp="1"/>
          </p:cNvSpPr>
          <p:nvPr>
            <p:ph type="title"/>
          </p:nvPr>
        </p:nvSpPr>
        <p:spPr>
          <a:xfrm>
            <a:off x="623888" y="573088"/>
            <a:ext cx="112809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3. Normativa FCT - Dual curs 2021-2022</a:t>
            </a:r>
            <a:endParaRPr/>
          </a:p>
        </p:txBody>
      </p:sp>
      <p:sp>
        <p:nvSpPr>
          <p:cNvPr id="136" name="Google Shape;136;gd64122eda1_1_113"/>
          <p:cNvSpPr txBox="1">
            <a:spLocks noGrp="1"/>
          </p:cNvSpPr>
          <p:nvPr>
            <p:ph type="body" idx="1"/>
          </p:nvPr>
        </p:nvSpPr>
        <p:spPr>
          <a:xfrm>
            <a:off x="623887" y="2059201"/>
            <a:ext cx="11136600" cy="3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37" name="Google Shape;137;gd64122eda1_1_113"/>
          <p:cNvSpPr txBox="1">
            <a:spLocks noGrp="1"/>
          </p:cNvSpPr>
          <p:nvPr>
            <p:ph type="body" idx="2"/>
          </p:nvPr>
        </p:nvSpPr>
        <p:spPr>
          <a:xfrm>
            <a:off x="623887" y="1268413"/>
            <a:ext cx="112800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s-ES"/>
              <a:t>DOIGC dual 2021-2022</a:t>
            </a:r>
            <a:endParaRPr/>
          </a:p>
        </p:txBody>
      </p:sp>
      <p:grpSp>
        <p:nvGrpSpPr>
          <p:cNvPr id="138" name="Google Shape;138;gd64122eda1_1_113"/>
          <p:cNvGrpSpPr/>
          <p:nvPr/>
        </p:nvGrpSpPr>
        <p:grpSpPr>
          <a:xfrm>
            <a:off x="623686" y="3311683"/>
            <a:ext cx="11136986" cy="2794642"/>
            <a:chOff x="-103" y="560026"/>
            <a:chExt cx="8285215" cy="2794642"/>
          </a:xfrm>
        </p:grpSpPr>
        <p:sp>
          <p:nvSpPr>
            <p:cNvPr id="139" name="Google Shape;139;gd64122eda1_1_113"/>
            <p:cNvSpPr/>
            <p:nvPr/>
          </p:nvSpPr>
          <p:spPr>
            <a:xfrm>
              <a:off x="-103" y="560026"/>
              <a:ext cx="8285100" cy="1353600"/>
            </a:xfrm>
            <a:prstGeom prst="roundRect">
              <a:avLst>
                <a:gd name="adj" fmla="val 10000"/>
              </a:avLst>
            </a:prstGeom>
            <a:solidFill>
              <a:srgbClr val="4F81BD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gd64122eda1_1_113"/>
            <p:cNvSpPr/>
            <p:nvPr/>
          </p:nvSpPr>
          <p:spPr>
            <a:xfrm>
              <a:off x="12" y="1925863"/>
              <a:ext cx="8285100" cy="1353600"/>
            </a:xfrm>
            <a:prstGeom prst="roundRect">
              <a:avLst>
                <a:gd name="adj" fmla="val 11380"/>
              </a:avLst>
            </a:prstGeom>
            <a:solidFill>
              <a:srgbClr val="4F81BD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gd64122eda1_1_113"/>
            <p:cNvSpPr txBox="1"/>
            <p:nvPr/>
          </p:nvSpPr>
          <p:spPr>
            <a:xfrm>
              <a:off x="1606141" y="1735868"/>
              <a:ext cx="6629100" cy="161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72000" marR="0" lvl="0" indent="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E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Sol·licitud autorització a DGFPIERE d’estades de més 15 dies consecutius, sense alternança amb el centre des de l’inici del curs fins el 31 de maig. Exclusió: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33020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●"/>
              </a:pPr>
              <a:r>
                <a:rPr lang="es-E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Fer una sessió de tutoria presencial com a mínim cada 15 dies.</a:t>
              </a: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3302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●"/>
              </a:pPr>
              <a:r>
                <a:rPr lang="es-E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Fer un seguiment telemàtic com a mínim cada 15 dies en la mobilitat internacional.</a:t>
              </a:r>
              <a:endParaRPr sz="1800" b="1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" name="Google Shape;142;gd64122eda1_1_113"/>
          <p:cNvSpPr txBox="1"/>
          <p:nvPr/>
        </p:nvSpPr>
        <p:spPr>
          <a:xfrm>
            <a:off x="2783150" y="3127225"/>
            <a:ext cx="8977500" cy="17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20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sz="18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Import beca</a:t>
            </a:r>
            <a:endParaRPr lang="ca-ES" sz="18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●"/>
            </a:pPr>
            <a:r>
              <a:rPr lang="ca-ES" sz="16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50% del SMI pels cicles de GM i PFI</a:t>
            </a:r>
            <a:endParaRPr lang="ca-ES" sz="16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●"/>
            </a:pPr>
            <a:r>
              <a:rPr lang="ca-ES" sz="16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60% del SMI per la primera meitat estada i 70% SMI segona meitat en els GS.</a:t>
            </a:r>
            <a:endParaRPr lang="ca-ES"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d64122eda1_1_113"/>
          <p:cNvSpPr/>
          <p:nvPr/>
        </p:nvSpPr>
        <p:spPr>
          <a:xfrm>
            <a:off x="623841" y="1951346"/>
            <a:ext cx="11136900" cy="1353600"/>
          </a:xfrm>
          <a:prstGeom prst="roundRect">
            <a:avLst>
              <a:gd name="adj" fmla="val 11380"/>
            </a:avLst>
          </a:prstGeom>
          <a:solidFill>
            <a:srgbClr val="4F81BD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d64122eda1_1_113"/>
          <p:cNvSpPr txBox="1"/>
          <p:nvPr/>
        </p:nvSpPr>
        <p:spPr>
          <a:xfrm>
            <a:off x="2783150" y="1951346"/>
            <a:ext cx="89745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2000" marR="0" lvl="0" indent="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Convenis que signen les direccions de centres gestió i tramitació a través Qbid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0800" marR="0" lvl="0" indent="-33200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●"/>
            </a:pPr>
            <a:r>
              <a:rPr lang="es-E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Signar digitalment i pujar a plataforma pel seu registre.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0800" marR="0" lvl="0" indent="-332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●"/>
            </a:pPr>
            <a:r>
              <a:rPr lang="es-E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Constitució i actes comissions seguiment a través qBID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d64122eda1_1_113"/>
          <p:cNvSpPr/>
          <p:nvPr/>
        </p:nvSpPr>
        <p:spPr>
          <a:xfrm>
            <a:off x="817200" y="2084400"/>
            <a:ext cx="1965600" cy="1098000"/>
          </a:xfrm>
          <a:prstGeom prst="roundRect">
            <a:avLst>
              <a:gd name="adj" fmla="val 10000"/>
            </a:avLst>
          </a:prstGeom>
          <a:blipFill rotWithShape="1">
            <a:blip r:embed="rId3">
              <a:alphaModFix/>
            </a:blip>
            <a:stretch>
              <a:fillRect l="-44970" r="-44970"/>
            </a:stretch>
          </a:blip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d64122eda1_1_113"/>
          <p:cNvSpPr/>
          <p:nvPr/>
        </p:nvSpPr>
        <p:spPr>
          <a:xfrm>
            <a:off x="817200" y="3448800"/>
            <a:ext cx="1965600" cy="1098000"/>
          </a:xfrm>
          <a:prstGeom prst="roundRect">
            <a:avLst>
              <a:gd name="adj" fmla="val 10000"/>
            </a:avLst>
          </a:prstGeom>
          <a:blipFill rotWithShape="1">
            <a:blip r:embed="rId4">
              <a:alphaModFix/>
            </a:blip>
            <a:stretch>
              <a:fillRect t="-21985" b="-21973"/>
            </a:stretch>
          </a:blip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d64122eda1_1_113"/>
          <p:cNvSpPr/>
          <p:nvPr/>
        </p:nvSpPr>
        <p:spPr>
          <a:xfrm>
            <a:off x="817200" y="4798800"/>
            <a:ext cx="1965600" cy="1098000"/>
          </a:xfrm>
          <a:prstGeom prst="roundRect">
            <a:avLst>
              <a:gd name="adj" fmla="val 10000"/>
            </a:avLst>
          </a:prstGeom>
          <a:blipFill rotWithShape="1">
            <a:blip r:embed="rId5">
              <a:alphaModFix/>
            </a:blip>
            <a:stretch>
              <a:fillRect t="-2996" b="-2985"/>
            </a:stretch>
          </a:blip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7b21424e0b_0_45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rPr lang="es-ES"/>
              <a:t>Videos tutorials per a la gestió de convenis i actes de les comissions de seguiment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Font typeface="Arial"/>
              <a:buNone/>
            </a:pPr>
            <a:endParaRPr/>
          </a:p>
        </p:txBody>
      </p:sp>
      <p:pic>
        <p:nvPicPr>
          <p:cNvPr id="214" name="Google Shape;214;g7b21424e0b_0_4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901" y="2059201"/>
            <a:ext cx="3599999" cy="222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7b21424e0b_0_45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92181" y="2891844"/>
            <a:ext cx="3599999" cy="200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7b21424e0b_0_45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60450" y="3676925"/>
            <a:ext cx="3600001" cy="200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7b21424e0b_0_45"/>
          <p:cNvSpPr txBox="1"/>
          <p:nvPr/>
        </p:nvSpPr>
        <p:spPr>
          <a:xfrm>
            <a:off x="536801" y="337469"/>
            <a:ext cx="11995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NOVETAT: </a:t>
            </a:r>
            <a:r>
              <a:rPr kumimoji="0" lang="ca-ES" sz="3200" b="1" i="0" u="none" strike="noStrike" kern="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Gestió de Convenis i Comissions de seguiment</a:t>
            </a:r>
            <a:endParaRPr kumimoji="0" lang="ca-ES" sz="14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5550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64122eda1_1_130"/>
          <p:cNvSpPr txBox="1">
            <a:spLocks noGrp="1"/>
          </p:cNvSpPr>
          <p:nvPr>
            <p:ph type="title"/>
          </p:nvPr>
        </p:nvSpPr>
        <p:spPr>
          <a:xfrm>
            <a:off x="623888" y="573088"/>
            <a:ext cx="112809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3. Normativa FCT - Dual curs 2021-2022</a:t>
            </a:r>
            <a:endParaRPr/>
          </a:p>
        </p:txBody>
      </p:sp>
      <p:sp>
        <p:nvSpPr>
          <p:cNvPr id="154" name="Google Shape;154;gd64122eda1_1_130"/>
          <p:cNvSpPr txBox="1">
            <a:spLocks noGrp="1"/>
          </p:cNvSpPr>
          <p:nvPr>
            <p:ph type="body" idx="1"/>
          </p:nvPr>
        </p:nvSpPr>
        <p:spPr>
          <a:xfrm>
            <a:off x="623887" y="2059201"/>
            <a:ext cx="11136600" cy="3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55" name="Google Shape;155;gd64122eda1_1_130"/>
          <p:cNvSpPr txBox="1">
            <a:spLocks noGrp="1"/>
          </p:cNvSpPr>
          <p:nvPr>
            <p:ph type="body" idx="2"/>
          </p:nvPr>
        </p:nvSpPr>
        <p:spPr>
          <a:xfrm>
            <a:off x="623887" y="1268413"/>
            <a:ext cx="112800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s-ES"/>
              <a:t>DOIGC dual 2021-2022</a:t>
            </a:r>
            <a:endParaRPr/>
          </a:p>
        </p:txBody>
      </p:sp>
      <p:grpSp>
        <p:nvGrpSpPr>
          <p:cNvPr id="156" name="Google Shape;156;gd64122eda1_1_130"/>
          <p:cNvGrpSpPr/>
          <p:nvPr/>
        </p:nvGrpSpPr>
        <p:grpSpPr>
          <a:xfrm>
            <a:off x="623686" y="3311683"/>
            <a:ext cx="11136986" cy="2794642"/>
            <a:chOff x="-103" y="560026"/>
            <a:chExt cx="8285215" cy="2794642"/>
          </a:xfrm>
        </p:grpSpPr>
        <p:sp>
          <p:nvSpPr>
            <p:cNvPr id="157" name="Google Shape;157;gd64122eda1_1_130"/>
            <p:cNvSpPr/>
            <p:nvPr/>
          </p:nvSpPr>
          <p:spPr>
            <a:xfrm>
              <a:off x="-103" y="560026"/>
              <a:ext cx="8285100" cy="1353600"/>
            </a:xfrm>
            <a:prstGeom prst="roundRect">
              <a:avLst>
                <a:gd name="adj" fmla="val 10000"/>
              </a:avLst>
            </a:prstGeom>
            <a:solidFill>
              <a:srgbClr val="4F81BD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gd64122eda1_1_130"/>
            <p:cNvSpPr/>
            <p:nvPr/>
          </p:nvSpPr>
          <p:spPr>
            <a:xfrm>
              <a:off x="12" y="1925863"/>
              <a:ext cx="8285100" cy="1353600"/>
            </a:xfrm>
            <a:prstGeom prst="roundRect">
              <a:avLst>
                <a:gd name="adj" fmla="val 11380"/>
              </a:avLst>
            </a:prstGeom>
            <a:solidFill>
              <a:srgbClr val="4F81BD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gd64122eda1_1_130"/>
            <p:cNvSpPr txBox="1"/>
            <p:nvPr/>
          </p:nvSpPr>
          <p:spPr>
            <a:xfrm>
              <a:off x="1606141" y="1735868"/>
              <a:ext cx="6629100" cy="161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72000" marR="0" lvl="0" indent="0" algn="l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ca-ES" sz="18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Alumnat que hagi fet FCT- mobilitat:</a:t>
              </a:r>
            </a:p>
            <a:p>
              <a:pPr marL="457200" marR="0" lvl="0" indent="-31750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Char char="●"/>
              </a:pPr>
              <a:r>
                <a:rPr lang="ca-ES" sz="16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Per iniciar un projecte de dual cal formalitzar sol·licitud d’autorització.</a:t>
              </a:r>
              <a:endParaRPr lang="ca-ES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" name="Google Shape;160;gd64122eda1_1_130"/>
          <p:cNvSpPr txBox="1"/>
          <p:nvPr/>
        </p:nvSpPr>
        <p:spPr>
          <a:xfrm>
            <a:off x="2783150" y="3127225"/>
            <a:ext cx="8977500" cy="17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20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a-ES" sz="20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Comunicació implementació dual nous centres:</a:t>
            </a:r>
            <a:endParaRPr lang="ca-ES" sz="20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ca-ES" sz="16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 tal que el centre participi en el programa d’innovació d’FP dual, cal respectar els terminis de les corresponents convocatòries d’innovació</a:t>
            </a:r>
            <a:endParaRPr lang="ca-ES" sz="1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d64122eda1_1_130"/>
          <p:cNvSpPr/>
          <p:nvPr/>
        </p:nvSpPr>
        <p:spPr>
          <a:xfrm>
            <a:off x="623841" y="1951346"/>
            <a:ext cx="11136900" cy="1353600"/>
          </a:xfrm>
          <a:prstGeom prst="roundRect">
            <a:avLst>
              <a:gd name="adj" fmla="val 11380"/>
            </a:avLst>
          </a:prstGeom>
          <a:solidFill>
            <a:srgbClr val="4F81BD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d64122eda1_1_130"/>
          <p:cNvSpPr txBox="1"/>
          <p:nvPr/>
        </p:nvSpPr>
        <p:spPr>
          <a:xfrm>
            <a:off x="2783150" y="1972875"/>
            <a:ext cx="89745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20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sz="20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Comunicació implementació nous cicles en dual</a:t>
            </a:r>
          </a:p>
          <a:p>
            <a:pPr marL="457200" marR="0" lvl="0" indent="-31750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ca-ES" sz="16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 fer-la mitjançant l’aplicació de sol·licitud d’accions de la formació professional, on cal seleccionar el </a:t>
            </a:r>
            <a:r>
              <a:rPr lang="ca-ES" sz="16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curs 2021-2022 </a:t>
            </a:r>
            <a:r>
              <a:rPr lang="ca-ES" sz="16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codi d’acció 110.</a:t>
            </a:r>
            <a:endParaRPr lang="ca-ES" sz="1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d64122eda1_1_130"/>
          <p:cNvSpPr/>
          <p:nvPr/>
        </p:nvSpPr>
        <p:spPr>
          <a:xfrm>
            <a:off x="817200" y="3448800"/>
            <a:ext cx="1965600" cy="1098000"/>
          </a:xfrm>
          <a:prstGeom prst="roundRect">
            <a:avLst>
              <a:gd name="adj" fmla="val 10000"/>
            </a:avLst>
          </a:prstGeom>
          <a:blipFill rotWithShape="1">
            <a:blip r:embed="rId3">
              <a:alphaModFix/>
            </a:blip>
            <a:stretch>
              <a:fillRect t="-21985" b="-21973"/>
            </a:stretch>
          </a:blip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d64122eda1_1_130"/>
          <p:cNvSpPr/>
          <p:nvPr/>
        </p:nvSpPr>
        <p:spPr>
          <a:xfrm>
            <a:off x="817200" y="4798800"/>
            <a:ext cx="1965600" cy="1098000"/>
          </a:xfrm>
          <a:prstGeom prst="roundRect">
            <a:avLst>
              <a:gd name="adj" fmla="val 10000"/>
            </a:avLst>
          </a:prstGeom>
          <a:blipFill rotWithShape="1">
            <a:blip r:embed="rId4">
              <a:alphaModFix/>
            </a:blip>
            <a:stretch>
              <a:fillRect t="-2996" b="-2985"/>
            </a:stretch>
          </a:blip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d64122eda1_1_130"/>
          <p:cNvSpPr/>
          <p:nvPr/>
        </p:nvSpPr>
        <p:spPr>
          <a:xfrm>
            <a:off x="817200" y="2084400"/>
            <a:ext cx="1965600" cy="1098000"/>
          </a:xfrm>
          <a:prstGeom prst="roundRect">
            <a:avLst>
              <a:gd name="adj" fmla="val 10000"/>
            </a:avLst>
          </a:prstGeom>
          <a:blipFill rotWithShape="1">
            <a:blip r:embed="rId5">
              <a:alphaModFix/>
            </a:blip>
            <a:stretch>
              <a:fillRect t="-19985" b="-19976"/>
            </a:stretch>
          </a:blip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gd64122eda1_1_1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8908" y="2113200"/>
            <a:ext cx="1832400" cy="10440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d64122eda1_1_148"/>
          <p:cNvSpPr txBox="1">
            <a:spLocks noGrp="1"/>
          </p:cNvSpPr>
          <p:nvPr>
            <p:ph type="title"/>
          </p:nvPr>
        </p:nvSpPr>
        <p:spPr>
          <a:xfrm>
            <a:off x="623888" y="573088"/>
            <a:ext cx="112809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3. Normativa FCT - Dual curs 2021-2022</a:t>
            </a:r>
            <a:endParaRPr/>
          </a:p>
        </p:txBody>
      </p:sp>
      <p:sp>
        <p:nvSpPr>
          <p:cNvPr id="173" name="Google Shape;173;gd64122eda1_1_148"/>
          <p:cNvSpPr txBox="1">
            <a:spLocks noGrp="1"/>
          </p:cNvSpPr>
          <p:nvPr>
            <p:ph type="body" idx="2"/>
          </p:nvPr>
        </p:nvSpPr>
        <p:spPr>
          <a:xfrm>
            <a:off x="623887" y="1268413"/>
            <a:ext cx="112800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s-ES"/>
              <a:t>DOIGC dual 2021-2022</a:t>
            </a:r>
            <a:endParaRPr/>
          </a:p>
        </p:txBody>
      </p:sp>
      <p:sp>
        <p:nvSpPr>
          <p:cNvPr id="174" name="Google Shape;174;gd64122eda1_1_148"/>
          <p:cNvSpPr/>
          <p:nvPr/>
        </p:nvSpPr>
        <p:spPr>
          <a:xfrm>
            <a:off x="623686" y="3311683"/>
            <a:ext cx="11136900" cy="1353600"/>
          </a:xfrm>
          <a:prstGeom prst="roundRect">
            <a:avLst>
              <a:gd name="adj" fmla="val 10000"/>
            </a:avLst>
          </a:prstGeom>
          <a:solidFill>
            <a:srgbClr val="4F81BD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d64122eda1_1_148"/>
          <p:cNvSpPr txBox="1"/>
          <p:nvPr/>
        </p:nvSpPr>
        <p:spPr>
          <a:xfrm>
            <a:off x="2783150" y="3127225"/>
            <a:ext cx="8977500" cy="17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20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Eliminació sol·licitud d’ampliació puntual del marc horari d’estada amb beca.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d64122eda1_1_148"/>
          <p:cNvSpPr/>
          <p:nvPr/>
        </p:nvSpPr>
        <p:spPr>
          <a:xfrm>
            <a:off x="623841" y="1951346"/>
            <a:ext cx="11136900" cy="1353600"/>
          </a:xfrm>
          <a:prstGeom prst="roundRect">
            <a:avLst>
              <a:gd name="adj" fmla="val 11380"/>
            </a:avLst>
          </a:prstGeom>
          <a:solidFill>
            <a:srgbClr val="4F81BD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d64122eda1_1_148"/>
          <p:cNvSpPr txBox="1"/>
          <p:nvPr/>
        </p:nvSpPr>
        <p:spPr>
          <a:xfrm>
            <a:off x="2783150" y="1972875"/>
            <a:ext cx="89745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</a:pPr>
            <a:r>
              <a:rPr lang="es-E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Durada ordinària de la dual 1000 h. en el cas dels CCFF i 500 hores en els PFI.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</a:pPr>
            <a:r>
              <a:rPr lang="es-E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Possibilitat d’organitzar l’estada en una franja de 900 a 1100 h.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d64122eda1_1_148"/>
          <p:cNvSpPr/>
          <p:nvPr/>
        </p:nvSpPr>
        <p:spPr>
          <a:xfrm>
            <a:off x="817200" y="2084400"/>
            <a:ext cx="1965600" cy="1098000"/>
          </a:xfrm>
          <a:prstGeom prst="roundRect">
            <a:avLst>
              <a:gd name="adj" fmla="val 10000"/>
            </a:avLst>
          </a:prstGeom>
          <a:blipFill rotWithShape="1">
            <a:blip r:embed="rId3">
              <a:alphaModFix/>
            </a:blip>
            <a:stretch>
              <a:fillRect l="-44970" r="-44970"/>
            </a:stretch>
          </a:blip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d64122eda1_1_148"/>
          <p:cNvSpPr/>
          <p:nvPr/>
        </p:nvSpPr>
        <p:spPr>
          <a:xfrm>
            <a:off x="816649" y="3449575"/>
            <a:ext cx="1966500" cy="1098000"/>
          </a:xfrm>
          <a:prstGeom prst="roundRect">
            <a:avLst>
              <a:gd name="adj" fmla="val 10000"/>
            </a:avLst>
          </a:prstGeom>
          <a:blipFill rotWithShape="1">
            <a:blip r:embed="rId4">
              <a:alphaModFix/>
            </a:blip>
            <a:stretch>
              <a:fillRect l="-3996" r="-3986"/>
            </a:stretch>
          </a:blip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d64122eda1_1_22"/>
          <p:cNvSpPr txBox="1"/>
          <p:nvPr/>
        </p:nvSpPr>
        <p:spPr>
          <a:xfrm>
            <a:off x="1950500" y="2366750"/>
            <a:ext cx="8727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sz="3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4.- Objectius curs 2021-2022</a:t>
            </a:r>
            <a:endParaRPr sz="36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d4b966b579_0_383"/>
          <p:cNvSpPr txBox="1">
            <a:spLocks noGrp="1"/>
          </p:cNvSpPr>
          <p:nvPr>
            <p:ph type="title"/>
          </p:nvPr>
        </p:nvSpPr>
        <p:spPr>
          <a:xfrm>
            <a:off x="623900" y="355950"/>
            <a:ext cx="11280900" cy="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>
                <a:solidFill>
                  <a:srgbClr val="C00000"/>
                </a:solidFill>
              </a:rPr>
              <a:t>OBJECTIU 1.- I</a:t>
            </a:r>
            <a:r>
              <a:rPr lang="es-ES"/>
              <a:t>ntroduir valor afegit en el suport a la Xarxa de Centres</a:t>
            </a:r>
            <a:endParaRPr/>
          </a:p>
        </p:txBody>
      </p:sp>
      <p:sp>
        <p:nvSpPr>
          <p:cNvPr id="191" name="Google Shape;191;gd4b966b579_0_383"/>
          <p:cNvSpPr txBox="1"/>
          <p:nvPr/>
        </p:nvSpPr>
        <p:spPr>
          <a:xfrm>
            <a:off x="736850" y="1258650"/>
            <a:ext cx="10179300" cy="47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s-E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ACTUACIONS</a:t>
            </a: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-"/>
            </a:pPr>
            <a:r>
              <a:rPr lang="es-ES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Aplicació qBID: convenis de col·laboració i actes comissions de seguiment.</a:t>
            </a: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-"/>
            </a:pPr>
            <a:r>
              <a:rPr lang="es-ES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Aplicació qBID: perfil tutor mancomunat i gestió enquestes d’inserció alumnes-plataforma.</a:t>
            </a: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-"/>
            </a:pPr>
            <a:r>
              <a:rPr lang="es-ES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Millora contínua de la plataforma Odissea i pàgina web (NODES).</a:t>
            </a: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-"/>
            </a:pPr>
            <a:r>
              <a:rPr lang="es-ES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Edició butlletí mensual qBID-FCT-Dual</a:t>
            </a: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-"/>
            </a:pPr>
            <a:r>
              <a:rPr lang="es-ES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Ampliació oferta de cursos.</a:t>
            </a: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-"/>
            </a:pPr>
            <a:r>
              <a:rPr lang="es-ES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Xarxes Territorials més properes.</a:t>
            </a: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da58ac554d_0_2"/>
          <p:cNvSpPr txBox="1">
            <a:spLocks noGrp="1"/>
          </p:cNvSpPr>
          <p:nvPr>
            <p:ph type="title"/>
          </p:nvPr>
        </p:nvSpPr>
        <p:spPr>
          <a:xfrm>
            <a:off x="623900" y="355950"/>
            <a:ext cx="11280900" cy="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>
                <a:solidFill>
                  <a:srgbClr val="C00000"/>
                </a:solidFill>
              </a:rPr>
              <a:t>OBJECTIU 2.- Millorar la qualitat en el desenvolupament de les estades </a:t>
            </a:r>
            <a:endParaRPr/>
          </a:p>
        </p:txBody>
      </p:sp>
      <p:sp>
        <p:nvSpPr>
          <p:cNvPr id="198" name="Google Shape;198;gda58ac554d_0_2"/>
          <p:cNvSpPr txBox="1"/>
          <p:nvPr/>
        </p:nvSpPr>
        <p:spPr>
          <a:xfrm>
            <a:off x="697650" y="1238825"/>
            <a:ext cx="9914400" cy="52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s-E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ACTUACIONS:</a:t>
            </a: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-"/>
            </a:pPr>
            <a:r>
              <a:rPr lang="es-ES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Millorar les eines actuals.</a:t>
            </a: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-"/>
            </a:pPr>
            <a:r>
              <a:rPr lang="es-ES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Formació tutors d’empresa: actualització vídeos del curs, disseny formació reduïda per instructors, disseny formació avançada tutors.</a:t>
            </a: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-"/>
            </a:pPr>
            <a:r>
              <a:rPr lang="es-ES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Promoure certificació d’empreses en qualitat.</a:t>
            </a: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 Consolidació xarxa d’empreses FP dual.</a:t>
            </a: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 qBID: certificat acumulat alumnes tutoritzats en dual.</a:t>
            </a: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 Comissió normativa FCT/Dual.</a:t>
            </a: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dcd50ee392_0_6"/>
          <p:cNvSpPr txBox="1">
            <a:spLocks noGrp="1"/>
          </p:cNvSpPr>
          <p:nvPr>
            <p:ph type="title"/>
          </p:nvPr>
        </p:nvSpPr>
        <p:spPr>
          <a:xfrm>
            <a:off x="623900" y="355950"/>
            <a:ext cx="11280900" cy="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>
                <a:solidFill>
                  <a:srgbClr val="C00000"/>
                </a:solidFill>
              </a:rPr>
              <a:t>OBJECTIU </a:t>
            </a:r>
            <a:r>
              <a:rPr lang="es-ES"/>
              <a:t>3</a:t>
            </a:r>
            <a:r>
              <a:rPr lang="es-ES">
                <a:solidFill>
                  <a:srgbClr val="C00000"/>
                </a:solidFill>
              </a:rPr>
              <a:t>.- C</a:t>
            </a:r>
            <a:r>
              <a:rPr lang="es-ES"/>
              <a:t>onsolidar la FP Dual a Catalunya</a:t>
            </a:r>
            <a:r>
              <a:rPr lang="es-ES">
                <a:solidFill>
                  <a:srgbClr val="C00000"/>
                </a:solidFill>
              </a:rPr>
              <a:t> </a:t>
            </a:r>
            <a:endParaRPr/>
          </a:p>
        </p:txBody>
      </p:sp>
      <p:sp>
        <p:nvSpPr>
          <p:cNvPr id="205" name="Google Shape;205;gdcd50ee392_0_6"/>
          <p:cNvSpPr txBox="1"/>
          <p:nvPr/>
        </p:nvSpPr>
        <p:spPr>
          <a:xfrm>
            <a:off x="825400" y="1079550"/>
            <a:ext cx="11079300" cy="47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s-E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ACTUACIONS:</a:t>
            </a: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0800" marR="0" lvl="0" indent="-230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ES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Impuls a la realització de la FP dual a l’àmbit de les administracions.</a:t>
            </a: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0800" marR="0" lvl="0" indent="-230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ES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Distribució entre els centres partida econòmica per impulsar la FP dual. </a:t>
            </a: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0800" marR="0" lvl="0" indent="-230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ES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Manteniment equip de prospectors amb un canvi de perspectiva, orientació a les necessitats de cerca d’empreses, manifestada pels centres. </a:t>
            </a: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0800" marR="0" lvl="0" indent="-230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ES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Participació en projectes europeus i de difusió dual internacional.</a:t>
            </a: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0800" marR="0" lvl="0" indent="-230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"/>
          <p:cNvSpPr txBox="1">
            <a:spLocks noGrp="1"/>
          </p:cNvSpPr>
          <p:nvPr>
            <p:ph type="subTitle" idx="1"/>
          </p:nvPr>
        </p:nvSpPr>
        <p:spPr>
          <a:xfrm>
            <a:off x="2211388" y="4827588"/>
            <a:ext cx="7772400" cy="763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s-ES"/>
              <a:t>Jornada de cloenda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  <p:sp>
        <p:nvSpPr>
          <p:cNvPr id="48" name="Google Shape;48;p1"/>
          <p:cNvSpPr/>
          <p:nvPr/>
        </p:nvSpPr>
        <p:spPr>
          <a:xfrm>
            <a:off x="8184232" y="5956349"/>
            <a:ext cx="348004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 de juny 2021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E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"/>
          <p:cNvSpPr txBox="1"/>
          <p:nvPr/>
        </p:nvSpPr>
        <p:spPr>
          <a:xfrm>
            <a:off x="1950500" y="2366750"/>
            <a:ext cx="8727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sz="3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Formació Professional Dual</a:t>
            </a:r>
            <a:endParaRPr sz="36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e0149fde1a_0_0"/>
          <p:cNvSpPr txBox="1">
            <a:spLocks noGrp="1"/>
          </p:cNvSpPr>
          <p:nvPr>
            <p:ph type="title"/>
          </p:nvPr>
        </p:nvSpPr>
        <p:spPr>
          <a:xfrm>
            <a:off x="623888" y="573088"/>
            <a:ext cx="112809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ORGANITZACIÓ UNITAT FCT-DUAL CURS 2021-2022</a:t>
            </a:r>
            <a:endParaRPr/>
          </a:p>
        </p:txBody>
      </p:sp>
      <p:sp>
        <p:nvSpPr>
          <p:cNvPr id="212" name="Google Shape;212;ge0149fde1a_0_0"/>
          <p:cNvSpPr txBox="1">
            <a:spLocks noGrp="1"/>
          </p:cNvSpPr>
          <p:nvPr>
            <p:ph type="body" idx="1"/>
          </p:nvPr>
        </p:nvSpPr>
        <p:spPr>
          <a:xfrm>
            <a:off x="695575" y="2110050"/>
            <a:ext cx="11136600" cy="185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Char char="-"/>
            </a:pPr>
            <a:r>
              <a:rPr lang="ca-ES" sz="2400" dirty="0" smtClean="0"/>
              <a:t>Apropar les xarxes territorials als centres.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Char char="-"/>
            </a:pPr>
            <a:r>
              <a:rPr lang="ca-ES" sz="2400" dirty="0" smtClean="0"/>
              <a:t>Referents d’FCT i de Dual per ensenyament.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Char char="-"/>
            </a:pPr>
            <a:r>
              <a:rPr lang="ca-ES" sz="2400" dirty="0" smtClean="0"/>
              <a:t>Coordinació dels prospectors més propera a les necessitats dels centres. </a:t>
            </a:r>
          </a:p>
          <a:p>
            <a:pPr marL="9144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100" dirty="0"/>
          </a:p>
        </p:txBody>
      </p:sp>
      <p:sp>
        <p:nvSpPr>
          <p:cNvPr id="213" name="Google Shape;213;ge0149fde1a_0_0"/>
          <p:cNvSpPr txBox="1">
            <a:spLocks noGrp="1"/>
          </p:cNvSpPr>
          <p:nvPr>
            <p:ph type="body" idx="2"/>
          </p:nvPr>
        </p:nvSpPr>
        <p:spPr>
          <a:xfrm>
            <a:off x="623887" y="1380563"/>
            <a:ext cx="112800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s-ES"/>
              <a:t>CANVIS ORGANITZATIUS</a:t>
            </a:r>
            <a:endParaRPr/>
          </a:p>
        </p:txBody>
      </p:sp>
      <p:sp>
        <p:nvSpPr>
          <p:cNvPr id="214" name="Google Shape;214;ge0149fde1a_0_0"/>
          <p:cNvSpPr txBox="1">
            <a:spLocks noGrp="1"/>
          </p:cNvSpPr>
          <p:nvPr>
            <p:ph type="body" idx="2"/>
          </p:nvPr>
        </p:nvSpPr>
        <p:spPr>
          <a:xfrm>
            <a:off x="550790" y="4054089"/>
            <a:ext cx="112800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s-ES" dirty="0"/>
              <a:t>CANVIS NORMATIUS</a:t>
            </a:r>
            <a:endParaRPr dirty="0"/>
          </a:p>
        </p:txBody>
      </p:sp>
      <p:sp>
        <p:nvSpPr>
          <p:cNvPr id="215" name="Google Shape;215;ge0149fde1a_0_0"/>
          <p:cNvSpPr txBox="1"/>
          <p:nvPr/>
        </p:nvSpPr>
        <p:spPr>
          <a:xfrm>
            <a:off x="643632" y="4530610"/>
            <a:ext cx="10429800" cy="76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-"/>
            </a:pPr>
            <a:r>
              <a:rPr lang="ca-ES" sz="2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Avantprojecte Llei d’Ordenació i Integració Formació Professional</a:t>
            </a:r>
            <a:endParaRPr lang="ca-ES"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d64122eda1_1_27"/>
          <p:cNvSpPr txBox="1"/>
          <p:nvPr/>
        </p:nvSpPr>
        <p:spPr>
          <a:xfrm>
            <a:off x="1950500" y="2366750"/>
            <a:ext cx="8727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sz="3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5.- Cloenda per servei territorial</a:t>
            </a:r>
            <a:endParaRPr sz="36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d4b966b579_0_404"/>
          <p:cNvSpPr txBox="1"/>
          <p:nvPr/>
        </p:nvSpPr>
        <p:spPr>
          <a:xfrm>
            <a:off x="2209800" y="2863375"/>
            <a:ext cx="7772400" cy="18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sz="3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Moltes gràcies</a:t>
            </a:r>
            <a:endParaRPr sz="36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"/>
          <p:cNvSpPr txBox="1">
            <a:spLocks noGrp="1"/>
          </p:cNvSpPr>
          <p:nvPr>
            <p:ph type="ctrTitle"/>
          </p:nvPr>
        </p:nvSpPr>
        <p:spPr>
          <a:xfrm>
            <a:off x="2209800" y="3290888"/>
            <a:ext cx="7772400" cy="12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https://agora.xtec.cat/fpdual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gestiofpdual.educacio@gencat.cat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de00569634_0_5"/>
          <p:cNvSpPr txBox="1">
            <a:spLocks noGrp="1"/>
          </p:cNvSpPr>
          <p:nvPr>
            <p:ph type="title"/>
          </p:nvPr>
        </p:nvSpPr>
        <p:spPr>
          <a:xfrm>
            <a:off x="623888" y="573088"/>
            <a:ext cx="112809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BONES PRÀCTIQUES</a:t>
            </a:r>
            <a:endParaRPr/>
          </a:p>
        </p:txBody>
      </p:sp>
      <p:sp>
        <p:nvSpPr>
          <p:cNvPr id="238" name="Google Shape;238;gde00569634_0_5"/>
          <p:cNvSpPr txBox="1">
            <a:spLocks noGrp="1"/>
          </p:cNvSpPr>
          <p:nvPr>
            <p:ph type="body" idx="1"/>
          </p:nvPr>
        </p:nvSpPr>
        <p:spPr>
          <a:xfrm>
            <a:off x="623875" y="2059201"/>
            <a:ext cx="11136600" cy="12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s-ES" sz="1600" b="1"/>
              <a:t>INSTITUT ESTEVE TERRADAS</a:t>
            </a:r>
            <a:endParaRPr sz="16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1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b="1">
                <a:solidFill>
                  <a:srgbClr val="222222"/>
                </a:solidFill>
                <a:highlight>
                  <a:srgbClr val="FFFFFF"/>
                </a:highlight>
              </a:rPr>
              <a:t>L'acció tutorial del centre, clau per l'èxit de la Dual en cicles de GM</a:t>
            </a:r>
            <a:endParaRPr sz="2000" b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39" name="Google Shape;239;gde00569634_0_5"/>
          <p:cNvSpPr txBox="1">
            <a:spLocks noGrp="1"/>
          </p:cNvSpPr>
          <p:nvPr>
            <p:ph type="body" idx="2"/>
          </p:nvPr>
        </p:nvSpPr>
        <p:spPr>
          <a:xfrm>
            <a:off x="623887" y="1268413"/>
            <a:ext cx="112800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s-ES"/>
              <a:t>BAIX LLOBREGAT</a:t>
            </a:r>
            <a:endParaRPr/>
          </a:p>
        </p:txBody>
      </p:sp>
      <p:sp>
        <p:nvSpPr>
          <p:cNvPr id="240" name="Google Shape;240;gde00569634_0_5"/>
          <p:cNvSpPr txBox="1">
            <a:spLocks noGrp="1"/>
          </p:cNvSpPr>
          <p:nvPr>
            <p:ph type="body" idx="2"/>
          </p:nvPr>
        </p:nvSpPr>
        <p:spPr>
          <a:xfrm>
            <a:off x="456012" y="4112688"/>
            <a:ext cx="112800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s-ES"/>
              <a:t>CONSORCI D’EDUCACIÓ DE BARCELONA</a:t>
            </a:r>
            <a:endParaRPr/>
          </a:p>
        </p:txBody>
      </p:sp>
      <p:sp>
        <p:nvSpPr>
          <p:cNvPr id="241" name="Google Shape;241;gde00569634_0_5"/>
          <p:cNvSpPr txBox="1">
            <a:spLocks noGrp="1"/>
          </p:cNvSpPr>
          <p:nvPr>
            <p:ph type="body" idx="2"/>
          </p:nvPr>
        </p:nvSpPr>
        <p:spPr>
          <a:xfrm>
            <a:off x="552187" y="3214788"/>
            <a:ext cx="112800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s-ES"/>
              <a:t>CATALUNYA CENTRAL (3)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e1a726615e_0_0"/>
          <p:cNvSpPr txBox="1">
            <a:spLocks noGrp="1"/>
          </p:cNvSpPr>
          <p:nvPr>
            <p:ph type="title"/>
          </p:nvPr>
        </p:nvSpPr>
        <p:spPr>
          <a:xfrm>
            <a:off x="623888" y="573088"/>
            <a:ext cx="112809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BONES PRÀCTIQUES</a:t>
            </a:r>
            <a:endParaRPr/>
          </a:p>
        </p:txBody>
      </p:sp>
      <p:sp>
        <p:nvSpPr>
          <p:cNvPr id="248" name="Google Shape;248;ge1a726615e_0_0"/>
          <p:cNvSpPr txBox="1">
            <a:spLocks noGrp="1"/>
          </p:cNvSpPr>
          <p:nvPr>
            <p:ph type="body" idx="1"/>
          </p:nvPr>
        </p:nvSpPr>
        <p:spPr>
          <a:xfrm>
            <a:off x="623875" y="2059201"/>
            <a:ext cx="11136600" cy="12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s-ES" sz="1600" b="1"/>
              <a:t>INSTITUT DE RONDA</a:t>
            </a:r>
            <a:endParaRPr sz="16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1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b="1">
                <a:solidFill>
                  <a:srgbClr val="222222"/>
                </a:solidFill>
                <a:highlight>
                  <a:srgbClr val="FFFFFF"/>
                </a:highlight>
              </a:rPr>
              <a:t>col·laboració ICS</a:t>
            </a:r>
            <a:endParaRPr sz="2000" b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49" name="Google Shape;249;ge1a726615e_0_0"/>
          <p:cNvSpPr txBox="1">
            <a:spLocks noGrp="1"/>
          </p:cNvSpPr>
          <p:nvPr>
            <p:ph type="body" idx="2"/>
          </p:nvPr>
        </p:nvSpPr>
        <p:spPr>
          <a:xfrm>
            <a:off x="623887" y="1268413"/>
            <a:ext cx="112800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s-ES"/>
              <a:t>LLEIDA</a:t>
            </a:r>
            <a:endParaRPr/>
          </a:p>
        </p:txBody>
      </p:sp>
      <p:sp>
        <p:nvSpPr>
          <p:cNvPr id="250" name="Google Shape;250;ge1a726615e_0_0"/>
          <p:cNvSpPr txBox="1">
            <a:spLocks noGrp="1"/>
          </p:cNvSpPr>
          <p:nvPr>
            <p:ph type="body" idx="1"/>
          </p:nvPr>
        </p:nvSpPr>
        <p:spPr>
          <a:xfrm>
            <a:off x="623875" y="3793051"/>
            <a:ext cx="11136600" cy="12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s-ES" sz="1600" b="1"/>
              <a:t>INSTITUT COMTE DE RIUS</a:t>
            </a:r>
            <a:endParaRPr sz="16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1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b="1">
                <a:solidFill>
                  <a:srgbClr val="222222"/>
                </a:solidFill>
                <a:highlight>
                  <a:srgbClr val="FFFFFF"/>
                </a:highlight>
              </a:rPr>
              <a:t>col·laboració empresa EMATSA</a:t>
            </a:r>
            <a:endParaRPr sz="2000" b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51" name="Google Shape;251;ge1a726615e_0_0"/>
          <p:cNvSpPr txBox="1">
            <a:spLocks noGrp="1"/>
          </p:cNvSpPr>
          <p:nvPr>
            <p:ph type="body" idx="2"/>
          </p:nvPr>
        </p:nvSpPr>
        <p:spPr>
          <a:xfrm>
            <a:off x="552187" y="3214788"/>
            <a:ext cx="112800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s-ES"/>
              <a:t>TARRAGONA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de0056963e_0_0"/>
          <p:cNvSpPr txBox="1">
            <a:spLocks noGrp="1"/>
          </p:cNvSpPr>
          <p:nvPr>
            <p:ph type="title"/>
          </p:nvPr>
        </p:nvSpPr>
        <p:spPr>
          <a:xfrm>
            <a:off x="623888" y="573088"/>
            <a:ext cx="112809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BONES PRÀCTIQUES</a:t>
            </a:r>
            <a:endParaRPr/>
          </a:p>
        </p:txBody>
      </p:sp>
      <p:sp>
        <p:nvSpPr>
          <p:cNvPr id="258" name="Google Shape;258;gde0056963e_0_0"/>
          <p:cNvSpPr txBox="1">
            <a:spLocks noGrp="1"/>
          </p:cNvSpPr>
          <p:nvPr>
            <p:ph type="body" idx="1"/>
          </p:nvPr>
        </p:nvSpPr>
        <p:spPr>
          <a:xfrm>
            <a:off x="623875" y="2059201"/>
            <a:ext cx="111366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s-ES" sz="1600" b="1"/>
              <a:t>INSTITUT DE L’EBRE</a:t>
            </a:r>
            <a:endParaRPr sz="1500" b="1" i="1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59" name="Google Shape;259;gde0056963e_0_0"/>
          <p:cNvSpPr txBox="1">
            <a:spLocks noGrp="1"/>
          </p:cNvSpPr>
          <p:nvPr>
            <p:ph type="body" idx="2"/>
          </p:nvPr>
        </p:nvSpPr>
        <p:spPr>
          <a:xfrm>
            <a:off x="623887" y="1268413"/>
            <a:ext cx="112800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s-ES"/>
              <a:t>TERRES DE L’EBRE</a:t>
            </a:r>
            <a:endParaRPr/>
          </a:p>
        </p:txBody>
      </p:sp>
      <p:sp>
        <p:nvSpPr>
          <p:cNvPr id="260" name="Google Shape;260;gde0056963e_0_0"/>
          <p:cNvSpPr txBox="1">
            <a:spLocks noGrp="1"/>
          </p:cNvSpPr>
          <p:nvPr>
            <p:ph type="body" idx="1"/>
          </p:nvPr>
        </p:nvSpPr>
        <p:spPr>
          <a:xfrm>
            <a:off x="527700" y="3987326"/>
            <a:ext cx="11136600" cy="12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900" b="1">
                <a:solidFill>
                  <a:srgbClr val="222222"/>
                </a:solidFill>
                <a:highlight>
                  <a:srgbClr val="FFFFFF"/>
                </a:highlight>
              </a:rPr>
              <a:t>MIMO WORK MARKET, fira d'empreses per la selecció d'alumnat en pràctiques</a:t>
            </a:r>
            <a:r>
              <a:rPr lang="es-ES" sz="1100" b="1">
                <a:solidFill>
                  <a:srgbClr val="222222"/>
                </a:solidFill>
                <a:highlight>
                  <a:srgbClr val="FFFFFF"/>
                </a:highlight>
              </a:rPr>
              <a:t>.</a:t>
            </a:r>
            <a:endParaRPr sz="1100" b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61" name="Google Shape;261;gde0056963e_0_0"/>
          <p:cNvSpPr txBox="1">
            <a:spLocks noGrp="1"/>
          </p:cNvSpPr>
          <p:nvPr>
            <p:ph type="body" idx="2"/>
          </p:nvPr>
        </p:nvSpPr>
        <p:spPr>
          <a:xfrm>
            <a:off x="552187" y="3286188"/>
            <a:ext cx="112800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s-ES"/>
              <a:t>VALLES OCCIDENTAL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>
            <a:spLocks noGrp="1"/>
          </p:cNvSpPr>
          <p:nvPr>
            <p:ph type="title"/>
          </p:nvPr>
        </p:nvSpPr>
        <p:spPr>
          <a:xfrm>
            <a:off x="623888" y="573088"/>
            <a:ext cx="11280775" cy="50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Índex</a:t>
            </a:r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body" idx="1"/>
          </p:nvPr>
        </p:nvSpPr>
        <p:spPr>
          <a:xfrm>
            <a:off x="3062843" y="2105125"/>
            <a:ext cx="6402900" cy="3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01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AutoNum type="arabicPeriod"/>
            </a:pPr>
            <a:r>
              <a:rPr lang="es-ES" sz="2200"/>
              <a:t>Lliurament de Premis DUALIZA.</a:t>
            </a:r>
            <a:endParaRPr sz="2200"/>
          </a:p>
          <a:p>
            <a:pPr marL="514350" lvl="0" indent="-501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es-ES" sz="2200"/>
              <a:t>Valoració curs 2020-2021</a:t>
            </a:r>
            <a:endParaRPr sz="2200"/>
          </a:p>
          <a:p>
            <a:pPr marL="514350" lvl="0" indent="-501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AutoNum type="arabicPeriod"/>
            </a:pPr>
            <a:r>
              <a:rPr lang="es-ES" sz="2200">
                <a:solidFill>
                  <a:srgbClr val="000000"/>
                </a:solidFill>
              </a:rPr>
              <a:t>Normativa FCT - Dual curs 2021-2022.</a:t>
            </a:r>
            <a:endParaRPr sz="2200" b="1">
              <a:solidFill>
                <a:srgbClr val="000000"/>
              </a:solidFill>
            </a:endParaRPr>
          </a:p>
          <a:p>
            <a:pPr marL="514350" lvl="0" indent="-501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AutoNum type="arabicPeriod"/>
            </a:pPr>
            <a:r>
              <a:rPr lang="es-ES" sz="2200">
                <a:solidFill>
                  <a:srgbClr val="000000"/>
                </a:solidFill>
              </a:rPr>
              <a:t>Objectius curs 2021-2022.</a:t>
            </a:r>
            <a:endParaRPr sz="2200">
              <a:solidFill>
                <a:srgbClr val="000000"/>
              </a:solidFill>
            </a:endParaRPr>
          </a:p>
          <a:p>
            <a:pPr marL="514350" lvl="0" indent="-501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AutoNum type="arabicPeriod"/>
            </a:pPr>
            <a:r>
              <a:rPr lang="es-ES" sz="2200">
                <a:solidFill>
                  <a:srgbClr val="000000"/>
                </a:solidFill>
              </a:rPr>
              <a:t>Cloenda per servei territorial.</a:t>
            </a:r>
            <a:endParaRPr sz="2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dfb97b4f61_1_7"/>
          <p:cNvSpPr txBox="1"/>
          <p:nvPr/>
        </p:nvSpPr>
        <p:spPr>
          <a:xfrm>
            <a:off x="806950" y="2366750"/>
            <a:ext cx="105336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sz="3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1.- Lliurament de Premis Dualiza</a:t>
            </a:r>
            <a:endParaRPr sz="36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dd21db3e3c_0_7"/>
          <p:cNvSpPr txBox="1">
            <a:spLocks noGrp="1"/>
          </p:cNvSpPr>
          <p:nvPr>
            <p:ph type="title"/>
          </p:nvPr>
        </p:nvSpPr>
        <p:spPr>
          <a:xfrm>
            <a:off x="623888" y="573088"/>
            <a:ext cx="112809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1.- Lliurament de Premis Dualiza</a:t>
            </a:r>
            <a:endParaRPr/>
          </a:p>
        </p:txBody>
      </p:sp>
      <p:sp>
        <p:nvSpPr>
          <p:cNvPr id="68" name="Google Shape;68;gdd21db3e3c_0_7"/>
          <p:cNvSpPr txBox="1">
            <a:spLocks noGrp="1"/>
          </p:cNvSpPr>
          <p:nvPr>
            <p:ph type="body" idx="1"/>
          </p:nvPr>
        </p:nvSpPr>
        <p:spPr>
          <a:xfrm>
            <a:off x="267825" y="1180400"/>
            <a:ext cx="11136600" cy="49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s-ES" sz="2700"/>
              <a:t> </a:t>
            </a:r>
            <a:r>
              <a:rPr lang="es-ES" sz="2000" b="1"/>
              <a:t>2a edició a la Millor Campanya FP Dual: </a:t>
            </a:r>
            <a:endParaRPr sz="2000" b="1"/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Arial"/>
              <a:buChar char="●"/>
            </a:pPr>
            <a:r>
              <a:rPr lang="es-ES" sz="2000">
                <a:solidFill>
                  <a:srgbClr val="222222"/>
                </a:solidFill>
                <a:highlight>
                  <a:srgbClr val="FFFFFF"/>
                </a:highlight>
              </a:rPr>
              <a:t>1r premi INS Premià de Mar (Fem Dual, som Dual)</a:t>
            </a: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Arial"/>
              <a:buChar char="●"/>
            </a:pPr>
            <a:r>
              <a:rPr lang="es-ES" sz="2000">
                <a:solidFill>
                  <a:srgbClr val="222222"/>
                </a:solidFill>
                <a:highlight>
                  <a:srgbClr val="FFFFFF"/>
                </a:highlight>
              </a:rPr>
              <a:t>2n premi l’INS Caparrella de Lleida (Dissenyem futurs amb l’experiència)</a:t>
            </a: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Arial"/>
              <a:buChar char="●"/>
            </a:pPr>
            <a:r>
              <a:rPr lang="es-ES" sz="2000">
                <a:solidFill>
                  <a:srgbClr val="222222"/>
                </a:solidFill>
                <a:highlight>
                  <a:srgbClr val="FFFFFF"/>
                </a:highlight>
              </a:rPr>
              <a:t>3r premi Ramar FP (Fes-te Dual)</a:t>
            </a: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 b="1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s-ES" sz="2000" b="1"/>
              <a:t>Beques SANEC Catalunya</a:t>
            </a:r>
            <a:r>
              <a:rPr lang="es-ES" sz="2000"/>
              <a:t> entitats col·laboradores de l’INS Bonanova de Barcelona: 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s-ES" sz="2000"/>
              <a:t>Imatge Mèdica Intercentres S.L per SAI0 (CFGS Imatge per al Diagnòstic i Medicina Nuclear) </a:t>
            </a:r>
            <a:r>
              <a:rPr lang="es-ES" sz="190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s-ES" sz="2000">
                <a:solidFill>
                  <a:srgbClr val="222222"/>
                </a:solidFill>
                <a:highlight>
                  <a:srgbClr val="FFFFFF"/>
                </a:highlight>
              </a:rPr>
              <a:t>4 alumnes d’Imatge per al diagnòstic i medicina nuclear.</a:t>
            </a:r>
            <a:endParaRPr sz="28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s-ES" sz="2000"/>
              <a:t>Consorci Mar Parc de Salut de Barcelona per SAC0 (CFGS Anatomia Patològica i Citodiagnòstic) 2 alumnes d’anatomia patològica i citodiagnòstic.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2000" b="1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s-ES" sz="2000" b="1"/>
              <a:t>Certificació d’excel·lència empreses col·laboradores en dual. </a:t>
            </a:r>
            <a:r>
              <a:rPr lang="es-ES" sz="2000"/>
              <a:t>En el marc jornades qualitat</a:t>
            </a:r>
            <a:endParaRPr sz="3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64122eda1_1_0"/>
          <p:cNvSpPr txBox="1"/>
          <p:nvPr/>
        </p:nvSpPr>
        <p:spPr>
          <a:xfrm>
            <a:off x="806950" y="2366750"/>
            <a:ext cx="10533600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sz="36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2.- </a:t>
            </a:r>
            <a:r>
              <a:rPr lang="ca-ES" sz="36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Valoració curs 2020-2021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ca-ES" sz="3600" b="1" i="0" u="none" strike="noStrike" cap="none" dirty="0" smtClean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a-ES" sz="36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Memòries fins el 30 de juny de 2021</a:t>
            </a:r>
            <a:endParaRPr lang="ca-ES" sz="36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e0149fde88_0_1"/>
          <p:cNvSpPr txBox="1">
            <a:spLocks noGrp="1"/>
          </p:cNvSpPr>
          <p:nvPr>
            <p:ph type="title"/>
          </p:nvPr>
        </p:nvSpPr>
        <p:spPr>
          <a:xfrm>
            <a:off x="623888" y="573088"/>
            <a:ext cx="112809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2.- Valoració Curs 2020-2021</a:t>
            </a:r>
            <a:endParaRPr/>
          </a:p>
        </p:txBody>
      </p:sp>
      <p:sp>
        <p:nvSpPr>
          <p:cNvPr id="81" name="Google Shape;81;ge0149fde88_0_1"/>
          <p:cNvSpPr txBox="1">
            <a:spLocks noGrp="1"/>
          </p:cNvSpPr>
          <p:nvPr>
            <p:ph type="body" idx="1"/>
          </p:nvPr>
        </p:nvSpPr>
        <p:spPr>
          <a:xfrm>
            <a:off x="623887" y="2059201"/>
            <a:ext cx="11136600" cy="4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3100"/>
          </a:p>
        </p:txBody>
      </p:sp>
      <p:graphicFrame>
        <p:nvGraphicFramePr>
          <p:cNvPr id="82" name="Google Shape;82;ge0149fde88_0_1"/>
          <p:cNvGraphicFramePr/>
          <p:nvPr/>
        </p:nvGraphicFramePr>
        <p:xfrm>
          <a:off x="623875" y="1328425"/>
          <a:ext cx="10180225" cy="4901790"/>
        </p:xfrm>
        <a:graphic>
          <a:graphicData uri="http://schemas.openxmlformats.org/drawingml/2006/table">
            <a:tbl>
              <a:tblPr>
                <a:noFill/>
                <a:tableStyleId>{1AEF123A-90A4-4711-9FD0-8355D59D4E40}</a:tableStyleId>
              </a:tblPr>
              <a:tblGrid>
                <a:gridCol w="345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8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7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s-ES" sz="2200" b="1" u="none" strike="noStrike" cap="none"/>
                        <a:t>14/06/2020</a:t>
                      </a:r>
                      <a:endParaRPr sz="22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s-ES" sz="2200" b="1" u="none" strike="noStrike" cap="none"/>
                        <a:t>14/06/2021</a:t>
                      </a:r>
                      <a:endParaRPr sz="2200" b="1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ES" sz="1900" b="1" u="none" strike="noStrike" cap="none"/>
                        <a:t>CENTRES DUAL</a:t>
                      </a:r>
                      <a:endParaRPr sz="19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b="1" u="none" strike="noStrike" cap="none"/>
                        <a:t>295</a:t>
                      </a:r>
                      <a:endParaRPr sz="2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b="1" u="none" strike="noStrike" cap="none"/>
                        <a:t>316</a:t>
                      </a:r>
                      <a:endParaRPr sz="2400" b="1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ES" sz="1900" b="1" u="none" strike="noStrike" cap="none"/>
                        <a:t>MITJANA GRAU DE SATISFACCIÓ</a:t>
                      </a:r>
                      <a:endParaRPr sz="19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2400" b="1" u="none" strike="noStrike" cap="none">
                          <a:solidFill>
                            <a:schemeClr val="dk1"/>
                          </a:solidFill>
                        </a:rPr>
                        <a:t>8,74</a:t>
                      </a:r>
                      <a:endParaRPr sz="15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b="1" u="none" strike="noStrike" cap="none"/>
                        <a:t>8,76</a:t>
                      </a:r>
                      <a:endParaRPr sz="2400" b="1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ES" sz="1900" b="1" u="none" strike="noStrike" cap="none"/>
                        <a:t>ALUMNES DUAL </a:t>
                      </a:r>
                      <a:endParaRPr sz="19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b="1" u="none" strike="noStrike" cap="none"/>
                        <a:t>5.581</a:t>
                      </a:r>
                      <a:endParaRPr sz="2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b="1" u="none" strike="noStrike" cap="none"/>
                        <a:t>5.829</a:t>
                      </a:r>
                      <a:endParaRPr sz="2400" b="1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ES" sz="1900" b="1" u="none" strike="noStrike" cap="none"/>
                        <a:t>ALUMNES FCT , FP, ARTS PLÀSTIQUES, ESPORTIUS I PFI, FINS EL 13-06</a:t>
                      </a:r>
                      <a:endParaRPr sz="19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b="1" u="none" strike="noStrike" cap="none"/>
                        <a:t>41.457</a:t>
                      </a:r>
                      <a:endParaRPr sz="2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b="1" u="none" strike="noStrike" cap="none"/>
                        <a:t>62.565</a:t>
                      </a:r>
                      <a:endParaRPr sz="2400" b="1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ES" sz="1900" b="1" u="none" strike="noStrike" cap="none"/>
                        <a:t>MITJANA GRAU DE COMPLIMENT OBJECTIUS </a:t>
                      </a:r>
                      <a:endParaRPr sz="19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b="1" u="none" strike="noStrike" cap="none"/>
                        <a:t>80%</a:t>
                      </a:r>
                      <a:endParaRPr sz="2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b="1" u="none" strike="noStrike" cap="none"/>
                        <a:t>64,75%</a:t>
                      </a:r>
                      <a:endParaRPr sz="24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b="1" u="none" strike="noStrike" cap="none"/>
                        <a:t> </a:t>
                      </a:r>
                      <a:endParaRPr sz="2400" b="1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fd4d7b454_0_0"/>
          <p:cNvSpPr txBox="1">
            <a:spLocks noGrp="1"/>
          </p:cNvSpPr>
          <p:nvPr>
            <p:ph type="title"/>
          </p:nvPr>
        </p:nvSpPr>
        <p:spPr>
          <a:xfrm>
            <a:off x="623888" y="573088"/>
            <a:ext cx="112809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3.- Evolució Dual</a:t>
            </a:r>
            <a:endParaRPr/>
          </a:p>
        </p:txBody>
      </p:sp>
      <p:graphicFrame>
        <p:nvGraphicFramePr>
          <p:cNvPr id="109" name="Google Shape;109;gdfd4d7b454_0_0"/>
          <p:cNvGraphicFramePr/>
          <p:nvPr/>
        </p:nvGraphicFramePr>
        <p:xfrm>
          <a:off x="623875" y="1328425"/>
          <a:ext cx="10180225" cy="5211485"/>
        </p:xfrm>
        <a:graphic>
          <a:graphicData uri="http://schemas.openxmlformats.org/drawingml/2006/table">
            <a:tbl>
              <a:tblPr>
                <a:noFill/>
                <a:tableStyleId>{1AEF123A-90A4-4711-9FD0-8355D59D4E40}</a:tableStyleId>
              </a:tblPr>
              <a:tblGrid>
                <a:gridCol w="387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5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1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2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7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s-ES" sz="2200" b="1" u="none" strike="noStrike" cap="none"/>
                        <a:t>2017-18</a:t>
                      </a:r>
                      <a:endParaRPr sz="22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s-ES" sz="2200" b="1" u="none" strike="noStrike" cap="none"/>
                        <a:t>2018-19</a:t>
                      </a:r>
                      <a:endParaRPr sz="22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s-ES" sz="2200" b="1" u="none" strike="noStrike" cap="none"/>
                        <a:t>2019-20</a:t>
                      </a:r>
                      <a:endParaRPr sz="22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s-ES" sz="2200" b="1" u="none" strike="noStrike" cap="none"/>
                        <a:t>2020-21</a:t>
                      </a:r>
                      <a:endParaRPr sz="2200" b="1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ES" sz="1900" b="1" u="none" strike="noStrike" cap="none"/>
                        <a:t>CENTRES DUAL</a:t>
                      </a:r>
                      <a:endParaRPr sz="19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b="1" u="none" strike="noStrike" cap="none"/>
                        <a:t>239</a:t>
                      </a:r>
                      <a:endParaRPr sz="2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b="1" u="none" strike="noStrike" cap="none"/>
                        <a:t>269</a:t>
                      </a:r>
                      <a:endParaRPr sz="2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b="1" u="none" strike="noStrike" cap="none"/>
                        <a:t>295</a:t>
                      </a:r>
                      <a:endParaRPr sz="2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b="1" u="none" strike="noStrike" cap="none"/>
                        <a:t>316</a:t>
                      </a:r>
                      <a:endParaRPr sz="2400" b="1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ES" sz="1900" b="1" u="none" strike="noStrike" cap="none"/>
                        <a:t>PROJECTES DUAL</a:t>
                      </a:r>
                      <a:endParaRPr sz="19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2400" b="1" u="none" strike="noStrike" cap="none">
                          <a:solidFill>
                            <a:schemeClr val="dk1"/>
                          </a:solidFill>
                        </a:rPr>
                        <a:t>679</a:t>
                      </a:r>
                      <a:endParaRPr sz="15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b="1" u="none" strike="noStrike" cap="none">
                          <a:solidFill>
                            <a:schemeClr val="dk1"/>
                          </a:solidFill>
                        </a:rPr>
                        <a:t>817</a:t>
                      </a:r>
                      <a:endParaRPr sz="15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b="1" u="none" strike="noStrike" cap="none">
                          <a:solidFill>
                            <a:schemeClr val="dk1"/>
                          </a:solidFill>
                        </a:rPr>
                        <a:t>1065</a:t>
                      </a:r>
                      <a:endParaRPr sz="15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b="1" u="none" strike="noStrike" cap="none">
                          <a:solidFill>
                            <a:schemeClr val="dk1"/>
                          </a:solidFill>
                        </a:rPr>
                        <a:t>1251</a:t>
                      </a:r>
                      <a:endParaRPr sz="1500" b="1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ES" sz="1900" b="1" u="none" strike="noStrike" cap="none"/>
                        <a:t>ALUMNES DUAL </a:t>
                      </a:r>
                      <a:endParaRPr sz="19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b="1" u="none" strike="noStrike" cap="none"/>
                        <a:t>5.068</a:t>
                      </a:r>
                      <a:endParaRPr sz="2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b="1" u="none" strike="noStrike" cap="none"/>
                        <a:t>7.737</a:t>
                      </a:r>
                      <a:endParaRPr sz="2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2400" b="1" u="none" strike="noStrike" cap="none">
                          <a:solidFill>
                            <a:schemeClr val="dk1"/>
                          </a:solidFill>
                        </a:rPr>
                        <a:t>6.189</a:t>
                      </a:r>
                      <a:endParaRPr sz="2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2400" b="1" u="none" strike="noStrike" cap="none">
                          <a:solidFill>
                            <a:schemeClr val="dk1"/>
                          </a:solidFill>
                        </a:rPr>
                        <a:t>5.829</a:t>
                      </a:r>
                      <a:endParaRPr sz="2400" b="1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5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ES" sz="1900" b="1" u="none" strike="noStrike" cap="none"/>
                        <a:t>TÍTOLS</a:t>
                      </a:r>
                      <a:endParaRPr sz="19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b="1" u="none" strike="noStrike" cap="none"/>
                        <a:t>116</a:t>
                      </a:r>
                      <a:endParaRPr sz="2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b="1" u="none" strike="noStrike" cap="none"/>
                        <a:t>125</a:t>
                      </a:r>
                      <a:endParaRPr sz="2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b="1" u="none" strike="noStrike" cap="none"/>
                        <a:t>139</a:t>
                      </a:r>
                      <a:endParaRPr sz="2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b="1" u="none" strike="noStrike" cap="none"/>
                        <a:t>150</a:t>
                      </a:r>
                      <a:endParaRPr sz="2400" b="1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7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ES" sz="1900" b="1" u="none" strike="noStrike" cap="none"/>
                        <a:t>% ESTADES AMB CONTRACTE</a:t>
                      </a:r>
                      <a:endParaRPr sz="19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b="1" u="none" strike="noStrike" cap="none"/>
                        <a:t>7,83%</a:t>
                      </a:r>
                      <a:endParaRPr sz="2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b="1" u="none" strike="noStrike" cap="none"/>
                        <a:t>7,25%</a:t>
                      </a:r>
                      <a:endParaRPr sz="24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b="1" u="none" strike="noStrike" cap="none"/>
                        <a:t> </a:t>
                      </a:r>
                      <a:endParaRPr sz="2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b="1" u="none" strike="noStrike" cap="none"/>
                        <a:t>7,77%</a:t>
                      </a:r>
                      <a:endParaRPr sz="2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b="1" u="none" strike="noStrike" cap="none"/>
                        <a:t>6,91%</a:t>
                      </a:r>
                      <a:endParaRPr sz="2400" b="1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ES" sz="1900" b="1" u="none" strike="noStrike" cap="none"/>
                        <a:t>INSERCIÓ LABORAL</a:t>
                      </a:r>
                      <a:endParaRPr sz="19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b="1" u="none" strike="noStrike" cap="none"/>
                        <a:t>68,57%</a:t>
                      </a:r>
                      <a:endParaRPr sz="2400" b="1" u="none" strike="noStrike" cap="none"/>
                    </a:p>
                  </a:txBody>
                  <a:tcPr marL="91425" marR="91425" marT="91425" marB="91425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ES" sz="1700" b="1" u="none" strike="noStrike" cap="none"/>
                        <a:t>no presentat</a:t>
                      </a:r>
                      <a:endParaRPr sz="1700" b="1" u="none" strike="noStrike" cap="none"/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fb97b4f61_1_19"/>
          <p:cNvSpPr txBox="1">
            <a:spLocks noGrp="1"/>
          </p:cNvSpPr>
          <p:nvPr>
            <p:ph type="title"/>
          </p:nvPr>
        </p:nvSpPr>
        <p:spPr>
          <a:xfrm>
            <a:off x="536313" y="187713"/>
            <a:ext cx="112809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2.- Valoració Curs 2020-2021</a:t>
            </a:r>
            <a:endParaRPr/>
          </a:p>
        </p:txBody>
      </p:sp>
      <p:sp>
        <p:nvSpPr>
          <p:cNvPr id="89" name="Google Shape;89;gdfb97b4f61_1_19"/>
          <p:cNvSpPr txBox="1">
            <a:spLocks noGrp="1"/>
          </p:cNvSpPr>
          <p:nvPr>
            <p:ph type="body" idx="2"/>
          </p:nvPr>
        </p:nvSpPr>
        <p:spPr>
          <a:xfrm>
            <a:off x="658912" y="694113"/>
            <a:ext cx="112800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s-ES"/>
              <a:t>OBJECTIUS INICIALS I COMPLIMENT</a:t>
            </a:r>
            <a:endParaRPr/>
          </a:p>
        </p:txBody>
      </p:sp>
      <p:sp>
        <p:nvSpPr>
          <p:cNvPr id="90" name="Google Shape;90;gdfb97b4f61_1_19"/>
          <p:cNvSpPr txBox="1"/>
          <p:nvPr/>
        </p:nvSpPr>
        <p:spPr>
          <a:xfrm>
            <a:off x="294962" y="1360708"/>
            <a:ext cx="4449300" cy="969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ES" sz="1700" b="0" i="0" u="none" strike="noStrike" cap="none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LIMITACIÓ FONS ECONOMICS</a:t>
            </a:r>
            <a:endParaRPr sz="1700" b="0" i="0" u="none" strike="noStrike" cap="none" dirty="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700" b="0" i="0" u="none" strike="noStrike" cap="none" dirty="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ES" sz="1700" b="0" i="0" u="none" strike="noStrike" cap="none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GESTIÓ QBID CONVENIS</a:t>
            </a:r>
            <a:endParaRPr sz="1700" b="0" i="0" u="none" strike="noStrike" cap="none" dirty="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" name="Google Shape;91;gdfb97b4f61_1_19"/>
          <p:cNvGrpSpPr/>
          <p:nvPr/>
        </p:nvGrpSpPr>
        <p:grpSpPr>
          <a:xfrm>
            <a:off x="5431685" y="2818875"/>
            <a:ext cx="6664714" cy="3726687"/>
            <a:chOff x="1083025" y="2246327"/>
            <a:chExt cx="1879343" cy="1449904"/>
          </a:xfrm>
        </p:grpSpPr>
        <p:sp>
          <p:nvSpPr>
            <p:cNvPr id="92" name="Google Shape;92;gdfb97b4f61_1_19"/>
            <p:cNvSpPr txBox="1"/>
            <p:nvPr/>
          </p:nvSpPr>
          <p:spPr>
            <a:xfrm>
              <a:off x="1112994" y="2654630"/>
              <a:ext cx="1804800" cy="1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ES" sz="2000" b="1" i="0" u="none" strike="noStrike" cap="none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QUALITAT I CONSOLIDACIÓ DUAL</a:t>
              </a:r>
              <a:endParaRPr sz="2000" b="1" i="0" u="none" strike="noStrike" cap="none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" name="Google Shape;93;gdfb97b4f61_1_19"/>
            <p:cNvSpPr txBox="1"/>
            <p:nvPr/>
          </p:nvSpPr>
          <p:spPr>
            <a:xfrm>
              <a:off x="1083025" y="2835831"/>
              <a:ext cx="18348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s-ES" sz="1700" b="0" i="0" u="none" strike="noStrike" cap="none" dirty="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XARXA D’EMPRESES. CREACIÓ</a:t>
              </a:r>
              <a:endParaRPr sz="1700" b="0" i="0" u="none" strike="noStrike" cap="none" dirty="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210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s-ES" sz="1700" b="0" i="0" u="none" strike="noStrike" cap="none" dirty="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MANTENIMENT EQUIP DE PROSPECTORS</a:t>
              </a:r>
              <a:endParaRPr sz="1700" b="0" i="0" u="none" strike="noStrike" cap="none" dirty="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210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s-ES" sz="1700" b="0" i="0" u="none" strike="noStrike" cap="none" dirty="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EQUIP DE MILLORA TUTORS DE CENTRE</a:t>
              </a:r>
              <a:endParaRPr sz="1700" b="0" i="0" u="none" strike="noStrike" cap="none" dirty="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210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s-ES" sz="1700" b="0" i="0" u="none" strike="noStrike" cap="none" dirty="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CERTIFICAT DE QUALITAT DE LES EMPRESES</a:t>
              </a:r>
              <a:endParaRPr sz="1700" b="0" i="0" u="none" strike="noStrike" cap="none" dirty="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2100"/>
                </a:spcBef>
                <a:spcAft>
                  <a:spcPts val="210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endParaRPr sz="1700" b="0" i="0" u="none" strike="noStrike" cap="none" dirty="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" name="Google Shape;94;gdfb97b4f61_1_19"/>
            <p:cNvSpPr/>
            <p:nvPr/>
          </p:nvSpPr>
          <p:spPr>
            <a:xfrm flipH="1">
              <a:off x="1212915" y="2246327"/>
              <a:ext cx="1721100" cy="143400"/>
            </a:xfrm>
            <a:prstGeom prst="parallelogram">
              <a:avLst>
                <a:gd name="adj" fmla="val 96952"/>
              </a:avLst>
            </a:prstGeom>
            <a:solidFill>
              <a:srgbClr val="98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s-ES"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gdfb97b4f61_1_19"/>
            <p:cNvSpPr/>
            <p:nvPr/>
          </p:nvSpPr>
          <p:spPr>
            <a:xfrm>
              <a:off x="1184568" y="2412004"/>
              <a:ext cx="1777800" cy="143400"/>
            </a:xfrm>
            <a:prstGeom prst="parallelogram">
              <a:avLst>
                <a:gd name="adj" fmla="val 96952"/>
              </a:avLst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" name="Google Shape;96;gdfb97b4f61_1_19"/>
          <p:cNvSpPr txBox="1"/>
          <p:nvPr/>
        </p:nvSpPr>
        <p:spPr>
          <a:xfrm>
            <a:off x="5427345" y="1077454"/>
            <a:ext cx="6621600" cy="175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700" b="0" i="0" u="none" strike="noStrike" cap="none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CONSOLIDAR LA XARXA D’EMPRESES</a:t>
            </a:r>
            <a:endParaRPr sz="1700" b="0" i="0" u="none" strike="noStrike" cap="none" dirty="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700" b="0" i="0" u="none" strike="noStrike" cap="none" dirty="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700" b="0" i="0" u="none" strike="noStrike" cap="none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APROPAR MÉS ELS PROSPECTORS A NECESSITATS CENTRE</a:t>
            </a:r>
            <a:endParaRPr sz="1700" b="0" i="0" u="none" strike="noStrike" cap="none" dirty="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700" b="0" i="0" u="none" strike="noStrike" cap="none" dirty="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700" b="0" i="0" u="none" strike="noStrike" cap="none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RECONEIXEMENT A LA FUNCIÓ DEL TUTOR CENTRE</a:t>
            </a:r>
            <a:endParaRPr sz="1700" b="0" i="0" u="none" strike="noStrike" cap="none" dirty="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" name="Google Shape;97;gdfb97b4f61_1_19"/>
          <p:cNvGrpSpPr/>
          <p:nvPr/>
        </p:nvGrpSpPr>
        <p:grpSpPr>
          <a:xfrm>
            <a:off x="216450" y="434498"/>
            <a:ext cx="11180408" cy="6292562"/>
            <a:chOff x="1057676" y="999865"/>
            <a:chExt cx="3610076" cy="3430124"/>
          </a:xfrm>
        </p:grpSpPr>
        <p:sp>
          <p:nvSpPr>
            <p:cNvPr id="98" name="Google Shape;98;gdfb97b4f61_1_19"/>
            <p:cNvSpPr txBox="1"/>
            <p:nvPr/>
          </p:nvSpPr>
          <p:spPr>
            <a:xfrm>
              <a:off x="3158452" y="999865"/>
              <a:ext cx="15093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s-ES" sz="2200" b="1" i="0" u="none" strike="noStrike" cap="none" dirty="0" smtClean="0">
                  <a:solidFill>
                    <a:srgbClr val="980000"/>
                  </a:solidFill>
                  <a:latin typeface="Roboto"/>
                  <a:ea typeface="Roboto"/>
                  <a:cs typeface="Roboto"/>
                  <a:sym typeface="Roboto"/>
                </a:rPr>
                <a:t>2020-2021 </a:t>
              </a:r>
              <a:r>
                <a:rPr lang="es-ES" sz="2200" b="1" i="0" u="none" strike="noStrike" cap="none" dirty="0">
                  <a:solidFill>
                    <a:srgbClr val="980000"/>
                  </a:solidFill>
                  <a:latin typeface="Roboto"/>
                  <a:ea typeface="Roboto"/>
                  <a:cs typeface="Roboto"/>
                  <a:sym typeface="Roboto"/>
                </a:rPr>
                <a:t>CONTEXT PANDÈMIC</a:t>
              </a:r>
              <a:r>
                <a:rPr lang="es-ES" sz="2900" b="0" i="0" u="none" strike="noStrike" cap="none" dirty="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2900" b="0" i="0" u="none" strike="noStrike" cap="none" dirty="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" name="Google Shape;99;gdfb97b4f61_1_19"/>
            <p:cNvSpPr txBox="1"/>
            <p:nvPr/>
          </p:nvSpPr>
          <p:spPr>
            <a:xfrm>
              <a:off x="1057676" y="2741458"/>
              <a:ext cx="1885500" cy="37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ES" sz="2000" b="1" i="0" u="none" strike="noStrike" cap="none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VALOR AFEGIT SUPORT CENTRES</a:t>
              </a:r>
              <a:endParaRPr sz="2000" b="1" i="0" u="none" strike="noStrike" cap="none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" name="Google Shape;100;gdfb97b4f61_1_19"/>
            <p:cNvSpPr txBox="1"/>
            <p:nvPr/>
          </p:nvSpPr>
          <p:spPr>
            <a:xfrm>
              <a:off x="1057678" y="3119889"/>
              <a:ext cx="1885500" cy="131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s-ES" sz="1700" b="0" i="0" u="none" strike="noStrike" cap="none" dirty="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AMPLIA OFERTA FORMATIVA </a:t>
              </a:r>
              <a:endParaRPr sz="1700" b="0" i="0" u="none" strike="noStrike" cap="none" dirty="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210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s-ES" sz="1700" b="0" i="0" u="none" strike="noStrike" cap="none" dirty="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SUPORT ODISSEA - NODES</a:t>
              </a:r>
              <a:endParaRPr sz="1700" b="0" i="0" u="none" strike="noStrike" cap="none" dirty="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210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s-ES" sz="1700" b="0" i="0" u="none" strike="noStrike" cap="none" dirty="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IMPULS ECONÒMIC</a:t>
              </a:r>
              <a:endParaRPr sz="1700" b="0" i="0" u="none" strike="noStrike" cap="none" dirty="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210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s-ES" sz="1700" b="0" i="0" u="none" strike="noStrike" cap="none" dirty="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RESOLUCIÓ INNOVACIÓ</a:t>
              </a:r>
              <a:endParaRPr sz="1700" b="0" i="0" u="none" strike="noStrike" cap="none" dirty="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210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endParaRPr sz="1700" b="0" i="0" u="none" strike="noStrike" cap="none" dirty="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2100"/>
                </a:spcBef>
                <a:spcAft>
                  <a:spcPts val="210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endParaRPr sz="1700" b="0" i="0" u="none" strike="noStrike" cap="none" dirty="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1" name="Google Shape;101;gdfb97b4f61_1_19"/>
            <p:cNvSpPr/>
            <p:nvPr/>
          </p:nvSpPr>
          <p:spPr>
            <a:xfrm flipH="1">
              <a:off x="1083027" y="2306626"/>
              <a:ext cx="1834800" cy="209700"/>
            </a:xfrm>
            <a:prstGeom prst="parallelogram">
              <a:avLst>
                <a:gd name="adj" fmla="val 96952"/>
              </a:avLst>
            </a:prstGeom>
            <a:solidFill>
              <a:srgbClr val="98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s-ES"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gdfb97b4f61_1_19"/>
            <p:cNvSpPr/>
            <p:nvPr/>
          </p:nvSpPr>
          <p:spPr>
            <a:xfrm>
              <a:off x="1083024" y="2543708"/>
              <a:ext cx="1834800" cy="209700"/>
            </a:xfrm>
            <a:prstGeom prst="parallelogram">
              <a:avLst>
                <a:gd name="adj" fmla="val 96952"/>
              </a:avLst>
            </a:prstGeom>
            <a:solidFill>
              <a:srgbClr val="0B53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1081</Words>
  <Application>Microsoft Office PowerPoint</Application>
  <PresentationFormat>Pantalla panoràmica</PresentationFormat>
  <Paragraphs>216</Paragraphs>
  <Slides>26</Slides>
  <Notes>25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26</vt:i4>
      </vt:variant>
    </vt:vector>
  </HeadingPairs>
  <TitlesOfParts>
    <vt:vector size="31" baseType="lpstr">
      <vt:lpstr>Arial</vt:lpstr>
      <vt:lpstr>Noto Sans Symbols</vt:lpstr>
      <vt:lpstr>Calibri</vt:lpstr>
      <vt:lpstr>Roboto</vt:lpstr>
      <vt:lpstr>Tema de l'Office</vt:lpstr>
      <vt:lpstr>Presentació del PowerPoint</vt:lpstr>
      <vt:lpstr>Presentació del PowerPoint</vt:lpstr>
      <vt:lpstr>Índex</vt:lpstr>
      <vt:lpstr>Presentació del PowerPoint</vt:lpstr>
      <vt:lpstr>1.- Lliurament de Premis Dualiza</vt:lpstr>
      <vt:lpstr>Presentació del PowerPoint</vt:lpstr>
      <vt:lpstr>2.- Valoració Curs 2020-2021</vt:lpstr>
      <vt:lpstr>3.- Evolució Dual</vt:lpstr>
      <vt:lpstr>2.- Valoració Curs 2020-2021</vt:lpstr>
      <vt:lpstr>Presentació del PowerPoint</vt:lpstr>
      <vt:lpstr>3. Normativa FCT - Dual curs 2021-2022</vt:lpstr>
      <vt:lpstr>3. Normativa FCT - Dual curs 2021-2022</vt:lpstr>
      <vt:lpstr>Presentació del PowerPoint</vt:lpstr>
      <vt:lpstr>3. Normativa FCT - Dual curs 2021-2022</vt:lpstr>
      <vt:lpstr>3. Normativa FCT - Dual curs 2021-2022</vt:lpstr>
      <vt:lpstr>Presentació del PowerPoint</vt:lpstr>
      <vt:lpstr>OBJECTIU 1.- Introduir valor afegit en el suport a la Xarxa de Centres</vt:lpstr>
      <vt:lpstr>OBJECTIU 2.- Millorar la qualitat en el desenvolupament de les estades </vt:lpstr>
      <vt:lpstr>OBJECTIU 3.- Consolidar la FP Dual a Catalunya </vt:lpstr>
      <vt:lpstr>ORGANITZACIÓ UNITAT FCT-DUAL CURS 2021-2022</vt:lpstr>
      <vt:lpstr>Presentació del PowerPoint</vt:lpstr>
      <vt:lpstr>Presentació del PowerPoint</vt:lpstr>
      <vt:lpstr>https://agora.xtec.cat/fpdual gestiofpdual.educacio@gencat.cat </vt:lpstr>
      <vt:lpstr>BONES PRÀCTIQUES</vt:lpstr>
      <vt:lpstr>BONES PRÀCTIQUES</vt:lpstr>
      <vt:lpstr>BONES PRÀCTIQUES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.</dc:creator>
  <cp:lastModifiedBy>Caparros Martinez, M. del Carmen</cp:lastModifiedBy>
  <cp:revision>6</cp:revision>
  <dcterms:created xsi:type="dcterms:W3CDTF">2011-04-15T10:08:09Z</dcterms:created>
  <dcterms:modified xsi:type="dcterms:W3CDTF">2021-06-28T14:44:12Z</dcterms:modified>
</cp:coreProperties>
</file>