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797675" cy="9926625"/>
  <p:embeddedFontLst>
    <p:embeddedFont>
      <p:font typeface="Abril Fatface"/>
      <p:regular r:id="rId10"/>
    </p:embeddedFont>
    <p:embeddedFont>
      <p:font typeface="Baumans"/>
      <p:regular r:id="rId11"/>
    </p:embeddedFont>
    <p:embeddedFont>
      <p:font typeface="Comfortaa"/>
      <p:regular r:id="rId12"/>
      <p:bold r:id="rId13"/>
    </p:embeddedFon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iM6vE3diZDSLEAD8PN8+af1P8b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aumans-regular.fntdata"/><Relationship Id="rId10" Type="http://schemas.openxmlformats.org/officeDocument/2006/relationships/font" Target="fonts/AbrilFatface-regular.fntdata"/><Relationship Id="rId13" Type="http://schemas.openxmlformats.org/officeDocument/2006/relationships/font" Target="fonts/Comfortaa-bold.fntdata"/><Relationship Id="rId12" Type="http://schemas.openxmlformats.org/officeDocument/2006/relationships/font" Target="fonts/Comforta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a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508ec45fc_0_7:notes"/>
          <p:cNvSpPr txBox="1"/>
          <p:nvPr>
            <p:ph idx="1" type="body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1f508ec45fc_0_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ol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ol i text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ol vertical i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ol i objecte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ctes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çalera de la secció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omés títo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ingut amb l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tge amb l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5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60575" y="637225"/>
            <a:ext cx="10299300" cy="1106400"/>
          </a:xfrm>
          <a:prstGeom prst="rect">
            <a:avLst/>
          </a:prstGeom>
          <a:solidFill>
            <a:srgbClr val="FFD966"/>
          </a:solidFill>
          <a:ln cap="flat" cmpd="sng" w="762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ct val="100000"/>
              <a:buFont typeface="Baumans"/>
              <a:buNone/>
            </a:pPr>
            <a:r>
              <a:rPr lang="ca-ES">
                <a:solidFill>
                  <a:srgbClr val="7030A0"/>
                </a:solidFill>
                <a:latin typeface="Baumans"/>
                <a:ea typeface="Baumans"/>
                <a:cs typeface="Baumans"/>
                <a:sym typeface="Baumans"/>
              </a:rPr>
              <a:t>ENS VISITA: </a:t>
            </a:r>
            <a:r>
              <a:rPr lang="ca-ES" sz="4900">
                <a:solidFill>
                  <a:srgbClr val="7030A0"/>
                </a:solidFill>
                <a:latin typeface="Baumans"/>
                <a:ea typeface="Baumans"/>
                <a:cs typeface="Baumans"/>
                <a:sym typeface="Baumans"/>
              </a:rPr>
              <a:t>Mercè Arànega Espanyol</a:t>
            </a:r>
            <a:endParaRPr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06260" y="2000770"/>
            <a:ext cx="2953512" cy="3281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0579" y="2000770"/>
            <a:ext cx="7162800" cy="44831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8046810" y="5435600"/>
            <a:ext cx="2872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a-ES" sz="2400" u="none" cap="none" strike="noStrike">
                <a:solidFill>
                  <a:srgbClr val="B4A7D6"/>
                </a:solidFill>
                <a:latin typeface="Abril Fatface"/>
                <a:ea typeface="Abril Fatface"/>
                <a:cs typeface="Abril Fatface"/>
                <a:sym typeface="Abril Fatface"/>
              </a:rPr>
              <a:t>DIVENDRES 22 DE MARÇ DE 2024</a:t>
            </a:r>
            <a:endParaRPr>
              <a:solidFill>
                <a:srgbClr val="B4A7D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1158300" y="573225"/>
            <a:ext cx="7113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400"/>
              <a:buFont typeface="Limelight"/>
              <a:buNone/>
            </a:pPr>
            <a:r>
              <a:rPr b="1" lang="ca-ES" sz="4600">
                <a:solidFill>
                  <a:schemeClr val="lt1"/>
                </a:solidFill>
                <a:highlight>
                  <a:srgbClr val="980000"/>
                </a:highlight>
                <a:latin typeface="Droid Serif"/>
                <a:ea typeface="Droid Serif"/>
                <a:cs typeface="Droid Serif"/>
                <a:sym typeface="Droid Serif"/>
              </a:rPr>
              <a:t>LLETRES A LES AULES</a:t>
            </a:r>
            <a:endParaRPr b="1" sz="3160">
              <a:solidFill>
                <a:schemeClr val="lt1"/>
              </a:solidFill>
              <a:highlight>
                <a:srgbClr val="980000"/>
              </a:highlight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97" name="Google Shape;97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00099" y="708386"/>
            <a:ext cx="2733600" cy="10554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1158290" y="2027815"/>
            <a:ext cx="9875400" cy="43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Lletres a les Aules és un programa de la ILC i el Departament d'Educació per al foment de la lectura, promoció i difusió de la literatura que permet apropar l’alumnat al fet literari, millorar la comprensió lectora com a eina fonamental per accedir al coneixement, estimular i potenciar l’habilitat lectora i el coneixement de la llengua. D'aquest programa se'n beneficien els centres educatius d’ensenyament primari, secundari i d’adults de tot el domini lingüístic.  </a:t>
            </a:r>
            <a:endParaRPr b="1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477908"/>
            <a:ext cx="10515600" cy="5902200"/>
          </a:xfrm>
          <a:prstGeom prst="rect">
            <a:avLst/>
          </a:prstGeom>
          <a:noFill/>
          <a:ln cap="flat" cmpd="sng" w="2857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900"/>
              <a:buFont typeface="Abril Fatface"/>
              <a:buNone/>
            </a:pPr>
            <a:r>
              <a:rPr b="1" lang="ca-ES" sz="5500">
                <a:solidFill>
                  <a:srgbClr val="76A5A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MERCÈ ARÀNEGA ESPANYOL,</a:t>
            </a:r>
            <a:r>
              <a:rPr b="1" lang="ca-ES" sz="5500">
                <a:solidFill>
                  <a:srgbClr val="7030A0"/>
                </a:solidFill>
                <a:latin typeface="Abril Fatface"/>
                <a:ea typeface="Abril Fatface"/>
                <a:cs typeface="Abril Fatface"/>
                <a:sym typeface="Abril Fatface"/>
              </a:rPr>
              <a:t> </a:t>
            </a:r>
            <a:br>
              <a:rPr b="1" lang="ca-ES" sz="46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18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900"/>
              <a:buFont typeface="Abril Fatface"/>
              <a:buNone/>
            </a:pPr>
            <a:r>
              <a:rPr b="1" lang="ca-ES" sz="4500">
                <a:solidFill>
                  <a:srgbClr val="C27BA0"/>
                </a:solidFill>
                <a:latin typeface="Comfortaa"/>
                <a:ea typeface="Comfortaa"/>
                <a:cs typeface="Comfortaa"/>
                <a:sym typeface="Comfortaa"/>
              </a:rPr>
              <a:t>escriptora i il·lustradora de contes infantils</a:t>
            </a:r>
            <a:br>
              <a:rPr b="1" lang="ca-ES" sz="53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40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0" y="-162537"/>
            <a:ext cx="256464" cy="325074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txBody>
          <a:bodyPr anchorCtr="0" anchor="ctr" bIns="0" lIns="253900" spcFirstLastPara="1" rIns="0" wrap="square" tIns="476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f508ec45fc_0_7"/>
          <p:cNvSpPr txBox="1"/>
          <p:nvPr>
            <p:ph type="title"/>
          </p:nvPr>
        </p:nvSpPr>
        <p:spPr>
          <a:xfrm>
            <a:off x="838200" y="645425"/>
            <a:ext cx="10591800" cy="5838300"/>
          </a:xfrm>
          <a:prstGeom prst="rect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900"/>
              <a:buFont typeface="Abril Fatface"/>
              <a:buNone/>
            </a:pPr>
            <a:r>
              <a:t/>
            </a:r>
            <a:endParaRPr b="1"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4900"/>
              <a:buFont typeface="Abril Fatface"/>
              <a:buNone/>
            </a:pPr>
            <a:br>
              <a:rPr b="1" lang="ca-ES" sz="530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</a:br>
            <a:endParaRPr b="1" sz="40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1f508ec45fc_0_7"/>
          <p:cNvSpPr/>
          <p:nvPr/>
        </p:nvSpPr>
        <p:spPr>
          <a:xfrm>
            <a:off x="0" y="-162537"/>
            <a:ext cx="256500" cy="3252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txBody>
          <a:bodyPr anchorCtr="0" anchor="ctr" bIns="0" lIns="253900" spcFirstLastPara="1" rIns="0" wrap="square" tIns="476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1f508ec45fc_0_7"/>
          <p:cNvPicPr preferRelativeResize="0"/>
          <p:nvPr/>
        </p:nvPicPr>
        <p:blipFill rotWithShape="1">
          <a:blip r:embed="rId3">
            <a:alphaModFix/>
          </a:blip>
          <a:srcRect b="26535" l="11286" r="8495" t="0"/>
          <a:stretch/>
        </p:blipFill>
        <p:spPr>
          <a:xfrm>
            <a:off x="9867075" y="891775"/>
            <a:ext cx="1326450" cy="63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f508ec45fc_0_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1337" y="3128172"/>
            <a:ext cx="2509313" cy="285462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1f508ec45fc_0_7"/>
          <p:cNvSpPr txBox="1"/>
          <p:nvPr/>
        </p:nvSpPr>
        <p:spPr>
          <a:xfrm>
            <a:off x="3829638" y="1034600"/>
            <a:ext cx="4532700" cy="20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-ES" sz="5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ESCOLA</a:t>
            </a:r>
            <a:endParaRPr b="1" sz="55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ca-ES" sz="5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PARDINYES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miri"/>
              <a:buNone/>
            </a:pPr>
            <a:br>
              <a:rPr b="1" lang="ca-ES" sz="6000">
                <a:solidFill>
                  <a:schemeClr val="accent6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lang="ca-ES" sz="6000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QUÈ HEM TREBALLAT?</a:t>
            </a:r>
            <a:r>
              <a:rPr b="1" lang="ca-ES" sz="1800" u="none" strike="noStrike">
                <a:solidFill>
                  <a:srgbClr val="00206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lang="ca-ES" sz="1800" u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sz="6000">
              <a:solidFill>
                <a:schemeClr val="accent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4"/>
          <p:cNvSpPr txBox="1"/>
          <p:nvPr>
            <p:ph idx="1" type="body"/>
          </p:nvPr>
        </p:nvSpPr>
        <p:spPr>
          <a:xfrm>
            <a:off x="833120" y="1825624"/>
            <a:ext cx="3322320" cy="4717415"/>
          </a:xfrm>
          <a:prstGeom prst="rect">
            <a:avLst/>
          </a:prstGeom>
          <a:noFill/>
          <a:ln cap="flat" cmpd="sng" w="571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800"/>
              <a:buNone/>
            </a:pPr>
            <a:r>
              <a:rPr b="1" lang="ca-ES" u="sng">
                <a:solidFill>
                  <a:srgbClr val="00FF00"/>
                </a:solidFill>
              </a:rPr>
              <a:t>ALUMNAT DE I5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a-ES"/>
              <a:t>DRAC SIMÓ I EL LLAC DE XOCOLATA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1" name="Google Shape;121;p4"/>
          <p:cNvSpPr txBox="1"/>
          <p:nvPr>
            <p:ph idx="2" type="body"/>
          </p:nvPr>
        </p:nvSpPr>
        <p:spPr>
          <a:xfrm>
            <a:off x="4429760" y="1825626"/>
            <a:ext cx="3169920" cy="4667248"/>
          </a:xfrm>
          <a:prstGeom prst="rect">
            <a:avLst/>
          </a:prstGeom>
          <a:noFill/>
          <a:ln cap="flat" cmpd="sng" w="571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800"/>
              <a:buNone/>
            </a:pPr>
            <a:r>
              <a:rPr b="1" lang="ca-ES" u="sng">
                <a:solidFill>
                  <a:srgbClr val="00B0F0"/>
                </a:solidFill>
              </a:rPr>
              <a:t>ALUMNAT DE 1r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a-ES"/>
              <a:t>DRAC SIMÓ I ELS ESTERNUTS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2" name="Google Shape;122;p4"/>
          <p:cNvSpPr txBox="1"/>
          <p:nvPr/>
        </p:nvSpPr>
        <p:spPr>
          <a:xfrm>
            <a:off x="7940040" y="1842769"/>
            <a:ext cx="3413760" cy="4667248"/>
          </a:xfrm>
          <a:prstGeom prst="rect">
            <a:avLst/>
          </a:prstGeom>
          <a:noFill/>
          <a:ln cap="flat" cmpd="sng" w="5715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ts val="2800"/>
              <a:buFont typeface="Arial"/>
              <a:buNone/>
            </a:pPr>
            <a:r>
              <a:rPr b="1" lang="ca-ES" sz="2800" u="sng" cap="none" strike="noStrike">
                <a:solidFill>
                  <a:srgbClr val="FF33CC"/>
                </a:solidFill>
                <a:latin typeface="Calibri"/>
                <a:ea typeface="Calibri"/>
                <a:cs typeface="Calibri"/>
                <a:sym typeface="Calibri"/>
              </a:rPr>
              <a:t>ALUMNAT DE 2n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ca-E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DRAC SIMÓ I EL LLOP QUE NO FA POR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4755" y="3256280"/>
            <a:ext cx="2559050" cy="28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69354" y="3256280"/>
            <a:ext cx="2687121" cy="284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17308" y="3256280"/>
            <a:ext cx="2823767" cy="2922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l'Office">
  <a:themeElements>
    <a:clrScheme name="Ofici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l'Office">
  <a:themeElements>
    <a:clrScheme name="Ofici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2023-10-10T15:43:33Z</dcterms:created>
  <dc:creator>Figueras Jové, Mònica</dc:creator>
</cp:coreProperties>
</file>