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notesMasterIdLst>
    <p:notesMasterId r:id="rId18"/>
  </p:notesMasterIdLst>
  <p:sldIdLst>
    <p:sldId id="256" r:id="rId2"/>
    <p:sldId id="286" r:id="rId3"/>
    <p:sldId id="285" r:id="rId4"/>
    <p:sldId id="257" r:id="rId5"/>
    <p:sldId id="258" r:id="rId6"/>
    <p:sldId id="259" r:id="rId7"/>
    <p:sldId id="263" r:id="rId8"/>
    <p:sldId id="272" r:id="rId9"/>
    <p:sldId id="288" r:id="rId10"/>
    <p:sldId id="262" r:id="rId11"/>
    <p:sldId id="269" r:id="rId12"/>
    <p:sldId id="270" r:id="rId13"/>
    <p:sldId id="287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660066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09" autoAdjust="0"/>
    <p:restoredTop sz="88000" autoAdjust="0"/>
  </p:normalViewPr>
  <p:slideViewPr>
    <p:cSldViewPr>
      <p:cViewPr varScale="1">
        <p:scale>
          <a:sx n="95" d="100"/>
          <a:sy n="95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68F2-FF08-4F06-8B91-F837ABE526CB}" type="datetimeFigureOut">
              <a:rPr lang="ca-ES" smtClean="0"/>
              <a:pPr/>
              <a:t>02/10/2022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78CFB-CE22-464D-BEE8-2672D4D5AED3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308696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78CFB-CE22-464D-BEE8-2672D4D5AED3}" type="slidenum">
              <a:rPr lang="ca-ES" smtClean="0"/>
              <a:pPr/>
              <a:t>6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51EC09-073A-4105-9D9E-BC3DBFB5280D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9ABA67-5D5B-4708-8F81-8702A1832724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34963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6846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43706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2326012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37103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705161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0B7AD6-5FD5-4F00-B328-85EBD78A0240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39BFF-2F9D-44C8-B433-97643C4A9421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401926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55A620-8917-459F-89DF-90149EC0EB3E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89710-710B-45B1-8985-200E82135271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84292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83770-3339-4B2C-B8F9-68B5F3F270C6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3C9C1-5325-42D1-AB39-03322531A818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53023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082C00-A7E4-4A40-A10A-F6A1CA21DCA8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6782-9316-4FD4-B1D1-902CB617DCCD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289257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718BC7-9186-472D-B7D6-EA45FE54F115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A779-640F-444F-A654-76B9A2AC786F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13027911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50D38E-C1AA-40F6-ABA2-A60E6657EC00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B9A25-481C-4504-92BC-86CFDF66EB11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61175743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37121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99A69B-1C9A-48FA-801D-D8556E4FA505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54762-A211-4E74-ACC3-68843E004E72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84257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20930C-03B7-4374-B868-CA701449D54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AD607-C96C-4BA5-84A3-7CD468310145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80418980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326686-B834-46A5-8B11-7C71EF3E8D97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29576-0FEB-4A7A-AEF0-DA216B82E5D6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283174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673F8A7-697E-4948-9F80-43024440CE1F}" type="datetimeFigureOut">
              <a:rPr lang="ca-ES" smtClean="0"/>
              <a:pPr>
                <a:defRPr/>
              </a:pPr>
              <a:t>02/10/2022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98ABF36-01C3-4BA9-9D6A-16C52F6BDFAE}" type="slidenum">
              <a:rPr lang="ca-ES" smtClean="0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19527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gora.xtec.cat/ceipsobiran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8" descr="https://i.pinimg.com/564x/0d/0f/d1/0d0fd10cd5354bfd0fc294c90c3ff04e.jpg"/>
          <p:cNvPicPr>
            <a:picLocks noChangeAspect="1" noChangeArrowheads="1"/>
          </p:cNvPicPr>
          <p:nvPr/>
        </p:nvPicPr>
        <p:blipFill>
          <a:blip r:embed="rId2">
            <a:grayscl/>
            <a:lum bright="40000" contrast="-54000"/>
          </a:blip>
          <a:srcRect/>
          <a:stretch>
            <a:fillRect/>
          </a:stretch>
        </p:blipFill>
        <p:spPr bwMode="auto">
          <a:xfrm>
            <a:off x="1500166" y="1214422"/>
            <a:ext cx="5572164" cy="4866358"/>
          </a:xfrm>
          <a:prstGeom prst="rect">
            <a:avLst/>
          </a:prstGeom>
          <a:effectLst>
            <a:outerShdw blurRad="25400" dist="38100" sx="1000" sy="1000" algn="ctr" rotWithShape="0">
              <a:schemeClr val="bg1">
                <a:lumMod val="65000"/>
              </a:schemeClr>
            </a:outerShdw>
          </a:effectLst>
        </p:spPr>
      </p:pic>
      <p:sp>
        <p:nvSpPr>
          <p:cNvPr id="6" name="CuadroTexto 5"/>
          <p:cNvSpPr txBox="1"/>
          <p:nvPr/>
        </p:nvSpPr>
        <p:spPr>
          <a:xfrm>
            <a:off x="495300" y="249000"/>
            <a:ext cx="8003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 smtClean="0"/>
              <a:t>   </a:t>
            </a:r>
            <a:r>
              <a:rPr lang="ca-ES" sz="3200" b="1" dirty="0" smtClean="0">
                <a:latin typeface="Comic Sans MS" panose="030F0702030302020204" pitchFamily="66" charset="0"/>
              </a:rPr>
              <a:t>ESCOLA SOBIRANS      2022-23</a:t>
            </a:r>
            <a:endParaRPr lang="ca-ES" sz="3200" b="1" dirty="0">
              <a:latin typeface="Comic Sans MS" panose="030F0702030302020204" pitchFamily="66" charset="0"/>
            </a:endParaRPr>
          </a:p>
        </p:txBody>
      </p:sp>
      <p:pic>
        <p:nvPicPr>
          <p:cNvPr id="7" name="Imagen 6" descr="Descripció: logok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707" r="34850"/>
          <a:stretch>
            <a:fillRect/>
          </a:stretch>
        </p:blipFill>
        <p:spPr bwMode="auto">
          <a:xfrm>
            <a:off x="495300" y="116632"/>
            <a:ext cx="381000" cy="609600"/>
          </a:xfrm>
          <a:prstGeom prst="rect">
            <a:avLst/>
          </a:prstGeom>
          <a:noFill/>
          <a:ln w="19050">
            <a:solidFill>
              <a:schemeClr val="tx2">
                <a:lumMod val="75000"/>
                <a:lumOff val="25000"/>
              </a:schemeClr>
            </a:solidFill>
          </a:ln>
        </p:spPr>
      </p:pic>
      <p:sp>
        <p:nvSpPr>
          <p:cNvPr id="14338" name="AutoShape 2" descr="Emoticones. Emoji. Iconos de sonrisa. Ilustración aislada — Foto de 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285720" y="2000240"/>
            <a:ext cx="8501122" cy="2308324"/>
          </a:xfrm>
          <a:prstGeom prst="rect">
            <a:avLst/>
          </a:prstGeom>
          <a:noFill/>
          <a:ln>
            <a:noFill/>
          </a:ln>
          <a:effectLst>
            <a:innerShdw blurRad="63500" dist="50800" dir="18900000">
              <a:prstClr val="black">
                <a:alpha val="78000"/>
              </a:prstClr>
            </a:inn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Reunió </a:t>
            </a:r>
            <a:r>
              <a:rPr lang="es-ES" sz="7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famílies</a:t>
            </a:r>
            <a:r>
              <a:rPr lang="es-E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algn="ctr"/>
            <a:r>
              <a:rPr lang="es-E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2n</a:t>
            </a:r>
            <a:endParaRPr lang="es-E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82832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ENTREVISTES</a:t>
            </a:r>
            <a:endParaRPr lang="ca-ES" sz="44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676456" cy="4104456"/>
          </a:xfrm>
        </p:spPr>
        <p:txBody>
          <a:bodyPr>
            <a:normAutofit fontScale="85000" lnSpcReduction="20000"/>
          </a:bodyPr>
          <a:lstStyle/>
          <a:p>
            <a:pPr marL="441325" lvl="1" indent="-3619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ca-ES" altLang="es-ES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Horari d'entrevistes amb la MESTRA TUTORA:</a:t>
            </a:r>
          </a:p>
          <a:p>
            <a:pPr marL="365760" lvl="1" indent="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None/>
              <a:defRPr/>
            </a:pPr>
            <a:r>
              <a:rPr lang="ca-ES" altLang="es-ES" sz="2800" b="1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DIJOUS : 12:30 – 13:30 </a:t>
            </a:r>
            <a:r>
              <a:rPr lang="ca-ES" altLang="es-ES" sz="28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	</a:t>
            </a:r>
          </a:p>
          <a:p>
            <a:pPr marL="457200" lvl="1" indent="-4572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ca-ES" altLang="es-ES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Demanda d’entrevista a través de l’agenda o correu electrònic: </a:t>
            </a:r>
            <a:r>
              <a:rPr lang="ca-ES" altLang="es-ES" sz="2800" b="1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rosablasco</a:t>
            </a:r>
            <a:r>
              <a:rPr lang="ca-ES" altLang="es-ES" sz="2800" b="1" dirty="0" smtClean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@</a:t>
            </a:r>
            <a:r>
              <a:rPr lang="ca-ES" altLang="es-ES" sz="2800" b="1" dirty="0" err="1" smtClean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sobiransescola.cat</a:t>
            </a:r>
            <a:endParaRPr lang="ca-ES" altLang="es-ES" sz="2800" b="1" dirty="0" smtClean="0">
              <a:solidFill>
                <a:srgbClr val="FF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457200" lvl="1" indent="-4572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ca-ES" altLang="es-ES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Entrevistes amb l’Equip </a:t>
            </a:r>
            <a:r>
              <a:rPr lang="ca-ES" altLang="es-ES" sz="28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</a:t>
            </a:r>
            <a:r>
              <a:rPr lang="ca-ES" altLang="es-ES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irectiu.</a:t>
            </a:r>
          </a:p>
          <a:p>
            <a:pPr marL="457200" lvl="1" indent="-4572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ca-ES" altLang="es-ES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Mestre/a o tutora         </a:t>
            </a:r>
            <a:r>
              <a:rPr lang="ca-ES" altLang="es-ES" sz="28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</a:t>
            </a:r>
            <a:r>
              <a:rPr lang="ca-ES" altLang="es-ES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ap d’estudis        Directora </a:t>
            </a:r>
            <a:endParaRPr lang="ca-ES" sz="28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640080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endParaRPr lang="ca-ES" altLang="es-ES" sz="1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40080" lvl="1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 2"/>
              <a:buNone/>
              <a:defRPr/>
            </a:pPr>
            <a:endParaRPr lang="ca-ES" altLang="es-ES" sz="1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a-ES" dirty="0"/>
          </a:p>
        </p:txBody>
      </p:sp>
      <p:sp>
        <p:nvSpPr>
          <p:cNvPr id="5" name="4 Flecha derecha"/>
          <p:cNvSpPr/>
          <p:nvPr/>
        </p:nvSpPr>
        <p:spPr>
          <a:xfrm>
            <a:off x="4075393" y="4722501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" name="5 Flecha derecha"/>
          <p:cNvSpPr/>
          <p:nvPr/>
        </p:nvSpPr>
        <p:spPr>
          <a:xfrm>
            <a:off x="7092280" y="4722501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115616" y="122905"/>
            <a:ext cx="7128792" cy="116295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sz="6600" b="1" dirty="0" smtClean="0">
                <a:solidFill>
                  <a:schemeClr val="accent2"/>
                </a:solidFill>
                <a:latin typeface="Brain Flower" panose="02000500000000000000" pitchFamily="2" charset="0"/>
                <a:cs typeface="Aharoni" pitchFamily="2" charset="-79"/>
              </a:rPr>
              <a:t>	</a:t>
            </a: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EINES COMUNICACIÓ </a:t>
            </a:r>
            <a:r>
              <a:rPr lang="ca-ES" b="1" dirty="0" smtClean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Aharoni" pitchFamily="2" charset="-79"/>
              </a:rPr>
              <a:t/>
            </a:r>
            <a:br>
              <a:rPr lang="ca-ES" b="1" dirty="0" smtClean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Aharoni" pitchFamily="2" charset="-79"/>
              </a:rPr>
            </a:br>
            <a:endParaRPr lang="ca-ES" b="1" dirty="0">
              <a:solidFill>
                <a:schemeClr val="accent2">
                  <a:lumMod val="50000"/>
                </a:schemeClr>
              </a:solidFill>
              <a:latin typeface="Consolas" panose="020B0609020204030204" pitchFamily="49" charset="0"/>
              <a:cs typeface="Aharoni" pitchFamily="2" charset="-79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85786" y="1500174"/>
            <a:ext cx="7848872" cy="4608512"/>
          </a:xfrm>
        </p:spPr>
        <p:txBody>
          <a:bodyPr>
            <a:normAutofit fontScale="85000" lnSpcReduction="10000"/>
          </a:bodyPr>
          <a:lstStyle/>
          <a:p>
            <a:pPr marL="674370" lvl="1" indent="-274320">
              <a:lnSpc>
                <a:spcPct val="160000"/>
              </a:lnSpc>
              <a:buFont typeface="Wingdings 2"/>
              <a:buNone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AGENDA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altLang="es-ES" sz="22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S’utilitza per fer demandes o explicar vivències.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altLang="es-ES" sz="22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Cal que es tingui present cada apartat de l’agenda i el seu ús.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altLang="es-ES" sz="22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Assistència - justificants.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2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Revisar l’agenda dels vostres fills/es cada dia.</a:t>
            </a:r>
          </a:p>
          <a:p>
            <a:pPr marL="274320" indent="-274320">
              <a:lnSpc>
                <a:spcPct val="160000"/>
              </a:lnSpc>
              <a:buNone/>
              <a:defRPr/>
            </a:pPr>
            <a:r>
              <a:rPr lang="ca-ES" sz="24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WEB DE </a:t>
            </a: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L’ESCOLA </a:t>
            </a:r>
          </a:p>
          <a:p>
            <a:pPr marL="274320" indent="-274320">
              <a:lnSpc>
                <a:spcPct val="160000"/>
              </a:lnSpc>
              <a:buNone/>
              <a:defRPr/>
            </a:pPr>
            <a:r>
              <a:rPr lang="ca-ES" sz="2400" u="sng" dirty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  <a:hlinkClick r:id="rId2"/>
              </a:rPr>
              <a:t>	</a:t>
            </a:r>
            <a:r>
              <a:rPr lang="ca-ES" sz="2400" b="1" u="sng" dirty="0" smtClean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  <a:hlinkClick r:id="rId2"/>
              </a:rPr>
              <a:t>https</a:t>
            </a:r>
            <a:r>
              <a:rPr lang="ca-ES" sz="2400" b="1" u="sng" dirty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  <a:hlinkClick r:id="rId2"/>
              </a:rPr>
              <a:t>://agora.xtec.cat/ceipsobirans</a:t>
            </a:r>
            <a:endParaRPr lang="ca-ES" sz="2400" b="1" u="sng" dirty="0">
              <a:solidFill>
                <a:srgbClr val="FF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74320" indent="-274320">
              <a:lnSpc>
                <a:spcPct val="160000"/>
              </a:lnSpc>
              <a:buNone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BLOCS DE LES AULES I MOODLE (LIVEWORKSHEETS).</a:t>
            </a:r>
            <a:endParaRPr lang="ca-ES" sz="2400" b="1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7920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SALUT</a:t>
            </a:r>
            <a:endParaRPr lang="ca-ES" sz="44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971600" y="1268760"/>
            <a:ext cx="6912768" cy="331303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UN ALUMNE/A ES FA MAL</a:t>
            </a:r>
            <a:endParaRPr lang="ca-ES" sz="2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AL·LÈRGIES O INTOLERÀNCIES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FEBRE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MEDICAMENTS 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4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VISITA MÈDICA</a:t>
            </a:r>
          </a:p>
        </p:txBody>
      </p:sp>
      <p:pic>
        <p:nvPicPr>
          <p:cNvPr id="3074" name="Picture 2" descr="Resultado de imagen de dibujos botiqu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786583"/>
            <a:ext cx="2874112" cy="3590429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10" y="285728"/>
          <a:ext cx="7643866" cy="6255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1362"/>
                <a:gridCol w="1582504"/>
              </a:tblGrid>
              <a:tr h="1012884">
                <a:tc gridSpan="2">
                  <a:txBody>
                    <a:bodyPr/>
                    <a:lstStyle/>
                    <a:p>
                      <a:endParaRPr lang="es-ES" sz="1000" dirty="0" smtClean="0"/>
                    </a:p>
                    <a:p>
                      <a:pPr algn="ctr"/>
                      <a:r>
                        <a:rPr lang="es-ES" sz="44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SORTIDES</a:t>
                      </a:r>
                    </a:p>
                    <a:p>
                      <a:endParaRPr lang="es-E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677966">
                <a:tc>
                  <a:txBody>
                    <a:bodyPr/>
                    <a:lstStyle/>
                    <a:p>
                      <a:endParaRPr lang="ca-ES" sz="120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“</a:t>
                      </a:r>
                      <a:r>
                        <a:rPr lang="ca-ES" sz="1800" i="1" noProof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Can</a:t>
                      </a:r>
                      <a:r>
                        <a:rPr lang="ca-ES" sz="1800" i="1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Sala” </a:t>
                      </a:r>
                      <a:r>
                        <a:rPr lang="ca-ES" sz="1800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(Verema).  Montornès del Vallès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 smtClean="0"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6/10/22</a:t>
                      </a:r>
                      <a:endParaRPr lang="es-ES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77966">
                <a:tc>
                  <a:txBody>
                    <a:bodyPr/>
                    <a:lstStyle/>
                    <a:p>
                      <a:endParaRPr lang="ca-ES" sz="120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Teatre</a:t>
                      </a:r>
                      <a:r>
                        <a:rPr lang="ca-ES" sz="1800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ca-ES" sz="1800" i="1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“</a:t>
                      </a:r>
                      <a:r>
                        <a:rPr lang="ca-ES" sz="1800" i="1" baseline="0" noProof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Miramiró</a:t>
                      </a:r>
                      <a:r>
                        <a:rPr lang="ca-ES" sz="1800" i="1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”. </a:t>
                      </a:r>
                      <a:r>
                        <a:rPr lang="ca-ES" sz="1800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Arenys de Mar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 smtClean="0"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18/11/22</a:t>
                      </a:r>
                      <a:endParaRPr lang="es-ES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77966">
                <a:tc>
                  <a:txBody>
                    <a:bodyPr/>
                    <a:lstStyle/>
                    <a:p>
                      <a:endParaRPr lang="ca-ES" sz="120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Teatre “</a:t>
                      </a:r>
                      <a:r>
                        <a:rPr lang="ca-ES" sz="1800" i="1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Galetes de formatge”. </a:t>
                      </a:r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Arenys de Mar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12/01/23</a:t>
                      </a:r>
                      <a:endParaRPr lang="es-ES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82006">
                <a:tc>
                  <a:txBody>
                    <a:bodyPr/>
                    <a:lstStyle/>
                    <a:p>
                      <a:endParaRPr lang="ca-ES" sz="105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Teatre anglès “</a:t>
                      </a:r>
                      <a:r>
                        <a:rPr lang="ca-ES" sz="1800" i="1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Georgina and </a:t>
                      </a:r>
                      <a:r>
                        <a:rPr lang="ca-ES" sz="1800" i="1" noProof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the</a:t>
                      </a:r>
                      <a:r>
                        <a:rPr lang="ca-ES" sz="1800" i="1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ca-ES" sz="1800" i="1" noProof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dragon</a:t>
                      </a:r>
                      <a:r>
                        <a:rPr lang="ca-ES" sz="1800" i="1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”</a:t>
                      </a: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Arenys de Munt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16/05/23</a:t>
                      </a:r>
                      <a:endParaRPr lang="es-ES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44768">
                <a:tc>
                  <a:txBody>
                    <a:bodyPr/>
                    <a:lstStyle/>
                    <a:p>
                      <a:endParaRPr lang="ca-ES" sz="120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Escola de Natura del Corredor 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8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Jornades</a:t>
                      </a:r>
                      <a:r>
                        <a:rPr lang="es-ES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Verdes</a:t>
                      </a:r>
                      <a:endParaRPr lang="es-ES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77966">
                <a:tc>
                  <a:txBody>
                    <a:bodyPr/>
                    <a:lstStyle/>
                    <a:p>
                      <a:endParaRPr lang="ca-ES" sz="110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Sortida  Esportiva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2n</a:t>
                      </a:r>
                      <a:r>
                        <a:rPr lang="es-ES" sz="1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s-ES" sz="18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trim</a:t>
                      </a:r>
                      <a:r>
                        <a:rPr lang="es-ES" sz="1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?</a:t>
                      </a:r>
                      <a:endParaRPr lang="es-ES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923512">
                <a:tc>
                  <a:txBody>
                    <a:bodyPr/>
                    <a:lstStyle/>
                    <a:p>
                      <a:endParaRPr lang="ca-ES" sz="1200" noProof="0" dirty="0" smtClean="0">
                        <a:latin typeface="Comic Sans MS" pitchFamily="66" charset="0"/>
                      </a:endParaRPr>
                    </a:p>
                    <a:p>
                      <a:r>
                        <a:rPr lang="ca-ES" sz="180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Colònies “Casal Sant</a:t>
                      </a:r>
                      <a:r>
                        <a:rPr lang="ca-ES" sz="1800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Miquel”</a:t>
                      </a:r>
                    </a:p>
                    <a:p>
                      <a:r>
                        <a:rPr lang="ca-ES" sz="1800" baseline="0" noProof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Sant Miquel de Campmajor</a:t>
                      </a:r>
                      <a:endParaRPr lang="ca-ES" sz="1800" noProof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s-ES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31/05/23</a:t>
                      </a:r>
                      <a:r>
                        <a:rPr lang="es-ES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</a:rPr>
                        <a:t> al 2/06/23</a:t>
                      </a:r>
                      <a:endParaRPr lang="es-ES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  <a:p>
                      <a:endParaRPr lang="es-ES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01216" y="206288"/>
            <a:ext cx="8229600" cy="82832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HÀBITS I NORMES</a:t>
            </a:r>
            <a:endParaRPr lang="ca-ES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11560" y="3830121"/>
            <a:ext cx="55446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sz="2800" b="1" u="sng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FAMÍLIES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Compromís i col·laboració.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Sortides (autoritzacions).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Pagaments.</a:t>
            </a:r>
            <a:endParaRPr lang="ca-ES" sz="2400" dirty="0">
              <a:solidFill>
                <a:schemeClr val="tx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6150" name="Picture 6" descr="Resultado de imagen de fotos 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39448" y="4085135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6142460" y="4085135"/>
            <a:ext cx="2376264" cy="2262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a-ES" sz="16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</a:p>
          <a:p>
            <a:pPr algn="ctr">
              <a:lnSpc>
                <a:spcPct val="150000"/>
              </a:lnSpc>
            </a:pPr>
            <a:r>
              <a:rPr lang="ca-E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L’escola no es fa responsable de les imatges que poden aparèixer als grups de WhatsApp.</a:t>
            </a:r>
            <a:endParaRPr lang="ca-ES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11560" y="875466"/>
            <a:ext cx="820891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sz="2800" b="1" u="sng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ALUMNAT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Consolidar actituds i hàbits (autonomia, responsabilitat, puntualitat, etc.)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Sortides.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4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Zones de joc i biblioteca.</a:t>
            </a:r>
            <a:endParaRPr lang="ca-ES" sz="2400" dirty="0">
              <a:solidFill>
                <a:schemeClr val="tx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40960" cy="102175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PARES I MARES DELEGADES</a:t>
            </a:r>
            <a:endParaRPr lang="ca-ES" sz="66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37889" name="1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604448" cy="54006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ca-ES" sz="2400" b="1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Són els/les representants de les famílies del grup- classe i l’enllaç entre les famílies i la tutora. </a:t>
            </a:r>
          </a:p>
          <a:p>
            <a:pPr lvl="1">
              <a:lnSpc>
                <a:spcPct val="150000"/>
              </a:lnSpc>
            </a:pPr>
            <a:r>
              <a:rPr lang="ca-ES" sz="22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Demanar algun tipus de material.</a:t>
            </a:r>
          </a:p>
          <a:p>
            <a:pPr lvl="1">
              <a:lnSpc>
                <a:spcPct val="150000"/>
              </a:lnSpc>
            </a:pPr>
            <a:r>
              <a:rPr lang="ca-ES" sz="22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Demanar la participació de les famílies per alguna activitat o sortida.</a:t>
            </a:r>
          </a:p>
          <a:p>
            <a:pPr lvl="1">
              <a:lnSpc>
                <a:spcPct val="150000"/>
              </a:lnSpc>
            </a:pPr>
            <a:r>
              <a:rPr lang="ca-ES" sz="22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Col·laborar en la preparació i organització de les festes de l’escola (delegar les diferents tasques).</a:t>
            </a:r>
          </a:p>
          <a:p>
            <a:pPr eaLnBrk="1" hangingPunct="1">
              <a:lnSpc>
                <a:spcPct val="150000"/>
              </a:lnSpc>
            </a:pPr>
            <a:r>
              <a:rPr lang="ca-ES" sz="2400" b="1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Assisteixen a les reunions de pares i mares delegats/es i l’Equip Directiu i transmeten les informacions a les famílies. </a:t>
            </a:r>
          </a:p>
          <a:p>
            <a:pPr marL="0" indent="0" algn="ctr" eaLnBrk="1" hangingPunct="1">
              <a:lnSpc>
                <a:spcPct val="150000"/>
              </a:lnSpc>
              <a:buNone/>
            </a:pPr>
            <a:r>
              <a:rPr lang="ca-ES" sz="2400" b="1" i="1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CONTINUACIÓ O RENOVACIÓ?</a:t>
            </a:r>
            <a:endParaRPr lang="ca-ES" sz="2400" b="1" i="1" dirty="0">
              <a:solidFill>
                <a:schemeClr val="tx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3 CuadroTexto"/>
          <p:cNvSpPr txBox="1">
            <a:spLocks noChangeArrowheads="1"/>
          </p:cNvSpPr>
          <p:nvPr/>
        </p:nvSpPr>
        <p:spPr bwMode="auto">
          <a:xfrm>
            <a:off x="899592" y="274769"/>
            <a:ext cx="676867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a-ES" sz="4400" b="1" dirty="0" smtClean="0">
                <a:latin typeface="Comic Sans MS" panose="030F0702030302020204" pitchFamily="66" charset="0"/>
                <a:ea typeface="Aharoni"/>
                <a:cs typeface="Aharoni"/>
              </a:rPr>
              <a:t>FELIÇ CURS 2022-23</a:t>
            </a:r>
            <a:endParaRPr lang="ca-ES" sz="4400" b="1" dirty="0">
              <a:latin typeface="Comic Sans MS" panose="030F0702030302020204" pitchFamily="66" charset="0"/>
              <a:ea typeface="Aharoni"/>
              <a:cs typeface="Aharoni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899592" y="1473518"/>
            <a:ext cx="7128792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sz="3600" b="1" dirty="0" smtClean="0">
                <a:latin typeface="Comic Sans MS" panose="030F0702030302020204" pitchFamily="66" charset="0"/>
              </a:rPr>
              <a:t>Per un curs ple de...</a:t>
            </a:r>
          </a:p>
          <a:p>
            <a:pPr>
              <a:lnSpc>
                <a:spcPct val="150000"/>
              </a:lnSpc>
            </a:pPr>
            <a:endParaRPr lang="ca-ES" sz="1800" b="1" dirty="0" smtClean="0">
              <a:latin typeface="Comic Sans MS" panose="030F0702030302020204" pitchFamily="66" charset="0"/>
            </a:endParaRPr>
          </a:p>
          <a:p>
            <a:r>
              <a:rPr lang="ca-ES" sz="32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SOMRIURES</a:t>
            </a:r>
          </a:p>
          <a:p>
            <a:r>
              <a:rPr lang="ca-ES" sz="3600" b="1" dirty="0" smtClean="0">
                <a:latin typeface="Comic Sans MS" panose="030F0702030302020204" pitchFamily="66" charset="0"/>
              </a:rPr>
              <a:t>                   </a:t>
            </a:r>
            <a:r>
              <a:rPr lang="ca-ES" sz="3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AVENTURES</a:t>
            </a:r>
          </a:p>
          <a:p>
            <a:endParaRPr lang="ca-ES" sz="1200" b="1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ca-ES" sz="36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APRENENTATGES</a:t>
            </a:r>
          </a:p>
          <a:p>
            <a:r>
              <a:rPr lang="ca-ES" sz="3600" b="1" dirty="0" smtClean="0">
                <a:solidFill>
                  <a:srgbClr val="FF9933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ca-ES" sz="3600" b="1" dirty="0" smtClean="0">
                <a:solidFill>
                  <a:srgbClr val="FF9933"/>
                </a:solidFill>
                <a:latin typeface="Comic Sans MS" panose="030F0702030302020204" pitchFamily="66" charset="0"/>
              </a:rPr>
              <a:t>SOMNIS PER COMPLIR</a:t>
            </a:r>
          </a:p>
          <a:p>
            <a:pPr algn="r"/>
            <a:r>
              <a:rPr lang="ca-ES" sz="36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EMOCIONS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62929" cy="1320800"/>
          </a:xfrm>
        </p:spPr>
        <p:txBody>
          <a:bodyPr>
            <a:noAutofit/>
          </a:bodyPr>
          <a:lstStyle/>
          <a:p>
            <a:pPr algn="ctr"/>
            <a:r>
              <a:rPr lang="es-ES" sz="5400" b="1" dirty="0" smtClean="0">
                <a:solidFill>
                  <a:schemeClr val="tx1"/>
                </a:solidFill>
                <a:latin typeface="Comic Sans MS" pitchFamily="66" charset="0"/>
              </a:rPr>
              <a:t>DINÀMICA: EL COLOR</a:t>
            </a:r>
            <a:endParaRPr lang="es-ES" sz="5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14479" y="2571744"/>
            <a:ext cx="5572165" cy="3643338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026" name="Picture 2" descr="La importancia del color en la comunicación visual (I) | El Blog de  TEIDE-HEA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428868"/>
            <a:ext cx="6387849" cy="3981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95536" y="4897717"/>
            <a:ext cx="8138865" cy="1440160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a-ES" sz="32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Plegats i plegades continuarem tot allò que vam iniciar ara fa un any.</a:t>
            </a:r>
            <a:endParaRPr lang="ca-ES" sz="32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Resultado de imagen de frases inici de cu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8604" y="269852"/>
            <a:ext cx="6552728" cy="4627865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4007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938758" y="166361"/>
            <a:ext cx="7633742" cy="95838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48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GUIÓ DE LA </a:t>
            </a: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REUNIÓ</a:t>
            </a:r>
            <a:endParaRPr lang="ca-ES" sz="44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25367" y="1124744"/>
            <a:ext cx="4198532" cy="594928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Les i els mestres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Horari 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Deures</a:t>
            </a:r>
            <a:endParaRPr lang="ca-ES" sz="2800" dirty="0">
              <a:solidFill>
                <a:schemeClr val="tx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74320" indent="-274320">
              <a:lnSpc>
                <a:spcPct val="170000"/>
              </a:lnSpc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Avaluació</a:t>
            </a:r>
          </a:p>
          <a:p>
            <a:pPr marL="274320" indent="-274320">
              <a:lnSpc>
                <a:spcPct val="170000"/>
              </a:lnSpc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SEP</a:t>
            </a:r>
          </a:p>
          <a:p>
            <a:pPr marL="274320" indent="-274320">
              <a:lnSpc>
                <a:spcPct val="170000"/>
              </a:lnSpc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Entrevistes</a:t>
            </a:r>
            <a:endParaRPr lang="ca-ES" sz="2800" dirty="0">
              <a:solidFill>
                <a:schemeClr val="tx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ca-ES" sz="6000" dirty="0" smtClean="0">
              <a:solidFill>
                <a:schemeClr val="tx1"/>
              </a:solidFill>
              <a:latin typeface="Massallera" panose="02000000000000000000" pitchFamily="2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a-E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ca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923899" y="1124744"/>
            <a:ext cx="4372458" cy="573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 smtClean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Eines </a:t>
            </a:r>
            <a:r>
              <a:rPr lang="ca-ES" sz="2800" dirty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de comunicació 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Salut </a:t>
            </a:r>
            <a:r>
              <a:rPr lang="ca-ES" sz="2400" dirty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(assistència sanitària- medicaments)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Sortides i colònies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Hàbits i normes</a:t>
            </a:r>
          </a:p>
          <a:p>
            <a:pPr marL="274320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2800" dirty="0">
                <a:solidFill>
                  <a:schemeClr val="tx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Pares/mares delegats/es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0618376"/>
              </p:ext>
            </p:extLst>
          </p:nvPr>
        </p:nvGraphicFramePr>
        <p:xfrm>
          <a:off x="785786" y="1500174"/>
          <a:ext cx="8105554" cy="500961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095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9597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0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TUTORA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Rosa</a:t>
                      </a:r>
                      <a:r>
                        <a:rPr lang="ca-ES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Blasco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MÚSICA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Laia Simón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1209238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EDUCACIÓ</a:t>
                      </a:r>
                      <a:r>
                        <a:rPr lang="ca-ES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ESPECIAL</a:t>
                      </a:r>
                      <a:endParaRPr lang="ca-ES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Irene</a:t>
                      </a:r>
                      <a:r>
                        <a:rPr lang="ca-ES" sz="2000" b="1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Ventura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CASTELLÀ</a:t>
                      </a:r>
                      <a:endParaRPr lang="ca-ES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Angie</a:t>
                      </a: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a-ES" sz="20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Brucet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863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ANGLÈS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Montse </a:t>
                      </a:r>
                      <a:r>
                        <a:rPr lang="ca-ES" sz="2000" b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Orensanz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63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EDUCACIÓ</a:t>
                      </a:r>
                      <a:r>
                        <a:rPr lang="ca-ES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FÍSICA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Cristina</a:t>
                      </a:r>
                      <a:r>
                        <a:rPr lang="ca-ES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a-ES" sz="2000" b="1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Romano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863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RELIGIÓ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Sònia</a:t>
                      </a:r>
                      <a:r>
                        <a:rPr lang="ca-ES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a-ES" sz="2000" b="1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Buisan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863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REFORÇ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ca-ES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Eli</a:t>
                      </a:r>
                      <a:r>
                        <a:rPr lang="ca-ES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 Torrent i Carles </a:t>
                      </a:r>
                      <a:r>
                        <a:rPr lang="ca-ES" sz="2000" b="1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omic Sans MS" pitchFamily="66" charset="0"/>
                          <a:cs typeface="Arial" panose="020B0604020202020204" pitchFamily="34" charset="0"/>
                        </a:rPr>
                        <a:t>Armangué</a:t>
                      </a:r>
                      <a:endParaRPr lang="ca-ES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omic Sans MS" pitchFamily="66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785786" y="571480"/>
            <a:ext cx="7072362" cy="1320800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Comic Sans MS" pitchFamily="66" charset="0"/>
              </a:rPr>
              <a:t>       ELS I LES MESTRES</a:t>
            </a:r>
            <a:endParaRPr lang="es-ES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347713" cy="94719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66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HORARI</a:t>
            </a:r>
            <a:endParaRPr lang="ca-ES" sz="66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96975" y="1844824"/>
            <a:ext cx="6946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071538" y="1500174"/>
          <a:ext cx="7143800" cy="4979850"/>
        </p:xfrm>
        <a:graphic>
          <a:graphicData uri="http://schemas.openxmlformats.org/drawingml/2006/table">
            <a:tbl>
              <a:tblPr/>
              <a:tblGrid>
                <a:gridCol w="1262198"/>
                <a:gridCol w="1075980"/>
                <a:gridCol w="1262198"/>
                <a:gridCol w="1237020"/>
                <a:gridCol w="1079306"/>
                <a:gridCol w="1227098"/>
              </a:tblGrid>
              <a:tr h="3066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900" b="1" dirty="0" smtClean="0"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 smtClean="0">
                          <a:latin typeface="Comic Sans MS"/>
                          <a:ea typeface="Calibri"/>
                          <a:cs typeface="Times New Roman"/>
                        </a:rPr>
                        <a:t>DILLUNS</a:t>
                      </a:r>
                      <a:endParaRPr lang="es-E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b="1" dirty="0" smtClean="0"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 smtClean="0">
                          <a:latin typeface="Comic Sans MS"/>
                          <a:ea typeface="Calibri"/>
                          <a:cs typeface="Times New Roman"/>
                        </a:rPr>
                        <a:t>DIMARTS</a:t>
                      </a:r>
                      <a:endParaRPr lang="es-E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b="1" dirty="0" smtClean="0"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 smtClean="0">
                          <a:latin typeface="Comic Sans MS"/>
                          <a:ea typeface="Calibri"/>
                          <a:cs typeface="Times New Roman"/>
                        </a:rPr>
                        <a:t>DIMECRES</a:t>
                      </a:r>
                      <a:endParaRPr lang="es-E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b="1" dirty="0" smtClean="0"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 smtClean="0">
                          <a:latin typeface="Comic Sans MS"/>
                          <a:ea typeface="Calibri"/>
                          <a:cs typeface="Times New Roman"/>
                        </a:rPr>
                        <a:t>DIJOUS</a:t>
                      </a:r>
                      <a:endParaRPr lang="es-E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100" b="1" dirty="0" smtClean="0"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b="1" dirty="0" smtClean="0">
                          <a:latin typeface="Comic Sans MS"/>
                          <a:ea typeface="Calibri"/>
                          <a:cs typeface="Times New Roman"/>
                        </a:rPr>
                        <a:t>DIVENDRES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9:00</a:t>
                      </a:r>
                      <a:r>
                        <a:rPr lang="es-ES" sz="1600" b="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s-ES" sz="1600" b="0" baseline="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a-ES" sz="14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9:30</a:t>
                      </a:r>
                      <a:endParaRPr lang="es-ES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 dirty="0">
                          <a:latin typeface="Comic Sans MS"/>
                          <a:ea typeface="Calibri"/>
                          <a:cs typeface="Times New Roman"/>
                        </a:rPr>
                        <a:t>LECTURA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VALORS/REL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ANGLÈS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CASTELLÀ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 dirty="0">
                          <a:latin typeface="Comic Sans MS"/>
                          <a:ea typeface="Calibri"/>
                          <a:cs typeface="Times New Roman"/>
                        </a:rPr>
                        <a:t>LECTURA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7648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9:30-</a:t>
                      </a:r>
                      <a:endParaRPr lang="es-ES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a-ES" sz="1800" b="1" dirty="0">
                          <a:latin typeface="Comic Sans MS" pitchFamily="66" charset="0"/>
                          <a:ea typeface="Calibri"/>
                          <a:cs typeface="Times New Roman"/>
                        </a:rPr>
                        <a:t>11:00</a:t>
                      </a:r>
                      <a:endParaRPr lang="es-ES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CATALÀ</a:t>
                      </a:r>
                      <a:endParaRPr lang="es-E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 dirty="0">
                          <a:latin typeface="Calibri"/>
                          <a:ea typeface="Calibri"/>
                          <a:cs typeface="Times New Roman"/>
                        </a:rPr>
                        <a:t>       </a:t>
                      </a: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CATALÀ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673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MATES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MÚSICA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MATES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MEDI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58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11:00- </a:t>
                      </a:r>
                      <a:r>
                        <a:rPr lang="ca-ES" sz="1200" b="1" dirty="0">
                          <a:latin typeface="Comic Sans MS" pitchFamily="66" charset="0"/>
                          <a:ea typeface="Calibri"/>
                          <a:cs typeface="Times New Roman"/>
                        </a:rPr>
                        <a:t>11:30</a:t>
                      </a:r>
                      <a:endParaRPr lang="es-ES" sz="11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 dirty="0">
                          <a:latin typeface="Comic Sans MS"/>
                          <a:ea typeface="Calibri"/>
                          <a:cs typeface="Times New Roman"/>
                        </a:rPr>
                        <a:t>                             </a:t>
                      </a:r>
                      <a:r>
                        <a:rPr lang="ca-ES" sz="900" b="1" dirty="0" smtClean="0">
                          <a:latin typeface="Comic Sans MS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ca-ES" sz="900" b="1" dirty="0">
                          <a:latin typeface="Comic Sans MS"/>
                          <a:ea typeface="Calibri"/>
                          <a:cs typeface="Times New Roman"/>
                        </a:rPr>
                        <a:t>PATI</a:t>
                      </a: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50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11:30-</a:t>
                      </a:r>
                      <a:endParaRPr lang="es-ES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 pitchFamily="66" charset="0"/>
                          <a:ea typeface="Calibri"/>
                          <a:cs typeface="Times New Roman"/>
                        </a:rPr>
                        <a:t>12:30</a:t>
                      </a:r>
                      <a:endParaRPr lang="es-ES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MATES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CATALÀ</a:t>
                      </a:r>
                      <a:endParaRPr lang="es-E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CATALÀ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ANGLÈS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TUTORIA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258522"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900" b="1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                                </a:t>
                      </a:r>
                      <a:r>
                        <a:rPr lang="ca-ES" sz="900" b="1">
                          <a:latin typeface="Comic Sans MS"/>
                          <a:ea typeface="Calibri"/>
                          <a:cs typeface="Times New Roman"/>
                        </a:rPr>
                        <a:t>DINAR</a:t>
                      </a:r>
                      <a:endParaRPr lang="es-E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933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15:00-</a:t>
                      </a:r>
                      <a:endParaRPr lang="es-ES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a-ES" sz="1600" b="1" dirty="0">
                          <a:latin typeface="Comic Sans MS" pitchFamily="66" charset="0"/>
                          <a:ea typeface="Calibri"/>
                          <a:cs typeface="Times New Roman"/>
                        </a:rPr>
                        <a:t>16:30</a:t>
                      </a:r>
                      <a:endParaRPr lang="es-ES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400" b="1" dirty="0">
                          <a:latin typeface="Comic Sans MS"/>
                          <a:ea typeface="Calibri"/>
                          <a:cs typeface="Times New Roman"/>
                        </a:rPr>
                        <a:t>CASTELLÀ</a:t>
                      </a:r>
                      <a:endParaRPr lang="es-E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PLÀSTICA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 err="1">
                          <a:latin typeface="Comic Sans MS"/>
                          <a:ea typeface="Calibri"/>
                          <a:cs typeface="Times New Roman"/>
                        </a:rPr>
                        <a:t>ED.FÍSICA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MEDI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MATES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6787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latin typeface="Comic Sans MS"/>
                          <a:ea typeface="Calibri"/>
                          <a:cs typeface="Times New Roman"/>
                        </a:rPr>
                        <a:t>MEDI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150" marR="501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412895" y="326960"/>
            <a:ext cx="6347713" cy="1320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66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DEURES</a:t>
            </a:r>
            <a:endParaRPr lang="ca-ES" sz="66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23553" name="1 Marcador de contenido"/>
          <p:cNvSpPr>
            <a:spLocks noGrp="1"/>
          </p:cNvSpPr>
          <p:nvPr>
            <p:ph idx="1"/>
          </p:nvPr>
        </p:nvSpPr>
        <p:spPr>
          <a:xfrm>
            <a:off x="642286" y="1484784"/>
            <a:ext cx="7888932" cy="3593591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</a:pP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 segon hi ha deures dos dies a la setmana. </a:t>
            </a:r>
          </a:p>
          <a:p>
            <a:pPr eaLnBrk="1" hangingPunct="1">
              <a:lnSpc>
                <a:spcPct val="150000"/>
              </a:lnSpc>
            </a:pP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 </a:t>
            </a:r>
            <a:r>
              <a:rPr lang="ca-ES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dimarts</a:t>
            </a: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(una fitxa) i es tornen el </a:t>
            </a:r>
            <a:r>
              <a:rPr lang="ca-ES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dijous.</a:t>
            </a:r>
          </a:p>
          <a:p>
            <a:pPr eaLnBrk="1" hangingPunct="1">
              <a:lnSpc>
                <a:spcPct val="150000"/>
              </a:lnSpc>
            </a:pP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 </a:t>
            </a:r>
            <a:r>
              <a:rPr lang="ca-ES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divendres</a:t>
            </a: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i es tornen fets el </a:t>
            </a:r>
            <a:r>
              <a:rPr lang="ca-ES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dilluns</a:t>
            </a: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(una fitxa de  matemàtiques, llengua o de cerca).</a:t>
            </a:r>
          </a:p>
          <a:p>
            <a:pPr eaLnBrk="1" hangingPunct="1">
              <a:lnSpc>
                <a:spcPct val="150000"/>
              </a:lnSpc>
            </a:pP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També se’ls donarà un </a:t>
            </a:r>
            <a:r>
              <a:rPr lang="ca-ES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llibre de lectura</a:t>
            </a: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adequat al nivell de cadascú.</a:t>
            </a:r>
          </a:p>
          <a:p>
            <a:pPr eaLnBrk="1" hangingPunct="1">
              <a:lnSpc>
                <a:spcPct val="150000"/>
              </a:lnSpc>
            </a:pPr>
            <a:r>
              <a:rPr lang="ca-ES" sz="24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Aquests estaran desats dins la </a:t>
            </a:r>
            <a:r>
              <a:rPr lang="ca-ES" sz="2400" b="1" u="sng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carpeta groga.</a:t>
            </a:r>
          </a:p>
        </p:txBody>
      </p:sp>
      <p:pic>
        <p:nvPicPr>
          <p:cNvPr id="3074" name="Picture 2" descr="Resultado de imagen de carpeta amari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75799"/>
            <a:ext cx="1351179" cy="1165392"/>
          </a:xfrm>
          <a:prstGeom prst="rect">
            <a:avLst/>
          </a:prstGeom>
          <a:noFill/>
          <a:ln w="28575">
            <a:solidFill>
              <a:schemeClr val="tx2">
                <a:lumMod val="75000"/>
                <a:lumOff val="2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37699" y="0"/>
            <a:ext cx="8229600" cy="90033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a-ES" sz="4400" b="1" dirty="0" smtClean="0">
                <a:solidFill>
                  <a:schemeClr val="tx1"/>
                </a:solidFill>
                <a:latin typeface="Comic Sans MS" panose="030F0702030302020204" pitchFamily="66" charset="0"/>
                <a:cs typeface="Aharoni" pitchFamily="2" charset="-79"/>
              </a:rPr>
              <a:t>AVALUACIÓ</a:t>
            </a:r>
            <a:endParaRPr lang="ca-ES" sz="4400" b="1" dirty="0">
              <a:solidFill>
                <a:schemeClr val="tx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4464496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ca-ES" sz="1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Partim d’una avaluació continuada i globalitzada, 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ca-ES" sz="1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Comissió d’avaluació</a:t>
            </a:r>
            <a:r>
              <a:rPr lang="ca-ES" sz="1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1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Promocionen al curs següent els alumnes que han assolit els objectius del curs. 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1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Informes.</a:t>
            </a: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ca-ES" sz="1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Nomenclatura</a:t>
            </a:r>
            <a:r>
              <a:rPr lang="ca-ES" sz="1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a les qualificacions:</a:t>
            </a:r>
          </a:p>
          <a:p>
            <a:pPr marL="731520" lvl="1" indent="-274320">
              <a:lnSpc>
                <a:spcPct val="160000"/>
              </a:lnSpc>
              <a:buFont typeface="Wingdings 2"/>
              <a:buChar char=""/>
              <a:defRPr/>
            </a:pPr>
            <a:r>
              <a:rPr lang="ca-ES" sz="1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 (Assoliment d’Excel·lència) </a:t>
            </a:r>
          </a:p>
          <a:p>
            <a:pPr marL="731520" lvl="1" indent="-274320">
              <a:lnSpc>
                <a:spcPct val="160000"/>
              </a:lnSpc>
              <a:buFont typeface="Wingdings 2"/>
              <a:buChar char=""/>
              <a:defRPr/>
            </a:pPr>
            <a:r>
              <a:rPr lang="ca-ES" sz="1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(Assoliment de Notable)</a:t>
            </a:r>
          </a:p>
          <a:p>
            <a:pPr marL="731520" lvl="1" indent="-274320">
              <a:lnSpc>
                <a:spcPct val="160000"/>
              </a:lnSpc>
              <a:buFont typeface="Wingdings 2"/>
              <a:buChar char=""/>
              <a:defRPr/>
            </a:pPr>
            <a:r>
              <a:rPr lang="ca-ES" sz="1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(Assoliment satisfactori) </a:t>
            </a:r>
            <a:endParaRPr lang="ca-ES" sz="1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1520" lvl="1" indent="-274320">
              <a:lnSpc>
                <a:spcPct val="160000"/>
              </a:lnSpc>
              <a:buFont typeface="Wingdings 2"/>
              <a:buChar char=""/>
              <a:defRPr/>
            </a:pPr>
            <a:r>
              <a:rPr lang="ca-ES" sz="1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(No Assoliment).</a:t>
            </a:r>
          </a:p>
          <a:p>
            <a:pPr marL="457200" lvl="1" indent="0">
              <a:lnSpc>
                <a:spcPct val="160000"/>
              </a:lnSpc>
              <a:buNone/>
              <a:defRPr/>
            </a:pPr>
            <a:endParaRPr lang="ca-E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60000"/>
              </a:lnSpc>
              <a:buNone/>
              <a:defRPr/>
            </a:pPr>
            <a:endParaRPr lang="ca-ES" sz="1400" dirty="0">
              <a:latin typeface="Massallera" panose="02000000000000000000" pitchFamily="2" charset="0"/>
              <a:cs typeface="Arial" pitchFamily="34" charset="0"/>
            </a:endParaRPr>
          </a:p>
          <a:p>
            <a:pPr marL="274320" indent="-27432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ca-E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75556" y="5301208"/>
            <a:ext cx="7992888" cy="143885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 algn="just">
              <a:lnSpc>
                <a:spcPct val="150000"/>
              </a:lnSpc>
            </a:pPr>
            <a:r>
              <a:rPr lang="ca-ES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TAL QUE ELS INFANTS SE SENTIN PROTAGONISTES DE L’APRENENTATGE CAL COMPARTIR LES TASQUES I ELS INFORMES</a:t>
            </a:r>
            <a:r>
              <a:rPr lang="ca-ES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48615" cy="1320800"/>
          </a:xfrm>
        </p:spPr>
        <p:txBody>
          <a:bodyPr>
            <a:normAutofit/>
          </a:bodyPr>
          <a:lstStyle/>
          <a:p>
            <a:pPr algn="ctr"/>
            <a:r>
              <a:rPr lang="es-ES" sz="8000" dirty="0" smtClean="0">
                <a:solidFill>
                  <a:schemeClr val="tx1"/>
                </a:solidFill>
                <a:latin typeface="Comic Sans MS" pitchFamily="66" charset="0"/>
              </a:rPr>
              <a:t>SEP</a:t>
            </a:r>
            <a:endParaRPr lang="es-ES" sz="8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8" y="1857364"/>
            <a:ext cx="7820053" cy="4183999"/>
          </a:xfrm>
        </p:spPr>
        <p:txBody>
          <a:bodyPr>
            <a:normAutofit/>
          </a:bodyPr>
          <a:lstStyle/>
          <a:p>
            <a:pPr marL="0" lvl="1" indent="-274320" algn="just">
              <a:lnSpc>
                <a:spcPct val="170000"/>
              </a:lnSpc>
              <a:spcBef>
                <a:spcPts val="799"/>
              </a:spcBef>
              <a:buClr>
                <a:srgbClr val="FF9900"/>
              </a:buClr>
              <a:buSzPct val="100000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/>
            </a:pPr>
            <a:r>
              <a:rPr lang="ca-ES" sz="2000" b="1" u="sng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Arial" panose="020B0604020202020204" pitchFamily="34" charset="0"/>
              </a:rPr>
              <a:t>QUÈ ÉS? </a:t>
            </a:r>
            <a:r>
              <a:rPr lang="ca-ES" sz="20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Arial" panose="020B0604020202020204" pitchFamily="34" charset="0"/>
              </a:rPr>
              <a:t>El Suport Escolar Personalitzat és una oportunitat per poder atendre d’una manera més personalitzada als infants que tenen alguna necessitat concreta. L’assistència es valora trimestralment en relació a l’assoliment dels objectius plantejats.</a:t>
            </a:r>
            <a:endParaRPr lang="ca-ES" sz="2000" u="sng" dirty="0" smtClean="0">
              <a:solidFill>
                <a:schemeClr val="accent2">
                  <a:lumMod val="50000"/>
                </a:schemeClr>
              </a:solidFill>
              <a:effectLst>
                <a:outerShdw dist="17961" dir="2700000">
                  <a:scrgbClr r="0" g="0" b="0"/>
                </a:outerShdw>
              </a:effectLst>
              <a:latin typeface="Comic Sans MS" pitchFamily="66" charset="0"/>
              <a:cs typeface="Arial" panose="020B0604020202020204" pitchFamily="34" charset="0"/>
            </a:endParaRPr>
          </a:p>
          <a:p>
            <a:pPr marL="0" lvl="1" indent="-274320">
              <a:lnSpc>
                <a:spcPct val="170000"/>
              </a:lnSpc>
              <a:spcBef>
                <a:spcPts val="799"/>
              </a:spcBef>
              <a:buClr>
                <a:srgbClr val="FF9900"/>
              </a:buClr>
              <a:buSzPct val="100000"/>
              <a:buFont typeface="Wingdings 2"/>
              <a:buChar char="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/>
            </a:pPr>
            <a:r>
              <a:rPr lang="ca-ES" sz="2000" b="1" u="sng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Arial" panose="020B0604020202020204" pitchFamily="34" charset="0"/>
              </a:rPr>
              <a:t>Fora de l'horari escolar</a:t>
            </a:r>
            <a:r>
              <a:rPr lang="ca-ES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Arial" panose="020B0604020202020204" pitchFamily="34" charset="0"/>
              </a:rPr>
              <a:t> ( 8’15- 9’00h dimarts i  dijous).   </a:t>
            </a:r>
            <a:r>
              <a:rPr lang="ca-ES" sz="20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Arial" panose="020B0604020202020204" pitchFamily="34" charset="0"/>
              </a:rPr>
              <a:t>Comença el 18 d’octubre.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1888</TotalTime>
  <Words>610</Words>
  <Application>Microsoft Office PowerPoint</Application>
  <PresentationFormat>Presentación en pantalla (4:3)</PresentationFormat>
  <Paragraphs>187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Faceta</vt:lpstr>
      <vt:lpstr>Diapositiva 1</vt:lpstr>
      <vt:lpstr>DINÀMICA: EL COLOR</vt:lpstr>
      <vt:lpstr>Diapositiva 3</vt:lpstr>
      <vt:lpstr>GUIÓ DE LA REUNIÓ</vt:lpstr>
      <vt:lpstr>       ELS I LES MESTRES</vt:lpstr>
      <vt:lpstr>HORARI</vt:lpstr>
      <vt:lpstr>DEURES</vt:lpstr>
      <vt:lpstr>AVALUACIÓ</vt:lpstr>
      <vt:lpstr>SEP</vt:lpstr>
      <vt:lpstr>ENTREVISTES</vt:lpstr>
      <vt:lpstr> EINES COMUNICACIÓ  </vt:lpstr>
      <vt:lpstr>SALUT</vt:lpstr>
      <vt:lpstr>Diapositiva 13</vt:lpstr>
      <vt:lpstr>HÀBITS I NORMES</vt:lpstr>
      <vt:lpstr>PARES I MARES DELEGADES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Benvinguts de nou  CURS</dc:title>
  <dc:creator>super</dc:creator>
  <cp:lastModifiedBy>Usuario</cp:lastModifiedBy>
  <cp:revision>194</cp:revision>
  <dcterms:created xsi:type="dcterms:W3CDTF">2015-09-04T08:32:08Z</dcterms:created>
  <dcterms:modified xsi:type="dcterms:W3CDTF">2022-10-02T17:17:47Z</dcterms:modified>
</cp:coreProperties>
</file>