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5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6858000" cy="9906000" type="A4"/>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987B8C2-FA18-455B-B272-F4B4B68E8EEF}">
  <a:tblStyle styleId="{C987B8C2-FA18-455B-B272-F4B4B68E8EE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3EEF61A-E0EB-4AF8-AB94-C5D72A65D79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512" y="-1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11375" y="744538"/>
            <a:ext cx="25765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296142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61" name="Google Shape;161;p1: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41" name="Google Shape;241;p10: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50" name="Google Shape;250;p11: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59" name="Google Shape;259;p12: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66" name="Google Shape;266;p13: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74" name="Google Shape;274;p14: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84" name="Google Shape;284;p1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93" name="Google Shape;293;p16: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01" name="Google Shape;301;p17: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08" name="Google Shape;308;p18: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16" name="Google Shape;316;p19: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67" name="Google Shape;167;p2: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26" name="Google Shape;326;p20: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39" name="Google Shape;339;p21: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47" name="Google Shape;347;p22: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54" name="Google Shape;354;p23: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60" name="Google Shape;360;p24: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67" name="Google Shape;367;p2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78" name="Google Shape;378;p26: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87" name="Google Shape;387;p27: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94" name="Google Shape;394;p28: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01" name="Google Shape;401;p29: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74" name="Google Shape;174;p3: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08" name="Google Shape;408;p30: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16" name="Google Shape;416;p31: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28" name="Google Shape;428;p32: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37" name="Google Shape;437;p33: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47" name="Google Shape;447;p34: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60" name="Google Shape;460;p3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69" name="Google Shape;469;p36: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75" name="Google Shape;475;p37: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81" name="Google Shape;481;p38: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88" name="Google Shape;488;p39: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81" name="Google Shape;181;p4: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94" name="Google Shape;494;p40: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00" name="Google Shape;500;p41: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07" name="Google Shape;507;p42: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15" name="Google Shape;515;p43: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22" name="Google Shape;522;p44: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30" name="Google Shape;530;p4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38" name="Google Shape;538;p46: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44" name="Google Shape;544;p47: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51" name="Google Shape;551;p48: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57" name="Google Shape;557;p49: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88" name="Google Shape;188;p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63" name="Google Shape;563;p50: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69" name="Google Shape;569;p51: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76" name="Google Shape;576;p52: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5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82" name="Google Shape;582;p53: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94" name="Google Shape;194;p6: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02" name="Google Shape;202;p7: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8:notes"/>
          <p:cNvSpPr>
            <a:spLocks noGrp="1" noRot="1" noChangeAspect="1"/>
          </p:cNvSpPr>
          <p:nvPr>
            <p:ph type="sldImg" idx="2"/>
          </p:nvPr>
        </p:nvSpPr>
        <p:spPr>
          <a:xfrm>
            <a:off x="2111375" y="744538"/>
            <a:ext cx="25765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17" name="Google Shape;217;p9: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ólo el título">
  <p:cSld name="Sólo el título">
    <p:spTree>
      <p:nvGrpSpPr>
        <p:cNvPr id="1" name="Shape 88"/>
        <p:cNvGrpSpPr/>
        <p:nvPr/>
      </p:nvGrpSpPr>
      <p:grpSpPr>
        <a:xfrm>
          <a:off x="0" y="0"/>
          <a:ext cx="0" cy="0"/>
          <a:chOff x="0" y="0"/>
          <a:chExt cx="0" cy="0"/>
        </a:xfrm>
      </p:grpSpPr>
      <p:sp>
        <p:nvSpPr>
          <p:cNvPr id="89" name="Google Shape;89;p14"/>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0"/>
        <p:cNvGrpSpPr/>
        <p:nvPr/>
      </p:nvGrpSpPr>
      <p:grpSpPr>
        <a:xfrm>
          <a:off x="0" y="0"/>
          <a:ext cx="0" cy="0"/>
          <a:chOff x="0" y="0"/>
          <a:chExt cx="0" cy="0"/>
        </a:xfrm>
      </p:grpSpPr>
      <p:sp>
        <p:nvSpPr>
          <p:cNvPr id="91" name="Google Shape;91;p15"/>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5"/>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94"/>
        <p:cNvGrpSpPr/>
        <p:nvPr/>
      </p:nvGrpSpPr>
      <p:grpSpPr>
        <a:xfrm>
          <a:off x="0" y="0"/>
          <a:ext cx="0" cy="0"/>
          <a:chOff x="0" y="0"/>
          <a:chExt cx="0" cy="0"/>
        </a:xfrm>
      </p:grpSpPr>
      <p:sp>
        <p:nvSpPr>
          <p:cNvPr id="95" name="Google Shape;95;p16"/>
          <p:cNvSpPr txBox="1">
            <a:spLocks noGrp="1"/>
          </p:cNvSpPr>
          <p:nvPr>
            <p:ph type="ctrTitle"/>
          </p:nvPr>
        </p:nvSpPr>
        <p:spPr>
          <a:xfrm>
            <a:off x="857250" y="1620838"/>
            <a:ext cx="5143500" cy="3449637"/>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16"/>
          <p:cNvSpPr txBox="1">
            <a:spLocks noGrp="1"/>
          </p:cNvSpPr>
          <p:nvPr>
            <p:ph type="subTitle" idx="1"/>
          </p:nvPr>
        </p:nvSpPr>
        <p:spPr>
          <a:xfrm>
            <a:off x="857250" y="5202238"/>
            <a:ext cx="5143500" cy="23923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7" name="Google Shape;97;p16"/>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6"/>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6"/>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471488" y="527050"/>
            <a:ext cx="5915025" cy="191452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17"/>
          <p:cNvSpPr txBox="1">
            <a:spLocks noGrp="1"/>
          </p:cNvSpPr>
          <p:nvPr>
            <p:ph type="body" idx="1"/>
          </p:nvPr>
        </p:nvSpPr>
        <p:spPr>
          <a:xfrm>
            <a:off x="471488" y="2636838"/>
            <a:ext cx="5915025" cy="6284912"/>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7"/>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7"/>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7"/>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68313" y="2470150"/>
            <a:ext cx="5915025" cy="4119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18"/>
          <p:cNvSpPr txBox="1">
            <a:spLocks noGrp="1"/>
          </p:cNvSpPr>
          <p:nvPr>
            <p:ph type="body" idx="1"/>
          </p:nvPr>
        </p:nvSpPr>
        <p:spPr>
          <a:xfrm>
            <a:off x="468313" y="6629400"/>
            <a:ext cx="5915025" cy="216693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09" name="Google Shape;109;p18"/>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8"/>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18"/>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471488" y="527050"/>
            <a:ext cx="5915025" cy="191452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19"/>
          <p:cNvSpPr txBox="1">
            <a:spLocks noGrp="1"/>
          </p:cNvSpPr>
          <p:nvPr>
            <p:ph type="body" idx="1"/>
          </p:nvPr>
        </p:nvSpPr>
        <p:spPr>
          <a:xfrm>
            <a:off x="471488" y="2636838"/>
            <a:ext cx="2881312" cy="6284912"/>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19"/>
          <p:cNvSpPr txBox="1">
            <a:spLocks noGrp="1"/>
          </p:cNvSpPr>
          <p:nvPr>
            <p:ph type="body" idx="2"/>
          </p:nvPr>
        </p:nvSpPr>
        <p:spPr>
          <a:xfrm>
            <a:off x="3505200" y="2636838"/>
            <a:ext cx="2881313" cy="6284912"/>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19"/>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19"/>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19"/>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473075" y="527050"/>
            <a:ext cx="5915025" cy="191452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 name="Google Shape;121;p20"/>
          <p:cNvSpPr txBox="1">
            <a:spLocks noGrp="1"/>
          </p:cNvSpPr>
          <p:nvPr>
            <p:ph type="body" idx="1"/>
          </p:nvPr>
        </p:nvSpPr>
        <p:spPr>
          <a:xfrm>
            <a:off x="473075" y="2428875"/>
            <a:ext cx="2900363" cy="118903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2" name="Google Shape;122;p20"/>
          <p:cNvSpPr txBox="1">
            <a:spLocks noGrp="1"/>
          </p:cNvSpPr>
          <p:nvPr>
            <p:ph type="body" idx="2"/>
          </p:nvPr>
        </p:nvSpPr>
        <p:spPr>
          <a:xfrm>
            <a:off x="473075" y="3617913"/>
            <a:ext cx="2900363" cy="5322887"/>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20"/>
          <p:cNvSpPr txBox="1">
            <a:spLocks noGrp="1"/>
          </p:cNvSpPr>
          <p:nvPr>
            <p:ph type="body" idx="3"/>
          </p:nvPr>
        </p:nvSpPr>
        <p:spPr>
          <a:xfrm>
            <a:off x="3471863" y="2428875"/>
            <a:ext cx="2916237" cy="118903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4" name="Google Shape;124;p20"/>
          <p:cNvSpPr txBox="1">
            <a:spLocks noGrp="1"/>
          </p:cNvSpPr>
          <p:nvPr>
            <p:ph type="body" idx="4"/>
          </p:nvPr>
        </p:nvSpPr>
        <p:spPr>
          <a:xfrm>
            <a:off x="3471863" y="3617913"/>
            <a:ext cx="2916237" cy="5322887"/>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20"/>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20"/>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0"/>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471488" y="527050"/>
            <a:ext cx="5915025" cy="191452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21"/>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21"/>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21"/>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514350" y="1621191"/>
            <a:ext cx="5829300" cy="3448756"/>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
          <p:cNvSpPr txBox="1">
            <a:spLocks noGrp="1"/>
          </p:cNvSpPr>
          <p:nvPr>
            <p:ph type="subTitle" idx="1"/>
          </p:nvPr>
        </p:nvSpPr>
        <p:spPr>
          <a:xfrm>
            <a:off x="857250" y="5202944"/>
            <a:ext cx="5143500" cy="2391656"/>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157"/>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157"/>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157"/>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157"/>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157"/>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157"/>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473075" y="660400"/>
            <a:ext cx="2211388" cy="2311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p22"/>
          <p:cNvSpPr txBox="1">
            <a:spLocks noGrp="1"/>
          </p:cNvSpPr>
          <p:nvPr>
            <p:ph type="body" idx="1"/>
          </p:nvPr>
        </p:nvSpPr>
        <p:spPr>
          <a:xfrm>
            <a:off x="2916238" y="1425575"/>
            <a:ext cx="3471862" cy="7040563"/>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p22"/>
          <p:cNvSpPr txBox="1">
            <a:spLocks noGrp="1"/>
          </p:cNvSpPr>
          <p:nvPr>
            <p:ph type="body" idx="2"/>
          </p:nvPr>
        </p:nvSpPr>
        <p:spPr>
          <a:xfrm>
            <a:off x="473075" y="2971800"/>
            <a:ext cx="2211388" cy="550545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7" name="Google Shape;137;p22"/>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2"/>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22"/>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73075" y="660400"/>
            <a:ext cx="2211388" cy="2311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2" name="Google Shape;142;p23"/>
          <p:cNvSpPr>
            <a:spLocks noGrp="1"/>
          </p:cNvSpPr>
          <p:nvPr>
            <p:ph type="pic" idx="2"/>
          </p:nvPr>
        </p:nvSpPr>
        <p:spPr>
          <a:xfrm>
            <a:off x="2916238" y="1425575"/>
            <a:ext cx="3471862" cy="7040563"/>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3"/>
          <p:cNvSpPr txBox="1">
            <a:spLocks noGrp="1"/>
          </p:cNvSpPr>
          <p:nvPr>
            <p:ph type="body" idx="1"/>
          </p:nvPr>
        </p:nvSpPr>
        <p:spPr>
          <a:xfrm>
            <a:off x="473075" y="2971800"/>
            <a:ext cx="2211388" cy="550545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4" name="Google Shape;144;p23"/>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23"/>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23"/>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471488" y="527050"/>
            <a:ext cx="5915025" cy="191452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Google Shape;149;p24"/>
          <p:cNvSpPr txBox="1">
            <a:spLocks noGrp="1"/>
          </p:cNvSpPr>
          <p:nvPr>
            <p:ph type="body" idx="1"/>
          </p:nvPr>
        </p:nvSpPr>
        <p:spPr>
          <a:xfrm rot="5400000">
            <a:off x="286544" y="2821782"/>
            <a:ext cx="6284912" cy="59150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24"/>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4"/>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4"/>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rot="5400000">
            <a:off x="1450181" y="3985418"/>
            <a:ext cx="8394700" cy="14779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5" name="Google Shape;155;p25"/>
          <p:cNvSpPr txBox="1">
            <a:spLocks noGrp="1"/>
          </p:cNvSpPr>
          <p:nvPr>
            <p:ph type="body" idx="1"/>
          </p:nvPr>
        </p:nvSpPr>
        <p:spPr>
          <a:xfrm rot="5400000">
            <a:off x="-1583531" y="2582069"/>
            <a:ext cx="8394700" cy="4284662"/>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25"/>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5"/>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5"/>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a:off x="471488" y="2637014"/>
            <a:ext cx="5915025" cy="6285266"/>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67916" y="2469624"/>
            <a:ext cx="5915025" cy="412062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5"/>
          <p:cNvSpPr txBox="1">
            <a:spLocks noGrp="1"/>
          </p:cNvSpPr>
          <p:nvPr>
            <p:ph type="body" idx="1"/>
          </p:nvPr>
        </p:nvSpPr>
        <p:spPr>
          <a:xfrm>
            <a:off x="467916" y="6629226"/>
            <a:ext cx="5915025" cy="216693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157"/>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157"/>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157"/>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157"/>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157"/>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157"/>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2" name="Google Shape;32;p5"/>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6"/>
          <p:cNvSpPr txBox="1">
            <a:spLocks noGrp="1"/>
          </p:cNvSpPr>
          <p:nvPr>
            <p:ph type="body" idx="1"/>
          </p:nvPr>
        </p:nvSpPr>
        <p:spPr>
          <a:xfrm>
            <a:off x="471488" y="2637014"/>
            <a:ext cx="2914650" cy="6285266"/>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2"/>
          </p:nvPr>
        </p:nvSpPr>
        <p:spPr>
          <a:xfrm>
            <a:off x="3471863" y="2637014"/>
            <a:ext cx="2914650" cy="6285266"/>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72381"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7"/>
          <p:cNvSpPr txBox="1">
            <a:spLocks noGrp="1"/>
          </p:cNvSpPr>
          <p:nvPr>
            <p:ph type="body" idx="1"/>
          </p:nvPr>
        </p:nvSpPr>
        <p:spPr>
          <a:xfrm>
            <a:off x="472381" y="2428347"/>
            <a:ext cx="2901255" cy="1190095"/>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2"/>
          </p:nvPr>
        </p:nvSpPr>
        <p:spPr>
          <a:xfrm>
            <a:off x="472381" y="3618442"/>
            <a:ext cx="2901255" cy="532218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3"/>
          </p:nvPr>
        </p:nvSpPr>
        <p:spPr>
          <a:xfrm>
            <a:off x="3471863" y="2428347"/>
            <a:ext cx="2915543" cy="1190095"/>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157"/>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4"/>
          </p:nvPr>
        </p:nvSpPr>
        <p:spPr>
          <a:xfrm>
            <a:off x="3471863" y="3618442"/>
            <a:ext cx="2915543" cy="532218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72381" y="660400"/>
            <a:ext cx="2211884" cy="2311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9"/>
          <p:cNvSpPr txBox="1">
            <a:spLocks noGrp="1"/>
          </p:cNvSpPr>
          <p:nvPr>
            <p:ph type="body" idx="1"/>
          </p:nvPr>
        </p:nvSpPr>
        <p:spPr>
          <a:xfrm>
            <a:off x="2915543" y="1426283"/>
            <a:ext cx="3471863" cy="7039681"/>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body" idx="2"/>
          </p:nvPr>
        </p:nvSpPr>
        <p:spPr>
          <a:xfrm>
            <a:off x="472381" y="2971800"/>
            <a:ext cx="2211884" cy="550562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72381" y="660400"/>
            <a:ext cx="2211884" cy="2311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0"/>
          <p:cNvSpPr>
            <a:spLocks noGrp="1"/>
          </p:cNvSpPr>
          <p:nvPr>
            <p:ph type="pic" idx="2"/>
          </p:nvPr>
        </p:nvSpPr>
        <p:spPr>
          <a:xfrm>
            <a:off x="2915543" y="1426283"/>
            <a:ext cx="3471863" cy="7039681"/>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446"/>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446"/>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446"/>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46"/>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46"/>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46"/>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1"/>
          </p:nvPr>
        </p:nvSpPr>
        <p:spPr>
          <a:xfrm>
            <a:off x="472381" y="2971800"/>
            <a:ext cx="2211884" cy="550562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23"/>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71488" y="2637014"/>
            <a:ext cx="5915025" cy="6285266"/>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4pPr>
            <a:lvl5pPr marL="2286000" marR="0" lvl="4"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5pPr>
            <a:lvl6pPr marL="2743200" marR="0" lvl="5"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6pPr>
            <a:lvl7pPr marL="3200400" marR="0" lvl="6" indent="-311276"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7pPr>
            <a:lvl8pPr marL="3657600" marR="0" lvl="7"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8pPr>
            <a:lvl9pPr marL="4114800" marR="0" lvl="8" indent="-311277" algn="l" rtl="0">
              <a:lnSpc>
                <a:spcPct val="90000"/>
              </a:lnSpc>
              <a:spcBef>
                <a:spcPts val="375"/>
              </a:spcBef>
              <a:spcAft>
                <a:spcPts val="0"/>
              </a:spcAft>
              <a:buClr>
                <a:schemeClr val="dk1"/>
              </a:buClr>
              <a:buSzPts val="1302"/>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pic>
        <p:nvPicPr>
          <p:cNvPr id="11" name="Google Shape;11;p1"/>
          <p:cNvPicPr preferRelativeResize="0"/>
          <p:nvPr/>
        </p:nvPicPr>
        <p:blipFill rotWithShape="1">
          <a:blip r:embed="rId13">
            <a:alphaModFix/>
          </a:blip>
          <a:srcRect/>
          <a:stretch/>
        </p:blipFill>
        <p:spPr>
          <a:xfrm>
            <a:off x="-75375" y="0"/>
            <a:ext cx="6958286" cy="98459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471488" y="527050"/>
            <a:ext cx="5915025" cy="191452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3"/>
          <p:cNvSpPr txBox="1">
            <a:spLocks noGrp="1"/>
          </p:cNvSpPr>
          <p:nvPr>
            <p:ph type="body" idx="1"/>
          </p:nvPr>
        </p:nvSpPr>
        <p:spPr>
          <a:xfrm>
            <a:off x="471488" y="2636838"/>
            <a:ext cx="5915025" cy="6284912"/>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dt" idx="10"/>
          </p:nvPr>
        </p:nvSpPr>
        <p:spPr>
          <a:xfrm>
            <a:off x="471488" y="9182100"/>
            <a:ext cx="1543050" cy="5270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ftr" idx="11"/>
          </p:nvPr>
        </p:nvSpPr>
        <p:spPr>
          <a:xfrm>
            <a:off x="2271713" y="9182100"/>
            <a:ext cx="2314575" cy="5270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pic>
        <p:nvPicPr>
          <p:cNvPr id="87" name="Google Shape;87;p13"/>
          <p:cNvPicPr preferRelativeResize="0"/>
          <p:nvPr/>
        </p:nvPicPr>
        <p:blipFill rotWithShape="1">
          <a:blip r:embed="rId14">
            <a:alphaModFix/>
          </a:blip>
          <a:srcRect/>
          <a:stretch/>
        </p:blipFill>
        <p:spPr>
          <a:xfrm>
            <a:off x="0" y="103770"/>
            <a:ext cx="6808622" cy="96451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1028700" y="1962150"/>
            <a:ext cx="5010149" cy="299084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C000"/>
              </a:buClr>
              <a:buSzPts val="1000"/>
              <a:buFont typeface="Arial"/>
              <a:buNone/>
            </a:pPr>
            <a:r>
              <a:rPr lang="es-ES" sz="4000" b="1" i="0" u="none" strike="noStrike" cap="none">
                <a:solidFill>
                  <a:srgbClr val="FFC000"/>
                </a:solidFill>
                <a:latin typeface="Arial"/>
                <a:ea typeface="Arial"/>
                <a:cs typeface="Arial"/>
                <a:sym typeface="Arial"/>
              </a:rPr>
              <a:t>Pla de funcionament</a:t>
            </a:r>
            <a:r>
              <a:rPr lang="es-ES" sz="3300" b="1" i="0" u="none" strike="noStrike" cap="none">
                <a:solidFill>
                  <a:srgbClr val="FFC000"/>
                </a:solidFill>
                <a:latin typeface="Arial"/>
                <a:ea typeface="Arial"/>
                <a:cs typeface="Arial"/>
                <a:sym typeface="Arial"/>
              </a:rPr>
              <a:t/>
            </a:r>
            <a:br>
              <a:rPr lang="es-ES" sz="3300" b="1" i="0" u="none" strike="noStrike" cap="none">
                <a:solidFill>
                  <a:srgbClr val="FFC000"/>
                </a:solidFill>
                <a:latin typeface="Arial"/>
                <a:ea typeface="Arial"/>
                <a:cs typeface="Arial"/>
                <a:sym typeface="Arial"/>
              </a:rPr>
            </a:br>
            <a:r>
              <a:rPr lang="es-ES" sz="3300" b="1" i="0" u="none" strike="noStrike" cap="none">
                <a:solidFill>
                  <a:srgbClr val="FFC000"/>
                </a:solidFill>
                <a:latin typeface="Arial"/>
                <a:ea typeface="Arial"/>
                <a:cs typeface="Arial"/>
                <a:sym typeface="Arial"/>
              </a:rPr>
              <a:t/>
            </a:r>
            <a:br>
              <a:rPr lang="es-ES" sz="3300" b="1" i="0" u="none" strike="noStrike" cap="none">
                <a:solidFill>
                  <a:srgbClr val="FFC000"/>
                </a:solidFill>
                <a:latin typeface="Arial"/>
                <a:ea typeface="Arial"/>
                <a:cs typeface="Arial"/>
                <a:sym typeface="Arial"/>
              </a:rPr>
            </a:br>
            <a:r>
              <a:rPr lang="es-ES" sz="3300" b="1" i="0" u="none" strike="noStrike" cap="none">
                <a:solidFill>
                  <a:srgbClr val="FFC000"/>
                </a:solidFill>
                <a:latin typeface="Arial"/>
                <a:ea typeface="Arial"/>
                <a:cs typeface="Arial"/>
                <a:sym typeface="Arial"/>
              </a:rPr>
              <a:t>Escola Pla de l’Ametller</a:t>
            </a:r>
            <a:br>
              <a:rPr lang="es-ES" sz="3300" b="1" i="0" u="none" strike="noStrike" cap="none">
                <a:solidFill>
                  <a:srgbClr val="FFC000"/>
                </a:solidFill>
                <a:latin typeface="Arial"/>
                <a:ea typeface="Arial"/>
                <a:cs typeface="Arial"/>
                <a:sym typeface="Arial"/>
              </a:rPr>
            </a:br>
            <a:r>
              <a:rPr lang="es-ES" sz="3300" b="1" i="0" u="none" strike="noStrike" cap="none">
                <a:solidFill>
                  <a:srgbClr val="FFC000"/>
                </a:solidFill>
                <a:latin typeface="Arial"/>
                <a:ea typeface="Arial"/>
                <a:cs typeface="Arial"/>
                <a:sym typeface="Arial"/>
              </a:rPr>
              <a:t/>
            </a:r>
            <a:br>
              <a:rPr lang="es-ES" sz="3300" b="1" i="0" u="none" strike="noStrike" cap="none">
                <a:solidFill>
                  <a:srgbClr val="FFC000"/>
                </a:solidFill>
                <a:latin typeface="Arial"/>
                <a:ea typeface="Arial"/>
                <a:cs typeface="Arial"/>
                <a:sym typeface="Arial"/>
              </a:rPr>
            </a:br>
            <a:r>
              <a:rPr lang="es-ES" sz="3300" b="1" i="0" u="none" strike="noStrike" cap="none">
                <a:solidFill>
                  <a:srgbClr val="FFC000"/>
                </a:solidFill>
                <a:latin typeface="Arial"/>
                <a:ea typeface="Arial"/>
                <a:cs typeface="Arial"/>
                <a:sym typeface="Arial"/>
              </a:rPr>
              <a:t>Curs 2018-2019</a:t>
            </a:r>
            <a:endParaRPr sz="3300" b="0" i="0" u="none" strike="noStrike" cap="none">
              <a:solidFill>
                <a:schemeClr val="dk1"/>
              </a:solidFill>
              <a:latin typeface="Calibri"/>
              <a:ea typeface="Calibri"/>
              <a:cs typeface="Calibri"/>
              <a:sym typeface="Calibri"/>
            </a:endParaRPr>
          </a:p>
        </p:txBody>
      </p:sp>
      <p:sp>
        <p:nvSpPr>
          <p:cNvPr id="164" name="Google Shape;164;p2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225"/>
              <a:buFont typeface="Calibri"/>
              <a:buNone/>
            </a:pPr>
            <a:fld id="{00000000-1234-1234-1234-123412341234}" type="slidenum">
              <a:rPr lang="es-ES" sz="900" b="0" i="0" u="none" strike="noStrike" cap="none">
                <a:solidFill>
                  <a:srgbClr val="888888"/>
                </a:solidFill>
                <a:latin typeface="Calibri"/>
                <a:ea typeface="Calibri"/>
                <a:cs typeface="Calibri"/>
                <a:sym typeface="Calibri"/>
              </a:rPr>
              <a:t>1</a:t>
            </a:fld>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10</a:t>
            </a:fld>
            <a:endParaRPr sz="1200" b="0" i="0" u="none" strike="noStrike" cap="none">
              <a:solidFill>
                <a:srgbClr val="888888"/>
              </a:solidFill>
              <a:latin typeface="Calibri"/>
              <a:ea typeface="Calibri"/>
              <a:cs typeface="Calibri"/>
              <a:sym typeface="Calibri"/>
            </a:endParaRPr>
          </a:p>
        </p:txBody>
      </p:sp>
      <p:graphicFrame>
        <p:nvGraphicFramePr>
          <p:cNvPr id="244" name="Google Shape;244;p35"/>
          <p:cNvGraphicFramePr/>
          <p:nvPr/>
        </p:nvGraphicFramePr>
        <p:xfrm>
          <a:off x="265763" y="1712640"/>
          <a:ext cx="3000000" cy="3000000"/>
        </p:xfrm>
        <a:graphic>
          <a:graphicData uri="http://schemas.openxmlformats.org/drawingml/2006/table">
            <a:tbl>
              <a:tblPr firstRow="1" bandRow="1">
                <a:noFill/>
                <a:tableStyleId>{C987B8C2-FA18-455B-B272-F4B4B68E8EEF}</a:tableStyleId>
              </a:tblPr>
              <a:tblGrid>
                <a:gridCol w="1020125"/>
                <a:gridCol w="1020125"/>
                <a:gridCol w="1020125"/>
                <a:gridCol w="1020125"/>
                <a:gridCol w="1020125"/>
                <a:gridCol w="1020125"/>
              </a:tblGrid>
              <a:tr h="512200">
                <a:tc>
                  <a:txBody>
                    <a:bodyPr/>
                    <a:lstStyle/>
                    <a:p>
                      <a:pPr marL="0" marR="0" lvl="0" indent="0" algn="ctr" rtl="0">
                        <a:lnSpc>
                          <a:spcPct val="100000"/>
                        </a:lnSpc>
                        <a:spcBef>
                          <a:spcPts val="0"/>
                        </a:spcBef>
                        <a:spcAft>
                          <a:spcPts val="0"/>
                        </a:spcAft>
                        <a:buClr>
                          <a:schemeClr val="dk1"/>
                        </a:buClr>
                        <a:buSzPts val="350"/>
                        <a:buFont typeface="Arial"/>
                        <a:buNone/>
                      </a:pPr>
                      <a:r>
                        <a:rPr lang="es-ES" sz="1400" b="1" u="none" strike="noStrike" cap="none">
                          <a:solidFill>
                            <a:schemeClr val="dk1"/>
                          </a:solidFill>
                          <a:latin typeface="Arial"/>
                          <a:ea typeface="Arial"/>
                          <a:cs typeface="Arial"/>
                          <a:sym typeface="Arial"/>
                        </a:rPr>
                        <a:t>CURS</a:t>
                      </a:r>
                      <a:endParaRPr sz="1400" u="none" strike="noStrike" cap="none"/>
                    </a:p>
                  </a:txBody>
                  <a:tcPr marL="91450" marR="91450" marT="45725" marB="45725">
                    <a:solidFill>
                      <a:schemeClr val="accent6"/>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s-ES" sz="1400" b="1" u="none" strike="noStrike" cap="none">
                          <a:solidFill>
                            <a:schemeClr val="dk1"/>
                          </a:solidFill>
                        </a:rPr>
                        <a:t>Dilluns</a:t>
                      </a:r>
                      <a:endParaRPr sz="1400" b="1" u="none" strike="noStrike" cap="none">
                        <a:solidFill>
                          <a:schemeClr val="dk1"/>
                        </a:solidFill>
                      </a:endParaRPr>
                    </a:p>
                  </a:txBody>
                  <a:tcPr marL="91450" marR="91450" marT="45725" marB="45725">
                    <a:solidFill>
                      <a:schemeClr val="accent6"/>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s-ES" sz="1400" b="1" u="none" strike="noStrike" cap="none">
                          <a:solidFill>
                            <a:schemeClr val="dk1"/>
                          </a:solidFill>
                        </a:rPr>
                        <a:t>Dimarts</a:t>
                      </a:r>
                      <a:endParaRPr sz="1400" b="1" u="none" strike="noStrike" cap="none">
                        <a:solidFill>
                          <a:schemeClr val="dk1"/>
                        </a:solidFill>
                      </a:endParaRPr>
                    </a:p>
                  </a:txBody>
                  <a:tcPr marL="91450" marR="91450" marT="45725" marB="45725">
                    <a:solidFill>
                      <a:schemeClr val="accent6"/>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s-ES" sz="1400" b="1" u="none" strike="noStrike" cap="none">
                          <a:solidFill>
                            <a:schemeClr val="dk1"/>
                          </a:solidFill>
                        </a:rPr>
                        <a:t>Dimecres</a:t>
                      </a:r>
                      <a:endParaRPr sz="1400" u="none" strike="noStrike" cap="none"/>
                    </a:p>
                  </a:txBody>
                  <a:tcPr marL="91450" marR="91450" marT="45725" marB="45725">
                    <a:solidFill>
                      <a:schemeClr val="accent6"/>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s-ES" sz="1400" b="1" u="none" strike="noStrike" cap="none">
                          <a:solidFill>
                            <a:schemeClr val="dk1"/>
                          </a:solidFill>
                        </a:rPr>
                        <a:t>Dijous</a:t>
                      </a:r>
                      <a:endParaRPr sz="1400" b="1" u="none" strike="noStrike" cap="none">
                        <a:solidFill>
                          <a:schemeClr val="dk1"/>
                        </a:solidFill>
                      </a:endParaRPr>
                    </a:p>
                  </a:txBody>
                  <a:tcPr marL="91450" marR="91450" marT="45725" marB="45725">
                    <a:solidFill>
                      <a:schemeClr val="accent6"/>
                    </a:solidFill>
                  </a:tcPr>
                </a:tc>
                <a:tc>
                  <a:txBody>
                    <a:bodyPr/>
                    <a:lstStyle/>
                    <a:p>
                      <a:pPr marL="0" marR="0" lvl="0" indent="0" algn="ctr" rtl="0">
                        <a:lnSpc>
                          <a:spcPct val="100000"/>
                        </a:lnSpc>
                        <a:spcBef>
                          <a:spcPts val="0"/>
                        </a:spcBef>
                        <a:spcAft>
                          <a:spcPts val="0"/>
                        </a:spcAft>
                        <a:buClr>
                          <a:schemeClr val="dk1"/>
                        </a:buClr>
                        <a:buSzPts val="338"/>
                        <a:buFont typeface="Arial"/>
                        <a:buNone/>
                      </a:pPr>
                      <a:r>
                        <a:rPr lang="es-ES" sz="1350" b="1" u="none" strike="noStrike" cap="none">
                          <a:solidFill>
                            <a:schemeClr val="dk1"/>
                          </a:solidFill>
                        </a:rPr>
                        <a:t>Divendres</a:t>
                      </a:r>
                      <a:endParaRPr sz="1350" b="1" u="none" strike="noStrike" cap="none">
                        <a:solidFill>
                          <a:schemeClr val="dk1"/>
                        </a:solidFill>
                      </a:endParaRPr>
                    </a:p>
                  </a:txBody>
                  <a:tcPr marL="91450" marR="91450" marT="45725" marB="45725">
                    <a:solidFill>
                      <a:schemeClr val="accent6"/>
                    </a:solidFill>
                  </a:tcPr>
                </a:tc>
              </a:tr>
              <a:tr h="3641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P-3</a:t>
                      </a:r>
                      <a:endParaRPr sz="1400" u="none" strike="noStrike" cap="none"/>
                    </a:p>
                  </a:txBody>
                  <a:tcPr marL="91450" marR="91450" marT="45725" marB="45725">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12</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14</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13</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14</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16</a:t>
                      </a:r>
                      <a:endParaRPr sz="1400" u="none" strike="noStrike" cap="none"/>
                    </a:p>
                  </a:txBody>
                  <a:tcPr marL="91450" marR="91450" marT="45725" marB="45725" anchor="ctr">
                    <a:solidFill>
                      <a:srgbClr val="D8E2F3"/>
                    </a:solidFill>
                  </a:tcPr>
                </a:tc>
              </a:tr>
              <a:tr h="3641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P-4</a:t>
                      </a:r>
                      <a:endParaRPr sz="1400" u="none" strike="noStrike" cap="none"/>
                    </a:p>
                  </a:txBody>
                  <a:tcPr marL="91450" marR="91450" marT="45725" marB="45725">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13</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13</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14</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14</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15</a:t>
                      </a:r>
                      <a:endParaRPr sz="1400" u="none" strike="noStrike" cap="none"/>
                    </a:p>
                  </a:txBody>
                  <a:tcPr marL="91450" marR="91450" marT="45725" marB="45725" anchor="ctr">
                    <a:solidFill>
                      <a:srgbClr val="D8E2F3"/>
                    </a:solidFill>
                  </a:tcPr>
                </a:tc>
              </a:tr>
              <a:tr h="3641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P-5</a:t>
                      </a:r>
                      <a:endParaRPr sz="1400" u="none" strike="noStrike" cap="none"/>
                    </a:p>
                  </a:txBody>
                  <a:tcPr marL="91450" marR="91450" marT="45725" marB="45725">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18</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17</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16</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16</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18</a:t>
                      </a:r>
                      <a:endParaRPr sz="1400" u="none" strike="noStrike" cap="none"/>
                    </a:p>
                  </a:txBody>
                  <a:tcPr marL="91450" marR="91450" marT="45725" marB="45725" anchor="ctr">
                    <a:solidFill>
                      <a:srgbClr val="D8E2F3"/>
                    </a:solidFill>
                  </a:tcPr>
                </a:tc>
              </a:tr>
              <a:tr h="3641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1r.</a:t>
                      </a:r>
                      <a:endParaRPr sz="1400" u="none" strike="noStrike" cap="none"/>
                    </a:p>
                  </a:txBody>
                  <a:tcPr marL="91450" marR="91450" marT="45725" marB="45725">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20</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19</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21</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16</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19</a:t>
                      </a:r>
                      <a:endParaRPr sz="1400" u="none" strike="noStrike" cap="none"/>
                    </a:p>
                  </a:txBody>
                  <a:tcPr marL="91450" marR="91450" marT="45725" marB="45725" anchor="ctr">
                    <a:solidFill>
                      <a:srgbClr val="D8E2F3"/>
                    </a:solidFill>
                  </a:tcPr>
                </a:tc>
              </a:tr>
              <a:tr h="3641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2n.</a:t>
                      </a:r>
                      <a:endParaRPr sz="1400" u="none" strike="noStrike" cap="none"/>
                    </a:p>
                  </a:txBody>
                  <a:tcPr marL="91450" marR="91450" marT="45725" marB="45725">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20</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21</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21</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20</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24</a:t>
                      </a:r>
                      <a:endParaRPr sz="1400" u="none" strike="noStrike" cap="none"/>
                    </a:p>
                  </a:txBody>
                  <a:tcPr marL="91450" marR="91450" marT="45725" marB="45725" anchor="ctr">
                    <a:solidFill>
                      <a:srgbClr val="D8E2F3"/>
                    </a:solidFill>
                  </a:tcPr>
                </a:tc>
              </a:tr>
              <a:tr h="3641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3r.</a:t>
                      </a:r>
                      <a:endParaRPr sz="1400" u="none" strike="noStrike" cap="none"/>
                    </a:p>
                  </a:txBody>
                  <a:tcPr marL="91450" marR="91450" marT="45725" marB="45725">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23</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19</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24</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15</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24</a:t>
                      </a:r>
                      <a:endParaRPr sz="1400" u="none" strike="noStrike" cap="none"/>
                    </a:p>
                  </a:txBody>
                  <a:tcPr marL="91450" marR="91450" marT="45725" marB="45725" anchor="ctr">
                    <a:solidFill>
                      <a:srgbClr val="D8E2F3"/>
                    </a:solidFill>
                  </a:tcPr>
                </a:tc>
              </a:tr>
              <a:tr h="3641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4t.</a:t>
                      </a:r>
                      <a:endParaRPr sz="1400" u="none" strike="noStrike" cap="none"/>
                    </a:p>
                  </a:txBody>
                  <a:tcPr marL="91450" marR="91450" marT="45725" marB="45725">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26</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22</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26</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23</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22</a:t>
                      </a:r>
                      <a:endParaRPr sz="1400" u="none" strike="noStrike" cap="none"/>
                    </a:p>
                  </a:txBody>
                  <a:tcPr marL="91450" marR="91450" marT="45725" marB="45725" anchor="ctr">
                    <a:solidFill>
                      <a:srgbClr val="D8E2F3"/>
                    </a:solidFill>
                  </a:tcPr>
                </a:tc>
              </a:tr>
              <a:tr h="3641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5è</a:t>
                      </a:r>
                      <a:endParaRPr sz="1400" u="none" strike="noStrike" cap="none"/>
                    </a:p>
                  </a:txBody>
                  <a:tcPr marL="91450" marR="91450" marT="45725" marB="45725">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29</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22</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20</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18</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23</a:t>
                      </a:r>
                      <a:endParaRPr sz="1400" u="none" strike="noStrike" cap="none"/>
                    </a:p>
                  </a:txBody>
                  <a:tcPr marL="91450" marR="91450" marT="45725" marB="45725" anchor="ctr">
                    <a:solidFill>
                      <a:srgbClr val="D8E2F3"/>
                    </a:solidFill>
                  </a:tcPr>
                </a:tc>
              </a:tr>
              <a:tr h="3641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6è</a:t>
                      </a:r>
                      <a:endParaRPr sz="1400" u="none" strike="noStrike" cap="none"/>
                    </a:p>
                  </a:txBody>
                  <a:tcPr marL="91450" marR="91450" marT="45725" marB="45725">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22</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18</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24</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16</a:t>
                      </a:r>
                      <a:endParaRPr sz="1400" u="none" strike="noStrike" cap="none"/>
                    </a:p>
                  </a:txBody>
                  <a:tcPr marL="91450" marR="91450" marT="45725" marB="45725" anchor="ctr">
                    <a:solidFill>
                      <a:srgbClr val="D8E2F3"/>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22</a:t>
                      </a:r>
                      <a:endParaRPr sz="1400" u="none" strike="noStrike" cap="none"/>
                    </a:p>
                  </a:txBody>
                  <a:tcPr marL="91450" marR="91450" marT="45725" marB="45725" anchor="ctr">
                    <a:solidFill>
                      <a:srgbClr val="D8E2F3"/>
                    </a:solidFill>
                  </a:tcPr>
                </a:tc>
              </a:tr>
            </a:tbl>
          </a:graphicData>
        </a:graphic>
      </p:graphicFrame>
      <p:graphicFrame>
        <p:nvGraphicFramePr>
          <p:cNvPr id="245" name="Google Shape;245;p35"/>
          <p:cNvGraphicFramePr/>
          <p:nvPr/>
        </p:nvGraphicFramePr>
        <p:xfrm>
          <a:off x="778902" y="5951798"/>
          <a:ext cx="3000000" cy="3000000"/>
        </p:xfrm>
        <a:graphic>
          <a:graphicData uri="http://schemas.openxmlformats.org/drawingml/2006/table">
            <a:tbl>
              <a:tblPr firstRow="1" bandRow="1">
                <a:noFill/>
                <a:tableStyleId>{C987B8C2-FA18-455B-B272-F4B4B68E8EEF}</a:tableStyleId>
              </a:tblPr>
              <a:tblGrid>
                <a:gridCol w="2664300"/>
                <a:gridCol w="2664300"/>
              </a:tblGrid>
              <a:tr h="630700">
                <a:tc>
                  <a:txBody>
                    <a:bodyPr/>
                    <a:lstStyle/>
                    <a:p>
                      <a:pPr marL="0" marR="0" lvl="0" indent="0" algn="ctr" rtl="0">
                        <a:lnSpc>
                          <a:spcPct val="100000"/>
                        </a:lnSpc>
                        <a:spcBef>
                          <a:spcPts val="0"/>
                        </a:spcBef>
                        <a:spcAft>
                          <a:spcPts val="0"/>
                        </a:spcAft>
                        <a:buClr>
                          <a:schemeClr val="dk1"/>
                        </a:buClr>
                        <a:buSzPts val="450"/>
                        <a:buFont typeface="Arial"/>
                        <a:buNone/>
                      </a:pPr>
                      <a:r>
                        <a:rPr lang="es-ES" sz="1800" u="none" strike="noStrike" cap="none">
                          <a:solidFill>
                            <a:schemeClr val="dk1"/>
                          </a:solidFill>
                          <a:latin typeface="Arial"/>
                          <a:ea typeface="Arial"/>
                          <a:cs typeface="Arial"/>
                          <a:sym typeface="Arial"/>
                        </a:rPr>
                        <a:t>FIXOS</a:t>
                      </a:r>
                      <a:endParaRPr sz="1400" u="none" strike="noStrike" cap="none"/>
                    </a:p>
                  </a:txBody>
                  <a:tcPr marL="91450" marR="91450" marT="45725" marB="45725">
                    <a:solidFill>
                      <a:schemeClr val="accent6"/>
                    </a:solidFill>
                  </a:tcPr>
                </a:tc>
                <a:tc>
                  <a:txBody>
                    <a:bodyPr/>
                    <a:lstStyle/>
                    <a:p>
                      <a:pPr marL="0" marR="0" lvl="0" indent="0" algn="ctr" rtl="0">
                        <a:lnSpc>
                          <a:spcPct val="100000"/>
                        </a:lnSpc>
                        <a:spcBef>
                          <a:spcPts val="0"/>
                        </a:spcBef>
                        <a:spcAft>
                          <a:spcPts val="0"/>
                        </a:spcAft>
                        <a:buClr>
                          <a:schemeClr val="dk1"/>
                        </a:buClr>
                        <a:buSzPts val="450"/>
                        <a:buFont typeface="Arial"/>
                        <a:buNone/>
                      </a:pPr>
                      <a:r>
                        <a:rPr lang="es-ES" sz="1800" b="1" u="none" strike="noStrike" cap="none">
                          <a:solidFill>
                            <a:schemeClr val="dk1"/>
                          </a:solidFill>
                          <a:latin typeface="Arial"/>
                          <a:ea typeface="Arial"/>
                          <a:cs typeface="Arial"/>
                          <a:sym typeface="Arial"/>
                        </a:rPr>
                        <a:t>ESPORÀDICS</a:t>
                      </a:r>
                      <a:endParaRPr sz="1400" u="none" strike="noStrike" cap="none"/>
                    </a:p>
                  </a:txBody>
                  <a:tcPr marL="91450" marR="91450" marT="45725" marB="45725">
                    <a:solidFill>
                      <a:schemeClr val="accent6"/>
                    </a:solidFill>
                  </a:tcPr>
                </a:tc>
              </a:tr>
              <a:tr h="396050">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+/- 185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+/- 10</a:t>
                      </a:r>
                      <a:endParaRPr sz="1400" u="none" strike="noStrike" cap="none"/>
                    </a:p>
                  </a:txBody>
                  <a:tcPr marL="91450" marR="91450" marT="45725" marB="45725"/>
                </a:tc>
              </a:tr>
            </a:tbl>
          </a:graphicData>
        </a:graphic>
      </p:graphicFrame>
      <p:graphicFrame>
        <p:nvGraphicFramePr>
          <p:cNvPr id="246" name="Google Shape;246;p35"/>
          <p:cNvGraphicFramePr/>
          <p:nvPr/>
        </p:nvGraphicFramePr>
        <p:xfrm>
          <a:off x="755374" y="6975358"/>
          <a:ext cx="3000000" cy="3000000"/>
        </p:xfrm>
        <a:graphic>
          <a:graphicData uri="http://schemas.openxmlformats.org/drawingml/2006/table">
            <a:tbl>
              <a:tblPr firstRow="1" bandRow="1">
                <a:noFill/>
                <a:tableStyleId>{C987B8C2-FA18-455B-B272-F4B4B68E8EEF}</a:tableStyleId>
              </a:tblPr>
              <a:tblGrid>
                <a:gridCol w="2700700"/>
                <a:gridCol w="2648400"/>
              </a:tblGrid>
              <a:tr h="456600">
                <a:tc>
                  <a:txBody>
                    <a:bodyPr/>
                    <a:lstStyle/>
                    <a:p>
                      <a:pPr marL="0" marR="0" lvl="0" indent="0" algn="ctr" rtl="0">
                        <a:lnSpc>
                          <a:spcPct val="100000"/>
                        </a:lnSpc>
                        <a:spcBef>
                          <a:spcPts val="0"/>
                        </a:spcBef>
                        <a:spcAft>
                          <a:spcPts val="0"/>
                        </a:spcAft>
                        <a:buClr>
                          <a:schemeClr val="dk1"/>
                        </a:buClr>
                        <a:buSzPts val="450"/>
                        <a:buFont typeface="Arial"/>
                        <a:buNone/>
                      </a:pPr>
                      <a:r>
                        <a:rPr lang="es-ES" sz="1800" u="none" strike="noStrike" cap="none">
                          <a:solidFill>
                            <a:schemeClr val="dk1"/>
                          </a:solidFill>
                          <a:latin typeface="Arial"/>
                          <a:ea typeface="Arial"/>
                          <a:cs typeface="Arial"/>
                          <a:sym typeface="Arial"/>
                        </a:rPr>
                        <a:t>NÚM.MESTRES</a:t>
                      </a:r>
                      <a:endParaRPr sz="1400" u="none" strike="noStrike" cap="none"/>
                    </a:p>
                  </a:txBody>
                  <a:tcPr marL="91450" marR="91450" marT="45725" marB="45725">
                    <a:solidFill>
                      <a:schemeClr val="accent6"/>
                    </a:solidFill>
                  </a:tcPr>
                </a:tc>
                <a:tc>
                  <a:txBody>
                    <a:bodyPr/>
                    <a:lstStyle/>
                    <a:p>
                      <a:pPr marL="0" marR="0" lvl="0" indent="0" algn="ctr" rtl="0">
                        <a:lnSpc>
                          <a:spcPct val="100000"/>
                        </a:lnSpc>
                        <a:spcBef>
                          <a:spcPts val="0"/>
                        </a:spcBef>
                        <a:spcAft>
                          <a:spcPts val="0"/>
                        </a:spcAft>
                        <a:buClr>
                          <a:schemeClr val="dk1"/>
                        </a:buClr>
                        <a:buSzPts val="450"/>
                        <a:buFont typeface="Arial"/>
                        <a:buNone/>
                      </a:pPr>
                      <a:r>
                        <a:rPr lang="es-ES" sz="1800" b="1" u="none" strike="noStrike" cap="none">
                          <a:solidFill>
                            <a:schemeClr val="dk1"/>
                          </a:solidFill>
                          <a:latin typeface="Arial"/>
                          <a:ea typeface="Arial"/>
                          <a:cs typeface="Arial"/>
                          <a:sym typeface="Arial"/>
                        </a:rPr>
                        <a:t>NÚM. PAS</a:t>
                      </a:r>
                      <a:endParaRPr sz="1400" u="none" strike="noStrike" cap="none"/>
                    </a:p>
                  </a:txBody>
                  <a:tcPr marL="91450" marR="91450" marT="45725" marB="45725">
                    <a:solidFill>
                      <a:schemeClr val="accent6"/>
                    </a:solidFill>
                  </a:tcPr>
                </a:tc>
              </a:tr>
              <a:tr h="44947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a:t>
                      </a:r>
                      <a:endParaRPr sz="1400" u="none" strike="noStrike" cap="none"/>
                    </a:p>
                  </a:txBody>
                  <a:tcPr marL="91450" marR="91450" marT="45725" marB="45725"/>
                </a:tc>
              </a:tr>
            </a:tbl>
          </a:graphicData>
        </a:graphic>
      </p:graphicFrame>
      <p:graphicFrame>
        <p:nvGraphicFramePr>
          <p:cNvPr id="247" name="Google Shape;247;p35"/>
          <p:cNvGraphicFramePr/>
          <p:nvPr/>
        </p:nvGraphicFramePr>
        <p:xfrm>
          <a:off x="775252" y="7881434"/>
          <a:ext cx="3000000" cy="3000000"/>
        </p:xfrm>
        <a:graphic>
          <a:graphicData uri="http://schemas.openxmlformats.org/drawingml/2006/table">
            <a:tbl>
              <a:tblPr firstRow="1" bandRow="1">
                <a:noFill/>
                <a:tableStyleId>{C987B8C2-FA18-455B-B272-F4B4B68E8EEF}</a:tableStyleId>
              </a:tblPr>
              <a:tblGrid>
                <a:gridCol w="2723325"/>
                <a:gridCol w="2584175"/>
              </a:tblGrid>
              <a:tr h="681450">
                <a:tc>
                  <a:txBody>
                    <a:bodyPr/>
                    <a:lstStyle/>
                    <a:p>
                      <a:pPr marL="0" marR="0" lvl="0" indent="0" algn="ctr" rtl="0">
                        <a:lnSpc>
                          <a:spcPct val="100000"/>
                        </a:lnSpc>
                        <a:spcBef>
                          <a:spcPts val="0"/>
                        </a:spcBef>
                        <a:spcAft>
                          <a:spcPts val="0"/>
                        </a:spcAft>
                        <a:buClr>
                          <a:schemeClr val="dk1"/>
                        </a:buClr>
                        <a:buSzPts val="450"/>
                        <a:buFont typeface="Arial"/>
                        <a:buNone/>
                      </a:pPr>
                      <a:r>
                        <a:rPr lang="es-ES" sz="1800" u="none" strike="noStrike" cap="none">
                          <a:solidFill>
                            <a:schemeClr val="dk1"/>
                          </a:solidFill>
                          <a:latin typeface="Arial"/>
                          <a:ea typeface="Arial"/>
                          <a:cs typeface="Arial"/>
                          <a:sym typeface="Arial"/>
                        </a:rPr>
                        <a:t>NÚM.PERSONAL CUINA</a:t>
                      </a:r>
                      <a:endParaRPr sz="1400" u="none" strike="noStrike" cap="none"/>
                    </a:p>
                  </a:txBody>
                  <a:tcPr marL="91450" marR="91450" marT="45725" marB="45725">
                    <a:solidFill>
                      <a:schemeClr val="accent6"/>
                    </a:solidFill>
                  </a:tcPr>
                </a:tc>
                <a:tc>
                  <a:txBody>
                    <a:bodyPr/>
                    <a:lstStyle/>
                    <a:p>
                      <a:pPr marL="0" marR="0" lvl="0" indent="0" algn="ctr" rtl="0">
                        <a:lnSpc>
                          <a:spcPct val="100000"/>
                        </a:lnSpc>
                        <a:spcBef>
                          <a:spcPts val="0"/>
                        </a:spcBef>
                        <a:spcAft>
                          <a:spcPts val="0"/>
                        </a:spcAft>
                        <a:buClr>
                          <a:schemeClr val="dk1"/>
                        </a:buClr>
                        <a:buSzPts val="400"/>
                        <a:buFont typeface="Arial"/>
                        <a:buNone/>
                      </a:pPr>
                      <a:r>
                        <a:rPr lang="es-ES" sz="1600" b="1" u="none" strike="noStrike" cap="none">
                          <a:solidFill>
                            <a:schemeClr val="dk1"/>
                          </a:solidFill>
                          <a:latin typeface="Arial"/>
                          <a:ea typeface="Arial"/>
                          <a:cs typeface="Arial"/>
                          <a:sym typeface="Arial"/>
                        </a:rPr>
                        <a:t>NÚM. PERSONAL ATENCIÓ EDUCATIVA</a:t>
                      </a:r>
                      <a:endParaRPr sz="1400" u="none" strike="noStrike" cap="none"/>
                    </a:p>
                  </a:txBody>
                  <a:tcPr marL="91450" marR="91450" marT="45725" marB="45725">
                    <a:solidFill>
                      <a:schemeClr val="accent6"/>
                    </a:solidFill>
                  </a:tcPr>
                </a:tc>
              </a:tr>
              <a:tr h="3421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10</a:t>
                      </a:r>
                      <a:endParaRPr sz="1400" u="none" strike="noStrike" cap="none"/>
                    </a:p>
                  </a:txBody>
                  <a:tcPr marL="91450" marR="91450" marT="45725" marB="457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graphicFrame>
        <p:nvGraphicFramePr>
          <p:cNvPr id="253" name="Google Shape;253;p36"/>
          <p:cNvGraphicFramePr/>
          <p:nvPr/>
        </p:nvGraphicFramePr>
        <p:xfrm>
          <a:off x="260647" y="1636580"/>
          <a:ext cx="3000000" cy="3000000"/>
        </p:xfrm>
        <a:graphic>
          <a:graphicData uri="http://schemas.openxmlformats.org/drawingml/2006/table">
            <a:tbl>
              <a:tblPr firstRow="1" bandRow="1">
                <a:noFill/>
                <a:tableStyleId>{C987B8C2-FA18-455B-B272-F4B4B68E8EEF}</a:tableStyleId>
              </a:tblPr>
              <a:tblGrid>
                <a:gridCol w="4006150"/>
                <a:gridCol w="1898525"/>
              </a:tblGrid>
              <a:tr h="372550">
                <a:tc>
                  <a:txBody>
                    <a:bodyPr/>
                    <a:lstStyle/>
                    <a:p>
                      <a:pPr marL="0" marR="0" lvl="0" indent="0" algn="l"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Previsió de menús diaris a servir</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s-ES">
                          <a:solidFill>
                            <a:schemeClr val="dk1"/>
                          </a:solidFill>
                        </a:rPr>
                        <a:t>173</a:t>
                      </a:r>
                      <a:endParaRPr sz="1400" u="none" strike="noStrike" cap="none"/>
                    </a:p>
                  </a:txBody>
                  <a:tcPr marL="91450" marR="91450" marT="45725" marB="45725" anchor="ctr">
                    <a:solidFill>
                      <a:srgbClr val="D5DBE5"/>
                    </a:solidFill>
                  </a:tcPr>
                </a:tc>
              </a:tr>
              <a:tr h="372550">
                <a:tc>
                  <a:txBody>
                    <a:bodyPr/>
                    <a:lstStyle/>
                    <a:p>
                      <a:pPr marL="0" marR="0" lvl="0" indent="0" algn="l"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Ràtio per l’alumnat de P-3</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15</a:t>
                      </a:r>
                      <a:endParaRPr sz="1400" u="none" strike="noStrike" cap="none"/>
                    </a:p>
                  </a:txBody>
                  <a:tcPr marL="91450" marR="91450" marT="45725" marB="45725" anchor="ctr">
                    <a:solidFill>
                      <a:srgbClr val="D5DBE5"/>
                    </a:solidFill>
                  </a:tcPr>
                </a:tc>
              </a:tr>
              <a:tr h="372550">
                <a:tc>
                  <a:txBody>
                    <a:bodyPr/>
                    <a:lstStyle/>
                    <a:p>
                      <a:pPr marL="0" marR="0" lvl="0" indent="0" algn="l" rtl="0">
                        <a:lnSpc>
                          <a:spcPct val="100000"/>
                        </a:lnSpc>
                        <a:spcBef>
                          <a:spcPts val="0"/>
                        </a:spcBef>
                        <a:spcAft>
                          <a:spcPts val="0"/>
                        </a:spcAft>
                        <a:buClr>
                          <a:schemeClr val="dk1"/>
                        </a:buClr>
                        <a:buSzPts val="350"/>
                        <a:buFont typeface="Arial"/>
                        <a:buNone/>
                      </a:pPr>
                      <a:r>
                        <a:rPr lang="es-ES" sz="1400" b="0" u="none" strike="noStrike" cap="none">
                          <a:latin typeface="Arial"/>
                          <a:ea typeface="Arial"/>
                          <a:cs typeface="Arial"/>
                          <a:sym typeface="Arial"/>
                        </a:rPr>
                        <a:t>Ràtio per l’alumnat d’Educació Infantil (P-4,P-5)</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18</a:t>
                      </a:r>
                      <a:endParaRPr sz="1400" u="none" strike="noStrike" cap="none"/>
                    </a:p>
                  </a:txBody>
                  <a:tcPr marL="91450" marR="91450" marT="45725" marB="45725" anchor="ctr">
                    <a:solidFill>
                      <a:srgbClr val="D5DBE5"/>
                    </a:solidFill>
                  </a:tcPr>
                </a:tc>
              </a:tr>
              <a:tr h="372550">
                <a:tc>
                  <a:txBody>
                    <a:bodyPr/>
                    <a:lstStyle/>
                    <a:p>
                      <a:pPr marL="0" marR="0" lvl="0" indent="0" algn="l" rtl="0">
                        <a:lnSpc>
                          <a:spcPct val="100000"/>
                        </a:lnSpc>
                        <a:spcBef>
                          <a:spcPts val="0"/>
                        </a:spcBef>
                        <a:spcAft>
                          <a:spcPts val="0"/>
                        </a:spcAft>
                        <a:buClr>
                          <a:schemeClr val="dk1"/>
                        </a:buClr>
                        <a:buSzPts val="350"/>
                        <a:buFont typeface="Arial"/>
                        <a:buNone/>
                      </a:pPr>
                      <a:r>
                        <a:rPr lang="es-ES" sz="1400" b="0" u="none" strike="noStrike" cap="none">
                          <a:latin typeface="Arial"/>
                          <a:ea typeface="Arial"/>
                          <a:cs typeface="Arial"/>
                          <a:sym typeface="Arial"/>
                        </a:rPr>
                        <a:t>Ràtio alumnat de 1r, 2n i 3r de primària</a:t>
                      </a:r>
                      <a:endParaRPr sz="1400" b="0" u="none" strike="noStrike" cap="none">
                        <a:latin typeface="Arial"/>
                        <a:ea typeface="Arial"/>
                        <a:cs typeface="Arial"/>
                        <a:sym typeface="Arial"/>
                      </a:endParaRPr>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20</a:t>
                      </a:r>
                      <a:endParaRPr sz="1400" u="none" strike="noStrike" cap="none"/>
                    </a:p>
                  </a:txBody>
                  <a:tcPr marL="91450" marR="91450" marT="45725" marB="45725" anchor="ctr">
                    <a:solidFill>
                      <a:srgbClr val="D5DBE5"/>
                    </a:solidFill>
                  </a:tcPr>
                </a:tc>
              </a:tr>
              <a:tr h="372550">
                <a:tc>
                  <a:txBody>
                    <a:bodyPr/>
                    <a:lstStyle/>
                    <a:p>
                      <a:pPr marL="0" marR="0" lvl="0" indent="0" algn="l" rtl="0">
                        <a:lnSpc>
                          <a:spcPct val="100000"/>
                        </a:lnSpc>
                        <a:spcBef>
                          <a:spcPts val="0"/>
                        </a:spcBef>
                        <a:spcAft>
                          <a:spcPts val="0"/>
                        </a:spcAft>
                        <a:buClr>
                          <a:schemeClr val="dk1"/>
                        </a:buClr>
                        <a:buSzPts val="350"/>
                        <a:buFont typeface="Arial"/>
                        <a:buNone/>
                      </a:pPr>
                      <a:r>
                        <a:rPr lang="es-ES" sz="1400" b="0" u="none" strike="noStrike" cap="none">
                          <a:latin typeface="Arial"/>
                          <a:ea typeface="Arial"/>
                          <a:cs typeface="Arial"/>
                          <a:sym typeface="Arial"/>
                        </a:rPr>
                        <a:t>Ràtio alumnat de 4t, 5è i 6è de primària</a:t>
                      </a:r>
                      <a:endParaRPr sz="1400" b="0" u="none" strike="noStrike" cap="none">
                        <a:latin typeface="Arial"/>
                        <a:ea typeface="Arial"/>
                        <a:cs typeface="Arial"/>
                        <a:sym typeface="Arial"/>
                      </a:endParaRPr>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23</a:t>
                      </a:r>
                      <a:endParaRPr sz="1400" u="none" strike="noStrike" cap="none"/>
                    </a:p>
                  </a:txBody>
                  <a:tcPr marL="91450" marR="91450" marT="45725" marB="45725" anchor="ctr">
                    <a:solidFill>
                      <a:srgbClr val="D5DBE5"/>
                    </a:solidFill>
                  </a:tcPr>
                </a:tc>
              </a:tr>
            </a:tbl>
          </a:graphicData>
        </a:graphic>
      </p:graphicFrame>
      <p:sp>
        <p:nvSpPr>
          <p:cNvPr id="254" name="Google Shape;254;p36"/>
          <p:cNvSpPr txBox="1"/>
          <p:nvPr/>
        </p:nvSpPr>
        <p:spPr>
          <a:xfrm>
            <a:off x="162942" y="3499335"/>
            <a:ext cx="3873481" cy="1165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3.4 Equip d’alimentació i cuina</a:t>
            </a:r>
            <a:endParaRPr sz="1800" b="0" i="0" u="none" strike="noStrike" cap="none">
              <a:solidFill>
                <a:schemeClr val="dk1"/>
              </a:solidFill>
              <a:latin typeface="Arial"/>
              <a:ea typeface="Arial"/>
              <a:cs typeface="Arial"/>
              <a:sym typeface="Arial"/>
            </a:endParaRPr>
          </a:p>
        </p:txBody>
      </p:sp>
      <p:graphicFrame>
        <p:nvGraphicFramePr>
          <p:cNvPr id="255" name="Google Shape;255;p36"/>
          <p:cNvGraphicFramePr/>
          <p:nvPr/>
        </p:nvGraphicFramePr>
        <p:xfrm>
          <a:off x="260648" y="4460826"/>
          <a:ext cx="3000000" cy="3000000"/>
        </p:xfrm>
        <a:graphic>
          <a:graphicData uri="http://schemas.openxmlformats.org/drawingml/2006/table">
            <a:tbl>
              <a:tblPr firstRow="1" bandRow="1">
                <a:noFill/>
                <a:tableStyleId>{C987B8C2-FA18-455B-B272-F4B4B68E8EEF}</a:tableStyleId>
              </a:tblPr>
              <a:tblGrid>
                <a:gridCol w="3240925"/>
                <a:gridCol w="1331875"/>
                <a:gridCol w="1331875"/>
              </a:tblGrid>
              <a:tr h="538125">
                <a:tc>
                  <a:txBody>
                    <a:bodyPr/>
                    <a:lstStyle/>
                    <a:p>
                      <a:pPr marL="0" marR="0" lvl="0" indent="0" algn="l"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Cuiner/a</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1</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7 hores/dia</a:t>
                      </a:r>
                      <a:endParaRPr sz="1400" b="0" u="none" strike="noStrike" cap="none">
                        <a:latin typeface="Arial"/>
                        <a:ea typeface="Arial"/>
                        <a:cs typeface="Arial"/>
                        <a:sym typeface="Arial"/>
                      </a:endParaRPr>
                    </a:p>
                  </a:txBody>
                  <a:tcPr marL="91450" marR="91450" marT="45725" marB="45725" anchor="ctr">
                    <a:solidFill>
                      <a:srgbClr val="D5DBE5"/>
                    </a:solidFill>
                  </a:tcPr>
                </a:tc>
              </a:tr>
              <a:tr h="538125">
                <a:tc>
                  <a:txBody>
                    <a:bodyPr/>
                    <a:lstStyle/>
                    <a:p>
                      <a:pPr marL="0" marR="0" lvl="0" indent="0" algn="l"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Cuiner/a</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1</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7 hores/dia</a:t>
                      </a:r>
                      <a:endParaRPr sz="1400" b="0" u="none" strike="noStrike" cap="none">
                        <a:latin typeface="Arial"/>
                        <a:ea typeface="Arial"/>
                        <a:cs typeface="Arial"/>
                        <a:sym typeface="Arial"/>
                      </a:endParaRPr>
                    </a:p>
                  </a:txBody>
                  <a:tcPr marL="91450" marR="91450" marT="45725" marB="45725" anchor="ctr">
                    <a:solidFill>
                      <a:srgbClr val="D5DBE5"/>
                    </a:solidFill>
                  </a:tcPr>
                </a:tc>
              </a:tr>
              <a:tr h="560100">
                <a:tc>
                  <a:txBody>
                    <a:bodyPr/>
                    <a:lstStyle/>
                    <a:p>
                      <a:pPr marL="0" marR="0" lvl="0" indent="0" algn="l" rtl="0">
                        <a:lnSpc>
                          <a:spcPct val="100000"/>
                        </a:lnSpc>
                        <a:spcBef>
                          <a:spcPts val="0"/>
                        </a:spcBef>
                        <a:spcAft>
                          <a:spcPts val="0"/>
                        </a:spcAft>
                        <a:buClr>
                          <a:schemeClr val="dk1"/>
                        </a:buClr>
                        <a:buSzPts val="350"/>
                        <a:buFont typeface="Arial"/>
                        <a:buNone/>
                      </a:pPr>
                      <a:r>
                        <a:rPr lang="es-ES" sz="1400" b="0" u="none" strike="noStrike" cap="none">
                          <a:latin typeface="Arial"/>
                          <a:ea typeface="Arial"/>
                          <a:cs typeface="Arial"/>
                          <a:sym typeface="Arial"/>
                        </a:rPr>
                        <a:t>Auxiliars de neteja (Montse)</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1</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1,5 hores/dia</a:t>
                      </a:r>
                      <a:endParaRPr sz="1400" b="0" u="none" strike="noStrike" cap="none">
                        <a:latin typeface="Arial"/>
                        <a:ea typeface="Arial"/>
                        <a:cs typeface="Arial"/>
                        <a:sym typeface="Arial"/>
                      </a:endParaRPr>
                    </a:p>
                  </a:txBody>
                  <a:tcPr marL="91450" marR="91450" marT="45725" marB="45725" anchor="ctr">
                    <a:solidFill>
                      <a:srgbClr val="D5DBE5"/>
                    </a:solidFill>
                  </a:tcPr>
                </a:tc>
              </a:tr>
              <a:tr h="538125">
                <a:tc>
                  <a:txBody>
                    <a:bodyPr/>
                    <a:lstStyle/>
                    <a:p>
                      <a:pPr marL="0" marR="0" lvl="0" indent="0" algn="l" rtl="0">
                        <a:lnSpc>
                          <a:spcPct val="100000"/>
                        </a:lnSpc>
                        <a:spcBef>
                          <a:spcPts val="0"/>
                        </a:spcBef>
                        <a:spcAft>
                          <a:spcPts val="0"/>
                        </a:spcAft>
                        <a:buClr>
                          <a:schemeClr val="dk1"/>
                        </a:buClr>
                        <a:buSzPts val="350"/>
                        <a:buFont typeface="Arial"/>
                        <a:buNone/>
                      </a:pPr>
                      <a:r>
                        <a:rPr lang="es-ES" sz="1400" b="0" u="none" strike="noStrike" cap="none">
                          <a:latin typeface="Arial"/>
                          <a:ea typeface="Arial"/>
                          <a:cs typeface="Arial"/>
                          <a:sym typeface="Arial"/>
                        </a:rPr>
                        <a:t>Auxiliar de neteja (Susanna)</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1</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1,15h/dia</a:t>
                      </a:r>
                      <a:endParaRPr sz="1400" b="0" u="none" strike="noStrike" cap="none">
                        <a:latin typeface="Arial"/>
                        <a:ea typeface="Arial"/>
                        <a:cs typeface="Arial"/>
                        <a:sym typeface="Arial"/>
                      </a:endParaRPr>
                    </a:p>
                  </a:txBody>
                  <a:tcPr marL="91450" marR="91450" marT="45725" marB="45725" anchor="ctr">
                    <a:solidFill>
                      <a:srgbClr val="D5DBE5"/>
                    </a:solidFill>
                  </a:tcPr>
                </a:tc>
              </a:tr>
              <a:tr h="851225">
                <a:tc>
                  <a:txBody>
                    <a:bodyPr/>
                    <a:lstStyle/>
                    <a:p>
                      <a:pPr marL="0" marR="0" lvl="0" indent="0" algn="l" rtl="0">
                        <a:lnSpc>
                          <a:spcPct val="100000"/>
                        </a:lnSpc>
                        <a:spcBef>
                          <a:spcPts val="0"/>
                        </a:spcBef>
                        <a:spcAft>
                          <a:spcPts val="0"/>
                        </a:spcAft>
                        <a:buClr>
                          <a:schemeClr val="dk1"/>
                        </a:buClr>
                        <a:buSzPts val="350"/>
                        <a:buFont typeface="Arial"/>
                        <a:buNone/>
                      </a:pPr>
                      <a:r>
                        <a:rPr lang="es-ES" sz="1400" b="1" u="none" strike="noStrike" cap="none">
                          <a:latin typeface="Arial"/>
                          <a:ea typeface="Arial"/>
                          <a:cs typeface="Arial"/>
                          <a:sym typeface="Arial"/>
                        </a:rPr>
                        <a:t>TOTAL</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4</a:t>
                      </a:r>
                      <a:endParaRPr sz="1400" u="none" strike="noStrike" cap="none"/>
                    </a:p>
                  </a:txBody>
                  <a:tcPr marL="91450" marR="91450" marT="45725" marB="45725" anchor="ctr">
                    <a:solidFill>
                      <a:srgbClr val="D5DBE5"/>
                    </a:solidFill>
                  </a:tcPr>
                </a:tc>
                <a:tc>
                  <a:txBody>
                    <a:bodyPr/>
                    <a:lstStyle/>
                    <a:p>
                      <a:pPr marL="0" marR="0" lvl="0" indent="0" algn="l" rtl="0">
                        <a:lnSpc>
                          <a:spcPct val="100000"/>
                        </a:lnSpc>
                        <a:spcBef>
                          <a:spcPts val="0"/>
                        </a:spcBef>
                        <a:spcAft>
                          <a:spcPts val="0"/>
                        </a:spcAft>
                        <a:buClr>
                          <a:srgbClr val="000000"/>
                        </a:buClr>
                        <a:buSzPts val="350"/>
                        <a:buFont typeface="Arial"/>
                        <a:buNone/>
                      </a:pPr>
                      <a:endParaRPr sz="1400" b="0" u="none" strike="noStrike" cap="none">
                        <a:latin typeface="Arial"/>
                        <a:ea typeface="Arial"/>
                        <a:cs typeface="Arial"/>
                        <a:sym typeface="Arial"/>
                      </a:endParaRPr>
                    </a:p>
                  </a:txBody>
                  <a:tcPr marL="91450" marR="91450" marT="45725" marB="45725" anchor="ctr">
                    <a:solidFill>
                      <a:srgbClr val="D5DBE5"/>
                    </a:solidFill>
                  </a:tcPr>
                </a:tc>
              </a:tr>
            </a:tbl>
          </a:graphicData>
        </a:graphic>
      </p:graphicFrame>
      <p:sp>
        <p:nvSpPr>
          <p:cNvPr id="256" name="Google Shape;256;p36"/>
          <p:cNvSpPr txBox="1"/>
          <p:nvPr/>
        </p:nvSpPr>
        <p:spPr>
          <a:xfrm>
            <a:off x="260647" y="6059409"/>
            <a:ext cx="4376667" cy="457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aphicFrame>
        <p:nvGraphicFramePr>
          <p:cNvPr id="261" name="Google Shape;261;p37"/>
          <p:cNvGraphicFramePr/>
          <p:nvPr/>
        </p:nvGraphicFramePr>
        <p:xfrm>
          <a:off x="263769" y="1664007"/>
          <a:ext cx="3000000" cy="3000000"/>
        </p:xfrm>
        <a:graphic>
          <a:graphicData uri="http://schemas.openxmlformats.org/drawingml/2006/table">
            <a:tbl>
              <a:tblPr firstRow="1" bandRow="1">
                <a:noFill/>
                <a:tableStyleId>{C987B8C2-FA18-455B-B272-F4B4B68E8EEF}</a:tableStyleId>
              </a:tblPr>
              <a:tblGrid>
                <a:gridCol w="2133525"/>
                <a:gridCol w="2365200"/>
                <a:gridCol w="530325"/>
                <a:gridCol w="1219175"/>
              </a:tblGrid>
              <a:tr h="718600">
                <a:tc gridSpan="2">
                  <a:txBody>
                    <a:bodyPr/>
                    <a:lstStyle/>
                    <a:p>
                      <a:pPr marL="0" marR="0" lvl="0" indent="0" algn="l"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Coordinador d’activitats i centre (només coordinació)</a:t>
                      </a:r>
                      <a:endParaRPr sz="1400" u="none" strike="noStrike" cap="none"/>
                    </a:p>
                  </a:txBody>
                  <a:tcPr marL="91450" marR="91450" marT="45725" marB="45725" anchor="ctr">
                    <a:solidFill>
                      <a:srgbClr val="D5DBE5"/>
                    </a:solidFill>
                  </a:tcPr>
                </a:tc>
                <a:tc hMerge="1">
                  <a:txBody>
                    <a:bodyPr/>
                    <a:lstStyle/>
                    <a:p>
                      <a:endParaRPr lang="ca-ES"/>
                    </a:p>
                  </a:txBody>
                  <a:tcPr/>
                </a:tc>
                <a:tc>
                  <a:txBody>
                    <a:bodyPr/>
                    <a:lstStyle/>
                    <a:p>
                      <a:pPr marL="0" marR="0" lvl="0" indent="0" algn="ctr"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1</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275"/>
                        <a:buFont typeface="Arial"/>
                        <a:buNone/>
                      </a:pPr>
                      <a:r>
                        <a:rPr lang="es-ES" sz="1100" b="0" u="none" strike="noStrike" cap="none">
                          <a:latin typeface="Arial"/>
                          <a:ea typeface="Arial"/>
                          <a:cs typeface="Arial"/>
                          <a:sym typeface="Arial"/>
                        </a:rPr>
                        <a:t>30h a la setmana</a:t>
                      </a:r>
                      <a:endParaRPr sz="1100" b="0" u="none" strike="noStrike" cap="none">
                        <a:latin typeface="Arial"/>
                        <a:ea typeface="Arial"/>
                        <a:cs typeface="Arial"/>
                        <a:sym typeface="Arial"/>
                      </a:endParaRPr>
                    </a:p>
                  </a:txBody>
                  <a:tcPr marL="91450" marR="91450" marT="45725" marB="45725" anchor="ctr">
                    <a:solidFill>
                      <a:srgbClr val="D5DBE5"/>
                    </a:solidFill>
                  </a:tcPr>
                </a:tc>
              </a:tr>
              <a:tr h="351050">
                <a:tc>
                  <a:txBody>
                    <a:bodyPr/>
                    <a:lstStyle/>
                    <a:p>
                      <a:pPr marL="0" marR="0" lvl="0" indent="0" algn="l"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Monitors</a:t>
                      </a:r>
                      <a:endParaRPr sz="1400" b="0" u="none" strike="noStrike" cap="none">
                        <a:latin typeface="Arial"/>
                        <a:ea typeface="Arial"/>
                        <a:cs typeface="Arial"/>
                        <a:sym typeface="Arial"/>
                      </a:endParaRPr>
                    </a:p>
                  </a:txBody>
                  <a:tcPr marL="91450" marR="91450" marT="45725" marB="45725" anchor="ctr">
                    <a:lnR w="19050" cap="flat" cmpd="sng">
                      <a:solidFill>
                        <a:srgbClr val="ACB8CA"/>
                      </a:solidFill>
                      <a:prstDash val="solid"/>
                      <a:round/>
                      <a:headEnd type="none" w="sm" len="sm"/>
                      <a:tailEnd type="none" w="sm" len="sm"/>
                    </a:lnR>
                    <a:solidFill>
                      <a:srgbClr val="D5DBE5"/>
                    </a:solidFill>
                  </a:tcPr>
                </a:tc>
                <a:tc>
                  <a:txBody>
                    <a:bodyPr/>
                    <a:lstStyle/>
                    <a:p>
                      <a:pPr marL="0" marR="0" lvl="0" indent="0" algn="ctr" rtl="0">
                        <a:lnSpc>
                          <a:spcPct val="100000"/>
                        </a:lnSpc>
                        <a:spcBef>
                          <a:spcPts val="0"/>
                        </a:spcBef>
                        <a:spcAft>
                          <a:spcPts val="0"/>
                        </a:spcAft>
                        <a:buClr>
                          <a:srgbClr val="000000"/>
                        </a:buClr>
                        <a:buSzPts val="300"/>
                        <a:buFont typeface="Arial"/>
                        <a:buNone/>
                      </a:pPr>
                      <a:endParaRPr sz="1200" b="0" u="none" strike="noStrike" cap="none">
                        <a:latin typeface="Arial"/>
                        <a:ea typeface="Arial"/>
                        <a:cs typeface="Arial"/>
                        <a:sym typeface="Arial"/>
                      </a:endParaRPr>
                    </a:p>
                  </a:txBody>
                  <a:tcPr marL="91450" marR="91450" marT="45725" marB="45725" anchor="ctr">
                    <a:lnL w="19050" cap="flat" cmpd="sng">
                      <a:solidFill>
                        <a:srgbClr val="ACB8CA"/>
                      </a:solidFill>
                      <a:prstDash val="solid"/>
                      <a:round/>
                      <a:headEnd type="none" w="sm" len="sm"/>
                      <a:tailEnd type="none" w="sm" len="sm"/>
                    </a:lnL>
                    <a:solidFill>
                      <a:srgbClr val="D5DBE5"/>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8</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2,5h/dia</a:t>
                      </a:r>
                      <a:endParaRPr sz="1200" u="none" strike="noStrike" cap="none">
                        <a:latin typeface="Arial"/>
                        <a:ea typeface="Arial"/>
                        <a:cs typeface="Arial"/>
                        <a:sym typeface="Arial"/>
                      </a:endParaRPr>
                    </a:p>
                  </a:txBody>
                  <a:tcPr marL="91450" marR="91450" marT="45725" marB="45725" anchor="ctr">
                    <a:solidFill>
                      <a:srgbClr val="D5DBE5"/>
                    </a:solidFill>
                  </a:tcPr>
                </a:tc>
              </a:tr>
              <a:tr h="351050">
                <a:tc>
                  <a:txBody>
                    <a:bodyPr/>
                    <a:lstStyle/>
                    <a:p>
                      <a:pPr marL="0" marR="0" lvl="0" indent="0" algn="l" rtl="0">
                        <a:lnSpc>
                          <a:spcPct val="100000"/>
                        </a:lnSpc>
                        <a:spcBef>
                          <a:spcPts val="0"/>
                        </a:spcBef>
                        <a:spcAft>
                          <a:spcPts val="0"/>
                        </a:spcAft>
                        <a:buClr>
                          <a:srgbClr val="000000"/>
                        </a:buClr>
                        <a:buSzPts val="350"/>
                        <a:buFont typeface="Arial"/>
                        <a:buNone/>
                      </a:pPr>
                      <a:r>
                        <a:rPr lang="es-ES" sz="1400" b="0" u="none" strike="noStrike" cap="none">
                          <a:latin typeface="Arial"/>
                          <a:ea typeface="Arial"/>
                          <a:cs typeface="Arial"/>
                          <a:sym typeface="Arial"/>
                        </a:rPr>
                        <a:t>Monitors</a:t>
                      </a:r>
                      <a:endParaRPr sz="1400" b="0" u="none" strike="noStrike" cap="none">
                        <a:latin typeface="Arial"/>
                        <a:ea typeface="Arial"/>
                        <a:cs typeface="Arial"/>
                        <a:sym typeface="Arial"/>
                      </a:endParaRPr>
                    </a:p>
                  </a:txBody>
                  <a:tcPr marL="91450" marR="91450" marT="45725" marB="45725" anchor="ctr">
                    <a:lnR w="19050" cap="flat" cmpd="sng">
                      <a:solidFill>
                        <a:srgbClr val="ACB8CA"/>
                      </a:solidFill>
                      <a:prstDash val="solid"/>
                      <a:round/>
                      <a:headEnd type="none" w="sm" len="sm"/>
                      <a:tailEnd type="none" w="sm" len="sm"/>
                    </a:lnR>
                    <a:solidFill>
                      <a:srgbClr val="D5DBE5"/>
                    </a:solidFill>
                  </a:tcPr>
                </a:tc>
                <a:tc>
                  <a:txBody>
                    <a:bodyPr/>
                    <a:lstStyle/>
                    <a:p>
                      <a:pPr marL="0" marR="0" lvl="0" indent="0" algn="ctr" rtl="0">
                        <a:lnSpc>
                          <a:spcPct val="100000"/>
                        </a:lnSpc>
                        <a:spcBef>
                          <a:spcPts val="0"/>
                        </a:spcBef>
                        <a:spcAft>
                          <a:spcPts val="0"/>
                        </a:spcAft>
                        <a:buClr>
                          <a:srgbClr val="000000"/>
                        </a:buClr>
                        <a:buSzPts val="300"/>
                        <a:buFont typeface="Arial"/>
                        <a:buNone/>
                      </a:pPr>
                      <a:endParaRPr sz="1200" b="0" u="none" strike="noStrike" cap="none">
                        <a:latin typeface="Arial"/>
                        <a:ea typeface="Arial"/>
                        <a:cs typeface="Arial"/>
                        <a:sym typeface="Arial"/>
                      </a:endParaRPr>
                    </a:p>
                  </a:txBody>
                  <a:tcPr marL="91450" marR="91450" marT="45725" marB="45725" anchor="ctr">
                    <a:lnL w="19050" cap="flat" cmpd="sng">
                      <a:solidFill>
                        <a:srgbClr val="ACB8CA"/>
                      </a:solidFill>
                      <a:prstDash val="solid"/>
                      <a:round/>
                      <a:headEnd type="none" w="sm" len="sm"/>
                      <a:tailEnd type="none" w="sm" len="sm"/>
                    </a:lnL>
                    <a:solidFill>
                      <a:srgbClr val="D5DBE5"/>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a:t>
                      </a:r>
                      <a:endParaRPr sz="1400" u="none" strike="noStrike" cap="none"/>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3,75 /dia</a:t>
                      </a:r>
                      <a:endParaRPr sz="1200" u="none" strike="noStrike" cap="none">
                        <a:latin typeface="Arial"/>
                        <a:ea typeface="Arial"/>
                        <a:cs typeface="Arial"/>
                        <a:sym typeface="Arial"/>
                      </a:endParaRPr>
                    </a:p>
                  </a:txBody>
                  <a:tcPr marL="91450" marR="91450" marT="45725" marB="45725" anchor="ctr">
                    <a:solidFill>
                      <a:srgbClr val="D5DBE5"/>
                    </a:solidFill>
                  </a:tcPr>
                </a:tc>
              </a:tr>
              <a:tr h="535575">
                <a:tc>
                  <a:txBody>
                    <a:bodyPr/>
                    <a:lstStyle/>
                    <a:p>
                      <a:pPr marL="0" marR="0" lvl="0" indent="0" algn="l" rtl="0">
                        <a:lnSpc>
                          <a:spcPct val="100000"/>
                        </a:lnSpc>
                        <a:spcBef>
                          <a:spcPts val="0"/>
                        </a:spcBef>
                        <a:spcAft>
                          <a:spcPts val="0"/>
                        </a:spcAft>
                        <a:buClr>
                          <a:schemeClr val="dk1"/>
                        </a:buClr>
                        <a:buSzPts val="350"/>
                        <a:buFont typeface="Arial"/>
                        <a:buNone/>
                      </a:pPr>
                      <a:r>
                        <a:rPr lang="es-ES" sz="1400" b="1" u="none" strike="noStrike" cap="none">
                          <a:latin typeface="Arial"/>
                          <a:ea typeface="Arial"/>
                          <a:cs typeface="Arial"/>
                          <a:sym typeface="Arial"/>
                        </a:rPr>
                        <a:t>TOTAL</a:t>
                      </a:r>
                      <a:endParaRPr sz="1400" u="none" strike="noStrike" cap="none"/>
                    </a:p>
                  </a:txBody>
                  <a:tcPr marL="91450" marR="91450" marT="45725" marB="45725" anchor="ctr">
                    <a:lnR w="19050" cap="flat" cmpd="sng">
                      <a:solidFill>
                        <a:srgbClr val="ACB8CA"/>
                      </a:solidFill>
                      <a:prstDash val="solid"/>
                      <a:round/>
                      <a:headEnd type="none" w="sm" len="sm"/>
                      <a:tailEnd type="none" w="sm" len="sm"/>
                    </a:lnR>
                    <a:solidFill>
                      <a:srgbClr val="D5DBE5"/>
                    </a:solidFill>
                  </a:tcPr>
                </a:tc>
                <a:tc>
                  <a:txBody>
                    <a:bodyPr/>
                    <a:lstStyle/>
                    <a:p>
                      <a:pPr marL="0" marR="0" lvl="0" indent="0" algn="l" rtl="0">
                        <a:lnSpc>
                          <a:spcPct val="100000"/>
                        </a:lnSpc>
                        <a:spcBef>
                          <a:spcPts val="0"/>
                        </a:spcBef>
                        <a:spcAft>
                          <a:spcPts val="0"/>
                        </a:spcAft>
                        <a:buClr>
                          <a:schemeClr val="dk1"/>
                        </a:buClr>
                        <a:buSzPts val="350"/>
                        <a:buFont typeface="Calibri"/>
                        <a:buNone/>
                      </a:pPr>
                      <a:endParaRPr sz="1400" b="1" u="none" strike="noStrike" cap="none">
                        <a:latin typeface="Arial"/>
                        <a:ea typeface="Arial"/>
                        <a:cs typeface="Arial"/>
                        <a:sym typeface="Arial"/>
                      </a:endParaRPr>
                    </a:p>
                  </a:txBody>
                  <a:tcPr marL="91450" marR="91450" marT="45725" marB="45725" anchor="ctr">
                    <a:lnL w="19050" cap="flat" cmpd="sng">
                      <a:solidFill>
                        <a:srgbClr val="ACB8CA"/>
                      </a:solidFill>
                      <a:prstDash val="solid"/>
                      <a:round/>
                      <a:headEnd type="none" w="sm" len="sm"/>
                      <a:tailEnd type="none" w="sm" len="sm"/>
                    </a:lnL>
                    <a:solidFill>
                      <a:srgbClr val="D5DBE5"/>
                    </a:solidFill>
                  </a:tcP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b="1" u="none" strike="noStrike" cap="none">
                          <a:latin typeface="Arial"/>
                          <a:ea typeface="Arial"/>
                          <a:cs typeface="Arial"/>
                          <a:sym typeface="Arial"/>
                        </a:rPr>
                        <a:t>10</a:t>
                      </a:r>
                      <a:endParaRPr sz="1200" b="1" u="none" strike="noStrike" cap="none">
                        <a:latin typeface="Arial"/>
                        <a:ea typeface="Arial"/>
                        <a:cs typeface="Arial"/>
                        <a:sym typeface="Arial"/>
                      </a:endParaRPr>
                    </a:p>
                  </a:txBody>
                  <a:tcPr marL="91450" marR="91450" marT="45725" marB="45725" anchor="ctr">
                    <a:solidFill>
                      <a:srgbClr val="D5DBE5"/>
                    </a:solidFill>
                  </a:tcPr>
                </a:tc>
                <a:tc>
                  <a:txBody>
                    <a:bodyPr/>
                    <a:lstStyle/>
                    <a:p>
                      <a:pPr marL="0" marR="0" lvl="0" indent="0" algn="ctr" rtl="0">
                        <a:lnSpc>
                          <a:spcPct val="100000"/>
                        </a:lnSpc>
                        <a:spcBef>
                          <a:spcPts val="0"/>
                        </a:spcBef>
                        <a:spcAft>
                          <a:spcPts val="0"/>
                        </a:spcAft>
                        <a:buClr>
                          <a:srgbClr val="000000"/>
                        </a:buClr>
                        <a:buSzPts val="250"/>
                        <a:buFont typeface="Arial"/>
                        <a:buNone/>
                      </a:pPr>
                      <a:endParaRPr sz="1000" b="1" u="none" strike="noStrike" cap="none">
                        <a:latin typeface="Arial"/>
                        <a:ea typeface="Arial"/>
                        <a:cs typeface="Arial"/>
                        <a:sym typeface="Arial"/>
                      </a:endParaRPr>
                    </a:p>
                  </a:txBody>
                  <a:tcPr marL="91450" marR="91450" marT="45725" marB="45725" anchor="ctr">
                    <a:solidFill>
                      <a:srgbClr val="D5DBE5"/>
                    </a:solidFill>
                  </a:tcPr>
                </a:tc>
              </a:tr>
            </a:tbl>
          </a:graphicData>
        </a:graphic>
      </p:graphicFrame>
      <p:sp>
        <p:nvSpPr>
          <p:cNvPr id="262" name="Google Shape;262;p37"/>
          <p:cNvSpPr/>
          <p:nvPr/>
        </p:nvSpPr>
        <p:spPr>
          <a:xfrm>
            <a:off x="263769" y="1107832"/>
            <a:ext cx="4451801"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Arial"/>
              <a:buNone/>
            </a:pPr>
            <a:r>
              <a:rPr lang="es-ES" sz="2000" b="0" i="0" u="none" strike="noStrike" cap="none">
                <a:solidFill>
                  <a:schemeClr val="dk1"/>
                </a:solidFill>
                <a:latin typeface="Arial"/>
                <a:ea typeface="Arial"/>
                <a:cs typeface="Arial"/>
                <a:sym typeface="Arial"/>
              </a:rPr>
              <a:t>3.5 Equip d’atenció educativa</a:t>
            </a:r>
            <a:endParaRPr sz="1400" b="0" i="0" u="none" strike="noStrike" cap="none">
              <a:solidFill>
                <a:srgbClr val="000000"/>
              </a:solidFill>
              <a:latin typeface="Arial"/>
              <a:ea typeface="Arial"/>
              <a:cs typeface="Arial"/>
              <a:sym typeface="Arial"/>
            </a:endParaRPr>
          </a:p>
        </p:txBody>
      </p:sp>
      <p:sp>
        <p:nvSpPr>
          <p:cNvPr id="263" name="Google Shape;263;p37"/>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13</a:t>
            </a:fld>
            <a:endParaRPr sz="1200" b="0" i="0" u="none" strike="noStrike" cap="none">
              <a:solidFill>
                <a:srgbClr val="888888"/>
              </a:solidFill>
              <a:latin typeface="Calibri"/>
              <a:ea typeface="Calibri"/>
              <a:cs typeface="Calibri"/>
              <a:sym typeface="Calibri"/>
            </a:endParaRPr>
          </a:p>
        </p:txBody>
      </p:sp>
      <p:sp>
        <p:nvSpPr>
          <p:cNvPr id="269" name="Google Shape;269;p38"/>
          <p:cNvSpPr txBox="1"/>
          <p:nvPr/>
        </p:nvSpPr>
        <p:spPr>
          <a:xfrm>
            <a:off x="116632" y="1424608"/>
            <a:ext cx="674136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3.6.Distribució de les funcions de l’equip de monitors</a:t>
            </a:r>
            <a:endParaRPr sz="1400" b="0" i="0" u="none" strike="noStrike" cap="none">
              <a:solidFill>
                <a:srgbClr val="000000"/>
              </a:solidFill>
              <a:latin typeface="Arial"/>
              <a:ea typeface="Arial"/>
              <a:cs typeface="Arial"/>
              <a:sym typeface="Arial"/>
            </a:endParaRPr>
          </a:p>
        </p:txBody>
      </p:sp>
      <p:sp>
        <p:nvSpPr>
          <p:cNvPr id="270" name="Google Shape;270;p38"/>
          <p:cNvSpPr txBox="1"/>
          <p:nvPr/>
        </p:nvSpPr>
        <p:spPr>
          <a:xfrm>
            <a:off x="260648" y="1856656"/>
            <a:ext cx="335915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s-ES" sz="1400" b="0" i="0" u="none" strike="noStrike" cap="none">
                <a:solidFill>
                  <a:schemeClr val="dk1"/>
                </a:solidFill>
                <a:latin typeface="Arial"/>
                <a:ea typeface="Arial"/>
                <a:cs typeface="Arial"/>
                <a:sym typeface="Arial"/>
              </a:rPr>
              <a:t>Grup</a:t>
            </a:r>
            <a:r>
              <a:rPr lang="es-ES" sz="1400" b="1" i="0" u="none" strike="noStrike" cap="none">
                <a:solidFill>
                  <a:schemeClr val="dk1"/>
                </a:solidFill>
                <a:latin typeface="Arial"/>
                <a:ea typeface="Arial"/>
                <a:cs typeface="Arial"/>
                <a:sym typeface="Arial"/>
              </a:rPr>
              <a:t>: </a:t>
            </a:r>
            <a:r>
              <a:rPr lang="es-ES" sz="1400" b="0" i="0" u="none" strike="noStrike" cap="none">
                <a:solidFill>
                  <a:schemeClr val="dk1"/>
                </a:solidFill>
                <a:latin typeface="Arial"/>
                <a:ea typeface="Arial"/>
                <a:cs typeface="Arial"/>
                <a:sym typeface="Arial"/>
              </a:rPr>
              <a:t>Educació Infantil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271" name="Google Shape;271;p38"/>
          <p:cNvGraphicFramePr/>
          <p:nvPr/>
        </p:nvGraphicFramePr>
        <p:xfrm>
          <a:off x="332656" y="2504728"/>
          <a:ext cx="3000000" cy="3000000"/>
        </p:xfrm>
        <a:graphic>
          <a:graphicData uri="http://schemas.openxmlformats.org/drawingml/2006/table">
            <a:tbl>
              <a:tblPr>
                <a:noFill/>
                <a:tableStyleId>{C987B8C2-FA18-455B-B272-F4B4B68E8EEF}</a:tableStyleId>
              </a:tblPr>
              <a:tblGrid>
                <a:gridCol w="1296150"/>
                <a:gridCol w="1171025"/>
                <a:gridCol w="3509500"/>
              </a:tblGrid>
              <a:tr h="360050">
                <a:tc>
                  <a:txBody>
                    <a:bodyPr/>
                    <a:lstStyle/>
                    <a:p>
                      <a:pPr marL="0" marR="0" lvl="0" indent="0" algn="ctr" rtl="0">
                        <a:lnSpc>
                          <a:spcPct val="125000"/>
                        </a:lnSpc>
                        <a:spcBef>
                          <a:spcPts val="0"/>
                        </a:spcBef>
                        <a:spcAft>
                          <a:spcPts val="0"/>
                        </a:spcAft>
                        <a:buClr>
                          <a:srgbClr val="000000"/>
                        </a:buClr>
                        <a:buSzPts val="300"/>
                        <a:buFont typeface="Arial"/>
                        <a:buNone/>
                      </a:pPr>
                      <a:r>
                        <a:rPr lang="es-ES" sz="1200" b="1" u="none" strike="noStrike" cap="none">
                          <a:latin typeface="Arial"/>
                          <a:ea typeface="Arial"/>
                          <a:cs typeface="Arial"/>
                          <a:sym typeface="Arial"/>
                        </a:rPr>
                        <a:t>HORARI</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rgbClr val="000000"/>
                        </a:buClr>
                        <a:buSzPts val="300"/>
                        <a:buFont typeface="Arial"/>
                        <a:buNone/>
                      </a:pPr>
                      <a:r>
                        <a:rPr lang="es-ES" sz="1200" b="1" u="none" strike="noStrike" cap="none">
                          <a:latin typeface="Arial"/>
                          <a:ea typeface="Arial"/>
                          <a:cs typeface="Arial"/>
                          <a:sym typeface="Arial"/>
                        </a:rPr>
                        <a:t>ESPAI</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rgbClr val="000000"/>
                        </a:buClr>
                        <a:buSzPts val="300"/>
                        <a:buFont typeface="Arial"/>
                        <a:buNone/>
                      </a:pPr>
                      <a:r>
                        <a:rPr lang="es-ES" sz="1200" b="1" u="none" strike="noStrike" cap="none">
                          <a:latin typeface="Arial"/>
                          <a:ea typeface="Arial"/>
                          <a:cs typeface="Arial"/>
                          <a:sym typeface="Arial"/>
                        </a:rPr>
                        <a:t>FUNCIÓ</a:t>
                      </a:r>
                      <a:endParaRPr sz="1400" u="none" strike="noStrike" cap="none"/>
                    </a:p>
                  </a:txBody>
                  <a:tcPr marL="31725" marR="31725" marT="0" marB="0" anchor="ctr">
                    <a:solidFill>
                      <a:srgbClr val="D8E2F3"/>
                    </a:solidFill>
                  </a:tcPr>
                </a:tc>
              </a:tr>
              <a:tr h="646600">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 12:30 a 12:40</a:t>
                      </a:r>
                      <a:endParaRPr sz="1400" u="none" strike="noStrike" cap="none"/>
                    </a:p>
                  </a:txBody>
                  <a:tcPr marL="31725" marR="31725" marT="0" marB="0" anchor="ctr"/>
                </a:tc>
                <a:tc>
                  <a:txBody>
                    <a:bodyPr/>
                    <a:lstStyle/>
                    <a:p>
                      <a:pPr marL="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Aula</a:t>
                      </a:r>
                      <a:endParaRPr sz="1400" u="none" strike="noStrike" cap="none"/>
                    </a:p>
                  </a:txBody>
                  <a:tcPr marL="31725" marR="31725" marT="0" marB="0" anchor="ctr"/>
                </a:tc>
                <a:tc>
                  <a:txBody>
                    <a:bodyPr/>
                    <a:lstStyle/>
                    <a:p>
                      <a:pPr marL="0" marR="0" lvl="0" indent="0" algn="l"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Recollida nens/Control d’assistència</a:t>
                      </a:r>
                      <a:endParaRPr sz="1400" u="none" strike="noStrike" cap="none"/>
                    </a:p>
                    <a:p>
                      <a:pPr marL="0" marR="0" lvl="0" indent="0" algn="l" rtl="0">
                        <a:lnSpc>
                          <a:spcPct val="125000"/>
                        </a:lnSpc>
                        <a:spcBef>
                          <a:spcPts val="1000"/>
                        </a:spcBef>
                        <a:spcAft>
                          <a:spcPts val="0"/>
                        </a:spcAft>
                        <a:buClr>
                          <a:srgbClr val="000000"/>
                        </a:buClr>
                        <a:buSzPts val="300"/>
                        <a:buFont typeface="Arial"/>
                        <a:buNone/>
                      </a:pPr>
                      <a:r>
                        <a:rPr lang="es-ES" sz="1200" u="none" strike="noStrike" cap="none">
                          <a:latin typeface="Arial"/>
                          <a:ea typeface="Arial"/>
                          <a:cs typeface="Arial"/>
                          <a:sym typeface="Arial"/>
                        </a:rPr>
                        <a:t>Hàbits d’higiene</a:t>
                      </a:r>
                      <a:endParaRPr sz="1400" u="none" strike="noStrike" cap="none"/>
                    </a:p>
                  </a:txBody>
                  <a:tcPr marL="31725" marR="31725" marT="0" marB="0" anchor="ctr"/>
                </a:tc>
              </a:tr>
              <a:tr h="57237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12:40 a 13:25</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Menjador</a:t>
                      </a:r>
                      <a:endParaRPr sz="1400" u="none" strike="noStrike" cap="none"/>
                    </a:p>
                  </a:txBody>
                  <a:tcPr marL="31725" marR="31725" marT="0" marB="0" anchor="ctr">
                    <a:solidFill>
                      <a:srgbClr val="D8E2F3"/>
                    </a:solidFill>
                  </a:tcPr>
                </a:tc>
                <a:tc>
                  <a:txBody>
                    <a:bodyPr/>
                    <a:lstStyle/>
                    <a:p>
                      <a:pPr marL="0" marR="0" lvl="0" indent="0" algn="l"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Servei de menjador</a:t>
                      </a:r>
                      <a:endParaRPr sz="1400" u="none" strike="noStrike" cap="none"/>
                    </a:p>
                  </a:txBody>
                  <a:tcPr marL="31725" marR="31725" marT="0" marB="0" anchor="ctr">
                    <a:solidFill>
                      <a:srgbClr val="D8E2F3"/>
                    </a:solidFill>
                  </a:tcPr>
                </a:tc>
              </a:tr>
              <a:tr h="58122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 13:25 a 14:40</a:t>
                      </a:r>
                      <a:endParaRPr sz="1400" u="none" strike="noStrike" cap="none"/>
                    </a:p>
                  </a:txBody>
                  <a:tcPr marL="31725" marR="31725" marT="0" marB="0" anchor="ctr"/>
                </a:tc>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Pati Infantil</a:t>
                      </a:r>
                      <a:endParaRPr sz="1400" u="none" strike="noStrike" cap="none"/>
                    </a:p>
                  </a:txBody>
                  <a:tcPr marL="31725" marR="31725" marT="0" marB="0" anchor="ctr"/>
                </a:tc>
                <a:tc>
                  <a:txBody>
                    <a:bodyPr/>
                    <a:lstStyle/>
                    <a:p>
                      <a:pPr marL="0" marR="0" lvl="0" indent="0" algn="l"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Joc lliure/recollir joguines</a:t>
                      </a:r>
                      <a:endParaRPr sz="1400" u="none" strike="noStrike" cap="none"/>
                    </a:p>
                  </a:txBody>
                  <a:tcPr marL="31725" marR="31725" marT="0" marB="0" anchor="ctr"/>
                </a:tc>
              </a:tr>
              <a:tr h="58122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14:40 a 14:50</a:t>
                      </a:r>
                      <a:endParaRPr sz="1400" u="none" strike="noStrike" cap="none"/>
                    </a:p>
                  </a:txBody>
                  <a:tcPr marL="31725" marR="31725" marT="0" marB="0" anchor="ctr"/>
                </a:tc>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Lavabos pati</a:t>
                      </a:r>
                      <a:endParaRPr sz="1400" u="none" strike="noStrike" cap="none"/>
                    </a:p>
                  </a:txBody>
                  <a:tcPr marL="31725" marR="31725" marT="0" marB="0" anchor="ctr"/>
                </a:tc>
                <a:tc>
                  <a:txBody>
                    <a:bodyPr/>
                    <a:lstStyle/>
                    <a:p>
                      <a:pPr marL="0" marR="0" lvl="0" indent="0" algn="l"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Hàbits higienics</a:t>
                      </a:r>
                      <a:endParaRPr sz="1400" u="none" strike="noStrike" cap="none"/>
                    </a:p>
                  </a:txBody>
                  <a:tcPr marL="31725" marR="31725" marT="0" marB="0" anchor="ctr"/>
                </a:tc>
              </a:tr>
              <a:tr h="57607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14:50 a 15:00</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Gimàs</a:t>
                      </a:r>
                      <a:endParaRPr sz="1400" u="none" strike="noStrike" cap="none"/>
                    </a:p>
                  </a:txBody>
                  <a:tcPr marL="31725" marR="31725" marT="0" marB="0" anchor="ctr">
                    <a:solidFill>
                      <a:srgbClr val="D8E2F3"/>
                    </a:solidFill>
                  </a:tcPr>
                </a:tc>
                <a:tc>
                  <a:txBody>
                    <a:bodyPr/>
                    <a:lstStyle/>
                    <a:p>
                      <a:pPr marL="0" marR="0" lvl="0" indent="0" algn="l" rtl="0">
                        <a:lnSpc>
                          <a:spcPct val="125000"/>
                        </a:lnSpc>
                        <a:spcBef>
                          <a:spcPts val="0"/>
                        </a:spcBef>
                        <a:spcAft>
                          <a:spcPts val="0"/>
                        </a:spcAft>
                        <a:buClr>
                          <a:schemeClr val="dk1"/>
                        </a:buClr>
                        <a:buSzPts val="300"/>
                        <a:buFont typeface="Arial"/>
                        <a:buNone/>
                      </a:pPr>
                      <a:r>
                        <a:rPr lang="es-ES" sz="1200" u="none" strike="noStrike" cap="none">
                          <a:latin typeface="Arial"/>
                          <a:ea typeface="Arial"/>
                          <a:cs typeface="Arial"/>
                          <a:sym typeface="Arial"/>
                        </a:rPr>
                        <a:t>Tornada a la calma</a:t>
                      </a:r>
                      <a:endParaRPr sz="1400" u="none" strike="noStrike" cap="none"/>
                    </a:p>
                  </a:txBody>
                  <a:tcPr marL="31725" marR="31725" marT="0" marB="0" anchor="ctr">
                    <a:solidFill>
                      <a:srgbClr val="D8E2F3"/>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
        <p:nvSpPr>
          <p:cNvPr id="277" name="Google Shape;277;p39"/>
          <p:cNvSpPr txBox="1"/>
          <p:nvPr/>
        </p:nvSpPr>
        <p:spPr>
          <a:xfrm>
            <a:off x="260648" y="992560"/>
            <a:ext cx="3359150" cy="615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Grup</a:t>
            </a:r>
            <a:r>
              <a:rPr lang="es-ES" sz="1600" b="1" i="0" u="none" strike="noStrike" cap="none">
                <a:solidFill>
                  <a:schemeClr val="dk1"/>
                </a:solidFill>
                <a:latin typeface="Arial"/>
                <a:ea typeface="Arial"/>
                <a:cs typeface="Arial"/>
                <a:sym typeface="Arial"/>
              </a:rPr>
              <a:t>: </a:t>
            </a:r>
            <a:r>
              <a:rPr lang="es-ES" sz="1600" b="0" i="0" u="none" strike="noStrike" cap="none">
                <a:solidFill>
                  <a:schemeClr val="dk1"/>
                </a:solidFill>
                <a:latin typeface="Arial"/>
                <a:ea typeface="Arial"/>
                <a:cs typeface="Arial"/>
                <a:sym typeface="Arial"/>
              </a:rPr>
              <a:t>1r, 2n, 3r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278" name="Google Shape;278;p39"/>
          <p:cNvGraphicFramePr/>
          <p:nvPr/>
        </p:nvGraphicFramePr>
        <p:xfrm>
          <a:off x="260648" y="1640632"/>
          <a:ext cx="3000000" cy="3000000"/>
        </p:xfrm>
        <a:graphic>
          <a:graphicData uri="http://schemas.openxmlformats.org/drawingml/2006/table">
            <a:tbl>
              <a:tblPr>
                <a:noFill/>
                <a:tableStyleId>{C987B8C2-FA18-455B-B272-F4B4B68E8EEF}</a:tableStyleId>
              </a:tblPr>
              <a:tblGrid>
                <a:gridCol w="1296150"/>
                <a:gridCol w="1171025"/>
                <a:gridCol w="3509500"/>
              </a:tblGrid>
              <a:tr h="360050">
                <a:tc>
                  <a:txBody>
                    <a:bodyPr/>
                    <a:lstStyle/>
                    <a:p>
                      <a:pPr marL="0" marR="0" lvl="0" indent="0" algn="ctr" rtl="0">
                        <a:lnSpc>
                          <a:spcPct val="125000"/>
                        </a:lnSpc>
                        <a:spcBef>
                          <a:spcPts val="0"/>
                        </a:spcBef>
                        <a:spcAft>
                          <a:spcPts val="0"/>
                        </a:spcAft>
                        <a:buClr>
                          <a:srgbClr val="000000"/>
                        </a:buClr>
                        <a:buSzPts val="300"/>
                        <a:buFont typeface="Arial"/>
                        <a:buNone/>
                      </a:pPr>
                      <a:r>
                        <a:rPr lang="es-ES" sz="1200" b="1" u="none" strike="noStrike" cap="none">
                          <a:latin typeface="Arial"/>
                          <a:ea typeface="Arial"/>
                          <a:cs typeface="Arial"/>
                          <a:sym typeface="Arial"/>
                        </a:rPr>
                        <a:t>HORARI</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rgbClr val="000000"/>
                        </a:buClr>
                        <a:buSzPts val="300"/>
                        <a:buFont typeface="Arial"/>
                        <a:buNone/>
                      </a:pPr>
                      <a:r>
                        <a:rPr lang="es-ES" sz="1200" b="1" u="none" strike="noStrike" cap="none">
                          <a:latin typeface="Arial"/>
                          <a:ea typeface="Arial"/>
                          <a:cs typeface="Arial"/>
                          <a:sym typeface="Arial"/>
                        </a:rPr>
                        <a:t>ESPAI</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rgbClr val="000000"/>
                        </a:buClr>
                        <a:buSzPts val="300"/>
                        <a:buFont typeface="Arial"/>
                        <a:buNone/>
                      </a:pPr>
                      <a:r>
                        <a:rPr lang="es-ES" sz="1200" b="1" u="none" strike="noStrike" cap="none">
                          <a:latin typeface="Arial"/>
                          <a:ea typeface="Arial"/>
                          <a:cs typeface="Arial"/>
                          <a:sym typeface="Arial"/>
                        </a:rPr>
                        <a:t>FUNCIÓ</a:t>
                      </a:r>
                      <a:endParaRPr sz="1400" u="none" strike="noStrike" cap="none"/>
                    </a:p>
                  </a:txBody>
                  <a:tcPr marL="31725" marR="31725" marT="0" marB="0" anchor="ctr">
                    <a:solidFill>
                      <a:srgbClr val="D8E2F3"/>
                    </a:solidFill>
                  </a:tcPr>
                </a:tc>
              </a:tr>
              <a:tr h="646600">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 12:30 a 12:40</a:t>
                      </a:r>
                      <a:endParaRPr sz="1400" u="none" strike="noStrike" cap="none"/>
                    </a:p>
                  </a:txBody>
                  <a:tcPr marL="31725" marR="31725" marT="0" marB="0" anchor="ctr"/>
                </a:tc>
                <a:tc>
                  <a:txBody>
                    <a:bodyPr/>
                    <a:lstStyle/>
                    <a:p>
                      <a:pPr marL="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Passadís pati</a:t>
                      </a:r>
                      <a:endParaRPr sz="1400" u="none" strike="noStrike" cap="none"/>
                    </a:p>
                  </a:txBody>
                  <a:tcPr marL="31725" marR="31725" marT="0" marB="0" anchor="ctr"/>
                </a:tc>
                <a:tc>
                  <a:txBody>
                    <a:bodyPr/>
                    <a:lstStyle/>
                    <a:p>
                      <a:pPr marL="0" marR="0" lvl="0" indent="0" algn="l"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Recollida nens/Control d’assistència</a:t>
                      </a:r>
                      <a:endParaRPr sz="1200" u="none" strike="noStrike" cap="none">
                        <a:latin typeface="Arial"/>
                        <a:ea typeface="Arial"/>
                        <a:cs typeface="Arial"/>
                        <a:sym typeface="Arial"/>
                      </a:endParaRPr>
                    </a:p>
                  </a:txBody>
                  <a:tcPr marL="31725" marR="31725" marT="0" marB="0" anchor="ctr"/>
                </a:tc>
              </a:tr>
              <a:tr h="646600">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12:40 a 12:45</a:t>
                      </a:r>
                      <a:endParaRPr sz="1400" u="none" strike="noStrike" cap="none"/>
                    </a:p>
                  </a:txBody>
                  <a:tcPr marL="31725" marR="31725" marT="0" marB="0" anchor="ctr"/>
                </a:tc>
                <a:tc>
                  <a:txBody>
                    <a:bodyPr/>
                    <a:lstStyle/>
                    <a:p>
                      <a:pPr marL="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Lavabo hall</a:t>
                      </a:r>
                      <a:endParaRPr sz="1400" u="none" strike="noStrike" cap="none"/>
                    </a:p>
                  </a:txBody>
                  <a:tcPr marL="31725" marR="31725" marT="0" marB="0" anchor="ctr"/>
                </a:tc>
                <a:tc>
                  <a:txBody>
                    <a:bodyPr/>
                    <a:lstStyle/>
                    <a:p>
                      <a:pPr marL="0" marR="0" lvl="0" indent="0" algn="l" rtl="0">
                        <a:lnSpc>
                          <a:spcPct val="125000"/>
                        </a:lnSpc>
                        <a:spcBef>
                          <a:spcPts val="0"/>
                        </a:spcBef>
                        <a:spcAft>
                          <a:spcPts val="0"/>
                        </a:spcAft>
                        <a:buClr>
                          <a:schemeClr val="dk1"/>
                        </a:buClr>
                        <a:buSzPts val="300"/>
                        <a:buFont typeface="Arial"/>
                        <a:buNone/>
                      </a:pPr>
                      <a:r>
                        <a:rPr lang="es-ES" sz="1200" u="none" strike="noStrike" cap="none">
                          <a:latin typeface="Arial"/>
                          <a:ea typeface="Arial"/>
                          <a:cs typeface="Arial"/>
                          <a:sym typeface="Arial"/>
                        </a:rPr>
                        <a:t>Hàbits d’higiene</a:t>
                      </a:r>
                      <a:endParaRPr sz="1400" u="none" strike="noStrike" cap="none"/>
                    </a:p>
                  </a:txBody>
                  <a:tcPr marL="31725" marR="31725" marT="0" marB="0" anchor="ctr"/>
                </a:tc>
              </a:tr>
              <a:tr h="57237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12:45 a 13:35</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Menjador</a:t>
                      </a:r>
                      <a:endParaRPr sz="1400" u="none" strike="noStrike" cap="none"/>
                    </a:p>
                  </a:txBody>
                  <a:tcPr marL="31725" marR="31725" marT="0" marB="0" anchor="ctr">
                    <a:solidFill>
                      <a:srgbClr val="D8E2F3"/>
                    </a:solidFill>
                  </a:tcPr>
                </a:tc>
                <a:tc>
                  <a:txBody>
                    <a:bodyPr/>
                    <a:lstStyle/>
                    <a:p>
                      <a:pPr marL="0" marR="0" lvl="0" indent="0" algn="l"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Servei de menjador</a:t>
                      </a:r>
                      <a:endParaRPr sz="1400" u="none" strike="noStrike" cap="none"/>
                    </a:p>
                  </a:txBody>
                  <a:tcPr marL="31725" marR="31725" marT="0" marB="0" anchor="ctr">
                    <a:solidFill>
                      <a:srgbClr val="D8E2F3"/>
                    </a:solidFill>
                  </a:tcPr>
                </a:tc>
              </a:tr>
              <a:tr h="58122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 13:35 a 14:50</a:t>
                      </a:r>
                      <a:endParaRPr sz="1400" u="none" strike="noStrike" cap="none"/>
                    </a:p>
                  </a:txBody>
                  <a:tcPr marL="31725" marR="31725" marT="0" marB="0" anchor="ctr"/>
                </a:tc>
                <a:tc>
                  <a:txBody>
                    <a:bodyPr/>
                    <a:lstStyle/>
                    <a:p>
                      <a:pPr marL="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Pati grans</a:t>
                      </a:r>
                      <a:endParaRPr sz="1400" u="none" strike="noStrike" cap="none"/>
                    </a:p>
                  </a:txBody>
                  <a:tcPr marL="31725" marR="31725" marT="0" marB="0" anchor="ctr"/>
                </a:tc>
                <a:tc>
                  <a:txBody>
                    <a:bodyPr/>
                    <a:lstStyle/>
                    <a:p>
                      <a:pPr marL="0" marR="0" lvl="0" indent="0" algn="l"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Joc lliure</a:t>
                      </a:r>
                      <a:endParaRPr sz="1400" u="none" strike="noStrike" cap="none"/>
                    </a:p>
                  </a:txBody>
                  <a:tcPr marL="31725" marR="31725" marT="0" marB="0" anchor="ctr"/>
                </a:tc>
              </a:tr>
              <a:tr h="57607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14:50 a 15:00</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chemeClr val="dk1"/>
                        </a:buClr>
                        <a:buSzPts val="300"/>
                        <a:buFont typeface="Arial"/>
                        <a:buNone/>
                      </a:pPr>
                      <a:r>
                        <a:rPr lang="es-ES" sz="1200" b="0" u="none" strike="noStrike" cap="none">
                          <a:solidFill>
                            <a:schemeClr val="dk1"/>
                          </a:solidFill>
                          <a:latin typeface="Arial"/>
                          <a:ea typeface="Arial"/>
                          <a:cs typeface="Arial"/>
                          <a:sym typeface="Arial"/>
                        </a:rPr>
                        <a:t>Lavabo pati</a:t>
                      </a:r>
                      <a:endParaRPr sz="1400" u="none" strike="noStrike" cap="none"/>
                    </a:p>
                  </a:txBody>
                  <a:tcPr marL="31725" marR="31725" marT="0" marB="0" anchor="ctr">
                    <a:solidFill>
                      <a:srgbClr val="D8E2F3"/>
                    </a:solidFill>
                  </a:tcPr>
                </a:tc>
                <a:tc>
                  <a:txBody>
                    <a:bodyPr/>
                    <a:lstStyle/>
                    <a:p>
                      <a:pPr marL="0" marR="0" lvl="0" indent="0" algn="l" rtl="0">
                        <a:lnSpc>
                          <a:spcPct val="125000"/>
                        </a:lnSpc>
                        <a:spcBef>
                          <a:spcPts val="0"/>
                        </a:spcBef>
                        <a:spcAft>
                          <a:spcPts val="0"/>
                        </a:spcAft>
                        <a:buClr>
                          <a:schemeClr val="dk1"/>
                        </a:buClr>
                        <a:buSzPts val="300"/>
                        <a:buFont typeface="Arial"/>
                        <a:buNone/>
                      </a:pPr>
                      <a:r>
                        <a:rPr lang="es-ES" sz="1200" u="none" strike="noStrike" cap="none">
                          <a:latin typeface="Arial"/>
                          <a:ea typeface="Arial"/>
                          <a:cs typeface="Arial"/>
                          <a:sym typeface="Arial"/>
                        </a:rPr>
                        <a:t>Hàbits d’higiene</a:t>
                      </a:r>
                      <a:endParaRPr sz="1200" u="none" strike="noStrike" cap="none">
                        <a:latin typeface="Arial"/>
                        <a:ea typeface="Arial"/>
                        <a:cs typeface="Arial"/>
                        <a:sym typeface="Arial"/>
                      </a:endParaRPr>
                    </a:p>
                    <a:p>
                      <a:pPr marL="0" marR="0" lvl="0" indent="0" algn="l" rtl="0">
                        <a:lnSpc>
                          <a:spcPct val="125000"/>
                        </a:lnSpc>
                        <a:spcBef>
                          <a:spcPts val="1000"/>
                        </a:spcBef>
                        <a:spcAft>
                          <a:spcPts val="0"/>
                        </a:spcAft>
                        <a:buClr>
                          <a:schemeClr val="dk1"/>
                        </a:buClr>
                        <a:buSzPts val="300"/>
                        <a:buFont typeface="Arial"/>
                        <a:buNone/>
                      </a:pPr>
                      <a:r>
                        <a:rPr lang="es-ES" sz="1200" u="none" strike="noStrike" cap="none">
                          <a:latin typeface="Arial"/>
                          <a:ea typeface="Arial"/>
                          <a:cs typeface="Arial"/>
                          <a:sym typeface="Arial"/>
                        </a:rPr>
                        <a:t>Tornada a la calma/Fila en el pati</a:t>
                      </a:r>
                      <a:endParaRPr sz="1400" u="none" strike="noStrike" cap="none"/>
                    </a:p>
                  </a:txBody>
                  <a:tcPr marL="31725" marR="31725" marT="0" marB="0" anchor="ctr">
                    <a:solidFill>
                      <a:srgbClr val="D8E2F3"/>
                    </a:solidFill>
                  </a:tcPr>
                </a:tc>
              </a:tr>
            </a:tbl>
          </a:graphicData>
        </a:graphic>
      </p:graphicFrame>
      <p:sp>
        <p:nvSpPr>
          <p:cNvPr id="279" name="Google Shape;279;p39"/>
          <p:cNvSpPr txBox="1"/>
          <p:nvPr/>
        </p:nvSpPr>
        <p:spPr>
          <a:xfrm>
            <a:off x="188640" y="5169024"/>
            <a:ext cx="3359150"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280" name="Google Shape;280;p39"/>
          <p:cNvGraphicFramePr/>
          <p:nvPr/>
        </p:nvGraphicFramePr>
        <p:xfrm>
          <a:off x="332656" y="5817096"/>
          <a:ext cx="3000000" cy="3000000"/>
        </p:xfrm>
        <a:graphic>
          <a:graphicData uri="http://schemas.openxmlformats.org/drawingml/2006/table">
            <a:tbl>
              <a:tblPr>
                <a:noFill/>
                <a:tableStyleId>{C987B8C2-FA18-455B-B272-F4B4B68E8EEF}</a:tableStyleId>
              </a:tblPr>
              <a:tblGrid>
                <a:gridCol w="1296150"/>
                <a:gridCol w="1171025"/>
                <a:gridCol w="3509500"/>
              </a:tblGrid>
              <a:tr h="300750">
                <a:tc>
                  <a:txBody>
                    <a:bodyPr/>
                    <a:lstStyle/>
                    <a:p>
                      <a:pPr marL="0" marR="0" lvl="0" indent="0" algn="ctr" rtl="0">
                        <a:lnSpc>
                          <a:spcPct val="125000"/>
                        </a:lnSpc>
                        <a:spcBef>
                          <a:spcPts val="0"/>
                        </a:spcBef>
                        <a:spcAft>
                          <a:spcPts val="0"/>
                        </a:spcAft>
                        <a:buClr>
                          <a:srgbClr val="000000"/>
                        </a:buClr>
                        <a:buSzPts val="300"/>
                        <a:buFont typeface="Arial"/>
                        <a:buNone/>
                      </a:pPr>
                      <a:r>
                        <a:rPr lang="es-ES" sz="1200" b="1" u="none" strike="noStrike" cap="none">
                          <a:latin typeface="Arial"/>
                          <a:ea typeface="Arial"/>
                          <a:cs typeface="Arial"/>
                          <a:sym typeface="Arial"/>
                        </a:rPr>
                        <a:t>HORARI</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rgbClr val="000000"/>
                        </a:buClr>
                        <a:buSzPts val="300"/>
                        <a:buFont typeface="Arial"/>
                        <a:buNone/>
                      </a:pPr>
                      <a:r>
                        <a:rPr lang="es-ES" sz="1200" b="1" u="none" strike="noStrike" cap="none">
                          <a:latin typeface="Arial"/>
                          <a:ea typeface="Arial"/>
                          <a:cs typeface="Arial"/>
                          <a:sym typeface="Arial"/>
                        </a:rPr>
                        <a:t>ESPAI</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rgbClr val="000000"/>
                        </a:buClr>
                        <a:buSzPts val="300"/>
                        <a:buFont typeface="Arial"/>
                        <a:buNone/>
                      </a:pPr>
                      <a:r>
                        <a:rPr lang="es-ES" sz="1200" b="1" u="none" strike="noStrike" cap="none">
                          <a:latin typeface="Arial"/>
                          <a:ea typeface="Arial"/>
                          <a:cs typeface="Arial"/>
                          <a:sym typeface="Arial"/>
                        </a:rPr>
                        <a:t>FUNCIÓ</a:t>
                      </a:r>
                      <a:endParaRPr sz="1400" u="none" strike="noStrike" cap="none"/>
                    </a:p>
                  </a:txBody>
                  <a:tcPr marL="31725" marR="31725" marT="0" marB="0" anchor="ctr">
                    <a:solidFill>
                      <a:srgbClr val="D8E2F3"/>
                    </a:solidFill>
                  </a:tcPr>
                </a:tc>
              </a:tr>
              <a:tr h="54012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 12:30 a 13.20</a:t>
                      </a:r>
                      <a:endParaRPr sz="1400" u="none" strike="noStrike" cap="none"/>
                    </a:p>
                  </a:txBody>
                  <a:tcPr marL="31725" marR="31725" marT="0" marB="0" anchor="ctr"/>
                </a:tc>
                <a:tc>
                  <a:txBody>
                    <a:bodyPr/>
                    <a:lstStyle/>
                    <a:p>
                      <a:pPr marL="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Pati</a:t>
                      </a:r>
                      <a:endParaRPr sz="1400" u="none" strike="noStrike" cap="none"/>
                    </a:p>
                  </a:txBody>
                  <a:tcPr marL="31725" marR="31725" marT="0" marB="0" anchor="ctr"/>
                </a:tc>
                <a:tc>
                  <a:txBody>
                    <a:bodyPr/>
                    <a:lstStyle/>
                    <a:p>
                      <a:pPr marL="0" marR="0" lvl="0" indent="0" algn="l"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Trobada amb el monitor / joc lliure</a:t>
                      </a:r>
                      <a:endParaRPr sz="1400" u="none" strike="noStrike" cap="none"/>
                    </a:p>
                  </a:txBody>
                  <a:tcPr marL="31725" marR="31725" marT="0" marB="0" anchor="ctr"/>
                </a:tc>
              </a:tr>
              <a:tr h="47812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13:20 a 13:30</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Lavabos pati</a:t>
                      </a:r>
                      <a:endParaRPr sz="1400" u="none" strike="noStrike" cap="none"/>
                    </a:p>
                  </a:txBody>
                  <a:tcPr marL="31725" marR="31725" marT="0" marB="0" anchor="ctr">
                    <a:solidFill>
                      <a:srgbClr val="D8E2F3"/>
                    </a:solidFill>
                  </a:tcPr>
                </a:tc>
                <a:tc>
                  <a:txBody>
                    <a:bodyPr/>
                    <a:lstStyle/>
                    <a:p>
                      <a:pPr marL="0" marR="0" lvl="0" indent="0" algn="l"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Hàbits d’higiene</a:t>
                      </a:r>
                      <a:endParaRPr sz="1200" u="none" strike="noStrike" cap="none">
                        <a:latin typeface="Arial"/>
                        <a:ea typeface="Arial"/>
                        <a:cs typeface="Arial"/>
                        <a:sym typeface="Arial"/>
                      </a:endParaRPr>
                    </a:p>
                  </a:txBody>
                  <a:tcPr marL="31725" marR="31725" marT="0" marB="0" anchor="ctr">
                    <a:solidFill>
                      <a:srgbClr val="D8E2F3"/>
                    </a:solidFill>
                  </a:tcPr>
                </a:tc>
              </a:tr>
              <a:tr h="48552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 13:30  a 14:15</a:t>
                      </a:r>
                      <a:endParaRPr sz="1400" u="none" strike="noStrike" cap="none"/>
                    </a:p>
                  </a:txBody>
                  <a:tcPr marL="31725" marR="31725" marT="0" marB="0" anchor="ctr"/>
                </a:tc>
                <a:tc>
                  <a:txBody>
                    <a:bodyPr/>
                    <a:lstStyle/>
                    <a:p>
                      <a:pPr marL="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Menjador</a:t>
                      </a:r>
                      <a:endParaRPr sz="1400" u="none" strike="noStrike" cap="none"/>
                    </a:p>
                  </a:txBody>
                  <a:tcPr marL="31725" marR="31725" marT="0" marB="0" anchor="ctr"/>
                </a:tc>
                <a:tc>
                  <a:txBody>
                    <a:bodyPr/>
                    <a:lstStyle/>
                    <a:p>
                      <a:pPr marL="0" marR="0" lvl="0" indent="0" algn="l" rtl="0">
                        <a:lnSpc>
                          <a:spcPct val="125000"/>
                        </a:lnSpc>
                        <a:spcBef>
                          <a:spcPts val="0"/>
                        </a:spcBef>
                        <a:spcAft>
                          <a:spcPts val="0"/>
                        </a:spcAft>
                        <a:buClr>
                          <a:schemeClr val="dk1"/>
                        </a:buClr>
                        <a:buSzPts val="300"/>
                        <a:buFont typeface="Arial"/>
                        <a:buNone/>
                      </a:pPr>
                      <a:r>
                        <a:rPr lang="es-ES" sz="1200" u="none" strike="noStrike" cap="none">
                          <a:latin typeface="Arial"/>
                          <a:ea typeface="Arial"/>
                          <a:cs typeface="Arial"/>
                          <a:sym typeface="Arial"/>
                        </a:rPr>
                        <a:t>Servei de menjador</a:t>
                      </a:r>
                      <a:endParaRPr sz="1400" u="none" strike="noStrike" cap="none"/>
                    </a:p>
                  </a:txBody>
                  <a:tcPr marL="31725" marR="31725" marT="0" marB="0" anchor="ctr"/>
                </a:tc>
              </a:tr>
              <a:tr h="48122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14:15 a 14:50</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Pati</a:t>
                      </a:r>
                      <a:endParaRPr sz="1400" u="none" strike="noStrike" cap="none"/>
                    </a:p>
                  </a:txBody>
                  <a:tcPr marL="31725" marR="31725" marT="0" marB="0" anchor="ctr">
                    <a:solidFill>
                      <a:srgbClr val="D8E2F3"/>
                    </a:solidFill>
                  </a:tcPr>
                </a:tc>
                <a:tc>
                  <a:txBody>
                    <a:bodyPr/>
                    <a:lstStyle/>
                    <a:p>
                      <a:pPr marL="0" marR="0" lvl="0" indent="0" algn="l" rtl="0">
                        <a:lnSpc>
                          <a:spcPct val="125000"/>
                        </a:lnSpc>
                        <a:spcBef>
                          <a:spcPts val="0"/>
                        </a:spcBef>
                        <a:spcAft>
                          <a:spcPts val="0"/>
                        </a:spcAft>
                        <a:buClr>
                          <a:schemeClr val="dk1"/>
                        </a:buClr>
                        <a:buSzPts val="300"/>
                        <a:buFont typeface="Arial"/>
                        <a:buNone/>
                      </a:pPr>
                      <a:r>
                        <a:rPr lang="es-ES" sz="1200" u="none" strike="noStrike" cap="none">
                          <a:latin typeface="Arial"/>
                          <a:ea typeface="Arial"/>
                          <a:cs typeface="Arial"/>
                          <a:sym typeface="Arial"/>
                        </a:rPr>
                        <a:t>Joc lliure</a:t>
                      </a:r>
                      <a:endParaRPr sz="1400" u="none" strike="noStrike" cap="none"/>
                    </a:p>
                  </a:txBody>
                  <a:tcPr marL="31725" marR="31725" marT="0" marB="0" anchor="ctr">
                    <a:solidFill>
                      <a:srgbClr val="D8E2F3"/>
                    </a:solidFill>
                  </a:tcPr>
                </a:tc>
              </a:tr>
              <a:tr h="481225">
                <a:tc>
                  <a:txBody>
                    <a:bodyPr/>
                    <a:lstStyle/>
                    <a:p>
                      <a:pPr marL="0" marR="0" lvl="0" indent="0" algn="ctr" rtl="0">
                        <a:lnSpc>
                          <a:spcPct val="125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14:50 a 15:00</a:t>
                      </a:r>
                      <a:endParaRPr sz="1400" u="none" strike="noStrike" cap="none"/>
                    </a:p>
                  </a:txBody>
                  <a:tcPr marL="31725" marR="31725" marT="0" marB="0" anchor="ctr">
                    <a:solidFill>
                      <a:srgbClr val="D8E2F3"/>
                    </a:solidFill>
                  </a:tcPr>
                </a:tc>
                <a:tc>
                  <a:txBody>
                    <a:bodyPr/>
                    <a:lstStyle/>
                    <a:p>
                      <a:pPr marL="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Pati</a:t>
                      </a:r>
                      <a:endParaRPr sz="1400" u="none" strike="noStrike" cap="none"/>
                    </a:p>
                  </a:txBody>
                  <a:tcPr marL="31725" marR="31725" marT="0" marB="0" anchor="ctr">
                    <a:solidFill>
                      <a:srgbClr val="D8E2F3"/>
                    </a:solidFill>
                  </a:tcPr>
                </a:tc>
                <a:tc>
                  <a:txBody>
                    <a:bodyPr/>
                    <a:lstStyle/>
                    <a:p>
                      <a:pPr marL="0" marR="0" lvl="0" indent="0" algn="l" rtl="0">
                        <a:lnSpc>
                          <a:spcPct val="125000"/>
                        </a:lnSpc>
                        <a:spcBef>
                          <a:spcPts val="0"/>
                        </a:spcBef>
                        <a:spcAft>
                          <a:spcPts val="0"/>
                        </a:spcAft>
                        <a:buClr>
                          <a:schemeClr val="dk1"/>
                        </a:buClr>
                        <a:buSzPts val="300"/>
                        <a:buFont typeface="Arial"/>
                        <a:buNone/>
                      </a:pPr>
                      <a:r>
                        <a:rPr lang="es-ES" sz="1200" u="none" strike="noStrike" cap="none">
                          <a:latin typeface="Arial"/>
                          <a:ea typeface="Arial"/>
                          <a:cs typeface="Arial"/>
                          <a:sym typeface="Arial"/>
                        </a:rPr>
                        <a:t>Hàbits d’higiene/ files</a:t>
                      </a:r>
                      <a:endParaRPr sz="1400" u="none" strike="noStrike" cap="none"/>
                    </a:p>
                  </a:txBody>
                  <a:tcPr marL="31725" marR="31725" marT="0" marB="0" anchor="ctr">
                    <a:solidFill>
                      <a:srgbClr val="D8E2F3"/>
                    </a:solidFill>
                  </a:tcPr>
                </a:tc>
              </a:tr>
            </a:tbl>
          </a:graphicData>
        </a:graphic>
      </p:graphicFrame>
      <p:sp>
        <p:nvSpPr>
          <p:cNvPr id="281" name="Google Shape;281;p39"/>
          <p:cNvSpPr txBox="1"/>
          <p:nvPr/>
        </p:nvSpPr>
        <p:spPr>
          <a:xfrm>
            <a:off x="332656" y="5241032"/>
            <a:ext cx="3359150" cy="615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Grup</a:t>
            </a:r>
            <a:r>
              <a:rPr lang="es-ES" sz="1600" b="1" i="0" u="none" strike="noStrike" cap="none">
                <a:solidFill>
                  <a:schemeClr val="dk1"/>
                </a:solidFill>
                <a:latin typeface="Arial"/>
                <a:ea typeface="Arial"/>
                <a:cs typeface="Arial"/>
                <a:sym typeface="Arial"/>
              </a:rPr>
              <a:t>: </a:t>
            </a:r>
            <a:r>
              <a:rPr lang="es-ES" sz="1600" b="0" i="0" u="none" strike="noStrike" cap="none">
                <a:solidFill>
                  <a:schemeClr val="dk1"/>
                </a:solidFill>
                <a:latin typeface="Arial"/>
                <a:ea typeface="Arial"/>
                <a:cs typeface="Arial"/>
                <a:sym typeface="Arial"/>
              </a:rPr>
              <a:t>4t., 5è, 6è</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sp>
        <p:nvSpPr>
          <p:cNvPr id="287" name="Google Shape;287;p40"/>
          <p:cNvSpPr txBox="1"/>
          <p:nvPr/>
        </p:nvSpPr>
        <p:spPr>
          <a:xfrm>
            <a:off x="260648" y="1064568"/>
            <a:ext cx="642778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3.7. Distribució de les funcions de la coordinadora</a:t>
            </a:r>
            <a:endParaRPr sz="1400" b="0" i="0" u="none" strike="noStrike" cap="none">
              <a:solidFill>
                <a:srgbClr val="000000"/>
              </a:solidFill>
              <a:latin typeface="Arial"/>
              <a:ea typeface="Arial"/>
              <a:cs typeface="Arial"/>
              <a:sym typeface="Arial"/>
            </a:endParaRPr>
          </a:p>
        </p:txBody>
      </p:sp>
      <p:graphicFrame>
        <p:nvGraphicFramePr>
          <p:cNvPr id="288" name="Google Shape;288;p40"/>
          <p:cNvGraphicFramePr/>
          <p:nvPr/>
        </p:nvGraphicFramePr>
        <p:xfrm>
          <a:off x="288821" y="1760356"/>
          <a:ext cx="3000000" cy="3000000"/>
        </p:xfrm>
        <a:graphic>
          <a:graphicData uri="http://schemas.openxmlformats.org/drawingml/2006/table">
            <a:tbl>
              <a:tblPr firstRow="1" bandRow="1">
                <a:noFill/>
                <a:tableStyleId>{C987B8C2-FA18-455B-B272-F4B4B68E8EEF}</a:tableStyleId>
              </a:tblPr>
              <a:tblGrid>
                <a:gridCol w="1093300"/>
                <a:gridCol w="1603500"/>
                <a:gridCol w="3279875"/>
              </a:tblGrid>
              <a:tr h="468700">
                <a:tc>
                  <a:txBody>
                    <a:bodyPr/>
                    <a:lstStyle/>
                    <a:p>
                      <a:pPr marL="0" marR="0" lvl="0" indent="0" algn="ctr" rtl="0">
                        <a:lnSpc>
                          <a:spcPct val="100000"/>
                        </a:lnSpc>
                        <a:spcBef>
                          <a:spcPts val="0"/>
                        </a:spcBef>
                        <a:spcAft>
                          <a:spcPts val="0"/>
                        </a:spcAft>
                        <a:buClr>
                          <a:schemeClr val="lt1"/>
                        </a:buClr>
                        <a:buSzPts val="300"/>
                        <a:buFont typeface="Arial"/>
                        <a:buNone/>
                      </a:pPr>
                      <a:r>
                        <a:rPr lang="es-ES" sz="1200" u="none" strike="noStrike" cap="none">
                          <a:solidFill>
                            <a:schemeClr val="lt1"/>
                          </a:solidFill>
                          <a:latin typeface="Arial"/>
                          <a:ea typeface="Arial"/>
                          <a:cs typeface="Arial"/>
                          <a:sym typeface="Arial"/>
                        </a:rPr>
                        <a:t>HORARIO</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ESPAI</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FUNCIÓ</a:t>
                      </a:r>
                      <a:endParaRPr sz="1400" u="none" strike="noStrike" cap="none"/>
                    </a:p>
                  </a:txBody>
                  <a:tcPr marL="91450" marR="91450" marT="45725" marB="45725" anchor="ctr"/>
                </a:tc>
              </a:tr>
              <a:tr h="468700">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8:30 a 9:00</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Menjador/pati</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Acollida</a:t>
                      </a:r>
                      <a:endParaRPr sz="1400" u="none" strike="noStrike" cap="none"/>
                    </a:p>
                  </a:txBody>
                  <a:tcPr marL="91450" marR="91450" marT="45725" marB="45725" anchor="ctr"/>
                </a:tc>
              </a:tr>
              <a:tr h="468700">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9:00 a 10:30</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Varis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Recollida  número comensals/dietes</a:t>
                      </a:r>
                      <a:endParaRPr sz="1400" u="none" strike="noStrike" cap="none"/>
                    </a:p>
                  </a:txBody>
                  <a:tcPr marL="91450" marR="91450" marT="45725" marB="45725" anchor="ctr"/>
                </a:tc>
              </a:tr>
              <a:tr h="468700">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10:30 a 12:00</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Menjador</a:t>
                      </a:r>
                      <a:endParaRPr sz="120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Preparació del servei</a:t>
                      </a:r>
                      <a:endParaRPr sz="1400" u="none" strike="noStrike" cap="none"/>
                    </a:p>
                  </a:txBody>
                  <a:tcPr marL="91450" marR="91450" marT="45725" marB="45725" anchor="ctr"/>
                </a:tc>
              </a:tr>
              <a:tr h="468700">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12:30 a 15:00</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Menjador</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Dinar/Servei menjador/ control assistència</a:t>
                      </a:r>
                      <a:endParaRPr sz="1200" u="none" strike="noStrike" cap="none">
                        <a:latin typeface="Arial"/>
                        <a:ea typeface="Arial"/>
                        <a:cs typeface="Arial"/>
                        <a:sym typeface="Arial"/>
                      </a:endParaRPr>
                    </a:p>
                  </a:txBody>
                  <a:tcPr marL="91450" marR="91450" marT="45725" marB="45725" anchor="ctr"/>
                </a:tc>
              </a:tr>
            </a:tbl>
          </a:graphicData>
        </a:graphic>
      </p:graphicFrame>
      <p:sp>
        <p:nvSpPr>
          <p:cNvPr id="289" name="Google Shape;289;p40"/>
          <p:cNvSpPr txBox="1"/>
          <p:nvPr/>
        </p:nvSpPr>
        <p:spPr>
          <a:xfrm>
            <a:off x="260648" y="1424608"/>
            <a:ext cx="335915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s-ES" sz="1400" b="0" i="0" u="none" strike="noStrike" cap="none">
                <a:solidFill>
                  <a:schemeClr val="dk1"/>
                </a:solidFill>
                <a:latin typeface="Arial"/>
                <a:ea typeface="Arial"/>
                <a:cs typeface="Arial"/>
                <a:sym typeface="Arial"/>
              </a:rPr>
              <a:t>Coordinació:</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p40"/>
          <p:cNvSpPr txBox="1"/>
          <p:nvPr/>
        </p:nvSpPr>
        <p:spPr>
          <a:xfrm>
            <a:off x="260648" y="4664968"/>
            <a:ext cx="6192688" cy="4462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1" i="0" u="none" strike="noStrike" cap="none">
                <a:solidFill>
                  <a:schemeClr val="dk1"/>
                </a:solidFill>
                <a:latin typeface="Arial"/>
                <a:ea typeface="Arial"/>
                <a:cs typeface="Arial"/>
                <a:sym typeface="Arial"/>
              </a:rPr>
              <a:t>Funcions de la coordinadora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La coordinació del centre amb la empresa del servei de menjador i altres estaments que hi intervenen és molt important. Es tracta d’acordar tant el funcionament i l’organització del servei com les activitats plantejades. Amb una bona relació s’aconsegueix que el servei de menjador s’integri en la dinàmica de la escola.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Aquesta coordinació ha de ser en diferents vessants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AMB L’EMPRESA: Amb una assistència regular per part dels responsables de la mateixa, per tal d’anar ajustant els servei a les necessitats del centre educatiu i fer un seguiment proper  del funcionament general del mateix</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AMB ELS/LES MONITORS/ES: Per tal d’ajustar la dinàmica del servei a les necessitats, requeriments i organització  de la escola</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AMB L’EQUIP DOCENT: Sobretot per els cursos d’EI. És important que les mestres que treballen en aquest nivells (P-3, P-4, P-5) puguin establir una relació fluida i de confiança amb els/les monitors/es, per poder traspassar qualsevol informació sobre els infants i sobretot per a temes organitzatius</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AMB L’AMPA: Han d’estar ben assabentats del funcionament del servei.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16</a:t>
            </a:fld>
            <a:endParaRPr sz="1200" b="0" i="0" u="none" strike="noStrike" cap="none">
              <a:solidFill>
                <a:srgbClr val="888888"/>
              </a:solidFill>
              <a:latin typeface="Calibri"/>
              <a:ea typeface="Calibri"/>
              <a:cs typeface="Calibri"/>
              <a:sym typeface="Calibri"/>
            </a:endParaRPr>
          </a:p>
        </p:txBody>
      </p:sp>
      <p:sp>
        <p:nvSpPr>
          <p:cNvPr id="296" name="Google Shape;296;p41"/>
          <p:cNvSpPr/>
          <p:nvPr/>
        </p:nvSpPr>
        <p:spPr>
          <a:xfrm>
            <a:off x="332656" y="1280592"/>
            <a:ext cx="5544616"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3.9.  DISTRIBUCIÓ D’ESPAIS I  TEMPS DE MIGDIA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50"/>
              <a:buFont typeface="Arial"/>
              <a:buNone/>
            </a:pPr>
            <a:r>
              <a:rPr lang="es-ES" sz="1400" b="0" i="0" u="none" strike="noStrike" cap="none">
                <a:solidFill>
                  <a:schemeClr val="dk1"/>
                </a:solidFill>
                <a:latin typeface="Arial"/>
                <a:ea typeface="Arial"/>
                <a:cs typeface="Arial"/>
                <a:sym typeface="Arial"/>
              </a:rPr>
              <a:t>3.9.1 Distribució del temps</a:t>
            </a:r>
            <a:r>
              <a:rPr lang="es-ES" sz="16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297" name="Google Shape;297;p41"/>
          <p:cNvGraphicFramePr/>
          <p:nvPr/>
        </p:nvGraphicFramePr>
        <p:xfrm>
          <a:off x="404664" y="2144688"/>
          <a:ext cx="3000000" cy="3000000"/>
        </p:xfrm>
        <a:graphic>
          <a:graphicData uri="http://schemas.openxmlformats.org/drawingml/2006/table">
            <a:tbl>
              <a:tblPr firstRow="1" bandRow="1">
                <a:noFill/>
                <a:tableStyleId>{B3EEF61A-E0EB-4AF8-AB94-C5D72A65D794}</a:tableStyleId>
              </a:tblPr>
              <a:tblGrid>
                <a:gridCol w="6120675"/>
              </a:tblGrid>
              <a:tr h="504050">
                <a:tc>
                  <a:txBody>
                    <a:bodyPr/>
                    <a:lstStyle/>
                    <a:p>
                      <a:pPr marL="0" marR="0" lvl="0" indent="0" algn="ctr" rtl="0">
                        <a:lnSpc>
                          <a:spcPct val="100000"/>
                        </a:lnSpc>
                        <a:spcBef>
                          <a:spcPts val="0"/>
                        </a:spcBef>
                        <a:spcAft>
                          <a:spcPts val="0"/>
                        </a:spcAft>
                        <a:buClr>
                          <a:schemeClr val="dk1"/>
                        </a:buClr>
                        <a:buSzPts val="350"/>
                        <a:buFont typeface="Arial"/>
                        <a:buNone/>
                      </a:pPr>
                      <a:r>
                        <a:rPr lang="es-ES" sz="1400" u="none" strike="noStrike" cap="none">
                          <a:solidFill>
                            <a:schemeClr val="dk1"/>
                          </a:solidFill>
                          <a:latin typeface="Arial"/>
                          <a:ea typeface="Arial"/>
                          <a:cs typeface="Arial"/>
                          <a:sym typeface="Arial"/>
                        </a:rPr>
                        <a:t>LA ESTONA DEL MIGDIA</a:t>
                      </a:r>
                      <a:endParaRPr sz="1400" u="none" strike="noStrike" cap="none"/>
                    </a:p>
                  </a:txBody>
                  <a:tcPr marL="91450" marR="91450" marT="45725" marB="45725" anchor="ctr">
                    <a:solidFill>
                      <a:srgbClr val="FFF2CC"/>
                    </a:solidFill>
                  </a:tcPr>
                </a:tc>
              </a:tr>
            </a:tbl>
          </a:graphicData>
        </a:graphic>
      </p:graphicFrame>
      <p:graphicFrame>
        <p:nvGraphicFramePr>
          <p:cNvPr id="298" name="Google Shape;298;p41"/>
          <p:cNvGraphicFramePr/>
          <p:nvPr/>
        </p:nvGraphicFramePr>
        <p:xfrm>
          <a:off x="404664" y="2864768"/>
          <a:ext cx="3000000" cy="3000000"/>
        </p:xfrm>
        <a:graphic>
          <a:graphicData uri="http://schemas.openxmlformats.org/drawingml/2006/table">
            <a:tbl>
              <a:tblPr firstRow="1" bandRow="1">
                <a:noFill/>
                <a:tableStyleId>{B3EEF61A-E0EB-4AF8-AB94-C5D72A65D794}</a:tableStyleId>
              </a:tblPr>
              <a:tblGrid>
                <a:gridCol w="2028050"/>
                <a:gridCol w="2028050"/>
                <a:gridCol w="2064575"/>
              </a:tblGrid>
              <a:tr h="432050">
                <a:tc>
                  <a:txBody>
                    <a:bodyPr/>
                    <a:lstStyle/>
                    <a:p>
                      <a:pPr marL="0" marR="0" lvl="0" indent="0" algn="ctr"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Temps de dinar</a:t>
                      </a:r>
                      <a:endParaRPr sz="1400" u="none" strike="noStrike" cap="none"/>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Temps pel joc </a:t>
                      </a:r>
                      <a:endParaRPr sz="1400" u="none" strike="noStrike" cap="none"/>
                    </a:p>
                    <a:p>
                      <a:pPr marL="0" marR="0" lvl="0" indent="0" algn="ctr" rtl="0">
                        <a:lnSpc>
                          <a:spcPct val="100000"/>
                        </a:lnSpc>
                        <a:spcBef>
                          <a:spcPts val="0"/>
                        </a:spcBef>
                        <a:spcAft>
                          <a:spcPts val="0"/>
                        </a:spcAft>
                        <a:buClr>
                          <a:srgbClr val="000000"/>
                        </a:buClr>
                        <a:buSzPts val="300"/>
                        <a:buFont typeface="Arial"/>
                        <a:buNone/>
                      </a:pPr>
                      <a:endParaRPr sz="1200" u="none" strike="noStrike" cap="none">
                        <a:solidFill>
                          <a:schemeClr val="dk1"/>
                        </a:solidFill>
                        <a:latin typeface="Arial"/>
                        <a:ea typeface="Arial"/>
                        <a:cs typeface="Arial"/>
                        <a:sym typeface="Arial"/>
                      </a:endParaRPr>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Temps pel desenvolupament personal</a:t>
                      </a:r>
                      <a:endParaRPr sz="1400" u="none" strike="noStrike" cap="none"/>
                    </a:p>
                  </a:txBody>
                  <a:tcPr marL="91450" marR="91450" marT="45725" marB="45725" anchor="ctr">
                    <a:solidFill>
                      <a:srgbClr val="FFF2CC"/>
                    </a:solidFill>
                  </a:tcPr>
                </a:tc>
              </a:tr>
              <a:tr h="432050">
                <a:tc>
                  <a:txBody>
                    <a:bodyPr/>
                    <a:lstStyle/>
                    <a:p>
                      <a:pPr marL="0" marR="0" lvl="0" indent="0" algn="ctr"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Proporciona nutrients i energia</a:t>
                      </a:r>
                      <a:endParaRPr sz="1400" u="none" strike="noStrike" cap="none"/>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Proporciona diversió/entreteniment</a:t>
                      </a:r>
                      <a:endParaRPr sz="1400" u="none" strike="noStrike" cap="none"/>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Afavoreix  la relació amb els altres</a:t>
                      </a:r>
                      <a:endParaRPr sz="1400" u="none" strike="noStrike" cap="none"/>
                    </a:p>
                  </a:txBody>
                  <a:tcPr marL="91450" marR="91450" marT="45725" marB="45725" anchor="ctr">
                    <a:solidFill>
                      <a:srgbClr val="FFF2CC"/>
                    </a:solidFill>
                  </a:tcPr>
                </a:tc>
              </a:tr>
              <a:tr h="370850">
                <a:tc>
                  <a:txBody>
                    <a:bodyPr/>
                    <a:lstStyle/>
                    <a:p>
                      <a:pPr marL="0" marR="0" lvl="0" indent="0" algn="ctr" rtl="0">
                        <a:lnSpc>
                          <a:spcPct val="100000"/>
                        </a:lnSpc>
                        <a:spcBef>
                          <a:spcPts val="0"/>
                        </a:spcBef>
                        <a:spcAft>
                          <a:spcPts val="0"/>
                        </a:spcAft>
                        <a:buClr>
                          <a:schemeClr val="dk1"/>
                        </a:buClr>
                        <a:buSzPts val="275"/>
                        <a:buFont typeface="Arial"/>
                        <a:buNone/>
                      </a:pPr>
                      <a:r>
                        <a:rPr lang="es-ES" sz="1100" u="none" strike="noStrike" cap="none">
                          <a:solidFill>
                            <a:schemeClr val="dk1"/>
                          </a:solidFill>
                          <a:latin typeface="Arial"/>
                          <a:ea typeface="Arial"/>
                          <a:cs typeface="Arial"/>
                          <a:sym typeface="Arial"/>
                        </a:rPr>
                        <a:t>A partir del menú equilibrat els alumnes obtenen els elements necessaris  per recuperar les energies i continuar amb la seva jornada </a:t>
                      </a:r>
                      <a:endParaRPr sz="1400" u="none" strike="noStrike" cap="none"/>
                    </a:p>
                  </a:txBody>
                  <a:tcPr marL="91450" marR="91450" marT="45725" marB="45725">
                    <a:solidFill>
                      <a:srgbClr val="FFF2CC"/>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s-ES" sz="1100" u="none" strike="noStrike" cap="none">
                          <a:solidFill>
                            <a:schemeClr val="dk1"/>
                          </a:solidFill>
                          <a:latin typeface="Arial"/>
                          <a:ea typeface="Arial"/>
                          <a:cs typeface="Arial"/>
                          <a:sym typeface="Arial"/>
                        </a:rPr>
                        <a:t>Proporcionar als infants espais i moments de joc és fonamental pel seu desenvolupament emocional, cognitiu i social</a:t>
                      </a:r>
                      <a:endParaRPr sz="1400" u="none" strike="noStrike" cap="none"/>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s-ES" sz="1100" u="none" strike="noStrike" cap="none">
                          <a:solidFill>
                            <a:schemeClr val="dk1"/>
                          </a:solidFill>
                          <a:latin typeface="Arial"/>
                          <a:ea typeface="Arial"/>
                          <a:cs typeface="Arial"/>
                          <a:sym typeface="Arial"/>
                        </a:rPr>
                        <a:t>La utilització d’un to de veu adequat, compartir taula amb els companys ofereix una oportunitat per relacionar-se</a:t>
                      </a:r>
                      <a:endParaRPr sz="1400" u="none" strike="noStrike" cap="none"/>
                    </a:p>
                  </a:txBody>
                  <a:tcPr marL="91450" marR="91450" marT="45725" marB="45725" anchor="ctr">
                    <a:solidFill>
                      <a:srgbClr val="FFF2CC"/>
                    </a:solidFill>
                  </a:tcPr>
                </a:tc>
              </a:tr>
              <a:tr h="370850">
                <a:tc>
                  <a:txBody>
                    <a:bodyPr/>
                    <a:lstStyle/>
                    <a:p>
                      <a:pPr marL="0" marR="0" lvl="0" indent="0" algn="ctr" rtl="0">
                        <a:lnSpc>
                          <a:spcPct val="100000"/>
                        </a:lnSpc>
                        <a:spcBef>
                          <a:spcPts val="0"/>
                        </a:spcBef>
                        <a:spcAft>
                          <a:spcPts val="0"/>
                        </a:spcAft>
                        <a:buClr>
                          <a:schemeClr val="dk1"/>
                        </a:buClr>
                        <a:buSzPts val="300"/>
                        <a:buFont typeface="Arial"/>
                        <a:buNone/>
                      </a:pPr>
                      <a:r>
                        <a:rPr lang="es-ES" sz="1200" b="0" u="none" strike="noStrike" cap="none">
                          <a:solidFill>
                            <a:schemeClr val="dk1"/>
                          </a:solidFill>
                          <a:latin typeface="Arial"/>
                          <a:ea typeface="Arial"/>
                          <a:cs typeface="Arial"/>
                          <a:sym typeface="Arial"/>
                        </a:rPr>
                        <a:t>Proporciona descans </a:t>
                      </a:r>
                      <a:endParaRPr sz="1400" u="none" strike="noStrike" cap="none"/>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Dóna la possibilitat de gaudir</a:t>
                      </a:r>
                      <a:endParaRPr sz="1400" u="none" strike="noStrike" cap="none"/>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Fomenta l’aprenentatge de valors i normes</a:t>
                      </a:r>
                      <a:endParaRPr sz="1400" u="none" strike="noStrike" cap="none"/>
                    </a:p>
                  </a:txBody>
                  <a:tcPr marL="91450" marR="91450" marT="45725" marB="45725" anchor="ctr">
                    <a:solidFill>
                      <a:srgbClr val="FFF2CC"/>
                    </a:solidFill>
                  </a:tcPr>
                </a:tc>
              </a:tr>
              <a:tr h="370850">
                <a:tc>
                  <a:txBody>
                    <a:bodyPr/>
                    <a:lstStyle/>
                    <a:p>
                      <a:pPr marL="0" marR="0" lvl="0" indent="0" algn="ctr" rtl="0">
                        <a:lnSpc>
                          <a:spcPct val="100000"/>
                        </a:lnSpc>
                        <a:spcBef>
                          <a:spcPts val="0"/>
                        </a:spcBef>
                        <a:spcAft>
                          <a:spcPts val="0"/>
                        </a:spcAft>
                        <a:buClr>
                          <a:schemeClr val="dk1"/>
                        </a:buClr>
                        <a:buSzPts val="275"/>
                        <a:buFont typeface="Arial"/>
                        <a:buNone/>
                      </a:pPr>
                      <a:r>
                        <a:rPr lang="es-ES" sz="1100" b="0" u="none" strike="noStrike" cap="none">
                          <a:solidFill>
                            <a:schemeClr val="dk1"/>
                          </a:solidFill>
                          <a:latin typeface="Arial"/>
                          <a:ea typeface="Arial"/>
                          <a:cs typeface="Arial"/>
                          <a:sym typeface="Arial"/>
                        </a:rPr>
                        <a:t>Aquest es el moment en que es trenquen amb les rutines establertes per l’horari lectiu i ajuda als nens/es a desconnectar</a:t>
                      </a:r>
                      <a:endParaRPr sz="1400" u="none" strike="noStrike" cap="none"/>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s-ES" sz="1100" u="none" strike="noStrike" cap="none">
                          <a:solidFill>
                            <a:schemeClr val="dk1"/>
                          </a:solidFill>
                          <a:latin typeface="Arial"/>
                          <a:ea typeface="Arial"/>
                          <a:cs typeface="Arial"/>
                          <a:sym typeface="Arial"/>
                        </a:rPr>
                        <a:t>Jugar fomenta la creativitat, la capacitat de resoldre problemes i el pensament crític de forma divertida</a:t>
                      </a:r>
                      <a:endParaRPr sz="1400" u="none" strike="noStrike" cap="none"/>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s-ES" sz="1100" u="none" strike="noStrike" cap="none">
                          <a:solidFill>
                            <a:schemeClr val="dk1"/>
                          </a:solidFill>
                          <a:latin typeface="Arial"/>
                          <a:ea typeface="Arial"/>
                          <a:cs typeface="Arial"/>
                          <a:sym typeface="Arial"/>
                        </a:rPr>
                        <a:t>Com a tota comunitat és imprescindible respectar les normes de convivència per tal d’obtenir una harmonia </a:t>
                      </a:r>
                      <a:endParaRPr sz="1400" u="none" strike="noStrike" cap="none"/>
                    </a:p>
                  </a:txBody>
                  <a:tcPr marL="91450" marR="91450" marT="45725" marB="45725" anchor="ctr">
                    <a:solidFill>
                      <a:srgbClr val="FFF2CC"/>
                    </a:solidFill>
                  </a:tcPr>
                </a:tc>
              </a:tr>
              <a:tr h="370850">
                <a:tc>
                  <a:txBody>
                    <a:bodyPr/>
                    <a:lstStyle/>
                    <a:p>
                      <a:pPr marL="0" marR="0" lvl="0" indent="0" algn="ctr" rtl="0">
                        <a:lnSpc>
                          <a:spcPct val="100000"/>
                        </a:lnSpc>
                        <a:spcBef>
                          <a:spcPts val="0"/>
                        </a:spcBef>
                        <a:spcAft>
                          <a:spcPts val="0"/>
                        </a:spcAft>
                        <a:buClr>
                          <a:srgbClr val="000000"/>
                        </a:buClr>
                        <a:buSzPts val="275"/>
                        <a:buFont typeface="Arial"/>
                        <a:buNone/>
                      </a:pPr>
                      <a:endParaRPr sz="1100" b="0" u="none" strike="noStrike" cap="none">
                        <a:solidFill>
                          <a:schemeClr val="dk1"/>
                        </a:solidFill>
                        <a:latin typeface="Arial"/>
                        <a:ea typeface="Arial"/>
                        <a:cs typeface="Arial"/>
                        <a:sym typeface="Arial"/>
                      </a:endParaRPr>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rgbClr val="000000"/>
                        </a:buClr>
                        <a:buSzPts val="275"/>
                        <a:buFont typeface="Arial"/>
                        <a:buNone/>
                      </a:pPr>
                      <a:endParaRPr sz="1100" u="none" strike="noStrike" cap="none">
                        <a:solidFill>
                          <a:schemeClr val="dk1"/>
                        </a:solidFill>
                        <a:latin typeface="Arial"/>
                        <a:ea typeface="Arial"/>
                        <a:cs typeface="Arial"/>
                        <a:sym typeface="Arial"/>
                      </a:endParaRPr>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Fomenta l’aprenentatge d’hàbits i habilitats</a:t>
                      </a:r>
                      <a:endParaRPr sz="1400" u="none" strike="noStrike" cap="none"/>
                    </a:p>
                  </a:txBody>
                  <a:tcPr marL="91450" marR="91450" marT="45725" marB="45725" anchor="ctr">
                    <a:solidFill>
                      <a:srgbClr val="FFF2CC"/>
                    </a:solidFill>
                  </a:tcPr>
                </a:tc>
              </a:tr>
              <a:tr h="370850">
                <a:tc>
                  <a:txBody>
                    <a:bodyPr/>
                    <a:lstStyle/>
                    <a:p>
                      <a:pPr marL="0" marR="0" lvl="0" indent="0" algn="ctr" rtl="0">
                        <a:lnSpc>
                          <a:spcPct val="100000"/>
                        </a:lnSpc>
                        <a:spcBef>
                          <a:spcPts val="0"/>
                        </a:spcBef>
                        <a:spcAft>
                          <a:spcPts val="0"/>
                        </a:spcAft>
                        <a:buClr>
                          <a:srgbClr val="000000"/>
                        </a:buClr>
                        <a:buSzPts val="275"/>
                        <a:buFont typeface="Arial"/>
                        <a:buNone/>
                      </a:pPr>
                      <a:endParaRPr sz="1100" b="0" u="none" strike="noStrike" cap="none">
                        <a:solidFill>
                          <a:schemeClr val="dk1"/>
                        </a:solidFill>
                        <a:latin typeface="Arial"/>
                        <a:ea typeface="Arial"/>
                        <a:cs typeface="Arial"/>
                        <a:sym typeface="Arial"/>
                      </a:endParaRPr>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rgbClr val="000000"/>
                        </a:buClr>
                        <a:buSzPts val="275"/>
                        <a:buFont typeface="Arial"/>
                        <a:buNone/>
                      </a:pPr>
                      <a:endParaRPr sz="1100" u="none" strike="noStrike" cap="none">
                        <a:solidFill>
                          <a:schemeClr val="dk1"/>
                        </a:solidFill>
                        <a:latin typeface="Arial"/>
                        <a:ea typeface="Arial"/>
                        <a:cs typeface="Arial"/>
                        <a:sym typeface="Arial"/>
                      </a:endParaRPr>
                    </a:p>
                  </a:txBody>
                  <a:tcPr marL="91450" marR="91450" marT="45725" marB="45725" anchor="ctr">
                    <a:solidFill>
                      <a:srgbClr val="FFF2CC"/>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s-ES" sz="1100" u="none" strike="noStrike" cap="none">
                          <a:solidFill>
                            <a:schemeClr val="dk1"/>
                          </a:solidFill>
                          <a:latin typeface="Arial"/>
                          <a:ea typeface="Arial"/>
                          <a:cs typeface="Arial"/>
                          <a:sym typeface="Arial"/>
                        </a:rPr>
                        <a:t>La participació activa a les tasques del funcionament del menjador (posar gerres, recollir el seu parament, tasques de cap de taula..) faran més senzill l’assimilació dels objectius proposats i l’adquisició de responsabilitats per part dels infants</a:t>
                      </a:r>
                      <a:endParaRPr sz="1400" u="none" strike="noStrike" cap="none"/>
                    </a:p>
                  </a:txBody>
                  <a:tcPr marL="91450" marR="91450" marT="45725" marB="45725" anchor="ctr">
                    <a:solidFill>
                      <a:srgbClr val="FFF2CC"/>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17</a:t>
            </a:fld>
            <a:endParaRPr sz="1200" b="0" i="0" u="none" strike="noStrike" cap="none">
              <a:solidFill>
                <a:srgbClr val="888888"/>
              </a:solidFill>
              <a:latin typeface="Calibri"/>
              <a:ea typeface="Calibri"/>
              <a:cs typeface="Calibri"/>
              <a:sym typeface="Calibri"/>
            </a:endParaRPr>
          </a:p>
        </p:txBody>
      </p:sp>
      <p:sp>
        <p:nvSpPr>
          <p:cNvPr id="304" name="Google Shape;304;p42"/>
          <p:cNvSpPr txBox="1"/>
          <p:nvPr/>
        </p:nvSpPr>
        <p:spPr>
          <a:xfrm>
            <a:off x="332656" y="879231"/>
            <a:ext cx="5976664" cy="811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1" i="0" u="none" strike="noStrike" cap="none">
                <a:solidFill>
                  <a:schemeClr val="dk1"/>
                </a:solidFill>
                <a:latin typeface="Arial"/>
                <a:ea typeface="Arial"/>
                <a:cs typeface="Arial"/>
                <a:sym typeface="Arial"/>
              </a:rPr>
              <a:t>ORGANITZACIÓ I PLANIFICACIÓ HORARIA</a:t>
            </a:r>
            <a:endParaRPr sz="1400" b="0" i="0" u="none" strike="noStrike" cap="none">
              <a:solidFill>
                <a:srgbClr val="000000"/>
              </a:solidFill>
              <a:latin typeface="Arial"/>
              <a:ea typeface="Arial"/>
              <a:cs typeface="Arial"/>
              <a:sym typeface="Arial"/>
            </a:endParaRPr>
          </a:p>
        </p:txBody>
      </p:sp>
      <p:graphicFrame>
        <p:nvGraphicFramePr>
          <p:cNvPr id="305" name="Google Shape;305;p42"/>
          <p:cNvGraphicFramePr/>
          <p:nvPr/>
        </p:nvGraphicFramePr>
        <p:xfrm>
          <a:off x="332656" y="1216775"/>
          <a:ext cx="3000000" cy="3000000"/>
        </p:xfrm>
        <a:graphic>
          <a:graphicData uri="http://schemas.openxmlformats.org/drawingml/2006/table">
            <a:tbl>
              <a:tblPr firstRow="1" bandRow="1">
                <a:noFill/>
                <a:tableStyleId>{C987B8C2-FA18-455B-B272-F4B4B68E8EEF}</a:tableStyleId>
              </a:tblPr>
              <a:tblGrid>
                <a:gridCol w="1292175"/>
                <a:gridCol w="1651075"/>
                <a:gridCol w="1579300"/>
                <a:gridCol w="1651075"/>
              </a:tblGrid>
              <a:tr h="41110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gridSpan="3">
                  <a:txBody>
                    <a:bodyPr/>
                    <a:lstStyle/>
                    <a:p>
                      <a:pPr marL="0" marR="0" lvl="0" indent="0" algn="l" rtl="0">
                        <a:lnSpc>
                          <a:spcPct val="100000"/>
                        </a:lnSpc>
                        <a:spcBef>
                          <a:spcPts val="0"/>
                        </a:spcBef>
                        <a:spcAft>
                          <a:spcPts val="0"/>
                        </a:spcAft>
                        <a:buClr>
                          <a:srgbClr val="000000"/>
                        </a:buClr>
                        <a:buSzPts val="350"/>
                        <a:buFont typeface="Arial"/>
                        <a:buNone/>
                      </a:pPr>
                      <a:r>
                        <a:rPr lang="es-ES" sz="1400" u="none" strike="noStrike" cap="none">
                          <a:latin typeface="Arial"/>
                          <a:ea typeface="Arial"/>
                          <a:cs typeface="Arial"/>
                          <a:sym typeface="Arial"/>
                        </a:rPr>
                        <a:t>                              ORGANITZACIÓ</a:t>
                      </a:r>
                      <a:endParaRPr sz="1400" u="none" strike="noStrike" cap="none"/>
                    </a:p>
                  </a:txBody>
                  <a:tcPr marL="91450" marR="91450" marT="45725" marB="45725" anchor="ctr"/>
                </a:tc>
                <a:tc hMerge="1">
                  <a:txBody>
                    <a:bodyPr/>
                    <a:lstStyle/>
                    <a:p>
                      <a:endParaRPr lang="ca-ES"/>
                    </a:p>
                  </a:txBody>
                  <a:tcPr/>
                </a:tc>
                <a:tc hMerge="1">
                  <a:txBody>
                    <a:bodyPr/>
                    <a:lstStyle/>
                    <a:p>
                      <a:endParaRPr lang="ca-ES"/>
                    </a:p>
                  </a:txBody>
                  <a:tcPr/>
                </a:tc>
              </a:tr>
              <a:tr h="505325">
                <a:tc>
                  <a:txBody>
                    <a:bodyPr/>
                    <a:lstStyle/>
                    <a:p>
                      <a:pPr marL="0" marR="0" lvl="0" indent="0" algn="ctr" rtl="0">
                        <a:lnSpc>
                          <a:spcPct val="100000"/>
                        </a:lnSpc>
                        <a:spcBef>
                          <a:spcPts val="0"/>
                        </a:spcBef>
                        <a:spcAft>
                          <a:spcPts val="0"/>
                        </a:spcAft>
                        <a:buClr>
                          <a:schemeClr val="lt1"/>
                        </a:buClr>
                        <a:buSzPts val="350"/>
                        <a:buFont typeface="Arial"/>
                        <a:buNone/>
                      </a:pPr>
                      <a:r>
                        <a:rPr lang="es-ES" sz="1400" b="1" u="none" strike="noStrike" cap="none">
                          <a:solidFill>
                            <a:schemeClr val="lt1"/>
                          </a:solidFill>
                          <a:latin typeface="Arial"/>
                          <a:ea typeface="Arial"/>
                          <a:cs typeface="Arial"/>
                          <a:sym typeface="Arial"/>
                        </a:rPr>
                        <a:t>MOMENTS</a:t>
                      </a:r>
                      <a:endParaRPr sz="1400" u="none" strike="noStrike" cap="none"/>
                    </a:p>
                  </a:txBody>
                  <a:tcPr marL="91450" marR="91450" marT="45725" marB="45725" anchor="ctr">
                    <a:solidFill>
                      <a:schemeClr val="accent5"/>
                    </a:solidFill>
                  </a:tcPr>
                </a:tc>
                <a:tc>
                  <a:txBody>
                    <a:bodyPr/>
                    <a:lstStyle/>
                    <a:p>
                      <a:pPr marL="0" marR="0" lvl="0" indent="0" algn="ctr" rtl="0">
                        <a:lnSpc>
                          <a:spcPct val="100000"/>
                        </a:lnSpc>
                        <a:spcBef>
                          <a:spcPts val="0"/>
                        </a:spcBef>
                        <a:spcAft>
                          <a:spcPts val="0"/>
                        </a:spcAft>
                        <a:buClr>
                          <a:schemeClr val="lt1"/>
                        </a:buClr>
                        <a:buSzPts val="350"/>
                        <a:buFont typeface="Arial"/>
                        <a:buNone/>
                      </a:pPr>
                      <a:r>
                        <a:rPr lang="es-ES" sz="1400" b="1" u="none" strike="noStrike" cap="none">
                          <a:solidFill>
                            <a:schemeClr val="lt1"/>
                          </a:solidFill>
                          <a:latin typeface="Arial"/>
                          <a:ea typeface="Arial"/>
                          <a:cs typeface="Arial"/>
                          <a:sym typeface="Arial"/>
                        </a:rPr>
                        <a:t>MONITORS/ES</a:t>
                      </a:r>
                      <a:endParaRPr sz="1400" u="none" strike="noStrike" cap="none"/>
                    </a:p>
                  </a:txBody>
                  <a:tcPr marL="91450" marR="91450" marT="45725" marB="45725" anchor="ctr">
                    <a:solidFill>
                      <a:schemeClr val="accent5"/>
                    </a:solidFill>
                  </a:tcPr>
                </a:tc>
                <a:tc>
                  <a:txBody>
                    <a:bodyPr/>
                    <a:lstStyle/>
                    <a:p>
                      <a:pPr marL="0" marR="0" lvl="0" indent="0" algn="ctr" rtl="0">
                        <a:lnSpc>
                          <a:spcPct val="100000"/>
                        </a:lnSpc>
                        <a:spcBef>
                          <a:spcPts val="0"/>
                        </a:spcBef>
                        <a:spcAft>
                          <a:spcPts val="0"/>
                        </a:spcAft>
                        <a:buClr>
                          <a:schemeClr val="lt1"/>
                        </a:buClr>
                        <a:buSzPts val="350"/>
                        <a:buFont typeface="Arial"/>
                        <a:buNone/>
                      </a:pPr>
                      <a:r>
                        <a:rPr lang="es-ES" sz="1400" b="1" u="none" strike="noStrike" cap="none">
                          <a:solidFill>
                            <a:schemeClr val="lt1"/>
                          </a:solidFill>
                          <a:latin typeface="Arial"/>
                          <a:ea typeface="Arial"/>
                          <a:cs typeface="Arial"/>
                          <a:sym typeface="Arial"/>
                        </a:rPr>
                        <a:t>ALUMNES</a:t>
                      </a:r>
                      <a:endParaRPr sz="1400" u="none" strike="noStrike" cap="none"/>
                    </a:p>
                  </a:txBody>
                  <a:tcPr marL="91450" marR="91450" marT="45725" marB="45725" anchor="ctr">
                    <a:solidFill>
                      <a:schemeClr val="accent5"/>
                    </a:solidFill>
                  </a:tcPr>
                </a:tc>
                <a:tc>
                  <a:txBody>
                    <a:bodyPr/>
                    <a:lstStyle/>
                    <a:p>
                      <a:pPr marL="0" marR="0" lvl="0" indent="0" algn="ctr" rtl="0">
                        <a:lnSpc>
                          <a:spcPct val="100000"/>
                        </a:lnSpc>
                        <a:spcBef>
                          <a:spcPts val="0"/>
                        </a:spcBef>
                        <a:spcAft>
                          <a:spcPts val="0"/>
                        </a:spcAft>
                        <a:buClr>
                          <a:schemeClr val="lt1"/>
                        </a:buClr>
                        <a:buSzPts val="350"/>
                        <a:buFont typeface="Arial"/>
                        <a:buNone/>
                      </a:pPr>
                      <a:r>
                        <a:rPr lang="es-ES" sz="1400" b="1" u="none" strike="noStrike" cap="none">
                          <a:solidFill>
                            <a:schemeClr val="lt1"/>
                          </a:solidFill>
                          <a:latin typeface="Arial"/>
                          <a:ea typeface="Arial"/>
                          <a:cs typeface="Arial"/>
                          <a:sym typeface="Arial"/>
                        </a:rPr>
                        <a:t>HÀBITS I RUTINES</a:t>
                      </a:r>
                      <a:endParaRPr sz="1400" u="none" strike="noStrike" cap="none"/>
                    </a:p>
                  </a:txBody>
                  <a:tcPr marL="91450" marR="91450" marT="45725" marB="45725" anchor="ctr">
                    <a:solidFill>
                      <a:schemeClr val="accent5"/>
                    </a:solidFill>
                  </a:tcPr>
                </a:tc>
              </a:tr>
              <a:tr h="832300">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JOC AL PATI</a:t>
                      </a:r>
                      <a:endParaRPr sz="1400" u="none" strike="noStrike" cap="none"/>
                    </a:p>
                  </a:txBody>
                  <a:tcPr marL="91450" marR="91450" marT="45725" marB="45725" anchor="ctr">
                    <a:solidFill>
                      <a:srgbClr val="BBD6EE"/>
                    </a:solidFill>
                  </a:tcPr>
                </a:tc>
                <a:tc>
                  <a:txBody>
                    <a:bodyPr/>
                    <a:lstStyle/>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 Controlar els jocs d’esbarjo</a:t>
                      </a:r>
                      <a:endParaRPr sz="1400" u="none" strike="noStrike" cap="none"/>
                    </a:p>
                  </a:txBody>
                  <a:tcPr marL="91450" marR="91450" marT="45725" marB="45725" anchor="ctr">
                    <a:solidFill>
                      <a:srgbClr val="BBD6EE"/>
                    </a:solidFill>
                  </a:tcPr>
                </a:tc>
                <a:tc>
                  <a:txBody>
                    <a:bodyPr/>
                    <a:lstStyle/>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Compartir jocs i activitats  al pati </a:t>
                      </a:r>
                      <a:endParaRPr sz="1400" u="none" strike="noStrike" cap="none"/>
                    </a:p>
                  </a:txBody>
                  <a:tcPr marL="91450" marR="91450" marT="45725" marB="45725" anchor="ctr">
                    <a:solidFill>
                      <a:srgbClr val="BBD6EE"/>
                    </a:solidFill>
                  </a:tcPr>
                </a:tc>
                <a:tc>
                  <a:txBody>
                    <a:bodyPr/>
                    <a:lstStyle/>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 Participar en les activitats proposades</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Respectar els espais i els companys</a:t>
                      </a:r>
                      <a:endParaRPr sz="1400" u="none" strike="noStrike" cap="none"/>
                    </a:p>
                    <a:p>
                      <a:pPr marL="0" marR="0" lvl="0" indent="0" algn="l" rtl="0">
                        <a:lnSpc>
                          <a:spcPct val="100000"/>
                        </a:lnSpc>
                        <a:spcBef>
                          <a:spcPts val="0"/>
                        </a:spcBef>
                        <a:spcAft>
                          <a:spcPts val="0"/>
                        </a:spcAft>
                        <a:buClr>
                          <a:schemeClr val="dk1"/>
                        </a:buClr>
                        <a:buSzPts val="1000"/>
                        <a:buFont typeface="Calibri"/>
                        <a:buNone/>
                      </a:pPr>
                      <a:endParaRPr sz="1000" u="none" strike="noStrike" cap="none">
                        <a:latin typeface="Arial"/>
                        <a:ea typeface="Arial"/>
                        <a:cs typeface="Arial"/>
                        <a:sym typeface="Arial"/>
                      </a:endParaRPr>
                    </a:p>
                  </a:txBody>
                  <a:tcPr marL="91450" marR="91450" marT="45725" marB="45725" anchor="ctr">
                    <a:solidFill>
                      <a:srgbClr val="BBD6EE"/>
                    </a:solidFill>
                  </a:tcPr>
                </a:tc>
              </a:tr>
              <a:tr h="683675">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ENTRADA AL MENJADOR</a:t>
                      </a:r>
                      <a:endParaRPr sz="1400" u="none" strike="noStrike" cap="none"/>
                    </a:p>
                  </a:txBody>
                  <a:tcPr marL="91450" marR="91450" marT="45725" marB="45725" anchor="ctr">
                    <a:solidFill>
                      <a:srgbClr val="DDEAF6"/>
                    </a:solidFill>
                  </a:tcPr>
                </a:tc>
                <a:tc>
                  <a:txBody>
                    <a:bodyPr/>
                    <a:lstStyle/>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Ajudar a rentar mans o vetllar perquè ho facin</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Organitzar els alumnes</a:t>
                      </a:r>
                      <a:endParaRPr sz="1400" u="none" strike="noStrike" cap="none"/>
                    </a:p>
                    <a:p>
                      <a:pPr marL="0" marR="0" lvl="0" indent="0" algn="l" rtl="0">
                        <a:lnSpc>
                          <a:spcPct val="100000"/>
                        </a:lnSpc>
                        <a:spcBef>
                          <a:spcPts val="0"/>
                        </a:spcBef>
                        <a:spcAft>
                          <a:spcPts val="0"/>
                        </a:spcAft>
                        <a:buClr>
                          <a:srgbClr val="000000"/>
                        </a:buClr>
                        <a:buSzPts val="250"/>
                        <a:buFont typeface="Arial"/>
                        <a:buNone/>
                      </a:pPr>
                      <a:endParaRPr sz="1000" u="none" strike="noStrike" cap="none">
                        <a:latin typeface="Arial"/>
                        <a:ea typeface="Arial"/>
                        <a:cs typeface="Arial"/>
                        <a:sym typeface="Arial"/>
                      </a:endParaRPr>
                    </a:p>
                  </a:txBody>
                  <a:tcPr marL="91450" marR="91450" marT="45725" marB="45725" anchor="ctr">
                    <a:solidFill>
                      <a:srgbClr val="DDEAF6"/>
                    </a:solidFill>
                  </a:tcPr>
                </a:tc>
                <a:tc>
                  <a:txBody>
                    <a:bodyPr/>
                    <a:lstStyle/>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Rentat de mans</a:t>
                      </a:r>
                      <a:endParaRPr sz="1400" u="none" strike="noStrike" cap="none"/>
                    </a:p>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Encarregats: Paper i sabó</a:t>
                      </a:r>
                      <a:endParaRPr sz="1400" u="none" strike="noStrike" cap="none"/>
                    </a:p>
                  </a:txBody>
                  <a:tcPr marL="91450" marR="91450" marT="45725" marB="45725" anchor="ctr">
                    <a:solidFill>
                      <a:srgbClr val="DDEAF6"/>
                    </a:solidFill>
                  </a:tcPr>
                </a:tc>
                <a:tc>
                  <a:txBody>
                    <a:bodyPr/>
                    <a:lstStyle/>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Higiènics: Rentar les mans</a:t>
                      </a:r>
                      <a:endParaRPr sz="1400" u="none" strike="noStrike" cap="none"/>
                    </a:p>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Càrrecs</a:t>
                      </a:r>
                      <a:endParaRPr sz="1400" u="none" strike="noStrike" cap="none"/>
                    </a:p>
                  </a:txBody>
                  <a:tcPr marL="91450" marR="91450" marT="45725" marB="45725" anchor="ctr">
                    <a:solidFill>
                      <a:srgbClr val="DDEAF6"/>
                    </a:solidFill>
                  </a:tcPr>
                </a:tc>
              </a:tr>
              <a:tr h="1575400">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SEIEM A TAULA</a:t>
                      </a:r>
                      <a:endParaRPr sz="1400" u="none" strike="noStrike" cap="none"/>
                    </a:p>
                  </a:txBody>
                  <a:tcPr marL="91450" marR="91450" marT="45725" marB="45725" anchor="ctr">
                    <a:solidFill>
                      <a:srgbClr val="BBD6EE"/>
                    </a:solidFill>
                  </a:tcPr>
                </a:tc>
                <a:tc>
                  <a:txBody>
                    <a:bodyPr/>
                    <a:lstStyle/>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 Revisar que a la taula hi ha el parament necessari</a:t>
                      </a:r>
                      <a:endParaRPr sz="1400" u="none" strike="noStrike" cap="none"/>
                    </a:p>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 Vetllar perquè cada alumne segui correctament</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Ajudar a seure els més petits</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Vetllar perquè l’ambient sigui tranquil</a:t>
                      </a:r>
                      <a:endParaRPr sz="1400" u="none" strike="noStrike" cap="none"/>
                    </a:p>
                    <a:p>
                      <a:pPr marL="0" marR="0" lvl="0" indent="0" algn="l" rtl="0">
                        <a:lnSpc>
                          <a:spcPct val="100000"/>
                        </a:lnSpc>
                        <a:spcBef>
                          <a:spcPts val="0"/>
                        </a:spcBef>
                        <a:spcAft>
                          <a:spcPts val="0"/>
                        </a:spcAft>
                        <a:buClr>
                          <a:srgbClr val="000000"/>
                        </a:buClr>
                        <a:buSzPts val="250"/>
                        <a:buFont typeface="Arial"/>
                        <a:buNone/>
                      </a:pPr>
                      <a:endParaRPr sz="1000" u="none" strike="noStrike" cap="none">
                        <a:latin typeface="Arial"/>
                        <a:ea typeface="Arial"/>
                        <a:cs typeface="Arial"/>
                        <a:sym typeface="Arial"/>
                      </a:endParaRPr>
                    </a:p>
                  </a:txBody>
                  <a:tcPr marL="91450" marR="91450" marT="45725" marB="45725" anchor="ctr">
                    <a:solidFill>
                      <a:srgbClr val="BBD6EE"/>
                    </a:solidFill>
                  </a:tcPr>
                </a:tc>
                <a:tc>
                  <a:txBody>
                    <a:bodyPr/>
                    <a:lstStyle/>
                    <a:p>
                      <a:pPr marL="0" marR="0" lvl="0" indent="0" algn="l" rtl="0">
                        <a:lnSpc>
                          <a:spcPct val="100000"/>
                        </a:lnSpc>
                        <a:spcBef>
                          <a:spcPts val="0"/>
                        </a:spcBef>
                        <a:spcAft>
                          <a:spcPts val="0"/>
                        </a:spcAft>
                        <a:buClr>
                          <a:srgbClr val="000000"/>
                        </a:buClr>
                        <a:buSzPts val="250"/>
                        <a:buFont typeface="Arial"/>
                        <a:buNone/>
                      </a:pPr>
                      <a:endParaRPr sz="10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-Seure correctament</a:t>
                      </a:r>
                      <a:endParaRPr sz="1400" u="none" strike="noStrike" cap="none"/>
                    </a:p>
                    <a:p>
                      <a:pPr marL="0" marR="0" lvl="0" indent="0" algn="l" rtl="0">
                        <a:lnSpc>
                          <a:spcPct val="100000"/>
                        </a:lnSpc>
                        <a:spcBef>
                          <a:spcPts val="0"/>
                        </a:spcBef>
                        <a:spcAft>
                          <a:spcPts val="0"/>
                        </a:spcAft>
                        <a:buClr>
                          <a:srgbClr val="000000"/>
                        </a:buClr>
                        <a:buSzPts val="250"/>
                        <a:buFont typeface="Arial"/>
                        <a:buNone/>
                      </a:pPr>
                      <a:endParaRPr sz="10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250"/>
                        <a:buFont typeface="Arial"/>
                        <a:buNone/>
                      </a:pPr>
                      <a:endParaRPr sz="10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-Mantenir un clima de serenor </a:t>
                      </a:r>
                      <a:endParaRPr sz="1400" u="none" strike="noStrike" cap="none"/>
                    </a:p>
                  </a:txBody>
                  <a:tcPr marL="91450" marR="91450" marT="45725" marB="45725" anchor="ctr">
                    <a:solidFill>
                      <a:srgbClr val="BBD6EE"/>
                    </a:solidFill>
                  </a:tcPr>
                </a:tc>
                <a:tc>
                  <a:txBody>
                    <a:bodyPr/>
                    <a:lstStyle/>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Seure</a:t>
                      </a:r>
                      <a:endParaRPr sz="1000" u="none" strike="noStrike" cap="none">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Calibri"/>
                        <a:buNone/>
                      </a:pPr>
                      <a:endParaRPr sz="1000" u="none" strike="noStrike" cap="none">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Saber esperar</a:t>
                      </a:r>
                      <a:endParaRPr sz="1400" u="none" strike="noStrike" cap="none"/>
                    </a:p>
                  </a:txBody>
                  <a:tcPr marL="91450" marR="91450" marT="45725" marB="45725" anchor="ctr">
                    <a:solidFill>
                      <a:srgbClr val="BBD6EE"/>
                    </a:solidFill>
                  </a:tcPr>
                </a:tc>
              </a:tr>
              <a:tr h="1724025">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MENGEM</a:t>
                      </a:r>
                      <a:endParaRPr sz="1400" u="none" strike="noStrike" cap="none"/>
                    </a:p>
                  </a:txBody>
                  <a:tcPr marL="91450" marR="91450" marT="45725" marB="45725" anchor="ctr">
                    <a:solidFill>
                      <a:srgbClr val="DDEAF6"/>
                    </a:solidFill>
                  </a:tcPr>
                </a:tc>
                <a:tc>
                  <a:txBody>
                    <a:bodyPr/>
                    <a:lstStyle/>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Servir els plats </a:t>
                      </a:r>
                      <a:endParaRPr sz="1400" u="none" strike="noStrike" cap="none"/>
                    </a:p>
                    <a:p>
                      <a:pPr marL="0" marR="0" lvl="0" indent="0" algn="l" rtl="0">
                        <a:lnSpc>
                          <a:spcPct val="100000"/>
                        </a:lnSpc>
                        <a:spcBef>
                          <a:spcPts val="0"/>
                        </a:spcBef>
                        <a:spcAft>
                          <a:spcPts val="0"/>
                        </a:spcAft>
                        <a:buClr>
                          <a:schemeClr val="dk1"/>
                        </a:buClr>
                        <a:buSzPts val="250"/>
                        <a:buFont typeface="Arial"/>
                        <a:buNone/>
                      </a:pPr>
                      <a:r>
                        <a:rPr lang="es-ES" sz="1000" u="none" strike="noStrike" cap="none">
                          <a:latin typeface="Arial"/>
                          <a:ea typeface="Arial"/>
                          <a:cs typeface="Arial"/>
                          <a:sym typeface="Arial"/>
                        </a:rPr>
                        <a:t>- Vetllar perquè es serveixi el menjar correctament</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Estar al cas dels que volen repetir i/o ajudar al que els costa</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Estar al cas de que la taula quedi recollida</a:t>
                      </a:r>
                      <a:endParaRPr sz="1400" u="none" strike="noStrike" cap="none"/>
                    </a:p>
                  </a:txBody>
                  <a:tcPr marL="91450" marR="91450" marT="45725" marB="45725" anchor="ctr">
                    <a:solidFill>
                      <a:srgbClr val="DDEAF6"/>
                    </a:solidFill>
                  </a:tcPr>
                </a:tc>
                <a:tc>
                  <a:txBody>
                    <a:bodyPr/>
                    <a:lstStyle/>
                    <a:p>
                      <a:pPr marL="0" marR="0" lvl="0" indent="0" algn="l" rtl="0">
                        <a:lnSpc>
                          <a:spcPct val="100000"/>
                        </a:lnSpc>
                        <a:spcBef>
                          <a:spcPts val="0"/>
                        </a:spcBef>
                        <a:spcAft>
                          <a:spcPts val="0"/>
                        </a:spcAft>
                        <a:buClr>
                          <a:srgbClr val="FF0000"/>
                        </a:buClr>
                        <a:buSzPts val="1000"/>
                        <a:buFont typeface="Arial"/>
                        <a:buChar char="-"/>
                      </a:pPr>
                      <a:r>
                        <a:rPr lang="es-ES" sz="1000" u="none" strike="noStrike" cap="none">
                          <a:latin typeface="Arial"/>
                          <a:ea typeface="Arial"/>
                          <a:cs typeface="Arial"/>
                          <a:sym typeface="Arial"/>
                        </a:rPr>
                        <a:t>Restar asseguts durant l’àpat </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Demanar ajuda o si es vol repetir</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Responsabilitzar-se dels càrrecs</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Aixecar-se amb  tranquil·litat i recollir la taula</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Separar la brossa</a:t>
                      </a:r>
                      <a:endParaRPr sz="1400" u="none" strike="noStrike" cap="none"/>
                    </a:p>
                  </a:txBody>
                  <a:tcPr marL="91450" marR="91450" marT="45725" marB="45725" anchor="ctr">
                    <a:solidFill>
                      <a:srgbClr val="DDEAF6"/>
                    </a:solidFill>
                  </a:tcPr>
                </a:tc>
                <a:tc>
                  <a:txBody>
                    <a:bodyPr/>
                    <a:lstStyle/>
                    <a:p>
                      <a:pPr marL="0" marR="0" lvl="0" indent="0" algn="l" rtl="0">
                        <a:lnSpc>
                          <a:spcPct val="100000"/>
                        </a:lnSpc>
                        <a:spcBef>
                          <a:spcPts val="0"/>
                        </a:spcBef>
                        <a:spcAft>
                          <a:spcPts val="0"/>
                        </a:spcAft>
                        <a:buClr>
                          <a:srgbClr val="000000"/>
                        </a:buClr>
                        <a:buSzPts val="250"/>
                        <a:buFont typeface="Arial"/>
                        <a:buNone/>
                      </a:pPr>
                      <a:r>
                        <a:rPr lang="es-ES" sz="1000" u="none" strike="noStrike" cap="none">
                          <a:latin typeface="Arial"/>
                          <a:ea typeface="Arial"/>
                          <a:cs typeface="Arial"/>
                          <a:sym typeface="Arial"/>
                        </a:rPr>
                        <a:t>-Utilitzar els elements de parament (coberts, tovalló...)</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Acabar-se el menjar que hi ha al plat</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Higiene durant l’àpat</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Ambient tranquil</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Desparar la taula</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Reciclatge</a:t>
                      </a:r>
                      <a:endParaRPr sz="1400" u="none" strike="noStrike" cap="none"/>
                    </a:p>
                    <a:p>
                      <a:pPr marL="0" marR="0" lvl="0" indent="0" algn="l" rtl="0">
                        <a:lnSpc>
                          <a:spcPct val="100000"/>
                        </a:lnSpc>
                        <a:spcBef>
                          <a:spcPts val="0"/>
                        </a:spcBef>
                        <a:spcAft>
                          <a:spcPts val="0"/>
                        </a:spcAft>
                        <a:buClr>
                          <a:schemeClr val="dk1"/>
                        </a:buClr>
                        <a:buSzPts val="1000"/>
                        <a:buFont typeface="Calibri"/>
                        <a:buNone/>
                      </a:pPr>
                      <a:endParaRPr sz="1000" u="none" strike="noStrike" cap="none">
                        <a:latin typeface="Arial"/>
                        <a:ea typeface="Arial"/>
                        <a:cs typeface="Arial"/>
                        <a:sym typeface="Arial"/>
                      </a:endParaRPr>
                    </a:p>
                  </a:txBody>
                  <a:tcPr marL="91450" marR="91450" marT="45725" marB="45725" anchor="ctr">
                    <a:solidFill>
                      <a:srgbClr val="DDEAF6"/>
                    </a:solidFill>
                  </a:tcPr>
                </a:tc>
              </a:tr>
              <a:tr h="832300">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JOCS AL PATI</a:t>
                      </a:r>
                      <a:endParaRPr sz="1400" u="none" strike="noStrike" cap="none"/>
                    </a:p>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CELEBRACIONS</a:t>
                      </a:r>
                      <a:endParaRPr sz="1400" u="none" strike="noStrike" cap="none"/>
                    </a:p>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TALLERS</a:t>
                      </a:r>
                      <a:endParaRPr sz="1400" u="none" strike="noStrike" cap="none"/>
                    </a:p>
                  </a:txBody>
                  <a:tcPr marL="91450" marR="91450" marT="45725" marB="45725" anchor="ctr">
                    <a:solidFill>
                      <a:srgbClr val="BBD6EE"/>
                    </a:solidFill>
                  </a:tcPr>
                </a:tc>
                <a:tc>
                  <a:txBody>
                    <a:bodyPr/>
                    <a:lstStyle/>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Controlar els jocs d’esbarjo</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Organitzar el tallers</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Organitzar les celebracions</a:t>
                      </a:r>
                      <a:endParaRPr sz="1400" u="none" strike="noStrike" cap="none"/>
                    </a:p>
                  </a:txBody>
                  <a:tcPr marL="91450" marR="91450" marT="45725" marB="45725" anchor="ctr">
                    <a:solidFill>
                      <a:srgbClr val="BBD6EE"/>
                    </a:solidFill>
                  </a:tcPr>
                </a:tc>
                <a:tc>
                  <a:txBody>
                    <a:bodyPr/>
                    <a:lstStyle/>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Jugar al pati</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Participar en les activitats de grup o tallers</a:t>
                      </a:r>
                      <a:endParaRPr sz="1400" u="none" strike="noStrike" cap="none"/>
                    </a:p>
                    <a:p>
                      <a:pPr marL="0" marR="0" lvl="0" indent="0" algn="l" rtl="0">
                        <a:lnSpc>
                          <a:spcPct val="100000"/>
                        </a:lnSpc>
                        <a:spcBef>
                          <a:spcPts val="0"/>
                        </a:spcBef>
                        <a:spcAft>
                          <a:spcPts val="0"/>
                        </a:spcAft>
                        <a:buClr>
                          <a:schemeClr val="dk1"/>
                        </a:buClr>
                        <a:buSzPts val="250"/>
                        <a:buFont typeface="Calibri"/>
                        <a:buNone/>
                      </a:pPr>
                      <a:endParaRPr sz="1000" u="none" strike="noStrike" cap="none">
                        <a:latin typeface="Arial"/>
                        <a:ea typeface="Arial"/>
                        <a:cs typeface="Arial"/>
                        <a:sym typeface="Arial"/>
                      </a:endParaRPr>
                    </a:p>
                  </a:txBody>
                  <a:tcPr marL="91450" marR="91450" marT="45725" marB="45725" anchor="ctr">
                    <a:solidFill>
                      <a:srgbClr val="BBD6EE"/>
                    </a:solidFill>
                  </a:tcPr>
                </a:tc>
                <a:tc>
                  <a:txBody>
                    <a:bodyPr/>
                    <a:lstStyle/>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Participar en les activitats</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Respectar els espais i els companys</a:t>
                      </a:r>
                      <a:endParaRPr sz="1400" u="none" strike="noStrike" cap="none"/>
                    </a:p>
                  </a:txBody>
                  <a:tcPr marL="91450" marR="91450" marT="45725" marB="45725" anchor="ctr">
                    <a:solidFill>
                      <a:srgbClr val="BBD6EE"/>
                    </a:solidFill>
                  </a:tcPr>
                </a:tc>
              </a:tr>
              <a:tr h="980925">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TORNADA A LA CALMA</a:t>
                      </a:r>
                      <a:endParaRPr sz="1400" u="none" strike="noStrike" cap="none"/>
                    </a:p>
                  </a:txBody>
                  <a:tcPr marL="91450" marR="91450" marT="45725" marB="45725" anchor="ctr">
                    <a:solidFill>
                      <a:srgbClr val="DDEAF6"/>
                    </a:solidFill>
                  </a:tcPr>
                </a:tc>
                <a:tc>
                  <a:txBody>
                    <a:bodyPr/>
                    <a:lstStyle/>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Vetllar perquè es rentin les mans, cara </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Vetllar perquè els infants es relaxin</a:t>
                      </a:r>
                      <a:endParaRPr sz="1000" u="none" strike="noStrike" cap="none">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Deixar els alumnes en els espais acordats</a:t>
                      </a:r>
                      <a:endParaRPr sz="1000" u="none" strike="noStrike" cap="none">
                        <a:latin typeface="Arial"/>
                        <a:ea typeface="Arial"/>
                        <a:cs typeface="Arial"/>
                        <a:sym typeface="Arial"/>
                      </a:endParaRPr>
                    </a:p>
                  </a:txBody>
                  <a:tcPr marL="91450" marR="91450" marT="45725" marB="45725" anchor="ctr">
                    <a:solidFill>
                      <a:srgbClr val="DDEAF6"/>
                    </a:solidFill>
                  </a:tcPr>
                </a:tc>
                <a:tc>
                  <a:txBody>
                    <a:bodyPr/>
                    <a:lstStyle/>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Rentat de mans i cares</a:t>
                      </a:r>
                      <a:endParaRPr sz="1400" u="none" strike="noStrike" cap="none"/>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Relaxar-se</a:t>
                      </a:r>
                      <a:endParaRPr sz="1400" u="none" strike="noStrike" cap="none"/>
                    </a:p>
                  </a:txBody>
                  <a:tcPr marL="91450" marR="91450" marT="45725" marB="45725" anchor="ctr">
                    <a:solidFill>
                      <a:srgbClr val="DDEAF6"/>
                    </a:solidFill>
                  </a:tcPr>
                </a:tc>
                <a:tc>
                  <a:txBody>
                    <a:bodyPr/>
                    <a:lstStyle/>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Hàbits d’higiene</a:t>
                      </a:r>
                      <a:endParaRPr sz="1000" u="none" strike="noStrike" cap="none">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Char char="-"/>
                      </a:pPr>
                      <a:r>
                        <a:rPr lang="es-ES" sz="1000" u="none" strike="noStrike" cap="none">
                          <a:latin typeface="Arial"/>
                          <a:ea typeface="Arial"/>
                          <a:cs typeface="Arial"/>
                          <a:sym typeface="Arial"/>
                        </a:rPr>
                        <a:t> Aprendre a relaxar-se abans d’accedir a jornada lectiva de tarda</a:t>
                      </a:r>
                      <a:endParaRPr sz="1400" u="none" strike="noStrike" cap="none"/>
                    </a:p>
                  </a:txBody>
                  <a:tcPr marL="91450" marR="91450" marT="45725" marB="45725" anchor="ctr">
                    <a:solidFill>
                      <a:srgbClr val="DDEAF6"/>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3"/>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18</a:t>
            </a:fld>
            <a:endParaRPr sz="1200" b="0" i="0" u="none" strike="noStrike" cap="none">
              <a:solidFill>
                <a:srgbClr val="888888"/>
              </a:solidFill>
              <a:latin typeface="Calibri"/>
              <a:ea typeface="Calibri"/>
              <a:cs typeface="Calibri"/>
              <a:sym typeface="Calibri"/>
            </a:endParaRPr>
          </a:p>
        </p:txBody>
      </p:sp>
      <p:graphicFrame>
        <p:nvGraphicFramePr>
          <p:cNvPr id="311" name="Google Shape;311;p43"/>
          <p:cNvGraphicFramePr/>
          <p:nvPr/>
        </p:nvGraphicFramePr>
        <p:xfrm>
          <a:off x="476672" y="5313040"/>
          <a:ext cx="3000000" cy="3000000"/>
        </p:xfrm>
        <a:graphic>
          <a:graphicData uri="http://schemas.openxmlformats.org/drawingml/2006/table">
            <a:tbl>
              <a:tblPr firstRow="1" bandRow="1">
                <a:noFill/>
                <a:tableStyleId>{C987B8C2-FA18-455B-B272-F4B4B68E8EEF}</a:tableStyleId>
              </a:tblPr>
              <a:tblGrid>
                <a:gridCol w="1958625"/>
                <a:gridCol w="1958625"/>
                <a:gridCol w="2203450"/>
              </a:tblGrid>
              <a:tr h="601400">
                <a:tc>
                  <a:txBody>
                    <a:bodyPr/>
                    <a:lstStyle/>
                    <a:p>
                      <a:pPr marL="0" marR="0" lvl="0" indent="0" algn="l" rtl="0">
                        <a:lnSpc>
                          <a:spcPct val="100000"/>
                        </a:lnSpc>
                        <a:spcBef>
                          <a:spcPts val="0"/>
                        </a:spcBef>
                        <a:spcAft>
                          <a:spcPts val="0"/>
                        </a:spcAft>
                        <a:buClr>
                          <a:schemeClr val="dk1"/>
                        </a:buClr>
                        <a:buSzPts val="450"/>
                        <a:buFont typeface="Arial"/>
                        <a:buNone/>
                      </a:pPr>
                      <a:r>
                        <a:rPr lang="es-ES" sz="1800" u="none" strike="noStrike" cap="none">
                          <a:solidFill>
                            <a:schemeClr val="dk1"/>
                          </a:solidFill>
                          <a:latin typeface="Arial"/>
                          <a:ea typeface="Arial"/>
                          <a:cs typeface="Arial"/>
                          <a:sym typeface="Arial"/>
                        </a:rPr>
                        <a:t>TORN</a:t>
                      </a:r>
                      <a:endParaRPr sz="1400" u="none" strike="noStrike" cap="none"/>
                    </a:p>
                  </a:txBody>
                  <a:tcPr marL="91450" marR="91450" marT="45725" marB="45725" anchor="ctr">
                    <a:solidFill>
                      <a:srgbClr val="DBDBDB"/>
                    </a:solidFill>
                  </a:tcPr>
                </a:tc>
                <a:tc>
                  <a:txBody>
                    <a:bodyPr/>
                    <a:lstStyle/>
                    <a:p>
                      <a:pPr marL="0" marR="0" lvl="0" indent="0" algn="l" rtl="0">
                        <a:lnSpc>
                          <a:spcPct val="100000"/>
                        </a:lnSpc>
                        <a:spcBef>
                          <a:spcPts val="0"/>
                        </a:spcBef>
                        <a:spcAft>
                          <a:spcPts val="0"/>
                        </a:spcAft>
                        <a:buClr>
                          <a:schemeClr val="dk1"/>
                        </a:buClr>
                        <a:buSzPts val="450"/>
                        <a:buFont typeface="Arial"/>
                        <a:buNone/>
                      </a:pPr>
                      <a:r>
                        <a:rPr lang="es-ES" sz="1800" u="none" strike="noStrike" cap="none">
                          <a:solidFill>
                            <a:schemeClr val="dk1"/>
                          </a:solidFill>
                          <a:latin typeface="Arial"/>
                          <a:ea typeface="Arial"/>
                          <a:cs typeface="Arial"/>
                          <a:sym typeface="Arial"/>
                        </a:rPr>
                        <a:t>HORARI</a:t>
                      </a:r>
                      <a:endParaRPr sz="1400" u="none" strike="noStrike" cap="none"/>
                    </a:p>
                  </a:txBody>
                  <a:tcPr marL="91450" marR="91450" marT="45725" marB="45725" anchor="ctr">
                    <a:solidFill>
                      <a:srgbClr val="DBDBDB"/>
                    </a:solidFill>
                  </a:tcPr>
                </a:tc>
                <a:tc>
                  <a:txBody>
                    <a:bodyPr/>
                    <a:lstStyle/>
                    <a:p>
                      <a:pPr marL="0" marR="0" lvl="0" indent="0" algn="l" rtl="0">
                        <a:lnSpc>
                          <a:spcPct val="100000"/>
                        </a:lnSpc>
                        <a:spcBef>
                          <a:spcPts val="0"/>
                        </a:spcBef>
                        <a:spcAft>
                          <a:spcPts val="0"/>
                        </a:spcAft>
                        <a:buClr>
                          <a:schemeClr val="dk1"/>
                        </a:buClr>
                        <a:buSzPts val="450"/>
                        <a:buFont typeface="Arial"/>
                        <a:buNone/>
                      </a:pPr>
                      <a:r>
                        <a:rPr lang="es-ES" sz="1800" u="none" strike="noStrike" cap="none">
                          <a:solidFill>
                            <a:schemeClr val="dk1"/>
                          </a:solidFill>
                          <a:latin typeface="Arial"/>
                          <a:ea typeface="Arial"/>
                          <a:cs typeface="Arial"/>
                          <a:sym typeface="Arial"/>
                        </a:rPr>
                        <a:t>NÚM D’ALUMNES</a:t>
                      </a:r>
                      <a:endParaRPr sz="1400" u="none" strike="noStrike" cap="none"/>
                    </a:p>
                  </a:txBody>
                  <a:tcPr marL="91450" marR="91450" marT="45725" marB="45725" anchor="ctr">
                    <a:solidFill>
                      <a:srgbClr val="DBDBDB"/>
                    </a:solidFill>
                  </a:tcPr>
                </a:tc>
              </a:tr>
              <a:tr h="838775">
                <a:tc>
                  <a:txBody>
                    <a:bodyPr/>
                    <a:lstStyle/>
                    <a:p>
                      <a:pPr marL="0" marR="0" lvl="0" indent="0" algn="l" rtl="0">
                        <a:lnSpc>
                          <a:spcPct val="100000"/>
                        </a:lnSpc>
                        <a:spcBef>
                          <a:spcPts val="0"/>
                        </a:spcBef>
                        <a:spcAft>
                          <a:spcPts val="0"/>
                        </a:spcAft>
                        <a:buClr>
                          <a:srgbClr val="000000"/>
                        </a:buClr>
                        <a:buSzPts val="350"/>
                        <a:buFont typeface="Arial"/>
                        <a:buNone/>
                      </a:pPr>
                      <a:r>
                        <a:rPr lang="es-ES" b="1"/>
                        <a:t>      I</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350"/>
                        <a:buFont typeface="Arial"/>
                        <a:buNone/>
                      </a:pPr>
                      <a:r>
                        <a:rPr lang="es-ES" sz="1400" u="none" strike="noStrike" cap="none">
                          <a:latin typeface="Arial"/>
                          <a:ea typeface="Arial"/>
                          <a:cs typeface="Arial"/>
                          <a:sym typeface="Arial"/>
                        </a:rPr>
                        <a:t>12:30 a 13:20</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300"/>
                        <a:buFont typeface="Arial"/>
                        <a:buNone/>
                      </a:pPr>
                      <a:r>
                        <a:rPr lang="es-ES" sz="1200">
                          <a:solidFill>
                            <a:schemeClr val="dk1"/>
                          </a:solidFill>
                        </a:rPr>
                        <a:t>14 alumnes de P3 (1 monitor)</a:t>
                      </a:r>
                      <a:endParaRPr sz="1200">
                        <a:solidFill>
                          <a:schemeClr val="dk1"/>
                        </a:solidFill>
                      </a:endParaRPr>
                    </a:p>
                    <a:p>
                      <a:pPr marL="0" marR="0" lvl="0" indent="0" algn="l" rtl="0">
                        <a:lnSpc>
                          <a:spcPct val="100000"/>
                        </a:lnSpc>
                        <a:spcBef>
                          <a:spcPts val="0"/>
                        </a:spcBef>
                        <a:spcAft>
                          <a:spcPts val="0"/>
                        </a:spcAft>
                        <a:buClr>
                          <a:schemeClr val="dk1"/>
                        </a:buClr>
                        <a:buSzPts val="300"/>
                        <a:buFont typeface="Arial"/>
                        <a:buNone/>
                      </a:pPr>
                      <a:r>
                        <a:rPr lang="es-ES" sz="1200">
                          <a:solidFill>
                            <a:schemeClr val="dk1"/>
                          </a:solidFill>
                        </a:rPr>
                        <a:t>31 alumnes de P4 i P5</a:t>
                      </a:r>
                      <a:endParaRPr sz="1200">
                        <a:solidFill>
                          <a:schemeClr val="dk1"/>
                        </a:solidFill>
                      </a:endParaRPr>
                    </a:p>
                    <a:p>
                      <a:pPr marL="0" marR="0" lvl="0" indent="0" algn="l" rtl="0">
                        <a:lnSpc>
                          <a:spcPct val="100000"/>
                        </a:lnSpc>
                        <a:spcBef>
                          <a:spcPts val="0"/>
                        </a:spcBef>
                        <a:spcAft>
                          <a:spcPts val="0"/>
                        </a:spcAft>
                        <a:buClr>
                          <a:schemeClr val="dk1"/>
                        </a:buClr>
                        <a:buSzPts val="300"/>
                        <a:buFont typeface="Arial"/>
                        <a:buNone/>
                      </a:pPr>
                      <a:r>
                        <a:rPr lang="es-ES" sz="1200">
                          <a:solidFill>
                            <a:schemeClr val="dk1"/>
                          </a:solidFill>
                        </a:rPr>
                        <a:t> (2 monitors)</a:t>
                      </a:r>
                      <a:endParaRPr sz="1400" u="none" strike="noStrike" cap="none"/>
                    </a:p>
                    <a:p>
                      <a:pPr marL="0" marR="0" lvl="0" indent="0" algn="l"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6</a:t>
                      </a:r>
                      <a:r>
                        <a:rPr lang="es-ES" sz="1200">
                          <a:solidFill>
                            <a:schemeClr val="dk1"/>
                          </a:solidFill>
                        </a:rPr>
                        <a:t>1</a:t>
                      </a:r>
                      <a:r>
                        <a:rPr lang="es-ES" sz="1200" u="none" strike="noStrike" cap="none">
                          <a:solidFill>
                            <a:schemeClr val="dk1"/>
                          </a:solidFill>
                          <a:latin typeface="Arial"/>
                          <a:ea typeface="Arial"/>
                          <a:cs typeface="Arial"/>
                          <a:sym typeface="Arial"/>
                        </a:rPr>
                        <a:t>  Alumnes ( 1er. a 3er)</a:t>
                      </a:r>
                      <a:endParaRPr/>
                    </a:p>
                    <a:p>
                      <a:pPr marL="0" marR="0" lvl="0" indent="0" algn="l" rtl="0">
                        <a:lnSpc>
                          <a:spcPct val="100000"/>
                        </a:lnSpc>
                        <a:spcBef>
                          <a:spcPts val="0"/>
                        </a:spcBef>
                        <a:spcAft>
                          <a:spcPts val="0"/>
                        </a:spcAft>
                        <a:buClr>
                          <a:schemeClr val="dk1"/>
                        </a:buClr>
                        <a:buSzPts val="300"/>
                        <a:buFont typeface="Arial"/>
                        <a:buNone/>
                      </a:pPr>
                      <a:r>
                        <a:rPr lang="es-ES"/>
                        <a:t>(</a:t>
                      </a:r>
                      <a:r>
                        <a:rPr lang="es-ES" sz="1200">
                          <a:solidFill>
                            <a:schemeClr val="dk1"/>
                          </a:solidFill>
                        </a:rPr>
                        <a:t>2 </a:t>
                      </a:r>
                      <a:r>
                        <a:rPr lang="es-ES" sz="1200" u="none" strike="noStrike" cap="none">
                          <a:solidFill>
                            <a:schemeClr val="dk1"/>
                          </a:solidFill>
                          <a:latin typeface="Arial"/>
                          <a:ea typeface="Arial"/>
                          <a:cs typeface="Arial"/>
                          <a:sym typeface="Arial"/>
                        </a:rPr>
                        <a:t>monitors i un reforç)</a:t>
                      </a:r>
                      <a:endParaRPr sz="1200" u="none" strike="noStrike" cap="none">
                        <a:solidFill>
                          <a:schemeClr val="dk1"/>
                        </a:solidFill>
                        <a:latin typeface="Arial"/>
                        <a:ea typeface="Arial"/>
                        <a:cs typeface="Arial"/>
                        <a:sym typeface="Arial"/>
                      </a:endParaRPr>
                    </a:p>
                  </a:txBody>
                  <a:tcPr marL="91450" marR="91450" marT="45725" marB="45725" anchor="ctr"/>
                </a:tc>
              </a:tr>
              <a:tr h="455400">
                <a:tc>
                  <a:txBody>
                    <a:bodyPr/>
                    <a:lstStyle/>
                    <a:p>
                      <a:pPr marL="0" marR="0" lvl="0" indent="0" algn="l" rtl="0">
                        <a:lnSpc>
                          <a:spcPct val="100000"/>
                        </a:lnSpc>
                        <a:spcBef>
                          <a:spcPts val="0"/>
                        </a:spcBef>
                        <a:spcAft>
                          <a:spcPts val="0"/>
                        </a:spcAft>
                        <a:buClr>
                          <a:schemeClr val="dk1"/>
                        </a:buClr>
                        <a:buSzPts val="350"/>
                        <a:buFont typeface="Arial"/>
                        <a:buNone/>
                      </a:pPr>
                      <a:r>
                        <a:rPr lang="es-ES" b="1">
                          <a:solidFill>
                            <a:schemeClr val="dk1"/>
                          </a:solidFill>
                        </a:rPr>
                        <a:t>     </a:t>
                      </a:r>
                      <a:endParaRPr b="1">
                        <a:solidFill>
                          <a:schemeClr val="dk1"/>
                        </a:solidFill>
                      </a:endParaRPr>
                    </a:p>
                    <a:p>
                      <a:pPr marL="0" marR="0" lvl="0" indent="0" algn="l" rtl="0">
                        <a:lnSpc>
                          <a:spcPct val="100000"/>
                        </a:lnSpc>
                        <a:spcBef>
                          <a:spcPts val="0"/>
                        </a:spcBef>
                        <a:spcAft>
                          <a:spcPts val="0"/>
                        </a:spcAft>
                        <a:buClr>
                          <a:schemeClr val="dk1"/>
                        </a:buClr>
                        <a:buSzPts val="350"/>
                        <a:buFont typeface="Arial"/>
                        <a:buNone/>
                      </a:pPr>
                      <a:r>
                        <a:rPr lang="es-ES" b="1">
                          <a:solidFill>
                            <a:schemeClr val="dk1"/>
                          </a:solidFill>
                        </a:rPr>
                        <a:t>     </a:t>
                      </a:r>
                      <a:r>
                        <a:rPr lang="es-ES" sz="1400" b="1" u="none" strike="noStrike" cap="none">
                          <a:solidFill>
                            <a:schemeClr val="dk1"/>
                          </a:solidFill>
                          <a:latin typeface="Arial"/>
                          <a:ea typeface="Arial"/>
                          <a:cs typeface="Arial"/>
                          <a:sym typeface="Arial"/>
                        </a:rPr>
                        <a:t>II</a:t>
                      </a:r>
                      <a:endParaRPr sz="1400" u="none" strike="noStrike" cap="none"/>
                    </a:p>
                    <a:p>
                      <a:pPr marL="0" marR="0" lvl="0" indent="0" algn="ctr" rtl="0">
                        <a:lnSpc>
                          <a:spcPct val="100000"/>
                        </a:lnSpc>
                        <a:spcBef>
                          <a:spcPts val="0"/>
                        </a:spcBef>
                        <a:spcAft>
                          <a:spcPts val="0"/>
                        </a:spcAft>
                        <a:buClr>
                          <a:srgbClr val="000000"/>
                        </a:buClr>
                        <a:buSzPts val="350"/>
                        <a:buFont typeface="Arial"/>
                        <a:buNone/>
                      </a:pPr>
                      <a:endParaRPr sz="1400" b="1"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350"/>
                        <a:buFont typeface="Arial"/>
                        <a:buNone/>
                      </a:pPr>
                      <a:r>
                        <a:rPr lang="es-ES" sz="1400" u="none" strike="noStrike" cap="none">
                          <a:latin typeface="Arial"/>
                          <a:ea typeface="Arial"/>
                          <a:cs typeface="Arial"/>
                          <a:sym typeface="Arial"/>
                        </a:rPr>
                        <a:t>13:30 a 14:25</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300"/>
                        <a:buFont typeface="Arial"/>
                        <a:buNone/>
                      </a:pPr>
                      <a:r>
                        <a:rPr lang="es-ES" sz="1200"/>
                        <a:t>67 </a:t>
                      </a:r>
                      <a:r>
                        <a:rPr lang="es-ES" sz="1200" u="none" strike="noStrike" cap="none">
                          <a:latin typeface="Arial"/>
                          <a:ea typeface="Arial"/>
                          <a:cs typeface="Arial"/>
                          <a:sym typeface="Arial"/>
                        </a:rPr>
                        <a:t> (Alumnes de 4t a 6è)</a:t>
                      </a:r>
                      <a:endParaRPr sz="1400" u="none" strike="noStrike" cap="none"/>
                    </a:p>
                    <a:p>
                      <a:pPr marL="0" marR="0" lvl="0" indent="0" algn="l" rtl="0">
                        <a:lnSpc>
                          <a:spcPct val="100000"/>
                        </a:lnSpc>
                        <a:spcBef>
                          <a:spcPts val="0"/>
                        </a:spcBef>
                        <a:spcAft>
                          <a:spcPts val="0"/>
                        </a:spcAft>
                        <a:buClr>
                          <a:srgbClr val="000000"/>
                        </a:buClr>
                        <a:buSzPts val="300"/>
                        <a:buFont typeface="Arial"/>
                        <a:buNone/>
                      </a:pPr>
                      <a:r>
                        <a:rPr lang="es-ES" sz="1200"/>
                        <a:t>(</a:t>
                      </a:r>
                      <a:r>
                        <a:rPr lang="es-ES" sz="1200" u="none" strike="noStrike" cap="none">
                          <a:latin typeface="Arial"/>
                          <a:ea typeface="Arial"/>
                          <a:cs typeface="Arial"/>
                          <a:sym typeface="Arial"/>
                        </a:rPr>
                        <a:t>2 monitors i un reforç)</a:t>
                      </a:r>
                      <a:endParaRPr sz="1200" u="none" strike="noStrike" cap="none">
                        <a:latin typeface="Arial"/>
                        <a:ea typeface="Arial"/>
                        <a:cs typeface="Arial"/>
                        <a:sym typeface="Arial"/>
                      </a:endParaRPr>
                    </a:p>
                  </a:txBody>
                  <a:tcPr marL="91450" marR="91450" marT="45725" marB="45725" anchor="ctr"/>
                </a:tc>
              </a:tr>
            </a:tbl>
          </a:graphicData>
        </a:graphic>
      </p:graphicFrame>
      <p:sp>
        <p:nvSpPr>
          <p:cNvPr id="312" name="Google Shape;312;p43"/>
          <p:cNvSpPr txBox="1"/>
          <p:nvPr/>
        </p:nvSpPr>
        <p:spPr>
          <a:xfrm>
            <a:off x="260648" y="1784648"/>
            <a:ext cx="1011237" cy="33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Horari:</a:t>
            </a:r>
            <a:r>
              <a:rPr lang="es-ES" sz="16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313" name="Google Shape;313;p43"/>
          <p:cNvGraphicFramePr/>
          <p:nvPr/>
        </p:nvGraphicFramePr>
        <p:xfrm>
          <a:off x="404664" y="2648744"/>
          <a:ext cx="3000000" cy="3000000"/>
        </p:xfrm>
        <a:graphic>
          <a:graphicData uri="http://schemas.openxmlformats.org/drawingml/2006/table">
            <a:tbl>
              <a:tblPr firstRow="1" bandRow="1">
                <a:noFill/>
                <a:tableStyleId>{C987B8C2-FA18-455B-B272-F4B4B68E8EEF}</a:tableStyleId>
              </a:tblPr>
              <a:tblGrid>
                <a:gridCol w="2064225"/>
                <a:gridCol w="2064225"/>
                <a:gridCol w="2064225"/>
              </a:tblGrid>
              <a:tr h="357000">
                <a:tc>
                  <a:txBody>
                    <a:bodyPr/>
                    <a:lstStyle/>
                    <a:p>
                      <a:pPr marL="45720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GRUP</a:t>
                      </a:r>
                      <a:endParaRPr sz="1400" u="none" strike="noStrike" cap="none"/>
                    </a:p>
                  </a:txBody>
                  <a:tcPr marL="68175" marR="68175" marT="0" marB="0" anchor="ctr">
                    <a:solidFill>
                      <a:srgbClr val="EDEDED"/>
                    </a:solidFill>
                  </a:tcPr>
                </a:tc>
                <a:tc>
                  <a:txBody>
                    <a:bodyPr/>
                    <a:lstStyle/>
                    <a:p>
                      <a:pPr marL="45720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HORARI SORTIDA</a:t>
                      </a:r>
                      <a:endParaRPr sz="1400" u="none" strike="noStrike" cap="none"/>
                    </a:p>
                  </a:txBody>
                  <a:tcPr marL="68175" marR="68175" marT="0" marB="0" anchor="ctr">
                    <a:solidFill>
                      <a:srgbClr val="EDEDED"/>
                    </a:solidFill>
                  </a:tcPr>
                </a:tc>
                <a:tc>
                  <a:txBody>
                    <a:bodyPr/>
                    <a:lstStyle/>
                    <a:p>
                      <a:pPr marL="457200" marR="0" lvl="0" indent="0" algn="ctr"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HORARI ENTRADA</a:t>
                      </a:r>
                      <a:endParaRPr sz="1400" u="none" strike="noStrike" cap="none"/>
                    </a:p>
                  </a:txBody>
                  <a:tcPr marL="68175" marR="68175" marT="0" marB="0" anchor="ctr">
                    <a:solidFill>
                      <a:srgbClr val="EDEDED"/>
                    </a:solidFill>
                  </a:tcPr>
                </a:tc>
              </a:tr>
              <a:tr h="289550">
                <a:tc>
                  <a:txBody>
                    <a:bodyPr/>
                    <a:lstStyle/>
                    <a:p>
                      <a:pPr marL="0" marR="0" lvl="0" indent="0" algn="l" rtl="0">
                        <a:lnSpc>
                          <a:spcPct val="100000"/>
                        </a:lnSpc>
                        <a:spcBef>
                          <a:spcPts val="0"/>
                        </a:spcBef>
                        <a:spcAft>
                          <a:spcPts val="0"/>
                        </a:spcAft>
                        <a:buClr>
                          <a:srgbClr val="000000"/>
                        </a:buClr>
                        <a:buSzPts val="450"/>
                        <a:buFont typeface="Arial"/>
                        <a:buNone/>
                      </a:pPr>
                      <a:r>
                        <a:rPr lang="es-ES" sz="1800" u="none" strike="noStrike" cap="none"/>
                        <a:t>Educació Infantil</a:t>
                      </a:r>
                      <a:endParaRPr sz="1400" u="none" strike="noStrike" cap="none"/>
                    </a:p>
                  </a:txBody>
                  <a:tcPr marL="91450" marR="91450" marT="45725" marB="45725">
                    <a:solidFill>
                      <a:srgbClr val="DBDBDB"/>
                    </a:solidFill>
                  </a:tcPr>
                </a:tc>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solidFill>
                            <a:schemeClr val="dk1"/>
                          </a:solidFill>
                        </a:rPr>
                        <a:t>12:30</a:t>
                      </a:r>
                      <a:endParaRPr sz="1400" u="none" strike="noStrike" cap="none">
                        <a:solidFill>
                          <a:schemeClr val="dk1"/>
                        </a:solidFill>
                      </a:endParaRPr>
                    </a:p>
                  </a:txBody>
                  <a:tcPr marL="91450" marR="91450" marT="45725" marB="45725">
                    <a:solidFill>
                      <a:srgbClr val="DBDBDB"/>
                    </a:solidFill>
                  </a:tcPr>
                </a:tc>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15:00</a:t>
                      </a:r>
                      <a:endParaRPr sz="1400" u="none" strike="noStrike" cap="none"/>
                    </a:p>
                  </a:txBody>
                  <a:tcPr marL="91450" marR="91450" marT="45725" marB="45725">
                    <a:solidFill>
                      <a:srgbClr val="DBDBDB"/>
                    </a:solidFill>
                  </a:tcPr>
                </a:tc>
              </a:tr>
              <a:tr h="289550">
                <a:tc>
                  <a:txBody>
                    <a:bodyPr/>
                    <a:lstStyle/>
                    <a:p>
                      <a:pPr marL="0" marR="0" lvl="0" indent="0" algn="l" rtl="0">
                        <a:lnSpc>
                          <a:spcPct val="100000"/>
                        </a:lnSpc>
                        <a:spcBef>
                          <a:spcPts val="0"/>
                        </a:spcBef>
                        <a:spcAft>
                          <a:spcPts val="0"/>
                        </a:spcAft>
                        <a:buClr>
                          <a:srgbClr val="000000"/>
                        </a:buClr>
                        <a:buSzPts val="450"/>
                        <a:buFont typeface="Arial"/>
                        <a:buNone/>
                      </a:pPr>
                      <a:r>
                        <a:rPr lang="es-ES" sz="1800" u="none" strike="noStrike" cap="none"/>
                        <a:t>Educació Primària</a:t>
                      </a:r>
                      <a:endParaRPr sz="1400" u="none" strike="noStrike" cap="none"/>
                    </a:p>
                  </a:txBody>
                  <a:tcPr marL="91450" marR="91450" marT="45725" marB="45725">
                    <a:solidFill>
                      <a:srgbClr val="DBDBDB"/>
                    </a:solidFill>
                  </a:tcPr>
                </a:tc>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12:30</a:t>
                      </a:r>
                      <a:endParaRPr sz="1400" u="none" strike="noStrike" cap="none"/>
                    </a:p>
                  </a:txBody>
                  <a:tcPr marL="91450" marR="91450" marT="45725" marB="45725">
                    <a:solidFill>
                      <a:srgbClr val="DBDBDB"/>
                    </a:solidFill>
                  </a:tcPr>
                </a:tc>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15:00</a:t>
                      </a:r>
                      <a:endParaRPr sz="1400" u="none" strike="noStrike" cap="none"/>
                    </a:p>
                  </a:txBody>
                  <a:tcPr marL="91450" marR="91450" marT="45725" marB="45725">
                    <a:solidFill>
                      <a:srgbClr val="DBDBDB"/>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4"/>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19</a:t>
            </a:fld>
            <a:endParaRPr sz="1200" b="0" i="0" u="none" strike="noStrike" cap="none">
              <a:solidFill>
                <a:srgbClr val="888888"/>
              </a:solidFill>
              <a:latin typeface="Calibri"/>
              <a:ea typeface="Calibri"/>
              <a:cs typeface="Calibri"/>
              <a:sym typeface="Calibri"/>
            </a:endParaRPr>
          </a:p>
        </p:txBody>
      </p:sp>
      <p:sp>
        <p:nvSpPr>
          <p:cNvPr id="319" name="Google Shape;319;p44"/>
          <p:cNvSpPr txBox="1"/>
          <p:nvPr/>
        </p:nvSpPr>
        <p:spPr>
          <a:xfrm>
            <a:off x="476672" y="5457056"/>
            <a:ext cx="3175000"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s-ES" sz="1400" b="0" i="0" u="none" strike="noStrike" cap="none">
                <a:solidFill>
                  <a:schemeClr val="dk1"/>
                </a:solidFill>
                <a:latin typeface="Arial"/>
                <a:ea typeface="Arial"/>
                <a:cs typeface="Arial"/>
                <a:sym typeface="Arial"/>
              </a:rPr>
              <a:t>Espai per a la higiene personal: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aphicFrame>
        <p:nvGraphicFramePr>
          <p:cNvPr id="320" name="Google Shape;320;p44"/>
          <p:cNvGraphicFramePr/>
          <p:nvPr/>
        </p:nvGraphicFramePr>
        <p:xfrm>
          <a:off x="404664" y="6393160"/>
          <a:ext cx="3000000" cy="3000000"/>
        </p:xfrm>
        <a:graphic>
          <a:graphicData uri="http://schemas.openxmlformats.org/drawingml/2006/table">
            <a:tbl>
              <a:tblPr firstRow="1" bandRow="1">
                <a:noFill/>
                <a:tableStyleId>{C987B8C2-FA18-455B-B272-F4B4B68E8EEF}</a:tableStyleId>
              </a:tblPr>
              <a:tblGrid>
                <a:gridCol w="2952325"/>
                <a:gridCol w="2952325"/>
              </a:tblGrid>
              <a:tr h="354250">
                <a:tc>
                  <a:txBody>
                    <a:bodyPr/>
                    <a:lstStyle/>
                    <a:p>
                      <a:pPr marL="457200" marR="0" lvl="0" indent="0" algn="l"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         GRUP</a:t>
                      </a:r>
                      <a:endParaRPr sz="1400" u="none" strike="noStrike" cap="none"/>
                    </a:p>
                  </a:txBody>
                  <a:tcPr marL="68175" marR="68175" marT="0" marB="0" anchor="ctr">
                    <a:solidFill>
                      <a:srgbClr val="EDEDED"/>
                    </a:solidFill>
                  </a:tcPr>
                </a:tc>
                <a:tc>
                  <a:txBody>
                    <a:bodyPr/>
                    <a:lstStyle/>
                    <a:p>
                      <a:pPr marL="457200" marR="0" lvl="0" indent="0" algn="l"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               ESPAI</a:t>
                      </a:r>
                      <a:endParaRPr sz="1400" u="none" strike="noStrike" cap="none"/>
                    </a:p>
                  </a:txBody>
                  <a:tcPr marL="68175" marR="68175" marT="0" marB="0" anchor="ctr">
                    <a:solidFill>
                      <a:srgbClr val="EDEDED"/>
                    </a:solidFill>
                  </a:tcPr>
                </a:tc>
              </a:tr>
              <a:tr h="362950">
                <a:tc>
                  <a:txBody>
                    <a:bodyPr/>
                    <a:lstStyle/>
                    <a:p>
                      <a:pPr marL="0" marR="0" lvl="0" indent="0" algn="l" rtl="0">
                        <a:lnSpc>
                          <a:spcPct val="100000"/>
                        </a:lnSpc>
                        <a:spcBef>
                          <a:spcPts val="0"/>
                        </a:spcBef>
                        <a:spcAft>
                          <a:spcPts val="0"/>
                        </a:spcAft>
                        <a:buClr>
                          <a:schemeClr val="dk1"/>
                        </a:buClr>
                        <a:buSzPts val="450"/>
                        <a:buFont typeface="Calibri"/>
                        <a:buNone/>
                      </a:pPr>
                      <a:r>
                        <a:rPr lang="es-ES" sz="1800" u="none" strike="noStrike" cap="none"/>
                        <a:t>P-3</a:t>
                      </a:r>
                      <a:endParaRPr sz="1400" u="none" strike="noStrike" cap="none"/>
                    </a:p>
                  </a:txBody>
                  <a:tcPr marL="91450" marR="91450" marT="45725" marB="45725">
                    <a:solidFill>
                      <a:srgbClr val="DBDBDB"/>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s-ES" sz="1800" u="none" strike="noStrike" cap="none"/>
                        <a:t>Lavabo aula</a:t>
                      </a:r>
                      <a:endParaRPr sz="1400" u="none" strike="noStrike" cap="none"/>
                    </a:p>
                  </a:txBody>
                  <a:tcPr marL="91450" marR="91450" marT="45725" marB="45725">
                    <a:solidFill>
                      <a:srgbClr val="DBDBDB"/>
                    </a:solidFill>
                  </a:tcPr>
                </a:tc>
              </a:tr>
              <a:tr h="362950">
                <a:tc>
                  <a:txBody>
                    <a:bodyPr/>
                    <a:lstStyle/>
                    <a:p>
                      <a:pPr marL="0" marR="0" lvl="0" indent="0" algn="l" rtl="0">
                        <a:lnSpc>
                          <a:spcPct val="100000"/>
                        </a:lnSpc>
                        <a:spcBef>
                          <a:spcPts val="0"/>
                        </a:spcBef>
                        <a:spcAft>
                          <a:spcPts val="0"/>
                        </a:spcAft>
                        <a:buClr>
                          <a:srgbClr val="000000"/>
                        </a:buClr>
                        <a:buSzPts val="450"/>
                        <a:buFont typeface="Arial"/>
                        <a:buNone/>
                      </a:pPr>
                      <a:r>
                        <a:rPr lang="es-ES" sz="1800" u="none" strike="noStrike" cap="none"/>
                        <a:t>P-4 i P-5</a:t>
                      </a:r>
                      <a:endParaRPr sz="1400" u="none" strike="noStrike" cap="none"/>
                    </a:p>
                  </a:txBody>
                  <a:tcPr marL="91450" marR="91450" marT="45725" marB="45725">
                    <a:solidFill>
                      <a:srgbClr val="DBDBDB"/>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s-ES" sz="1800" u="none" strike="noStrike" cap="none"/>
                        <a:t>Lavabo Hall</a:t>
                      </a:r>
                      <a:endParaRPr sz="1400" u="none" strike="noStrike" cap="none"/>
                    </a:p>
                  </a:txBody>
                  <a:tcPr marL="91450" marR="91450" marT="45725" marB="45725">
                    <a:solidFill>
                      <a:srgbClr val="DBDBDB"/>
                    </a:solidFill>
                  </a:tcPr>
                </a:tc>
              </a:tr>
              <a:tr h="362950">
                <a:tc>
                  <a:txBody>
                    <a:bodyPr/>
                    <a:lstStyle/>
                    <a:p>
                      <a:pPr marL="0" marR="0" lvl="0" indent="0" algn="l" rtl="0">
                        <a:lnSpc>
                          <a:spcPct val="100000"/>
                        </a:lnSpc>
                        <a:spcBef>
                          <a:spcPts val="0"/>
                        </a:spcBef>
                        <a:spcAft>
                          <a:spcPts val="0"/>
                        </a:spcAft>
                        <a:buClr>
                          <a:srgbClr val="000000"/>
                        </a:buClr>
                        <a:buSzPts val="450"/>
                        <a:buFont typeface="Arial"/>
                        <a:buNone/>
                      </a:pPr>
                      <a:r>
                        <a:rPr lang="es-ES" sz="1800" u="none" strike="noStrike" cap="none"/>
                        <a:t>1r a 3r</a:t>
                      </a:r>
                      <a:endParaRPr sz="1400" u="none" strike="noStrike" cap="none"/>
                    </a:p>
                  </a:txBody>
                  <a:tcPr marL="91450" marR="91450" marT="45725" marB="45725">
                    <a:solidFill>
                      <a:srgbClr val="DBDBDB"/>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s-ES" sz="1800" u="none" strike="noStrike" cap="none"/>
                        <a:t>Lavabo Hall</a:t>
                      </a:r>
                      <a:endParaRPr sz="1400" u="none" strike="noStrike" cap="none"/>
                    </a:p>
                  </a:txBody>
                  <a:tcPr marL="91450" marR="91450" marT="45725" marB="45725">
                    <a:solidFill>
                      <a:srgbClr val="DBDBDB"/>
                    </a:solidFill>
                  </a:tcPr>
                </a:tc>
              </a:tr>
              <a:tr h="362950">
                <a:tc>
                  <a:txBody>
                    <a:bodyPr/>
                    <a:lstStyle/>
                    <a:p>
                      <a:pPr marL="0" marR="0" lvl="0" indent="0" algn="l" rtl="0">
                        <a:lnSpc>
                          <a:spcPct val="100000"/>
                        </a:lnSpc>
                        <a:spcBef>
                          <a:spcPts val="0"/>
                        </a:spcBef>
                        <a:spcAft>
                          <a:spcPts val="0"/>
                        </a:spcAft>
                        <a:buClr>
                          <a:srgbClr val="000000"/>
                        </a:buClr>
                        <a:buSzPts val="450"/>
                        <a:buFont typeface="Arial"/>
                        <a:buNone/>
                      </a:pPr>
                      <a:r>
                        <a:rPr lang="es-ES" sz="1800" u="none" strike="noStrike" cap="none"/>
                        <a:t>4t a 6è</a:t>
                      </a:r>
                      <a:endParaRPr sz="1400" u="none" strike="noStrike" cap="none"/>
                    </a:p>
                  </a:txBody>
                  <a:tcPr marL="91450" marR="91450" marT="45725" marB="45725">
                    <a:solidFill>
                      <a:srgbClr val="DBDBDB"/>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s-ES" sz="1800" u="none" strike="noStrike" cap="none"/>
                        <a:t>Lavabo pati</a:t>
                      </a:r>
                      <a:endParaRPr sz="1400" u="none" strike="noStrike" cap="none"/>
                    </a:p>
                  </a:txBody>
                  <a:tcPr marL="91450" marR="91450" marT="45725" marB="45725">
                    <a:solidFill>
                      <a:srgbClr val="DBDBDB"/>
                    </a:solidFill>
                  </a:tcPr>
                </a:tc>
              </a:tr>
            </a:tbl>
          </a:graphicData>
        </a:graphic>
      </p:graphicFrame>
      <p:graphicFrame>
        <p:nvGraphicFramePr>
          <p:cNvPr id="321" name="Google Shape;321;p44"/>
          <p:cNvGraphicFramePr/>
          <p:nvPr/>
        </p:nvGraphicFramePr>
        <p:xfrm>
          <a:off x="404664" y="2864768"/>
          <a:ext cx="3000000" cy="3000000"/>
        </p:xfrm>
        <a:graphic>
          <a:graphicData uri="http://schemas.openxmlformats.org/drawingml/2006/table">
            <a:tbl>
              <a:tblPr firstRow="1" bandRow="1">
                <a:noFill/>
                <a:tableStyleId>{C987B8C2-FA18-455B-B272-F4B4B68E8EEF}</a:tableStyleId>
              </a:tblPr>
              <a:tblGrid>
                <a:gridCol w="2064225"/>
                <a:gridCol w="2064225"/>
                <a:gridCol w="2064225"/>
              </a:tblGrid>
              <a:tr h="357000">
                <a:tc>
                  <a:txBody>
                    <a:bodyPr/>
                    <a:lstStyle/>
                    <a:p>
                      <a:pPr marL="457200" marR="0" lvl="0" indent="0" algn="l"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GRUP</a:t>
                      </a:r>
                      <a:endParaRPr sz="1400" u="none" strike="noStrike" cap="none"/>
                    </a:p>
                  </a:txBody>
                  <a:tcPr marL="68175" marR="68175" marT="0" marB="0" anchor="ctr">
                    <a:solidFill>
                      <a:srgbClr val="EDEDED"/>
                    </a:solidFill>
                  </a:tcPr>
                </a:tc>
                <a:tc>
                  <a:txBody>
                    <a:bodyPr/>
                    <a:lstStyle/>
                    <a:p>
                      <a:pPr marL="457200" marR="0" lvl="0" indent="0" algn="l" rtl="0">
                        <a:lnSpc>
                          <a:spcPct val="125000"/>
                        </a:lnSpc>
                        <a:spcBef>
                          <a:spcPts val="0"/>
                        </a:spcBef>
                        <a:spcAft>
                          <a:spcPts val="0"/>
                        </a:spcAft>
                        <a:buClr>
                          <a:schemeClr val="dk1"/>
                        </a:buClr>
                        <a:buSzPts val="275"/>
                        <a:buFont typeface="Arial"/>
                        <a:buNone/>
                      </a:pPr>
                      <a:r>
                        <a:rPr lang="es-ES" sz="1100" u="none" strike="noStrike" cap="none">
                          <a:solidFill>
                            <a:schemeClr val="dk1"/>
                          </a:solidFill>
                          <a:latin typeface="Arial"/>
                          <a:ea typeface="Arial"/>
                          <a:cs typeface="Arial"/>
                          <a:sym typeface="Arial"/>
                        </a:rPr>
                        <a:t>PUNT DE TROBADA</a:t>
                      </a:r>
                      <a:endParaRPr sz="1400" u="none" strike="noStrike" cap="none"/>
                    </a:p>
                    <a:p>
                      <a:pPr marL="457200" marR="0" lvl="0" indent="0" algn="l"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    RECOLLIDA</a:t>
                      </a:r>
                      <a:endParaRPr sz="1400" u="none" strike="noStrike" cap="none"/>
                    </a:p>
                  </a:txBody>
                  <a:tcPr marL="68175" marR="68175" marT="0" marB="0" anchor="ctr">
                    <a:solidFill>
                      <a:srgbClr val="EDEDED"/>
                    </a:solidFill>
                  </a:tcPr>
                </a:tc>
                <a:tc>
                  <a:txBody>
                    <a:bodyPr/>
                    <a:lstStyle/>
                    <a:p>
                      <a:pPr marL="457200" marR="0" lvl="0" indent="0" algn="l" rtl="0">
                        <a:lnSpc>
                          <a:spcPct val="125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MONITOR</a:t>
                      </a:r>
                      <a:endParaRPr sz="1400" u="none" strike="noStrike" cap="none"/>
                    </a:p>
                  </a:txBody>
                  <a:tcPr marL="68175" marR="68175" marT="0" marB="0" anchor="ctr">
                    <a:solidFill>
                      <a:srgbClr val="EDEDED"/>
                    </a:solidFill>
                  </a:tcPr>
                </a:tc>
              </a:tr>
              <a:tr h="289550">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Educació infantil</a:t>
                      </a:r>
                      <a:endParaRPr sz="1400" u="none" strike="noStrike" cap="none"/>
                    </a:p>
                  </a:txBody>
                  <a:tcPr marL="91450" marR="91450" marT="45725" marB="45725">
                    <a:solidFill>
                      <a:srgbClr val="DBDBDB"/>
                    </a:solidFill>
                  </a:tcPr>
                </a:tc>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Aules</a:t>
                      </a:r>
                      <a:endParaRPr sz="1400" u="none" strike="noStrike" cap="none"/>
                    </a:p>
                  </a:txBody>
                  <a:tcPr marL="91450" marR="91450" marT="45725" marB="45725">
                    <a:solidFill>
                      <a:srgbClr val="DBDBDB"/>
                    </a:solidFill>
                  </a:tcPr>
                </a:tc>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3</a:t>
                      </a:r>
                      <a:endParaRPr sz="1400" u="none" strike="noStrike" cap="none"/>
                    </a:p>
                  </a:txBody>
                  <a:tcPr marL="91450" marR="91450" marT="45725" marB="45725">
                    <a:solidFill>
                      <a:srgbClr val="DBDBDB"/>
                    </a:solidFill>
                  </a:tcPr>
                </a:tc>
              </a:tr>
              <a:tr h="289550">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1r a 3r</a:t>
                      </a:r>
                      <a:endParaRPr sz="1400" u="none" strike="noStrike" cap="none"/>
                    </a:p>
                  </a:txBody>
                  <a:tcPr marL="91450" marR="91450" marT="45725" marB="45725">
                    <a:solidFill>
                      <a:srgbClr val="DBDBDB"/>
                    </a:solidFill>
                  </a:tcPr>
                </a:tc>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Pati</a:t>
                      </a:r>
                      <a:endParaRPr sz="1400" u="none" strike="noStrike" cap="none"/>
                    </a:p>
                  </a:txBody>
                  <a:tcPr marL="91450" marR="91450" marT="45725" marB="45725">
                    <a:solidFill>
                      <a:srgbClr val="DBDBDB"/>
                    </a:solidFill>
                  </a:tcPr>
                </a:tc>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2</a:t>
                      </a:r>
                      <a:endParaRPr sz="1400" u="none" strike="noStrike" cap="none"/>
                    </a:p>
                  </a:txBody>
                  <a:tcPr marL="91450" marR="91450" marT="45725" marB="45725">
                    <a:solidFill>
                      <a:srgbClr val="DBDBDB"/>
                    </a:solidFill>
                  </a:tcPr>
                </a:tc>
              </a:tr>
              <a:tr h="289550">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4t a 6è</a:t>
                      </a:r>
                      <a:endParaRPr sz="1400" u="none" strike="noStrike" cap="none"/>
                    </a:p>
                  </a:txBody>
                  <a:tcPr marL="91450" marR="91450" marT="45725" marB="45725">
                    <a:solidFill>
                      <a:srgbClr val="DBDBDB"/>
                    </a:solidFill>
                  </a:tcPr>
                </a:tc>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Pati</a:t>
                      </a:r>
                      <a:endParaRPr sz="1400" u="none" strike="noStrike" cap="none"/>
                    </a:p>
                  </a:txBody>
                  <a:tcPr marL="91450" marR="91450" marT="45725" marB="45725">
                    <a:solidFill>
                      <a:srgbClr val="DBDBDB"/>
                    </a:solidFill>
                  </a:tcPr>
                </a:tc>
                <a:tc>
                  <a:txBody>
                    <a:bodyPr/>
                    <a:lstStyle/>
                    <a:p>
                      <a:pPr marL="0" marR="0" lvl="0" indent="0" algn="ctr" rtl="0">
                        <a:lnSpc>
                          <a:spcPct val="100000"/>
                        </a:lnSpc>
                        <a:spcBef>
                          <a:spcPts val="0"/>
                        </a:spcBef>
                        <a:spcAft>
                          <a:spcPts val="0"/>
                        </a:spcAft>
                        <a:buClr>
                          <a:srgbClr val="000000"/>
                        </a:buClr>
                        <a:buSzPts val="450"/>
                        <a:buFont typeface="Arial"/>
                        <a:buNone/>
                      </a:pPr>
                      <a:r>
                        <a:rPr lang="es-ES" sz="1800" u="none" strike="noStrike" cap="none"/>
                        <a:t>2</a:t>
                      </a:r>
                      <a:endParaRPr sz="1400" u="none" strike="noStrike" cap="none"/>
                    </a:p>
                  </a:txBody>
                  <a:tcPr marL="91450" marR="91450" marT="45725" marB="45725">
                    <a:solidFill>
                      <a:srgbClr val="DBDBDB"/>
                    </a:solidFill>
                  </a:tcPr>
                </a:tc>
              </a:tr>
            </a:tbl>
          </a:graphicData>
        </a:graphic>
      </p:graphicFrame>
      <p:sp>
        <p:nvSpPr>
          <p:cNvPr id="322" name="Google Shape;322;p44"/>
          <p:cNvSpPr txBox="1"/>
          <p:nvPr/>
        </p:nvSpPr>
        <p:spPr>
          <a:xfrm>
            <a:off x="332656" y="2000672"/>
            <a:ext cx="4824536"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Espais de recollida/Punt de trobada: </a:t>
            </a:r>
            <a:endParaRPr sz="1400" b="0" i="0" u="none" strike="noStrike" cap="none">
              <a:solidFill>
                <a:srgbClr val="000000"/>
              </a:solidFill>
              <a:latin typeface="Arial"/>
              <a:ea typeface="Arial"/>
              <a:cs typeface="Arial"/>
              <a:sym typeface="Arial"/>
            </a:endParaRPr>
          </a:p>
        </p:txBody>
      </p:sp>
      <p:pic>
        <p:nvPicPr>
          <p:cNvPr id="323" name="Google Shape;323;p44"/>
          <p:cNvPicPr preferRelativeResize="0"/>
          <p:nvPr/>
        </p:nvPicPr>
        <p:blipFill rotWithShape="1">
          <a:blip r:embed="rId3">
            <a:alphaModFix/>
          </a:blip>
          <a:srcRect/>
          <a:stretch/>
        </p:blipFill>
        <p:spPr>
          <a:xfrm>
            <a:off x="4077072" y="1856656"/>
            <a:ext cx="575704" cy="5757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sp>
        <p:nvSpPr>
          <p:cNvPr id="170" name="Google Shape;170;p27"/>
          <p:cNvSpPr txBox="1"/>
          <p:nvPr/>
        </p:nvSpPr>
        <p:spPr>
          <a:xfrm>
            <a:off x="489046" y="802275"/>
            <a:ext cx="4752528"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s-ES" sz="3200" b="1" i="0" u="none" strike="noStrike" cap="none">
                <a:solidFill>
                  <a:schemeClr val="dk1"/>
                </a:solidFill>
                <a:latin typeface="Arial"/>
                <a:ea typeface="Arial"/>
                <a:cs typeface="Arial"/>
                <a:sym typeface="Arial"/>
              </a:rPr>
              <a:t>Índex:</a:t>
            </a:r>
            <a:endParaRPr sz="1400" b="0" i="0" u="none" strike="noStrike" cap="none">
              <a:solidFill>
                <a:srgbClr val="000000"/>
              </a:solidFill>
              <a:latin typeface="Arial"/>
              <a:ea typeface="Arial"/>
              <a:cs typeface="Arial"/>
              <a:sym typeface="Arial"/>
            </a:endParaRPr>
          </a:p>
        </p:txBody>
      </p:sp>
      <p:sp>
        <p:nvSpPr>
          <p:cNvPr id="171" name="Google Shape;171;p27"/>
          <p:cNvSpPr/>
          <p:nvPr/>
        </p:nvSpPr>
        <p:spPr>
          <a:xfrm>
            <a:off x="144587" y="1305847"/>
            <a:ext cx="7590600" cy="7294305"/>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0.  Introducció</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1.  El servei de menjador</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2.  Requisits de l’empresa de serveis</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3.  Equips de treball</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4.  Pautes d’intervenció</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5.  Distribució d’espais i activitats</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6.  Objectius</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7.  Aspectes generals i organitzatius</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8.  Vestuari, higiene i neteja</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9.  Mesures urgents en cas d’accident</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10. Dietes i intoleràncies</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11. Pla d’emergència</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dk1"/>
              </a:buClr>
              <a:buSzPts val="450"/>
              <a:buFont typeface="Arial"/>
              <a:buNone/>
            </a:pPr>
            <a:r>
              <a:rPr lang="es-ES" sz="1800" b="0" i="0" u="none" strike="noStrike" cap="none">
                <a:solidFill>
                  <a:schemeClr val="dk1"/>
                </a:solidFill>
                <a:latin typeface="Arial"/>
                <a:ea typeface="Arial"/>
                <a:cs typeface="Arial"/>
                <a:sym typeface="Arial"/>
              </a:rPr>
              <a:t>    12. Annexos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5"/>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20</a:t>
            </a:fld>
            <a:endParaRPr sz="1200" b="0" i="0" u="none" strike="noStrike" cap="none">
              <a:solidFill>
                <a:srgbClr val="888888"/>
              </a:solidFill>
              <a:latin typeface="Calibri"/>
              <a:ea typeface="Calibri"/>
              <a:cs typeface="Calibri"/>
              <a:sym typeface="Calibri"/>
            </a:endParaRPr>
          </a:p>
        </p:txBody>
      </p:sp>
      <p:sp>
        <p:nvSpPr>
          <p:cNvPr id="329" name="Google Shape;329;p45"/>
          <p:cNvSpPr/>
          <p:nvPr/>
        </p:nvSpPr>
        <p:spPr>
          <a:xfrm>
            <a:off x="2875803" y="4768334"/>
            <a:ext cx="1106393"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50"/>
              <a:buFont typeface="Arial"/>
              <a:buNone/>
            </a:pPr>
            <a:r>
              <a:rPr lang="es-ES" sz="1800" b="0" i="0" u="none" strike="noStrike" cap="none">
                <a:solidFill>
                  <a:schemeClr val="lt1"/>
                </a:solidFill>
                <a:latin typeface="Arial"/>
                <a:ea typeface="Arial"/>
                <a:cs typeface="Arial"/>
                <a:sym typeface="Arial"/>
              </a:rPr>
              <a:t>HORARIO</a:t>
            </a:r>
            <a:endParaRPr sz="1400" b="0" i="0" u="none" strike="noStrike" cap="none">
              <a:solidFill>
                <a:srgbClr val="000000"/>
              </a:solidFill>
              <a:latin typeface="Arial"/>
              <a:ea typeface="Arial"/>
              <a:cs typeface="Arial"/>
              <a:sym typeface="Arial"/>
            </a:endParaRPr>
          </a:p>
        </p:txBody>
      </p:sp>
      <p:sp>
        <p:nvSpPr>
          <p:cNvPr id="330" name="Google Shape;330;p45"/>
          <p:cNvSpPr txBox="1"/>
          <p:nvPr/>
        </p:nvSpPr>
        <p:spPr>
          <a:xfrm>
            <a:off x="332656" y="1208584"/>
            <a:ext cx="5976937"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s-ES" sz="1400" b="0" i="0" u="none" strike="noStrike" cap="none">
                <a:solidFill>
                  <a:schemeClr val="dk1"/>
                </a:solidFill>
                <a:latin typeface="Arial"/>
                <a:ea typeface="Arial"/>
                <a:cs typeface="Arial"/>
                <a:sym typeface="Arial"/>
              </a:rPr>
              <a:t>3.9.3. Distribució d’activitats i espais</a:t>
            </a:r>
            <a:endParaRPr sz="1400" b="0" i="0" u="none" strike="noStrike" cap="none">
              <a:solidFill>
                <a:srgbClr val="000000"/>
              </a:solidFill>
              <a:latin typeface="Arial"/>
              <a:ea typeface="Arial"/>
              <a:cs typeface="Arial"/>
              <a:sym typeface="Arial"/>
            </a:endParaRPr>
          </a:p>
        </p:txBody>
      </p:sp>
      <p:sp>
        <p:nvSpPr>
          <p:cNvPr id="331" name="Google Shape;331;p45"/>
          <p:cNvSpPr txBox="1"/>
          <p:nvPr/>
        </p:nvSpPr>
        <p:spPr>
          <a:xfrm>
            <a:off x="188650" y="1568625"/>
            <a:ext cx="6436200" cy="1767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Per tal de regularitzar la situació que es produeix de manera natural després de dinar en els patis es planteja un programa d’activitats liderades pels monitors encarregats de gestionar tant l’alumnat, com l’espai com el contingut de la mateixa.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Els alumnes d’Educació infantil  dos cops per setmana pinten i fan algun taller per les dates destacables (Castanyada, Nadal....)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Els alumnes de primària poden anar a la biblioteca per fer deures, llegir contes, fer tallers,  jocs dirigits i setmanes esportives. </a:t>
            </a:r>
            <a:endParaRPr sz="1400" b="0" i="0" u="none" strike="noStrike" cap="none">
              <a:solidFill>
                <a:schemeClr val="dk1"/>
              </a:solidFill>
              <a:latin typeface="Arial"/>
              <a:ea typeface="Arial"/>
              <a:cs typeface="Arial"/>
              <a:sym typeface="Arial"/>
            </a:endParaRPr>
          </a:p>
        </p:txBody>
      </p:sp>
      <p:sp>
        <p:nvSpPr>
          <p:cNvPr id="332" name="Google Shape;332;p45"/>
          <p:cNvSpPr txBox="1"/>
          <p:nvPr/>
        </p:nvSpPr>
        <p:spPr>
          <a:xfrm>
            <a:off x="188640" y="3296816"/>
            <a:ext cx="666936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s-ES" sz="1400" b="0" i="0" u="none" strike="noStrike" cap="none">
                <a:solidFill>
                  <a:schemeClr val="dk1"/>
                </a:solidFill>
                <a:latin typeface="Arial"/>
                <a:ea typeface="Arial"/>
                <a:cs typeface="Arial"/>
                <a:sym typeface="Arial"/>
              </a:rPr>
              <a:t>3.9.4 Espais, instal·lacions  i materials  del centre a disposició del menjador</a:t>
            </a:r>
            <a:endParaRPr sz="1400" b="0" i="0" u="none" strike="noStrike" cap="none">
              <a:solidFill>
                <a:srgbClr val="000000"/>
              </a:solidFill>
              <a:latin typeface="Arial"/>
              <a:ea typeface="Arial"/>
              <a:cs typeface="Arial"/>
              <a:sym typeface="Arial"/>
            </a:endParaRPr>
          </a:p>
        </p:txBody>
      </p:sp>
      <p:sp>
        <p:nvSpPr>
          <p:cNvPr id="333" name="Google Shape;333;p45"/>
          <p:cNvSpPr txBox="1"/>
          <p:nvPr/>
        </p:nvSpPr>
        <p:spPr>
          <a:xfrm>
            <a:off x="260648" y="3728864"/>
            <a:ext cx="6120680" cy="64633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L'autorització d'ús d’espais i d'instal·lacions del centre es limitarà al que sigui necessari per la realització del servei de menjador i la seva activitat estarà sotmesa a les normes  establertes per al centre, al calendari i horari escolar</a:t>
            </a:r>
            <a:endParaRPr sz="1400" b="0" i="0" u="none" strike="noStrike" cap="none">
              <a:solidFill>
                <a:srgbClr val="000000"/>
              </a:solidFill>
              <a:latin typeface="Arial"/>
              <a:ea typeface="Arial"/>
              <a:cs typeface="Arial"/>
              <a:sym typeface="Arial"/>
            </a:endParaRPr>
          </a:p>
        </p:txBody>
      </p:sp>
      <p:sp>
        <p:nvSpPr>
          <p:cNvPr id="334" name="Google Shape;334;p45"/>
          <p:cNvSpPr txBox="1"/>
          <p:nvPr/>
        </p:nvSpPr>
        <p:spPr>
          <a:xfrm>
            <a:off x="260648" y="4448944"/>
            <a:ext cx="6048672" cy="2308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L’escola posa a disposició del servei de menjador els següents espais</a:t>
            </a:r>
            <a:r>
              <a:rPr lang="es-ES" sz="1200" b="1" i="0" u="none" strike="noStrike" cap="none">
                <a:solidFill>
                  <a:srgbClr val="FF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Menjador</a:t>
            </a: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Cuina</a:t>
            </a: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Pati</a:t>
            </a: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Passadís</a:t>
            </a: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Lavabos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Gimnàs</a:t>
            </a: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Biblioteca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Material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Material de sorral.</a:t>
            </a:r>
            <a:endParaRPr sz="1400" b="0" i="0" u="none" strike="noStrike" cap="none">
              <a:solidFill>
                <a:srgbClr val="000000"/>
              </a:solidFill>
              <a:latin typeface="Arial"/>
              <a:ea typeface="Arial"/>
              <a:cs typeface="Arial"/>
              <a:sym typeface="Arial"/>
            </a:endParaRPr>
          </a:p>
        </p:txBody>
      </p:sp>
      <p:sp>
        <p:nvSpPr>
          <p:cNvPr id="335" name="Google Shape;335;p45"/>
          <p:cNvSpPr txBox="1"/>
          <p:nvPr/>
        </p:nvSpPr>
        <p:spPr>
          <a:xfrm>
            <a:off x="188640" y="7151914"/>
            <a:ext cx="619296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s-ES" sz="1400" b="0" i="0" u="none" strike="noStrike" cap="none">
                <a:solidFill>
                  <a:schemeClr val="dk1"/>
                </a:solidFill>
                <a:latin typeface="Arial"/>
                <a:ea typeface="Arial"/>
                <a:cs typeface="Arial"/>
                <a:sym typeface="Arial"/>
              </a:rPr>
              <a:t>3.10. Pla d'inclemències meteorològiques</a:t>
            </a:r>
            <a:endParaRPr sz="1400" b="0" i="0" u="none" strike="noStrike" cap="none">
              <a:solidFill>
                <a:srgbClr val="000000"/>
              </a:solidFill>
              <a:latin typeface="Arial"/>
              <a:ea typeface="Arial"/>
              <a:cs typeface="Arial"/>
              <a:sym typeface="Arial"/>
            </a:endParaRPr>
          </a:p>
        </p:txBody>
      </p:sp>
      <p:sp>
        <p:nvSpPr>
          <p:cNvPr id="336" name="Google Shape;336;p45"/>
          <p:cNvSpPr txBox="1"/>
          <p:nvPr/>
        </p:nvSpPr>
        <p:spPr>
          <a:xfrm>
            <a:off x="404391" y="7506379"/>
            <a:ext cx="5976937"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Arial"/>
                <a:ea typeface="Arial"/>
                <a:cs typeface="Arial"/>
                <a:sym typeface="Arial"/>
              </a:rPr>
              <a:t>Per alumnes de P3, P4 i P5 el gimnàs.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Arial"/>
                <a:ea typeface="Arial"/>
                <a:cs typeface="Arial"/>
                <a:sym typeface="Arial"/>
              </a:rPr>
              <a:t>Per els alumnes de primària el pavelló o biblioteca.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6"/>
          <p:cNvSpPr txBox="1"/>
          <p:nvPr/>
        </p:nvSpPr>
        <p:spPr>
          <a:xfrm>
            <a:off x="430214" y="969963"/>
            <a:ext cx="5976937" cy="6771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4. Objectius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graphicFrame>
        <p:nvGraphicFramePr>
          <p:cNvPr id="342" name="Google Shape;342;p46"/>
          <p:cNvGraphicFramePr/>
          <p:nvPr/>
        </p:nvGraphicFramePr>
        <p:xfrm>
          <a:off x="260648" y="4304928"/>
          <a:ext cx="3000000" cy="3000000"/>
        </p:xfrm>
        <a:graphic>
          <a:graphicData uri="http://schemas.openxmlformats.org/drawingml/2006/table">
            <a:tbl>
              <a:tblPr firstRow="1" bandRow="1">
                <a:noFill/>
                <a:tableStyleId>{C987B8C2-FA18-455B-B272-F4B4B68E8EEF}</a:tableStyleId>
              </a:tblPr>
              <a:tblGrid>
                <a:gridCol w="6453325"/>
              </a:tblGrid>
              <a:tr h="410325">
                <a:tc>
                  <a:txBody>
                    <a:bodyPr/>
                    <a:lstStyle/>
                    <a:p>
                      <a:pPr marL="0" marR="0" lvl="0" indent="0" algn="ctr" rtl="0">
                        <a:lnSpc>
                          <a:spcPct val="100000"/>
                        </a:lnSpc>
                        <a:spcBef>
                          <a:spcPts val="0"/>
                        </a:spcBef>
                        <a:spcAft>
                          <a:spcPts val="0"/>
                        </a:spcAft>
                        <a:buClr>
                          <a:schemeClr val="dk1"/>
                        </a:buClr>
                        <a:buSzPts val="400"/>
                        <a:buFont typeface="Arial"/>
                        <a:buNone/>
                      </a:pPr>
                      <a:r>
                        <a:rPr lang="es-ES" sz="1600" u="none" strike="noStrike" cap="none">
                          <a:solidFill>
                            <a:schemeClr val="dk1"/>
                          </a:solidFill>
                        </a:rPr>
                        <a:t>Objectius generals de la franja del migdia</a:t>
                      </a:r>
                      <a:endParaRPr sz="1400" u="none" strike="noStrike" cap="none"/>
                    </a:p>
                  </a:txBody>
                  <a:tcPr marL="91450" marR="91450" marT="45725" marB="45725">
                    <a:lnL w="12700" cap="flat" cmpd="sng">
                      <a:solidFill>
                        <a:srgbClr val="F4B081"/>
                      </a:solidFill>
                      <a:prstDash val="solid"/>
                      <a:round/>
                      <a:headEnd type="none" w="sm" len="sm"/>
                      <a:tailEnd type="none" w="sm" len="sm"/>
                    </a:lnL>
                    <a:lnR w="12700" cap="flat" cmpd="sng">
                      <a:solidFill>
                        <a:srgbClr val="F4B081"/>
                      </a:solidFill>
                      <a:prstDash val="solid"/>
                      <a:round/>
                      <a:headEnd type="none" w="sm" len="sm"/>
                      <a:tailEnd type="none" w="sm" len="sm"/>
                    </a:lnR>
                    <a:lnT w="12700" cap="flat" cmpd="sng">
                      <a:solidFill>
                        <a:srgbClr val="F4B081"/>
                      </a:solidFill>
                      <a:prstDash val="solid"/>
                      <a:round/>
                      <a:headEnd type="none" w="sm" len="sm"/>
                      <a:tailEnd type="none" w="sm" len="sm"/>
                    </a:lnT>
                    <a:lnB w="12700" cap="flat" cmpd="sng">
                      <a:solidFill>
                        <a:srgbClr val="F4B081"/>
                      </a:solidFill>
                      <a:prstDash val="solid"/>
                      <a:round/>
                      <a:headEnd type="none" w="sm" len="sm"/>
                      <a:tailEnd type="none" w="sm" len="sm"/>
                    </a:lnB>
                    <a:solidFill>
                      <a:srgbClr val="F7CAAC"/>
                    </a:solidFill>
                  </a:tcPr>
                </a:tc>
              </a:tr>
              <a:tr h="237725">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 Educar en el temps del lleure</a:t>
                      </a:r>
                      <a:endParaRPr sz="1400" u="none" strike="noStrike" cap="none"/>
                    </a:p>
                  </a:txBody>
                  <a:tcPr marL="91450" marR="91450" marT="45725" marB="45725">
                    <a:lnL w="12700" cap="flat" cmpd="sng">
                      <a:solidFill>
                        <a:srgbClr val="F4B081"/>
                      </a:solidFill>
                      <a:prstDash val="solid"/>
                      <a:round/>
                      <a:headEnd type="none" w="sm" len="sm"/>
                      <a:tailEnd type="none" w="sm" len="sm"/>
                    </a:lnL>
                    <a:lnR w="12700" cap="flat" cmpd="sng">
                      <a:solidFill>
                        <a:srgbClr val="F4B081"/>
                      </a:solidFill>
                      <a:prstDash val="solid"/>
                      <a:round/>
                      <a:headEnd type="none" w="sm" len="sm"/>
                      <a:tailEnd type="none" w="sm" len="sm"/>
                    </a:lnR>
                    <a:lnT w="12700" cap="flat" cmpd="sng">
                      <a:solidFill>
                        <a:srgbClr val="F4B081"/>
                      </a:solidFill>
                      <a:prstDash val="solid"/>
                      <a:round/>
                      <a:headEnd type="none" w="sm" len="sm"/>
                      <a:tailEnd type="none" w="sm" len="sm"/>
                    </a:lnT>
                    <a:lnB w="12700" cap="flat" cmpd="sng">
                      <a:solidFill>
                        <a:srgbClr val="F4B081"/>
                      </a:solidFill>
                      <a:prstDash val="solid"/>
                      <a:round/>
                      <a:headEnd type="none" w="sm" len="sm"/>
                      <a:tailEnd type="none" w="sm" len="sm"/>
                    </a:lnB>
                    <a:solidFill>
                      <a:schemeClr val="lt1"/>
                    </a:solidFill>
                  </a:tcPr>
                </a:tc>
              </a:tr>
              <a:tr h="237725">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Aconseguir el desenvolupament integral dels alumnes</a:t>
                      </a:r>
                      <a:endParaRPr sz="1400" u="none" strike="noStrike" cap="none"/>
                    </a:p>
                  </a:txBody>
                  <a:tcPr marL="91450" marR="91450" marT="45725" marB="45725">
                    <a:lnL w="12700" cap="flat" cmpd="sng">
                      <a:solidFill>
                        <a:srgbClr val="F4B081"/>
                      </a:solidFill>
                      <a:prstDash val="solid"/>
                      <a:round/>
                      <a:headEnd type="none" w="sm" len="sm"/>
                      <a:tailEnd type="none" w="sm" len="sm"/>
                    </a:lnL>
                    <a:lnR w="12700" cap="flat" cmpd="sng">
                      <a:solidFill>
                        <a:srgbClr val="F4B081"/>
                      </a:solidFill>
                      <a:prstDash val="solid"/>
                      <a:round/>
                      <a:headEnd type="none" w="sm" len="sm"/>
                      <a:tailEnd type="none" w="sm" len="sm"/>
                    </a:lnR>
                    <a:lnT w="12700" cap="flat" cmpd="sng">
                      <a:solidFill>
                        <a:srgbClr val="F4B081"/>
                      </a:solidFill>
                      <a:prstDash val="solid"/>
                      <a:round/>
                      <a:headEnd type="none" w="sm" len="sm"/>
                      <a:tailEnd type="none" w="sm" len="sm"/>
                    </a:lnT>
                    <a:lnB w="12700" cap="flat" cmpd="sng">
                      <a:solidFill>
                        <a:srgbClr val="F4B081"/>
                      </a:solidFill>
                      <a:prstDash val="solid"/>
                      <a:round/>
                      <a:headEnd type="none" w="sm" len="sm"/>
                      <a:tailEnd type="none" w="sm" len="sm"/>
                    </a:lnB>
                    <a:solidFill>
                      <a:srgbClr val="FBE4D4"/>
                    </a:solidFill>
                  </a:tcPr>
                </a:tc>
              </a:tr>
              <a:tr h="237725">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Recolzar la tasca educativa que realitza l’escola i la família, oferint a l’alumnat un espai de menjador agradable mitjançant activitats lúdiques i educatives a l’hora.</a:t>
                      </a:r>
                      <a:endParaRPr sz="1400" u="none" strike="noStrike" cap="none"/>
                    </a:p>
                  </a:txBody>
                  <a:tcPr marL="91450" marR="91450" marT="45725" marB="45725">
                    <a:lnL w="12700" cap="flat" cmpd="sng">
                      <a:solidFill>
                        <a:srgbClr val="F4B081"/>
                      </a:solidFill>
                      <a:prstDash val="solid"/>
                      <a:round/>
                      <a:headEnd type="none" w="sm" len="sm"/>
                      <a:tailEnd type="none" w="sm" len="sm"/>
                    </a:lnL>
                    <a:lnR w="12700" cap="flat" cmpd="sng">
                      <a:solidFill>
                        <a:srgbClr val="F4B081"/>
                      </a:solidFill>
                      <a:prstDash val="solid"/>
                      <a:round/>
                      <a:headEnd type="none" w="sm" len="sm"/>
                      <a:tailEnd type="none" w="sm" len="sm"/>
                    </a:lnR>
                    <a:lnT w="12700" cap="flat" cmpd="sng">
                      <a:solidFill>
                        <a:srgbClr val="F4B081"/>
                      </a:solidFill>
                      <a:prstDash val="solid"/>
                      <a:round/>
                      <a:headEnd type="none" w="sm" len="sm"/>
                      <a:tailEnd type="none" w="sm" len="sm"/>
                    </a:lnT>
                    <a:lnB w="12700" cap="flat" cmpd="sng">
                      <a:solidFill>
                        <a:srgbClr val="F4B081"/>
                      </a:solidFill>
                      <a:prstDash val="solid"/>
                      <a:round/>
                      <a:headEnd type="none" w="sm" len="sm"/>
                      <a:tailEnd type="none" w="sm" len="sm"/>
                    </a:lnB>
                    <a:solidFill>
                      <a:schemeClr val="lt1"/>
                    </a:solidFill>
                  </a:tcPr>
                </a:tc>
              </a:tr>
              <a:tr h="237725">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Cultivar el gust per una correcta alimentació  per un creixement saludable a nivell físic i    emocional</a:t>
                      </a:r>
                      <a:endParaRPr sz="1400" u="none" strike="noStrike" cap="none"/>
                    </a:p>
                  </a:txBody>
                  <a:tcPr marL="91450" marR="91450" marT="45725" marB="45725">
                    <a:lnL w="12700" cap="flat" cmpd="sng">
                      <a:solidFill>
                        <a:srgbClr val="F4B081"/>
                      </a:solidFill>
                      <a:prstDash val="solid"/>
                      <a:round/>
                      <a:headEnd type="none" w="sm" len="sm"/>
                      <a:tailEnd type="none" w="sm" len="sm"/>
                    </a:lnL>
                    <a:lnR w="12700" cap="flat" cmpd="sng">
                      <a:solidFill>
                        <a:srgbClr val="F4B081"/>
                      </a:solidFill>
                      <a:prstDash val="solid"/>
                      <a:round/>
                      <a:headEnd type="none" w="sm" len="sm"/>
                      <a:tailEnd type="none" w="sm" len="sm"/>
                    </a:lnR>
                    <a:lnT w="12700" cap="flat" cmpd="sng">
                      <a:solidFill>
                        <a:srgbClr val="F4B081"/>
                      </a:solidFill>
                      <a:prstDash val="solid"/>
                      <a:round/>
                      <a:headEnd type="none" w="sm" len="sm"/>
                      <a:tailEnd type="none" w="sm" len="sm"/>
                    </a:lnT>
                    <a:lnB w="12700" cap="flat" cmpd="sng">
                      <a:solidFill>
                        <a:srgbClr val="F4B081"/>
                      </a:solidFill>
                      <a:prstDash val="solid"/>
                      <a:round/>
                      <a:headEnd type="none" w="sm" len="sm"/>
                      <a:tailEnd type="none" w="sm" len="sm"/>
                    </a:lnB>
                    <a:solidFill>
                      <a:srgbClr val="FBE4D4"/>
                    </a:solidFill>
                  </a:tcPr>
                </a:tc>
              </a:tr>
              <a:tr h="237725">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Fomentar valors i actituds vinculades amb la tolerància, el respecte, la  pau i la cooperació</a:t>
                      </a:r>
                      <a:endParaRPr sz="1400" u="none" strike="noStrike" cap="none"/>
                    </a:p>
                  </a:txBody>
                  <a:tcPr marL="91450" marR="91450" marT="45725" marB="45725">
                    <a:lnL w="12700" cap="flat" cmpd="sng">
                      <a:solidFill>
                        <a:srgbClr val="F4B081"/>
                      </a:solidFill>
                      <a:prstDash val="solid"/>
                      <a:round/>
                      <a:headEnd type="none" w="sm" len="sm"/>
                      <a:tailEnd type="none" w="sm" len="sm"/>
                    </a:lnL>
                    <a:lnR w="12700" cap="flat" cmpd="sng">
                      <a:solidFill>
                        <a:srgbClr val="F4B081"/>
                      </a:solidFill>
                      <a:prstDash val="solid"/>
                      <a:round/>
                      <a:headEnd type="none" w="sm" len="sm"/>
                      <a:tailEnd type="none" w="sm" len="sm"/>
                    </a:lnR>
                    <a:lnT w="12700" cap="flat" cmpd="sng">
                      <a:solidFill>
                        <a:srgbClr val="F4B081"/>
                      </a:solidFill>
                      <a:prstDash val="solid"/>
                      <a:round/>
                      <a:headEnd type="none" w="sm" len="sm"/>
                      <a:tailEnd type="none" w="sm" len="sm"/>
                    </a:lnT>
                    <a:lnB w="12700" cap="flat" cmpd="sng">
                      <a:solidFill>
                        <a:srgbClr val="F4B081"/>
                      </a:solidFill>
                      <a:prstDash val="solid"/>
                      <a:round/>
                      <a:headEnd type="none" w="sm" len="sm"/>
                      <a:tailEnd type="none" w="sm" len="sm"/>
                    </a:lnB>
                    <a:solidFill>
                      <a:schemeClr val="lt1"/>
                    </a:solidFill>
                  </a:tcPr>
                </a:tc>
              </a:tr>
              <a:tr h="237725">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Desenvolupar un esperit crític i constructiu</a:t>
                      </a:r>
                      <a:endParaRPr sz="1400" u="none" strike="noStrike" cap="none"/>
                    </a:p>
                    <a:p>
                      <a:pPr marL="0" marR="0" lvl="0" indent="0" algn="l" rtl="0">
                        <a:lnSpc>
                          <a:spcPct val="100000"/>
                        </a:lnSpc>
                        <a:spcBef>
                          <a:spcPts val="0"/>
                        </a:spcBef>
                        <a:spcAft>
                          <a:spcPts val="0"/>
                        </a:spcAft>
                        <a:buClr>
                          <a:schemeClr val="dk1"/>
                        </a:buClr>
                        <a:buSzPts val="300"/>
                        <a:buFont typeface="Arial"/>
                        <a:buNone/>
                      </a:pPr>
                      <a:endParaRPr sz="1200" u="none" strike="noStrike" cap="none"/>
                    </a:p>
                  </a:txBody>
                  <a:tcPr marL="91450" marR="91450" marT="45725" marB="45725">
                    <a:lnL w="12700" cap="flat" cmpd="sng">
                      <a:solidFill>
                        <a:srgbClr val="F4B081"/>
                      </a:solidFill>
                      <a:prstDash val="solid"/>
                      <a:round/>
                      <a:headEnd type="none" w="sm" len="sm"/>
                      <a:tailEnd type="none" w="sm" len="sm"/>
                    </a:lnL>
                    <a:lnR w="12700" cap="flat" cmpd="sng">
                      <a:solidFill>
                        <a:srgbClr val="F4B081"/>
                      </a:solidFill>
                      <a:prstDash val="solid"/>
                      <a:round/>
                      <a:headEnd type="none" w="sm" len="sm"/>
                      <a:tailEnd type="none" w="sm" len="sm"/>
                    </a:lnR>
                    <a:lnT w="12700" cap="flat" cmpd="sng">
                      <a:solidFill>
                        <a:srgbClr val="F4B081"/>
                      </a:solidFill>
                      <a:prstDash val="solid"/>
                      <a:round/>
                      <a:headEnd type="none" w="sm" len="sm"/>
                      <a:tailEnd type="none" w="sm" len="sm"/>
                    </a:lnT>
                    <a:lnB w="12700" cap="flat" cmpd="sng">
                      <a:solidFill>
                        <a:srgbClr val="F4B081"/>
                      </a:solidFill>
                      <a:prstDash val="solid"/>
                      <a:round/>
                      <a:headEnd type="none" w="sm" len="sm"/>
                      <a:tailEnd type="none" w="sm" len="sm"/>
                    </a:lnB>
                    <a:solidFill>
                      <a:srgbClr val="FBE4D4"/>
                    </a:solidFill>
                  </a:tcPr>
                </a:tc>
              </a:tr>
            </a:tbl>
          </a:graphicData>
        </a:graphic>
      </p:graphicFrame>
      <p:pic>
        <p:nvPicPr>
          <p:cNvPr id="343" name="Google Shape;343;p46"/>
          <p:cNvPicPr preferRelativeResize="0"/>
          <p:nvPr/>
        </p:nvPicPr>
        <p:blipFill rotWithShape="1">
          <a:blip r:embed="rId3">
            <a:alphaModFix/>
          </a:blip>
          <a:srcRect r="2110"/>
          <a:stretch/>
        </p:blipFill>
        <p:spPr>
          <a:xfrm>
            <a:off x="476672" y="1640632"/>
            <a:ext cx="5258378" cy="1532822"/>
          </a:xfrm>
          <a:prstGeom prst="rect">
            <a:avLst/>
          </a:prstGeom>
          <a:solidFill>
            <a:srgbClr val="E60050"/>
          </a:solidFill>
          <a:ln w="9525" cap="flat" cmpd="sng">
            <a:solidFill>
              <a:schemeClr val="lt1"/>
            </a:solidFill>
            <a:prstDash val="solid"/>
            <a:miter lim="800000"/>
            <a:headEnd type="none" w="sm" len="sm"/>
            <a:tailEnd type="none" w="sm" len="sm"/>
          </a:ln>
        </p:spPr>
      </p:pic>
      <p:sp>
        <p:nvSpPr>
          <p:cNvPr id="344" name="Google Shape;344;p46"/>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21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7"/>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22</a:t>
            </a:fld>
            <a:endParaRPr sz="1200" b="0" i="0" u="none" strike="noStrike" cap="none">
              <a:solidFill>
                <a:srgbClr val="888888"/>
              </a:solidFill>
              <a:latin typeface="Calibri"/>
              <a:ea typeface="Calibri"/>
              <a:cs typeface="Calibri"/>
              <a:sym typeface="Calibri"/>
            </a:endParaRPr>
          </a:p>
        </p:txBody>
      </p:sp>
      <p:graphicFrame>
        <p:nvGraphicFramePr>
          <p:cNvPr id="350" name="Google Shape;350;p47"/>
          <p:cNvGraphicFramePr/>
          <p:nvPr/>
        </p:nvGraphicFramePr>
        <p:xfrm>
          <a:off x="260648" y="2000672"/>
          <a:ext cx="3000000" cy="3000000"/>
        </p:xfrm>
        <a:graphic>
          <a:graphicData uri="http://schemas.openxmlformats.org/drawingml/2006/table">
            <a:tbl>
              <a:tblPr firstRow="1" bandRow="1">
                <a:noFill/>
                <a:tableStyleId>{C987B8C2-FA18-455B-B272-F4B4B68E8EEF}</a:tableStyleId>
              </a:tblPr>
              <a:tblGrid>
                <a:gridCol w="6264700"/>
              </a:tblGrid>
              <a:tr h="370850">
                <a:tc>
                  <a:txBody>
                    <a:bodyPr/>
                    <a:lstStyle/>
                    <a:p>
                      <a:pPr marL="0" marR="0" lvl="0" indent="0" algn="l" rtl="0">
                        <a:lnSpc>
                          <a:spcPct val="100000"/>
                        </a:lnSpc>
                        <a:spcBef>
                          <a:spcPts val="0"/>
                        </a:spcBef>
                        <a:spcAft>
                          <a:spcPts val="0"/>
                        </a:spcAft>
                        <a:buClr>
                          <a:schemeClr val="dk1"/>
                        </a:buClr>
                        <a:buSzPts val="400"/>
                        <a:buFont typeface="Arial"/>
                        <a:buNone/>
                      </a:pPr>
                      <a:r>
                        <a:rPr lang="es-ES" sz="1600" u="none" strike="noStrike" cap="none">
                          <a:solidFill>
                            <a:schemeClr val="dk1"/>
                          </a:solidFill>
                        </a:rPr>
                        <a:t>Habilitats alimentàries i higièniques</a:t>
                      </a:r>
                      <a:endParaRPr sz="1400" u="none" strike="noStrike" cap="none"/>
                    </a:p>
                  </a:txBody>
                  <a:tcPr marL="91450" marR="91450" marT="45725" marB="45725">
                    <a:solidFill>
                      <a:srgbClr val="C4E0B2"/>
                    </a:solidFill>
                  </a:tcPr>
                </a:tc>
              </a:tr>
              <a:tr h="421250">
                <a:tc>
                  <a:txBody>
                    <a:bodyPr/>
                    <a:lstStyle/>
                    <a:p>
                      <a:pPr marL="628650" marR="0" lvl="1" indent="-171450" algn="l" rtl="0">
                        <a:lnSpc>
                          <a:spcPct val="100000"/>
                        </a:lnSpc>
                        <a:spcBef>
                          <a:spcPts val="0"/>
                        </a:spcBef>
                        <a:spcAft>
                          <a:spcPts val="0"/>
                        </a:spcAft>
                        <a:buClr>
                          <a:schemeClr val="dk1"/>
                        </a:buClr>
                        <a:buSzPts val="300"/>
                        <a:buFont typeface="Courier New"/>
                        <a:buNone/>
                      </a:pPr>
                      <a:r>
                        <a:rPr lang="es-ES" sz="1200" u="none" strike="noStrike" cap="none"/>
                        <a:t>Adquirir hàbits i habilitats de: </a:t>
                      </a:r>
                      <a:endParaRPr sz="1400" u="none" strike="noStrike" cap="none"/>
                    </a:p>
                    <a:p>
                      <a:pPr marL="628650" marR="0" lvl="1" indent="-171450" algn="just" rtl="0">
                        <a:lnSpc>
                          <a:spcPct val="100000"/>
                        </a:lnSpc>
                        <a:spcBef>
                          <a:spcPts val="0"/>
                        </a:spcBef>
                        <a:spcAft>
                          <a:spcPts val="0"/>
                        </a:spcAft>
                        <a:buClr>
                          <a:schemeClr val="dk1"/>
                        </a:buClr>
                        <a:buSzPts val="1200"/>
                        <a:buFont typeface="Courier New"/>
                        <a:buChar char="o"/>
                      </a:pPr>
                      <a:r>
                        <a:rPr lang="es-ES" sz="1200" u="none" strike="noStrike" cap="none"/>
                        <a:t>Alimentació sana i equilibrada.</a:t>
                      </a:r>
                      <a:endParaRPr sz="1400" u="none" strike="noStrike" cap="none"/>
                    </a:p>
                    <a:p>
                      <a:pPr marL="628650" marR="0" lvl="1" indent="-171450" algn="just" rtl="0">
                        <a:lnSpc>
                          <a:spcPct val="100000"/>
                        </a:lnSpc>
                        <a:spcBef>
                          <a:spcPts val="0"/>
                        </a:spcBef>
                        <a:spcAft>
                          <a:spcPts val="0"/>
                        </a:spcAft>
                        <a:buClr>
                          <a:schemeClr val="dk1"/>
                        </a:buClr>
                        <a:buSzPts val="1200"/>
                        <a:buFont typeface="Courier New"/>
                        <a:buChar char="o"/>
                      </a:pPr>
                      <a:r>
                        <a:rPr lang="es-ES" sz="1200" u="none" strike="noStrike" cap="none"/>
                        <a:t>Comportament social a taula.</a:t>
                      </a:r>
                      <a:endParaRPr sz="1400" u="none" strike="noStrike" cap="none"/>
                    </a:p>
                    <a:p>
                      <a:pPr marL="628650" marR="0" lvl="1" indent="-171450" algn="just" rtl="0">
                        <a:lnSpc>
                          <a:spcPct val="100000"/>
                        </a:lnSpc>
                        <a:spcBef>
                          <a:spcPts val="0"/>
                        </a:spcBef>
                        <a:spcAft>
                          <a:spcPts val="0"/>
                        </a:spcAft>
                        <a:buClr>
                          <a:schemeClr val="dk1"/>
                        </a:buClr>
                        <a:buSzPts val="1200"/>
                        <a:buFont typeface="Courier New"/>
                        <a:buChar char="o"/>
                      </a:pPr>
                      <a:r>
                        <a:rPr lang="es-ES" sz="1200" u="none" strike="noStrike" cap="none"/>
                        <a:t>Autonomia personal en l’alimentació, higiene i ordre.</a:t>
                      </a:r>
                      <a:endParaRPr sz="1400" u="none" strike="noStrike" cap="none"/>
                    </a:p>
                  </a:txBody>
                  <a:tcPr marL="91450" marR="91450" marT="45725" marB="45725"/>
                </a:tc>
              </a:tr>
              <a:tr h="495525">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 Proporcionar als comensals un menú equilibrat i de qualitat, tant des del punt de vista de la nutrició com dels criteris higiènics, sensorials i educatius. </a:t>
                      </a:r>
                      <a:endParaRPr sz="1400" u="none" strike="noStrike" cap="none"/>
                    </a:p>
                  </a:txBody>
                  <a:tcPr marL="91450" marR="91450" marT="45725" marB="45725">
                    <a:solidFill>
                      <a:srgbClr val="E1EFD8"/>
                    </a:solidFill>
                  </a:tcPr>
                </a:tc>
              </a:tr>
              <a:tr h="288025">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Ajudar al nen/a a mantenir una actitud positiva vers el tast de nous aliments</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 Valorar l’acte de menjar com una situació de plaer per mitjà de la qual podem descobrir sensacions i gustos nous i establir relacions socials</a:t>
                      </a:r>
                      <a:endParaRPr sz="1400" u="none" strike="noStrike" cap="none"/>
                    </a:p>
                  </a:txBody>
                  <a:tcPr marL="91450" marR="91450" marT="45725" marB="45725">
                    <a:solidFill>
                      <a:srgbClr val="E1EFD8"/>
                    </a:solidFill>
                  </a:tcPr>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 Respectar i valorar les diferents pautes de comportament i alimentació de les diferents cultures que hi pugui haver en el centre</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 Conèixer les qualitats d’una alimentació correcta, evitant els errors  i els mites relacionats  amb la l’alimentació</a:t>
                      </a:r>
                      <a:endParaRPr sz="1400" u="none" strike="noStrike" cap="none"/>
                    </a:p>
                  </a:txBody>
                  <a:tcPr marL="91450" marR="91450" marT="45725" marB="45725">
                    <a:solidFill>
                      <a:srgbClr val="E1EFD8"/>
                    </a:solidFill>
                  </a:tcPr>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Descobrir les diferents possibilitats de combinació i presentació que tenen els aliments a la nostra cultura i en altres de l’entorn</a:t>
                      </a:r>
                      <a:endParaRPr sz="1400" u="none" strike="noStrike" cap="none"/>
                    </a:p>
                  </a:txBody>
                  <a:tcPr marL="91450" marR="91450" marT="45725" marB="45725"/>
                </a:tc>
              </a:tr>
              <a:tr h="4754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Adquirir hàbits d’higiene personal i col·lectius vinculats a l’espai del menjador: rentar-se les mans, utilitzar els coberts, etc.</a:t>
                      </a:r>
                      <a:endParaRPr sz="1400" u="none" strike="noStrike" cap="none"/>
                    </a:p>
                  </a:txBody>
                  <a:tcPr marL="91450" marR="91450" marT="45725" marB="45725">
                    <a:solidFill>
                      <a:srgbClr val="E1EFD8"/>
                    </a:solidFill>
                  </a:tcPr>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Aprendre el nom dels diferents  aliments, el seu valor nutritiu bàsic i les diferents formes de cuinar.</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Comprendre el concepte de mesura en el menjar i que comencin a relacionar alimentació i salut.</a:t>
                      </a:r>
                      <a:endParaRPr sz="1400" u="none" strike="noStrike" cap="none"/>
                    </a:p>
                  </a:txBody>
                  <a:tcPr marL="91450" marR="91450" marT="45725" marB="45725">
                    <a:solidFill>
                      <a:srgbClr val="E1EFD8"/>
                    </a:solidFill>
                  </a:tcPr>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Identificar diferents aliments, desconeguts o poc habituals, per superar manies i prejudicis</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Menjar els plats seguint l’ordre correcte.</a:t>
                      </a:r>
                      <a:endParaRPr sz="1400" u="none" strike="noStrike" cap="none"/>
                    </a:p>
                  </a:txBody>
                  <a:tcPr marL="91450" marR="91450" marT="45725" marB="45725">
                    <a:solidFill>
                      <a:srgbClr val="E1EFD8"/>
                    </a:solidFill>
                  </a:tcPr>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Menjar de manera tranquil·la i mastegar a poc a poc mantenint un ritme pausat però constant. </a:t>
                      </a:r>
                      <a:endParaRPr sz="1400" u="none" strike="noStrike" cap="none"/>
                    </a:p>
                  </a:txBody>
                  <a:tcPr marL="91450" marR="91450" marT="45725" marB="45725">
                    <a:solidFill>
                      <a:schemeClr val="lt1"/>
                    </a:solidFill>
                  </a:tcPr>
                </a:tc>
              </a:tr>
            </a:tbl>
          </a:graphicData>
        </a:graphic>
      </p:graphicFrame>
      <p:sp>
        <p:nvSpPr>
          <p:cNvPr id="351" name="Google Shape;351;p47"/>
          <p:cNvSpPr txBox="1"/>
          <p:nvPr/>
        </p:nvSpPr>
        <p:spPr>
          <a:xfrm>
            <a:off x="260648" y="1280592"/>
            <a:ext cx="6597352"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4.1. Objectius específics: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8"/>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23</a:t>
            </a:fld>
            <a:endParaRPr sz="1200" b="0" i="0" u="none" strike="noStrike" cap="none">
              <a:solidFill>
                <a:srgbClr val="888888"/>
              </a:solidFill>
              <a:latin typeface="Calibri"/>
              <a:ea typeface="Calibri"/>
              <a:cs typeface="Calibri"/>
              <a:sym typeface="Calibri"/>
            </a:endParaRPr>
          </a:p>
        </p:txBody>
      </p:sp>
      <p:graphicFrame>
        <p:nvGraphicFramePr>
          <p:cNvPr id="357" name="Google Shape;357;p48"/>
          <p:cNvGraphicFramePr/>
          <p:nvPr/>
        </p:nvGraphicFramePr>
        <p:xfrm>
          <a:off x="188640" y="1280592"/>
          <a:ext cx="3000000" cy="3000000"/>
        </p:xfrm>
        <a:graphic>
          <a:graphicData uri="http://schemas.openxmlformats.org/drawingml/2006/table">
            <a:tbl>
              <a:tblPr firstRow="1" bandRow="1">
                <a:noFill/>
                <a:tableStyleId>{C987B8C2-FA18-455B-B272-F4B4B68E8EEF}</a:tableStyleId>
              </a:tblPr>
              <a:tblGrid>
                <a:gridCol w="6264700"/>
              </a:tblGrid>
              <a:tr h="370850">
                <a:tc>
                  <a:txBody>
                    <a:bodyPr/>
                    <a:lstStyle/>
                    <a:p>
                      <a:pPr marL="0" marR="0" lvl="0" indent="0" algn="l" rtl="0">
                        <a:lnSpc>
                          <a:spcPct val="100000"/>
                        </a:lnSpc>
                        <a:spcBef>
                          <a:spcPts val="0"/>
                        </a:spcBef>
                        <a:spcAft>
                          <a:spcPts val="0"/>
                        </a:spcAft>
                        <a:buClr>
                          <a:schemeClr val="dk1"/>
                        </a:buClr>
                        <a:buSzPts val="400"/>
                        <a:buFont typeface="Arial"/>
                        <a:buNone/>
                      </a:pPr>
                      <a:r>
                        <a:rPr lang="es-ES" sz="1600" u="none" strike="noStrike" cap="none">
                          <a:solidFill>
                            <a:schemeClr val="dk1"/>
                          </a:solidFill>
                        </a:rPr>
                        <a:t>Habilitats socials i comunicatives</a:t>
                      </a:r>
                      <a:endParaRPr sz="1400" u="none" strike="noStrike" cap="none"/>
                    </a:p>
                  </a:txBody>
                  <a:tcPr marL="91450" marR="91450" marT="45725" marB="45725">
                    <a:solidFill>
                      <a:srgbClr val="99FF99"/>
                    </a:solidFill>
                  </a:tcPr>
                </a:tc>
              </a:tr>
              <a:tr h="3492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Iniciar-se en les normes de l’hora de menjar: higiene, postura</a:t>
                      </a:r>
                      <a:endParaRPr sz="1400" u="none" strike="noStrike" cap="none"/>
                    </a:p>
                  </a:txBody>
                  <a:tcPr marL="91450" marR="91450" marT="45725" marB="45725"/>
                </a:tc>
              </a:tr>
              <a:tr h="3492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Reforçar els hàbits, valors i normes necessaris per una bona convivència en el menjador</a:t>
                      </a:r>
                      <a:endParaRPr sz="1400" u="none" strike="noStrike" cap="none"/>
                    </a:p>
                  </a:txBody>
                  <a:tcPr marL="91450" marR="91450" marT="45725" marB="45725"/>
                </a:tc>
              </a:tr>
              <a:tr h="3600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Ajudar en el desenvolupament de les àrees: social, psicomotriu i afectiva dels alumnes</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Fomentar la costum de recollir tot el que s’ha utilitzat i desendreçat desprès de cada activitat</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t>Ajudar en l’adquisició d’uns comportaments que li permetin seguir tot el procés de socialització dins i fora de l’escola.</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Millorar l’autonomia i seguretat del nen/a per afavorir una imatge positiva de si mateix i dels altres.</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Reforçar el tracte social: salutacions, donar les gràcies etc</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Aprendre a ser tolerants amb persones d’altres ètnies, religions, cultures</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Saber la funció i la col·locació dels elements bàsics que composen la taula i l’acte de menjar (parar taula )</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Utilitzar els estris de manera adequada (vigilar com s’agafen els coberts i com s’utilitza el  ganivet)</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Seure amb la postura correcta, així com mantenir-la a l’hora de menjar (cos recte, colzes fora de la taula, etc..)</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Saber compartir el material comú</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Desenvolupar actituds de respecte envers els altres, les instal·lacions i els materials</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latin typeface="Arial"/>
                          <a:ea typeface="Arial"/>
                          <a:cs typeface="Arial"/>
                          <a:sym typeface="Arial"/>
                        </a:rPr>
                        <a:t>Habituar-se a jugar al pati o en els espais destinats respectant les normes i les instal·lacions.  </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solidFill>
                            <a:schemeClr val="dk1"/>
                          </a:solidFill>
                          <a:latin typeface="Arial"/>
                          <a:ea typeface="Arial"/>
                          <a:cs typeface="Arial"/>
                          <a:sym typeface="Arial"/>
                        </a:rPr>
                        <a:t>Adquirir la capacitat d’espera mentre la monitora atén a altres infants o realitza altres  tasques. </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solidFill>
                            <a:schemeClr val="dk1"/>
                          </a:solidFill>
                          <a:latin typeface="Arial"/>
                          <a:ea typeface="Arial"/>
                          <a:cs typeface="Arial"/>
                          <a:sym typeface="Arial"/>
                        </a:rPr>
                        <a:t>Respectar el torn de paraula.</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200"/>
                        <a:buFont typeface="Arial"/>
                        <a:buChar char="•"/>
                      </a:pPr>
                      <a:r>
                        <a:rPr lang="es-ES" sz="1200" u="none" strike="noStrike" cap="none">
                          <a:solidFill>
                            <a:schemeClr val="dk1"/>
                          </a:solidFill>
                          <a:latin typeface="Arial"/>
                          <a:ea typeface="Arial"/>
                          <a:cs typeface="Arial"/>
                          <a:sym typeface="Arial"/>
                        </a:rPr>
                        <a:t>Iniciar-se en la tria selectiva de les escombraries.</a:t>
                      </a:r>
                      <a:endParaRPr sz="1400" u="none" strike="noStrike" cap="none"/>
                    </a:p>
                  </a:txBody>
                  <a:tcPr marL="91450" marR="91450" marT="45725" marB="457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9"/>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24</a:t>
            </a:fld>
            <a:endParaRPr sz="1200" b="0" i="0" u="none" strike="noStrike" cap="none">
              <a:solidFill>
                <a:srgbClr val="888888"/>
              </a:solidFill>
              <a:latin typeface="Calibri"/>
              <a:ea typeface="Calibri"/>
              <a:cs typeface="Calibri"/>
              <a:sym typeface="Calibri"/>
            </a:endParaRPr>
          </a:p>
        </p:txBody>
      </p:sp>
      <p:sp>
        <p:nvSpPr>
          <p:cNvPr id="363" name="Google Shape;363;p49"/>
          <p:cNvSpPr txBox="1"/>
          <p:nvPr/>
        </p:nvSpPr>
        <p:spPr>
          <a:xfrm>
            <a:off x="188640" y="1208584"/>
            <a:ext cx="597693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5. Pautes d’intervenció</a:t>
            </a:r>
            <a:endParaRPr sz="1400" b="0" i="0" u="none" strike="noStrike" cap="none">
              <a:solidFill>
                <a:srgbClr val="000000"/>
              </a:solidFill>
              <a:latin typeface="Arial"/>
              <a:ea typeface="Arial"/>
              <a:cs typeface="Arial"/>
              <a:sym typeface="Arial"/>
            </a:endParaRPr>
          </a:p>
        </p:txBody>
      </p:sp>
      <p:sp>
        <p:nvSpPr>
          <p:cNvPr id="364" name="Google Shape;364;p49"/>
          <p:cNvSpPr txBox="1"/>
          <p:nvPr/>
        </p:nvSpPr>
        <p:spPr>
          <a:xfrm>
            <a:off x="469900" y="1763713"/>
            <a:ext cx="6094413" cy="60939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sistema de treball es basa en un dossier d’intervenció que l’empresa lliura a l’equip de monitors/es. Els punts principals sobre el qual versa el document són: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PLANTEJAMENT DE L’ACTIVITAT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s-ES" sz="1200" b="0" i="0" u="none" strike="noStrike" cap="none">
                <a:solidFill>
                  <a:schemeClr val="dk1"/>
                </a:solidFill>
                <a:latin typeface="Arial"/>
                <a:ea typeface="Arial"/>
                <a:cs typeface="Arial"/>
                <a:sym typeface="Arial"/>
              </a:rPr>
              <a:t> Inici de l’activitat.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s-ES" sz="1200" b="0" i="0" u="none" strike="noStrike" cap="none">
                <a:solidFill>
                  <a:schemeClr val="dk1"/>
                </a:solidFill>
                <a:latin typeface="Arial"/>
                <a:ea typeface="Arial"/>
                <a:cs typeface="Arial"/>
                <a:sym typeface="Arial"/>
              </a:rPr>
              <a:t> Calendari del curs.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ESPAIS DE MIGDIA I EL TEMPS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L’espai físic.</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El  temps de dinar.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El temps per el joc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El temps del desenvolupament personal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LA PROGRAMACIÓ DEL MENJADOR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El pla de pluja, fred i neu.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ELS OBJECTIUS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Objectius específics per a cada cicle.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r>
              <a:rPr lang="es-ES" sz="1200" b="1" i="0" u="none" strike="noStrike" cap="none">
                <a:solidFill>
                  <a:schemeClr val="dk1"/>
                </a:solidFill>
                <a:latin typeface="Arial"/>
                <a:ea typeface="Arial"/>
                <a:cs typeface="Arial"/>
                <a:sym typeface="Arial"/>
              </a:rPr>
              <a:t>AVALUACIÓ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Els informes dels alumnes.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 centre cedirà espais, exteriors i interiors per tal que es puguin desenvolupar amb normalitat les activitats d'esbarjo, en la mesura de les seves possibilitats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0"/>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25</a:t>
            </a:fld>
            <a:endParaRPr sz="1200" b="0" i="0" u="none" strike="noStrike" cap="none">
              <a:solidFill>
                <a:srgbClr val="888888"/>
              </a:solidFill>
              <a:latin typeface="Calibri"/>
              <a:ea typeface="Calibri"/>
              <a:cs typeface="Calibri"/>
              <a:sym typeface="Calibri"/>
            </a:endParaRPr>
          </a:p>
        </p:txBody>
      </p:sp>
      <p:sp>
        <p:nvSpPr>
          <p:cNvPr id="370" name="Google Shape;370;p50"/>
          <p:cNvSpPr txBox="1"/>
          <p:nvPr/>
        </p:nvSpPr>
        <p:spPr>
          <a:xfrm>
            <a:off x="188640" y="1352600"/>
            <a:ext cx="590465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6. Planificació de menús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50"/>
          <p:cNvSpPr txBox="1"/>
          <p:nvPr/>
        </p:nvSpPr>
        <p:spPr>
          <a:xfrm>
            <a:off x="188640" y="1856656"/>
            <a:ext cx="6264696" cy="304698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Els menús estan específicament pensats per a nens/es, són equilibrats i suficients, agradables al seu paladar i d’aquesta manera aconseguir transformar la estona de menjador i l’acte de menjar en un moment de plaer i satisfactori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nostre equip de dietètica i nutrició dissenya els menús en funció dels següents barems: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1.- </a:t>
            </a:r>
            <a:r>
              <a:rPr lang="es-ES" sz="1200" b="0" i="0" u="sng" strike="noStrike" cap="none">
                <a:solidFill>
                  <a:schemeClr val="dk1"/>
                </a:solidFill>
                <a:latin typeface="Arial"/>
                <a:ea typeface="Arial"/>
                <a:cs typeface="Arial"/>
                <a:sym typeface="Arial"/>
              </a:rPr>
              <a:t>Saludables:</a:t>
            </a:r>
            <a:r>
              <a:rPr lang="es-ES" sz="1200" b="0" i="0" u="none" strike="noStrike" cap="none">
                <a:solidFill>
                  <a:schemeClr val="dk1"/>
                </a:solidFill>
                <a:latin typeface="Arial"/>
                <a:ea typeface="Arial"/>
                <a:cs typeface="Arial"/>
                <a:sym typeface="Arial"/>
              </a:rPr>
              <a:t> Els aliments han de ser tractats adequadament i garantir que no comporten cap perill higiènic degut a manipulacions incorrectes o deficients.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2.- </a:t>
            </a:r>
            <a:r>
              <a:rPr lang="es-ES" sz="1200" b="0" i="0" u="sng" strike="noStrike" cap="none">
                <a:solidFill>
                  <a:schemeClr val="dk1"/>
                </a:solidFill>
                <a:latin typeface="Arial"/>
                <a:ea typeface="Arial"/>
                <a:cs typeface="Arial"/>
                <a:sym typeface="Arial"/>
              </a:rPr>
              <a:t>Agradables  la vista i al paladar:</a:t>
            </a:r>
            <a:r>
              <a:rPr lang="es-ES" sz="1200" b="0" i="0" u="none" strike="noStrike" cap="none">
                <a:solidFill>
                  <a:schemeClr val="dk1"/>
                </a:solidFill>
                <a:latin typeface="Arial"/>
                <a:ea typeface="Arial"/>
                <a:cs typeface="Arial"/>
                <a:sym typeface="Arial"/>
              </a:rPr>
              <a:t> La manera de presentar els plats, l’olor que fan, el gust i la temperatura a la que es serveixen han de reunir totes les característiques que afavoreixin la percepció d’una manera favorable per part dels nens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3.- </a:t>
            </a:r>
            <a:r>
              <a:rPr lang="es-ES" sz="1200" b="0" i="0" u="sng" strike="noStrike" cap="none">
                <a:solidFill>
                  <a:schemeClr val="dk1"/>
                </a:solidFill>
                <a:latin typeface="Arial"/>
                <a:ea typeface="Arial"/>
                <a:cs typeface="Arial"/>
                <a:sym typeface="Arial"/>
              </a:rPr>
              <a:t>Equilibrats i suficients</a:t>
            </a:r>
            <a:r>
              <a:rPr lang="es-ES" sz="1200" b="0" i="0" u="none" strike="noStrike" cap="none">
                <a:solidFill>
                  <a:schemeClr val="dk1"/>
                </a:solidFill>
                <a:latin typeface="Arial"/>
                <a:ea typeface="Arial"/>
                <a:cs typeface="Arial"/>
                <a:sym typeface="Arial"/>
              </a:rPr>
              <a:t>: que cobreixin les necessitats nutricionals de l’usuari/a  dintre del marc d’una alimentació variada i equilibrada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72" name="Google Shape;372;p50"/>
          <p:cNvSpPr txBox="1"/>
          <p:nvPr/>
        </p:nvSpPr>
        <p:spPr>
          <a:xfrm>
            <a:off x="188640" y="4736976"/>
            <a:ext cx="6408712"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6.1  Menús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3" name="Google Shape;373;p50"/>
          <p:cNvSpPr/>
          <p:nvPr/>
        </p:nvSpPr>
        <p:spPr>
          <a:xfrm>
            <a:off x="116632" y="5002357"/>
            <a:ext cx="6624736" cy="166199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Els menús estan dissenyats tenint en compte les necessitats nutritives dels usuaris/es i la seva edat.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La infància es caracteritza per ser l’etapa on hi ha un major creixement físic i un gran desenvolupament psicomotor, és per això que l’alimentació a més de proporcionar l’energia necessària per mantenir les funcions vitals ha de cobrir les necessitats relacionades amb el creixement i la maduració</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50"/>
          <p:cNvSpPr/>
          <p:nvPr/>
        </p:nvSpPr>
        <p:spPr>
          <a:xfrm>
            <a:off x="116632" y="6439905"/>
            <a:ext cx="6624736" cy="175432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Durant l’etapa escolar qualsevol desequilibri alimentari, ja sigui per excés o per defecte, pot ocasionar importants repercussions en el desenvolupament i en l’estat de salut dels infants.  És, també, en aquesta etapa en la que es comencen a instaurar els hàbits alimentaris que es mantindran al llarg de la vida, tant els correctes com els que no ho són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Les necessitats d’energia i nutrients al llarg de la infantesa van variant depenen del ritme de creixement, de l’activitat física, del sexe i del propi metabolisme de cada nen/a.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75" name="Google Shape;375;p50"/>
          <p:cNvSpPr/>
          <p:nvPr/>
        </p:nvSpPr>
        <p:spPr>
          <a:xfrm>
            <a:off x="116632" y="7783964"/>
            <a:ext cx="6552728" cy="120032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88"/>
              <a:buFont typeface="Arial"/>
              <a:buNone/>
            </a:pPr>
            <a:r>
              <a:rPr lang="es-ES" sz="1150" b="0" i="0" u="none" strike="noStrike" cap="none">
                <a:solidFill>
                  <a:schemeClr val="dk1"/>
                </a:solidFill>
                <a:latin typeface="Arial"/>
                <a:ea typeface="Arial"/>
                <a:cs typeface="Arial"/>
                <a:sym typeface="Arial"/>
              </a:rPr>
              <a:t>L’energia necessària a partir dels 3 anys de vida s’estableix en 80-90 Kcal per cada kg. de pes. Les aportacions d’aquesta energia han de ser les suficients per cobrir les despeses energètiques lligades al manteniment de la temperatura corporal, el  ritme de creixement de cada infant,  lligades a l’activitat física que durant aquesta etapa és intensa i més si pràctica qualsevol tipus d’esport. És important que els/les nens/es no tinguin una vida s'endentaria  per mantenir un pes adequat</a:t>
            </a:r>
            <a:endParaRPr sz="115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1"/>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26</a:t>
            </a:fld>
            <a:endParaRPr sz="1200" b="0" i="0" u="none" strike="noStrike" cap="none">
              <a:solidFill>
                <a:srgbClr val="888888"/>
              </a:solidFill>
              <a:latin typeface="Calibri"/>
              <a:ea typeface="Calibri"/>
              <a:cs typeface="Calibri"/>
              <a:sym typeface="Calibri"/>
            </a:endParaRPr>
          </a:p>
        </p:txBody>
      </p:sp>
      <p:sp>
        <p:nvSpPr>
          <p:cNvPr id="381" name="Google Shape;381;p51"/>
          <p:cNvSpPr txBox="1"/>
          <p:nvPr/>
        </p:nvSpPr>
        <p:spPr>
          <a:xfrm>
            <a:off x="404664" y="1496616"/>
            <a:ext cx="5976664" cy="138499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L’aportació calòrica ha de ser adequada per mantenir un pes correcte, evitant la malnutrició o el sobrepès. La idea principal d’una alimentació correcta és consumir diàriament aliments dels 5 grups que formen la piràmide alimentària.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En el menjador tractem que els infants adquireixin uns hàbits alimentaris saludables, a més de promoure el que coneguin, de forma pràctica, les normes d’una òptima alimentació</a:t>
            </a:r>
            <a:endParaRPr sz="1400" b="0" i="0" u="none" strike="noStrike" cap="none">
              <a:solidFill>
                <a:srgbClr val="000000"/>
              </a:solidFill>
              <a:latin typeface="Arial"/>
              <a:ea typeface="Arial"/>
              <a:cs typeface="Arial"/>
              <a:sym typeface="Arial"/>
            </a:endParaRPr>
          </a:p>
        </p:txBody>
      </p:sp>
      <p:sp>
        <p:nvSpPr>
          <p:cNvPr id="382" name="Google Shape;382;p51"/>
          <p:cNvSpPr/>
          <p:nvPr/>
        </p:nvSpPr>
        <p:spPr>
          <a:xfrm>
            <a:off x="404664" y="2936776"/>
            <a:ext cx="6048672"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Els menús seguiran els principis d’una alimentació equilibrada i recolliran les recomanacions de la Generalitat de Catalunya i el Departament de Salut </a:t>
            </a:r>
            <a:endParaRPr sz="1400" b="0" i="0" u="none" strike="noStrike" cap="none">
              <a:solidFill>
                <a:srgbClr val="000000"/>
              </a:solidFill>
              <a:latin typeface="Arial"/>
              <a:ea typeface="Arial"/>
              <a:cs typeface="Arial"/>
              <a:sym typeface="Arial"/>
            </a:endParaRPr>
          </a:p>
        </p:txBody>
      </p:sp>
      <p:graphicFrame>
        <p:nvGraphicFramePr>
          <p:cNvPr id="383" name="Google Shape;383;p51"/>
          <p:cNvGraphicFramePr/>
          <p:nvPr/>
        </p:nvGraphicFramePr>
        <p:xfrm>
          <a:off x="908720" y="3872880"/>
          <a:ext cx="3000000" cy="3000000"/>
        </p:xfrm>
        <a:graphic>
          <a:graphicData uri="http://schemas.openxmlformats.org/drawingml/2006/table">
            <a:tbl>
              <a:tblPr firstRow="1" bandRow="1">
                <a:noFill/>
                <a:tableStyleId>{C987B8C2-FA18-455B-B272-F4B4B68E8EEF}</a:tableStyleId>
              </a:tblPr>
              <a:tblGrid>
                <a:gridCol w="1143000"/>
                <a:gridCol w="1143000"/>
                <a:gridCol w="1143000"/>
                <a:gridCol w="1143000"/>
              </a:tblGrid>
              <a:tr h="370850">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ESMORZAR</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DINAR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BERENAR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SOPAR</a:t>
                      </a:r>
                      <a:endParaRPr sz="14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25%  de l’energia diària</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35%  de l’energia diària</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15%  de l’energia diària</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t>25%  de l’energia diària</a:t>
                      </a:r>
                      <a:endParaRPr sz="1400" u="none" strike="noStrike" cap="none"/>
                    </a:p>
                  </a:txBody>
                  <a:tcPr marL="91450" marR="91450" marT="45725" marB="45725"/>
                </a:tc>
              </a:tr>
            </a:tbl>
          </a:graphicData>
        </a:graphic>
      </p:graphicFrame>
      <p:sp>
        <p:nvSpPr>
          <p:cNvPr id="384" name="Google Shape;384;p51"/>
          <p:cNvSpPr txBox="1"/>
          <p:nvPr/>
        </p:nvSpPr>
        <p:spPr>
          <a:xfrm>
            <a:off x="188640" y="5817096"/>
            <a:ext cx="6408712" cy="276998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Cada mes es lliurarà a les famílies el menú planificat amb la corresponent valoració nutricional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Requist nutricionals: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Seguir totes les recomanacions per l’alimentació saludable i que cobreixi les ingestes d’energia i nutrients dels infants donades per les institucions competents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El consum d’aliments de tots els grups per aconseguir la major varietat possible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La promoció d’hàbits alimentaris i estils de vida sedentaris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2"/>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27</a:t>
            </a:fld>
            <a:endParaRPr sz="1200" b="0" i="0" u="none" strike="noStrike" cap="none">
              <a:solidFill>
                <a:srgbClr val="888888"/>
              </a:solidFill>
              <a:latin typeface="Calibri"/>
              <a:ea typeface="Calibri"/>
              <a:cs typeface="Calibri"/>
              <a:sym typeface="Calibri"/>
            </a:endParaRPr>
          </a:p>
        </p:txBody>
      </p:sp>
      <p:pic>
        <p:nvPicPr>
          <p:cNvPr id="390" name="Google Shape;390;p52"/>
          <p:cNvPicPr preferRelativeResize="0"/>
          <p:nvPr/>
        </p:nvPicPr>
        <p:blipFill rotWithShape="1">
          <a:blip r:embed="rId3">
            <a:alphaModFix/>
          </a:blip>
          <a:srcRect/>
          <a:stretch/>
        </p:blipFill>
        <p:spPr>
          <a:xfrm>
            <a:off x="534988" y="1638416"/>
            <a:ext cx="5944490" cy="7227187"/>
          </a:xfrm>
          <a:prstGeom prst="rect">
            <a:avLst/>
          </a:prstGeom>
          <a:noFill/>
          <a:ln>
            <a:noFill/>
          </a:ln>
        </p:spPr>
      </p:pic>
      <p:sp>
        <p:nvSpPr>
          <p:cNvPr id="391" name="Google Shape;391;p52"/>
          <p:cNvSpPr/>
          <p:nvPr/>
        </p:nvSpPr>
        <p:spPr>
          <a:xfrm>
            <a:off x="188640" y="1136576"/>
            <a:ext cx="666936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6.2. Quantitats orientatives de racions d’aliments en el menjador escolar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3"/>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28</a:t>
            </a:fld>
            <a:endParaRPr sz="1200" b="0" i="0" u="none" strike="noStrike" cap="none">
              <a:solidFill>
                <a:srgbClr val="888888"/>
              </a:solidFill>
              <a:latin typeface="Calibri"/>
              <a:ea typeface="Calibri"/>
              <a:cs typeface="Calibri"/>
              <a:sym typeface="Calibri"/>
            </a:endParaRPr>
          </a:p>
        </p:txBody>
      </p:sp>
      <p:sp>
        <p:nvSpPr>
          <p:cNvPr id="397" name="Google Shape;397;p53"/>
          <p:cNvSpPr/>
          <p:nvPr/>
        </p:nvSpPr>
        <p:spPr>
          <a:xfrm>
            <a:off x="188640" y="954654"/>
            <a:ext cx="6120680" cy="267765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Segons el que s’ha descrit anteriorment, és important tenir present que la quantitat de les  racions s’ha d’adaptar a l’edat i a l’apetència dels infants, per tal que s’adeqüi a les seves necessitats, també a l’entorn del menjador escolar. La taula 1 proporciona una relació de gramatges orientatius de diferents aliments en funció del grup d’edat. Tot i així, i per tal que la quantitat servida realment s’adeqüi a les necessitats de l’infant, s’ha de permetre que aquest participi de la decisió sobre la quantitat que vol menjar, per exemple, deixant que pugui escollir si en vol una o més cullerades, un o dos talls, etc.</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Fer partícip l’infant sobre la quantitat que vol menjar, a més de promoure la responsabilitat sobre la seva alimentació, pot contribuir a evitar o reduir el malbaratament alimentari, pel fet que es poden ajustar les quantitats de manera més real que a partir d’uns valors fixos i estàndards. Coneixent l’acceptació  dels diferents aliments i plats, es poden preveure els gramatges que cal comprar i cuinar, després que la programació de menús hagi rotat una o dues vegades.</a:t>
            </a:r>
            <a:endParaRPr sz="1400" b="0" i="0" u="none" strike="noStrike" cap="none">
              <a:solidFill>
                <a:srgbClr val="000000"/>
              </a:solidFill>
              <a:latin typeface="Arial"/>
              <a:ea typeface="Arial"/>
              <a:cs typeface="Arial"/>
              <a:sym typeface="Arial"/>
            </a:endParaRPr>
          </a:p>
        </p:txBody>
      </p:sp>
      <p:sp>
        <p:nvSpPr>
          <p:cNvPr id="398" name="Google Shape;398;p53"/>
          <p:cNvSpPr/>
          <p:nvPr/>
        </p:nvSpPr>
        <p:spPr>
          <a:xfrm>
            <a:off x="188640" y="3739840"/>
            <a:ext cx="6048672" cy="138499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Un consum moderat de carns i altres aliments d’origen animal, així com limitar els aliments processats pot evitar un possible excés d’alguns nutrients que són consumits per sobre de les recomanacions (proteïnes d’origen animal, greixos saturats, greixos trans, sal i sucre). D’aquesta manera, en l’entorn del menjador escolar (i també a casa) pot resultar una bona pràctica permetre que els infants puguin repetir del primer plat i de les fruites i verdures fresques, mentre que es limiti una determinada quantitat, més moderada, per al segon plat o “tall” (especialment en el cas de les carns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4"/>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29</a:t>
            </a:fld>
            <a:endParaRPr sz="1200" b="0" i="0" u="none" strike="noStrike" cap="none">
              <a:solidFill>
                <a:srgbClr val="888888"/>
              </a:solidFill>
              <a:latin typeface="Calibri"/>
              <a:ea typeface="Calibri"/>
              <a:cs typeface="Calibri"/>
              <a:sym typeface="Calibri"/>
            </a:endParaRPr>
          </a:p>
        </p:txBody>
      </p:sp>
      <p:sp>
        <p:nvSpPr>
          <p:cNvPr id="404" name="Google Shape;404;p54"/>
          <p:cNvSpPr txBox="1"/>
          <p:nvPr/>
        </p:nvSpPr>
        <p:spPr>
          <a:xfrm>
            <a:off x="260648" y="920552"/>
            <a:ext cx="6381328" cy="323165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Composició i varietat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Els menús es composaran preferiblement d’aliments rics en hidrats de carboni (patates, verdures, llegums...) ja que són una font de fibra i nutrients, necessaris per aconseguir dietes amb una alta densitat de vitamines i minerals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El segon plat en el qual s’alternaran la carn, els ous i els peix, acompanyats de guarnicions de verdures fresques , patates, etc...</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Les postres seran fruites fresques i un cop per setmana un làctic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L’aigua serà la beguda a disposició dels usuaris i estarà present durant el temps del dinar.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El dinar anirà sempre acompanyat de pa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El processos de cuinat seran variats, així com les receptes utilitzades.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05" name="Google Shape;405;p54"/>
          <p:cNvSpPr/>
          <p:nvPr/>
        </p:nvSpPr>
        <p:spPr>
          <a:xfrm>
            <a:off x="260648" y="4325253"/>
            <a:ext cx="6453336" cy="41703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
              <a:buFont typeface="Arial"/>
              <a:buNone/>
            </a:pPr>
            <a:r>
              <a:rPr lang="es-ES" sz="1600" b="0" i="0" u="none" strike="noStrike" cap="none">
                <a:solidFill>
                  <a:srgbClr val="000000"/>
                </a:solidFill>
                <a:latin typeface="Arial"/>
                <a:ea typeface="Arial"/>
                <a:cs typeface="Arial"/>
                <a:sym typeface="Arial"/>
              </a:rPr>
              <a:t>6.3. Dietes i intoleràncies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Calibri"/>
              <a:buNone/>
            </a:pPr>
            <a:endParaRPr sz="1050" b="1" i="0" u="sng"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50"/>
              <a:buFont typeface="Arial"/>
              <a:buNone/>
            </a:pPr>
            <a:r>
              <a:rPr lang="es-ES" sz="1400" b="0" i="0" u="none" strike="noStrike" cap="none">
                <a:solidFill>
                  <a:srgbClr val="000000"/>
                </a:solidFill>
                <a:latin typeface="Arial"/>
                <a:ea typeface="Arial"/>
                <a:cs typeface="Arial"/>
                <a:sym typeface="Arial"/>
              </a:rPr>
              <a:t>6.3.1 Documentació</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Arial"/>
                <a:ea typeface="Arial"/>
                <a:cs typeface="Arial"/>
                <a:sym typeface="Arial"/>
              </a:rPr>
              <a:t> Per poder facilitar la dieta per al·lèrgia o intolerància, és obligatori entregar a començament de curs el document de sol·licitud  omplert amb la foto del nen/a i el certificat mèdic original amb la data actualitzada, referent al tipus d’intolerància  o al·lèrgia i la dieta que ha de seguir </a:t>
            </a:r>
            <a:r>
              <a:rPr lang="es-ES" sz="1200" b="1" i="0" u="none" strike="noStrike" cap="none">
                <a:solidFill>
                  <a:srgbClr val="000000"/>
                </a:solidFill>
                <a:latin typeface="Arial"/>
                <a:ea typeface="Arial"/>
                <a:cs typeface="Arial"/>
                <a:sym typeface="Arial"/>
              </a:rPr>
              <a:t>(annex).</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None/>
            </a:pPr>
            <a:endParaRPr sz="12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Arial"/>
                <a:ea typeface="Arial"/>
                <a:cs typeface="Arial"/>
                <a:sym typeface="Arial"/>
              </a:rPr>
              <a:t> Tant el/la cuiner/a com el/la coordinador/a del menjador disposaran d’una copia de totes les fitxes amb la relació dels alumnes amb intoleràncies o al·lèrgies alimentaries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s-ES" sz="1200" b="0" i="0" u="none" strike="noStrike" cap="none">
                <a:solidFill>
                  <a:srgbClr val="000000"/>
                </a:solidFill>
                <a:latin typeface="Arial"/>
                <a:ea typeface="Arial"/>
                <a:cs typeface="Arial"/>
                <a:sym typeface="Arial"/>
              </a:rPr>
              <a:t> No s’acceptarà cap alumne amb al·lèrgies o intoleràncies que no hagi presentat el Certificat mèdic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50"/>
              <a:buFont typeface="Arial"/>
              <a:buNone/>
            </a:pPr>
            <a:r>
              <a:rPr lang="es-ES" sz="1400" b="0" i="0" u="none" strike="noStrike" cap="none">
                <a:solidFill>
                  <a:srgbClr val="000000"/>
                </a:solidFill>
                <a:latin typeface="Arial"/>
                <a:ea typeface="Arial"/>
                <a:cs typeface="Arial"/>
                <a:sym typeface="Arial"/>
              </a:rPr>
              <a:t>6.3. 2 Procediment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s-ES" sz="1200" b="1" i="0" u="none" strike="noStrike" cap="none">
                <a:solidFill>
                  <a:srgbClr val="000000"/>
                </a:solidFill>
                <a:latin typeface="Arial"/>
                <a:ea typeface="Arial"/>
                <a:cs typeface="Arial"/>
                <a:sym typeface="Arial"/>
              </a:rPr>
              <a:t> Dietes especials: </a:t>
            </a:r>
            <a:r>
              <a:rPr lang="es-ES" sz="1200" b="0" i="0" u="none" strike="noStrike" cap="none">
                <a:solidFill>
                  <a:srgbClr val="000000"/>
                </a:solidFill>
                <a:latin typeface="Arial"/>
                <a:ea typeface="Arial"/>
                <a:cs typeface="Arial"/>
                <a:sym typeface="Arial"/>
              </a:rPr>
              <a:t>Tots els alumnes menjaran el menú establert pel dia, excepte aquells que figurin en el quadre de les dietes especials (penjat en lloc visible del menjador) que se’ls servirà el menú elaborat exclusivament per ells/es (la coordinació del servei ho mantindrà actualitzat). Si hi ha dubtes, els monitors consultaran amb el coordinador/a del servei.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s-ES" sz="1200" b="1" i="0" u="none" strike="noStrike" cap="none">
                <a:solidFill>
                  <a:srgbClr val="000000"/>
                </a:solidFill>
                <a:latin typeface="Arial"/>
                <a:ea typeface="Arial"/>
                <a:cs typeface="Arial"/>
                <a:sym typeface="Arial"/>
              </a:rPr>
              <a:t> Dietes astringents o toves: </a:t>
            </a:r>
            <a:r>
              <a:rPr lang="es-ES" sz="1200" b="0" i="0" u="none" strike="noStrike" cap="none">
                <a:solidFill>
                  <a:srgbClr val="000000"/>
                </a:solidFill>
                <a:latin typeface="Arial"/>
                <a:ea typeface="Arial"/>
                <a:cs typeface="Arial"/>
                <a:sym typeface="Arial"/>
              </a:rPr>
              <a:t>Tots aquells alumnes que per una indisposició passatgera podran sol·licitar una dieta astringent o tova. La petició la faran els pares o tutors abans de les 10 del matí.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177" name="Google Shape;177;p28"/>
          <p:cNvSpPr txBox="1"/>
          <p:nvPr/>
        </p:nvSpPr>
        <p:spPr>
          <a:xfrm>
            <a:off x="260648" y="1208584"/>
            <a:ext cx="597693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0. Introducció</a:t>
            </a:r>
            <a:endParaRPr sz="1400" b="0" i="0" u="none" strike="noStrike" cap="none">
              <a:solidFill>
                <a:srgbClr val="000000"/>
              </a:solidFill>
              <a:latin typeface="Arial"/>
              <a:ea typeface="Arial"/>
              <a:cs typeface="Arial"/>
              <a:sym typeface="Arial"/>
            </a:endParaRPr>
          </a:p>
        </p:txBody>
      </p:sp>
      <p:sp>
        <p:nvSpPr>
          <p:cNvPr id="178" name="Google Shape;178;p28"/>
          <p:cNvSpPr txBox="1"/>
          <p:nvPr/>
        </p:nvSpPr>
        <p:spPr>
          <a:xfrm>
            <a:off x="332656" y="1928664"/>
            <a:ext cx="6260802" cy="600164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Els menjadors escolars dels centres educatius públics de titularitat del Departament d’Ensenyament estan regulats pel </a:t>
            </a:r>
            <a:r>
              <a:rPr lang="es-ES" sz="1200" b="1" i="0" u="none" strike="noStrike" cap="none">
                <a:solidFill>
                  <a:schemeClr val="dk1"/>
                </a:solidFill>
                <a:latin typeface="Arial"/>
                <a:ea typeface="Arial"/>
                <a:cs typeface="Arial"/>
                <a:sym typeface="Arial"/>
              </a:rPr>
              <a:t>Decret 160/1996 de maig ( DOGC 20.5.1996)</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Aquell decret recull que per poder fer efectiva la prestació del servei menjador, els consells escolars dels centres han de sol·licitar l’autorització als serveis territorials i presentar el Pla de funcionament.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consell escolar de l’escola serà l’encarregat d’aprovar el Pla de funcionament del menjador escolar, el qual inclourà els requisits  mínims que estableix el Departament d’Ensenyament.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servei de menjador es considera un servei de caràcter complementari i opcional que es pot oferir a les escoles sempre que es garanteixi la idoneïtat de la prestació.</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Actualment el servei de menjador de l’Escola Pla de l’Ametller de Banyoles està organitzat per l’Ampa La supervisió i el seguiment del servei de menjador serà responsabilitat de la Comissió de menjador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FF0000"/>
              </a:buClr>
              <a:buSzPts val="300"/>
              <a:buFont typeface="Arial"/>
              <a:buNone/>
            </a:pPr>
            <a:r>
              <a:rPr lang="es-ES" sz="1200" b="0" i="0" u="none" strike="noStrike" cap="none">
                <a:solidFill>
                  <a:srgbClr val="FF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Serunion és l’encarregada de la gestió econòmica, la contractació dels/les monitors/es, el personal de cuina, la provisió de matèries primeres i els materials necessaris per a l’execució del servei  (les farmacioles, </a:t>
            </a:r>
            <a:r>
              <a:rPr lang="es-ES" sz="1200" b="0" i="0" u="none" strike="noStrike" cap="none">
                <a:solidFill>
                  <a:srgbClr val="FF0000"/>
                </a:solidFill>
                <a:latin typeface="Arial"/>
                <a:ea typeface="Arial"/>
                <a:cs typeface="Arial"/>
                <a:sym typeface="Arial"/>
              </a:rPr>
              <a:t> </a:t>
            </a:r>
            <a:r>
              <a:rPr lang="es-ES" sz="1200" b="0" i="0" u="none" strike="noStrike" cap="none">
                <a:solidFill>
                  <a:schemeClr val="dk1"/>
                </a:solidFill>
                <a:latin typeface="Arial"/>
                <a:ea typeface="Arial"/>
                <a:cs typeface="Arial"/>
                <a:sym typeface="Arial"/>
              </a:rPr>
              <a:t>subministrar els materials per a les activitats amb els alumnes i d’altres mitjans que siguin necessaris perquè els monitors puguin desenvolupar adientment la seva tasca).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Amb la finalitat de donar a conèixer el funcionament del servei de menjador, se’n fa partícip a tots els sectors de la comunitat educativa de la seva organització i gestió es presenta el Pla al Consell Escolar.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menjador és d’ús exclusiu pels alumnes de l’escola, el professorat i el personal de serveis del centre.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5"/>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30</a:t>
            </a:fld>
            <a:endParaRPr sz="1200" b="0" i="0" u="none" strike="noStrike" cap="none">
              <a:solidFill>
                <a:srgbClr val="888888"/>
              </a:solidFill>
              <a:latin typeface="Calibri"/>
              <a:ea typeface="Calibri"/>
              <a:cs typeface="Calibri"/>
              <a:sym typeface="Calibri"/>
            </a:endParaRPr>
          </a:p>
        </p:txBody>
      </p:sp>
      <p:sp>
        <p:nvSpPr>
          <p:cNvPr id="411" name="Google Shape;411;p55"/>
          <p:cNvSpPr txBox="1"/>
          <p:nvPr/>
        </p:nvSpPr>
        <p:spPr>
          <a:xfrm>
            <a:off x="188640" y="1136576"/>
            <a:ext cx="5976937"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7.Aspectes generals i organitzatius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7.1. Normativa de la gestió</a:t>
            </a:r>
            <a:endParaRPr sz="1400" b="0" i="0" u="none" strike="noStrike" cap="none">
              <a:solidFill>
                <a:srgbClr val="000000"/>
              </a:solidFill>
              <a:latin typeface="Arial"/>
              <a:ea typeface="Arial"/>
              <a:cs typeface="Arial"/>
              <a:sym typeface="Arial"/>
            </a:endParaRPr>
          </a:p>
        </p:txBody>
      </p:sp>
      <p:sp>
        <p:nvSpPr>
          <p:cNvPr id="412" name="Google Shape;412;p55"/>
          <p:cNvSpPr txBox="1"/>
          <p:nvPr/>
        </p:nvSpPr>
        <p:spPr>
          <a:xfrm>
            <a:off x="260648" y="2000672"/>
            <a:ext cx="6094412"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servei de menjador funcionarà 5 dies a la setmana de dilluns a divendres des de l'inici del curs escolar fins al final d’aquest.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1" u="sng" strike="noStrike" cap="none">
                <a:solidFill>
                  <a:schemeClr val="dk1"/>
                </a:solidFill>
                <a:latin typeface="Arial"/>
                <a:ea typeface="Arial"/>
                <a:cs typeface="Arial"/>
                <a:sym typeface="Arial"/>
              </a:rPr>
              <a:t>Baixa en el servei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Si un/a alumne es dona de baixa, cal que la família informi a la coordinadora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13" name="Google Shape;413;p55"/>
          <p:cNvSpPr txBox="1"/>
          <p:nvPr/>
        </p:nvSpPr>
        <p:spPr>
          <a:xfrm>
            <a:off x="260648" y="3800872"/>
            <a:ext cx="6408712" cy="61863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Forma de pagament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Els alumnes fixos per domiciliació bancària a partir del dia 10 de cada mes. Té la consideració de fixa aquell infant que fa dos o més àpats a la setmana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Els alumnes esporàdics  podran fer ús del servei mitjançant els tiquets que podran adquirir en l’horari d’atenció a les famílies : </a:t>
            </a:r>
            <a:r>
              <a:rPr lang="es-ES" sz="1200" b="1" i="0" u="sng" strike="noStrike" cap="none">
                <a:solidFill>
                  <a:schemeClr val="dk1"/>
                </a:solidFill>
                <a:latin typeface="Arial"/>
                <a:ea typeface="Arial"/>
                <a:cs typeface="Arial"/>
                <a:sym typeface="Arial"/>
              </a:rPr>
              <a:t>de dilluns a divendres de 9:00 a 9.30 hores i  els dimarts de 16:30 a 17:00 hores</a:t>
            </a: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No es cobrarà el 100% del preu/dia/nen sempre que s’avisi abans de les 10:00 per les vies habituals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Impagats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En el cas que una família no hagi efectuat el pagament dels rebuts de menjador durant dos mesos, un cop se l’hagi informat, no podran fer ús del menjador fins que no liquidin el pagament dels rebuts pendents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No s’acceptaran inscripcions amb rebuts pendents del curs anterior, fins que no hagin liquidat aquests pagaments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6"/>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31</a:t>
            </a:fld>
            <a:endParaRPr sz="1200" b="0" i="0" u="none" strike="noStrike" cap="none">
              <a:solidFill>
                <a:srgbClr val="888888"/>
              </a:solidFill>
              <a:latin typeface="Calibri"/>
              <a:ea typeface="Calibri"/>
              <a:cs typeface="Calibri"/>
              <a:sym typeface="Calibri"/>
            </a:endParaRPr>
          </a:p>
        </p:txBody>
      </p:sp>
      <p:sp>
        <p:nvSpPr>
          <p:cNvPr id="419" name="Google Shape;419;p56"/>
          <p:cNvSpPr/>
          <p:nvPr/>
        </p:nvSpPr>
        <p:spPr>
          <a:xfrm>
            <a:off x="276435" y="848544"/>
            <a:ext cx="832522" cy="5583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Preus</a:t>
            </a:r>
            <a:endParaRPr sz="1200" b="1" i="0" u="sng" strike="noStrike" cap="none">
              <a:solidFill>
                <a:schemeClr val="dk1"/>
              </a:solidFill>
              <a:latin typeface="Arial"/>
              <a:ea typeface="Arial"/>
              <a:cs typeface="Arial"/>
              <a:sym typeface="Arial"/>
            </a:endParaRPr>
          </a:p>
        </p:txBody>
      </p:sp>
      <p:graphicFrame>
        <p:nvGraphicFramePr>
          <p:cNvPr id="420" name="Google Shape;420;p56"/>
          <p:cNvGraphicFramePr/>
          <p:nvPr/>
        </p:nvGraphicFramePr>
        <p:xfrm>
          <a:off x="692696" y="1712640"/>
          <a:ext cx="3000000" cy="3000000"/>
        </p:xfrm>
        <a:graphic>
          <a:graphicData uri="http://schemas.openxmlformats.org/drawingml/2006/table">
            <a:tbl>
              <a:tblPr>
                <a:noFill/>
                <a:tableStyleId>{C987B8C2-FA18-455B-B272-F4B4B68E8EEF}</a:tableStyleId>
              </a:tblPr>
              <a:tblGrid>
                <a:gridCol w="5033250"/>
              </a:tblGrid>
              <a:tr h="558350">
                <a:tc>
                  <a:txBody>
                    <a:bodyPr/>
                    <a:lstStyle/>
                    <a:p>
                      <a:pPr marL="0" marR="0" lvl="0" indent="0" algn="l"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  Preu  per  alumne  fix  i  dia   (IVA inclòs)</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1FFD1"/>
                    </a:solidFill>
                  </a:tcPr>
                </a:tc>
              </a:tr>
            </a:tbl>
          </a:graphicData>
        </a:graphic>
      </p:graphicFrame>
      <p:sp>
        <p:nvSpPr>
          <p:cNvPr id="421" name="Google Shape;421;p56"/>
          <p:cNvSpPr txBox="1"/>
          <p:nvPr/>
        </p:nvSpPr>
        <p:spPr>
          <a:xfrm>
            <a:off x="4195391" y="1822538"/>
            <a:ext cx="1296144" cy="33855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6,00€</a:t>
            </a:r>
            <a:endParaRPr sz="1400" b="0" i="0" u="none" strike="noStrike" cap="none">
              <a:solidFill>
                <a:srgbClr val="000000"/>
              </a:solidFill>
              <a:latin typeface="Arial"/>
              <a:ea typeface="Arial"/>
              <a:cs typeface="Arial"/>
              <a:sym typeface="Arial"/>
            </a:endParaRPr>
          </a:p>
        </p:txBody>
      </p:sp>
      <p:graphicFrame>
        <p:nvGraphicFramePr>
          <p:cNvPr id="422" name="Google Shape;422;p56"/>
          <p:cNvGraphicFramePr/>
          <p:nvPr/>
        </p:nvGraphicFramePr>
        <p:xfrm>
          <a:off x="692696" y="2576736"/>
          <a:ext cx="3000000" cy="3000000"/>
        </p:xfrm>
        <a:graphic>
          <a:graphicData uri="http://schemas.openxmlformats.org/drawingml/2006/table">
            <a:tbl>
              <a:tblPr>
                <a:noFill/>
                <a:tableStyleId>{C987B8C2-FA18-455B-B272-F4B4B68E8EEF}</a:tableStyleId>
              </a:tblPr>
              <a:tblGrid>
                <a:gridCol w="5033250"/>
              </a:tblGrid>
              <a:tr h="558350">
                <a:tc>
                  <a:txBody>
                    <a:bodyPr/>
                    <a:lstStyle/>
                    <a:p>
                      <a:pPr marL="0" marR="0" lvl="0" indent="0" algn="l"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  Preu  per  alumne  esporàdic  i  dia (IVA inclòs)</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1FFD1"/>
                    </a:solidFill>
                  </a:tcPr>
                </a:tc>
              </a:tr>
            </a:tbl>
          </a:graphicData>
        </a:graphic>
      </p:graphicFrame>
      <p:graphicFrame>
        <p:nvGraphicFramePr>
          <p:cNvPr id="423" name="Google Shape;423;p56"/>
          <p:cNvGraphicFramePr/>
          <p:nvPr/>
        </p:nvGraphicFramePr>
        <p:xfrm>
          <a:off x="692696" y="3296816"/>
          <a:ext cx="3000000" cy="3000000"/>
        </p:xfrm>
        <a:graphic>
          <a:graphicData uri="http://schemas.openxmlformats.org/drawingml/2006/table">
            <a:tbl>
              <a:tblPr>
                <a:noFill/>
                <a:tableStyleId>{C987B8C2-FA18-455B-B272-F4B4B68E8EEF}</a:tableStyleId>
              </a:tblPr>
              <a:tblGrid>
                <a:gridCol w="5033250"/>
              </a:tblGrid>
              <a:tr h="558350">
                <a:tc>
                  <a:txBody>
                    <a:bodyPr/>
                    <a:lstStyle/>
                    <a:p>
                      <a:pPr marL="0" marR="0" lvl="0" indent="0" algn="l" rtl="0">
                        <a:lnSpc>
                          <a:spcPct val="100000"/>
                        </a:lnSpc>
                        <a:spcBef>
                          <a:spcPts val="0"/>
                        </a:spcBef>
                        <a:spcAft>
                          <a:spcPts val="0"/>
                        </a:spcAft>
                        <a:buClr>
                          <a:schemeClr val="dk1"/>
                        </a:buClr>
                        <a:buSzPts val="300"/>
                        <a:buFont typeface="Arial"/>
                        <a:buNone/>
                      </a:pPr>
                      <a:r>
                        <a:rPr lang="es-ES" sz="1200" u="none" strike="noStrike" cap="none">
                          <a:solidFill>
                            <a:schemeClr val="dk1"/>
                          </a:solidFill>
                          <a:latin typeface="Arial"/>
                          <a:ea typeface="Arial"/>
                          <a:cs typeface="Arial"/>
                          <a:sym typeface="Arial"/>
                        </a:rPr>
                        <a:t>             Preu  per  mestre  i  dia  (IVA inclòs)</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1FFD1"/>
                    </a:solidFill>
                  </a:tcPr>
                </a:tc>
              </a:tr>
            </a:tbl>
          </a:graphicData>
        </a:graphic>
      </p:graphicFrame>
      <p:sp>
        <p:nvSpPr>
          <p:cNvPr id="424" name="Google Shape;424;p56"/>
          <p:cNvSpPr txBox="1"/>
          <p:nvPr/>
        </p:nvSpPr>
        <p:spPr>
          <a:xfrm>
            <a:off x="4149080" y="2648744"/>
            <a:ext cx="1296144" cy="33855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6,20€</a:t>
            </a:r>
            <a:endParaRPr sz="1400" b="0" i="0" u="none" strike="noStrike" cap="none">
              <a:solidFill>
                <a:srgbClr val="000000"/>
              </a:solidFill>
              <a:latin typeface="Arial"/>
              <a:ea typeface="Arial"/>
              <a:cs typeface="Arial"/>
              <a:sym typeface="Arial"/>
            </a:endParaRPr>
          </a:p>
        </p:txBody>
      </p:sp>
      <p:sp>
        <p:nvSpPr>
          <p:cNvPr id="425" name="Google Shape;425;p56"/>
          <p:cNvSpPr txBox="1"/>
          <p:nvPr/>
        </p:nvSpPr>
        <p:spPr>
          <a:xfrm>
            <a:off x="4149080" y="3368824"/>
            <a:ext cx="1296144" cy="33855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7"/>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32</a:t>
            </a:fld>
            <a:endParaRPr sz="1200" b="0" i="0" u="none" strike="noStrike" cap="none">
              <a:solidFill>
                <a:srgbClr val="888888"/>
              </a:solidFill>
              <a:latin typeface="Calibri"/>
              <a:ea typeface="Calibri"/>
              <a:cs typeface="Calibri"/>
              <a:sym typeface="Calibri"/>
            </a:endParaRPr>
          </a:p>
        </p:txBody>
      </p:sp>
      <p:sp>
        <p:nvSpPr>
          <p:cNvPr id="431" name="Google Shape;431;p57"/>
          <p:cNvSpPr txBox="1"/>
          <p:nvPr/>
        </p:nvSpPr>
        <p:spPr>
          <a:xfrm>
            <a:off x="332656" y="1136576"/>
            <a:ext cx="5976516"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7.2. Comunicació família-escola-empresa-equip</a:t>
            </a:r>
            <a:endParaRPr sz="1400" b="0" i="0" u="none" strike="noStrike" cap="none">
              <a:solidFill>
                <a:srgbClr val="000000"/>
              </a:solidFill>
              <a:latin typeface="Arial"/>
              <a:ea typeface="Arial"/>
              <a:cs typeface="Arial"/>
              <a:sym typeface="Arial"/>
            </a:endParaRPr>
          </a:p>
        </p:txBody>
      </p:sp>
      <p:sp>
        <p:nvSpPr>
          <p:cNvPr id="432" name="Google Shape;432;p57"/>
          <p:cNvSpPr txBox="1"/>
          <p:nvPr/>
        </p:nvSpPr>
        <p:spPr>
          <a:xfrm>
            <a:off x="476672" y="1712640"/>
            <a:ext cx="583264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33" name="Google Shape;433;p57"/>
          <p:cNvSpPr txBox="1"/>
          <p:nvPr/>
        </p:nvSpPr>
        <p:spPr>
          <a:xfrm>
            <a:off x="476672" y="1712640"/>
            <a:ext cx="6094412" cy="498598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Les famílies informaran al servei de menjador de les absències i dietes puntuals a través del telèfon de l’escola, una nota a la agenda o li diuen al mestre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Sempre que es consideri necessari realitzar una entrevista personal amb la coordinadora o amb alguna monitora, les famílies hauran de sol·licitar cita prèvia a el/la coordinador/a.</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L’horari d’atenció a les famílies és: divendres de 15:00 a 16:00 hores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Les famílies dels alumnes de P-3 rebran diàriament un informe de com ha dinat el seu fill/a, </a:t>
            </a:r>
            <a:r>
              <a:rPr lang="es-ES" sz="1200" b="1" i="0" u="none" strike="noStrike" cap="none">
                <a:solidFill>
                  <a:schemeClr val="dk1"/>
                </a:solidFill>
                <a:latin typeface="Arial"/>
                <a:ea typeface="Arial"/>
                <a:cs typeface="Arial"/>
                <a:sym typeface="Arial"/>
              </a:rPr>
              <a:t>(annex)</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Coincidint amb el lliurament d’informes dels mestres, les famílies rebran un informe personalitzat de seguiment i valoració dels avanços dels seus fills/es en l’àmbit del menjador </a:t>
            </a:r>
            <a:r>
              <a:rPr lang="es-ES" sz="1200" b="1" i="0" u="none" strike="noStrike" cap="none">
                <a:solidFill>
                  <a:schemeClr val="dk1"/>
                </a:solidFill>
                <a:latin typeface="Arial"/>
                <a:ea typeface="Arial"/>
                <a:cs typeface="Arial"/>
                <a:sym typeface="Arial"/>
              </a:rPr>
              <a:t>(annex).  </a:t>
            </a:r>
            <a:r>
              <a:rPr lang="es-ES" sz="1200" b="0" i="0" u="none" strike="noStrike" cap="none">
                <a:solidFill>
                  <a:schemeClr val="dk1"/>
                </a:solidFill>
                <a:latin typeface="Arial"/>
                <a:ea typeface="Arial"/>
                <a:cs typeface="Arial"/>
                <a:sym typeface="Arial"/>
              </a:rPr>
              <a:t>Aquests informes, el/la coordinador/a, els entregarà als tutors/es dels alumnes i aquests els facilitaran a les famílies amb els informes escolars.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En cas de produir-se alguna incidència amb els/les alumnes durant el servei, els/les monitors/es faran informe escrit explicant el que ha passat i ho entregaran al/la tutor/a perquè ho faci arribar a la família</a:t>
            </a:r>
            <a:r>
              <a:rPr lang="es-ES" sz="1200" b="0" i="0" u="none" strike="noStrike" cap="none">
                <a:solidFill>
                  <a:schemeClr val="dk1"/>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En el cas d’un nen/a  que no menja el suficient habitualment  la coordinadora es posarà en contacte amb els pares i informarà a la Comissió de menjador per tal de trobar una solució adequada</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434" name="Google Shape;434;p57"/>
          <p:cNvGraphicFramePr/>
          <p:nvPr/>
        </p:nvGraphicFramePr>
        <p:xfrm>
          <a:off x="522434" y="6475185"/>
          <a:ext cx="3000000" cy="3000000"/>
        </p:xfrm>
        <a:graphic>
          <a:graphicData uri="http://schemas.openxmlformats.org/drawingml/2006/table">
            <a:tbl>
              <a:tblPr firstRow="1" bandRow="1">
                <a:noFill/>
                <a:tableStyleId>{C987B8C2-FA18-455B-B272-F4B4B68E8EEF}</a:tableStyleId>
              </a:tblPr>
              <a:tblGrid>
                <a:gridCol w="1531550"/>
                <a:gridCol w="1531550"/>
                <a:gridCol w="1531550"/>
                <a:gridCol w="1454000"/>
              </a:tblGrid>
              <a:tr h="601325">
                <a:tc>
                  <a:txBody>
                    <a:bodyPr/>
                    <a:lstStyle/>
                    <a:p>
                      <a:pPr marL="0" marR="0" lvl="0" indent="0" algn="ctr" rtl="0">
                        <a:lnSpc>
                          <a:spcPct val="100000"/>
                        </a:lnSpc>
                        <a:spcBef>
                          <a:spcPts val="0"/>
                        </a:spcBef>
                        <a:spcAft>
                          <a:spcPts val="0"/>
                        </a:spcAft>
                        <a:buClr>
                          <a:srgbClr val="000000"/>
                        </a:buClr>
                        <a:buSzPts val="300"/>
                        <a:buFont typeface="Arial"/>
                        <a:buNone/>
                      </a:pPr>
                      <a:endParaRPr sz="1200"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Famílies alumnat P-3</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Famílies alumnat </a:t>
                      </a:r>
                      <a:endParaRPr sz="1400" u="none" strike="noStrike" cap="none"/>
                    </a:p>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P-4 i P-5</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Famílies alumnat Primària</a:t>
                      </a:r>
                      <a:endParaRPr sz="1400" u="none" strike="noStrike" cap="none"/>
                    </a:p>
                  </a:txBody>
                  <a:tcPr marL="91450" marR="91450" marT="45725" marB="45725" anchor="ctr"/>
                </a:tc>
              </a:tr>
              <a:tr h="3570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Llibreta viatgera</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Un cop al dia</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r>
              <a:tr h="490900">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Informe trimestral</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25"/>
                        <a:buFont typeface="Arial"/>
                        <a:buNone/>
                      </a:pPr>
                      <a:r>
                        <a:rPr lang="es-ES" sz="900" u="none" strike="noStrike" cap="none">
                          <a:latin typeface="Arial"/>
                          <a:ea typeface="Arial"/>
                          <a:cs typeface="Arial"/>
                          <a:sym typeface="Arial"/>
                        </a:rPr>
                        <a:t>Coincidint amb la entrega d’informes de la escola</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25"/>
                        <a:buFont typeface="Arial"/>
                        <a:buNone/>
                      </a:pPr>
                      <a:r>
                        <a:rPr lang="es-ES" sz="900" u="none" strike="noStrike" cap="none">
                          <a:latin typeface="Arial"/>
                          <a:ea typeface="Arial"/>
                          <a:cs typeface="Arial"/>
                          <a:sym typeface="Arial"/>
                        </a:rPr>
                        <a:t>Coincidint amb la entrega d’informes de la escola</a:t>
                      </a:r>
                      <a:endParaRPr sz="1400" u="none" strike="noStrike" cap="none"/>
                    </a:p>
                  </a:txBody>
                  <a:tcPr marL="91450" marR="91450" marT="45725" marB="45725" anchor="ctr"/>
                </a:tc>
              </a:tr>
              <a:tr h="357025">
                <a:tc>
                  <a:txBody>
                    <a:bodyPr/>
                    <a:lstStyle/>
                    <a:p>
                      <a:pPr marL="0" marR="0" lvl="0" indent="0" algn="ctr" rtl="0">
                        <a:lnSpc>
                          <a:spcPct val="100000"/>
                        </a:lnSpc>
                        <a:spcBef>
                          <a:spcPts val="0"/>
                        </a:spcBef>
                        <a:spcAft>
                          <a:spcPts val="0"/>
                        </a:spcAft>
                        <a:buClr>
                          <a:srgbClr val="000000"/>
                        </a:buClr>
                        <a:buSzPts val="300"/>
                        <a:buFont typeface="Arial"/>
                        <a:buNone/>
                      </a:pPr>
                      <a:r>
                        <a:rPr lang="es-ES" sz="1200" u="none" strike="noStrike" cap="none">
                          <a:latin typeface="Arial"/>
                          <a:ea typeface="Arial"/>
                          <a:cs typeface="Arial"/>
                          <a:sym typeface="Arial"/>
                        </a:rPr>
                        <a:t>Full d’incidències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Sempre que sigui necessari</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Sempre que sigui necessari</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75"/>
                        <a:buFont typeface="Arial"/>
                        <a:buNone/>
                      </a:pPr>
                      <a:r>
                        <a:rPr lang="es-ES" sz="1100" u="none" strike="noStrike" cap="none">
                          <a:latin typeface="Arial"/>
                          <a:ea typeface="Arial"/>
                          <a:cs typeface="Arial"/>
                          <a:sym typeface="Arial"/>
                        </a:rPr>
                        <a:t>Sempre que sigui necessari</a:t>
                      </a:r>
                      <a:endParaRPr sz="1100" u="none" strike="noStrike" cap="none">
                        <a:latin typeface="Arial"/>
                        <a:ea typeface="Arial"/>
                        <a:cs typeface="Arial"/>
                        <a:sym typeface="Arial"/>
                      </a:endParaRPr>
                    </a:p>
                  </a:txBody>
                  <a:tcPr marL="91450" marR="91450" marT="45725" marB="45725"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8"/>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33</a:t>
            </a:fld>
            <a:endParaRPr sz="1200" b="0" i="0" u="none" strike="noStrike" cap="none">
              <a:solidFill>
                <a:srgbClr val="888888"/>
              </a:solidFill>
              <a:latin typeface="Calibri"/>
              <a:ea typeface="Calibri"/>
              <a:cs typeface="Calibri"/>
              <a:sym typeface="Calibri"/>
            </a:endParaRPr>
          </a:p>
        </p:txBody>
      </p:sp>
      <p:sp>
        <p:nvSpPr>
          <p:cNvPr id="440" name="Google Shape;440;p58"/>
          <p:cNvSpPr txBox="1"/>
          <p:nvPr/>
        </p:nvSpPr>
        <p:spPr>
          <a:xfrm>
            <a:off x="404664" y="1509776"/>
            <a:ext cx="597535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7.3. Informacions als mestres/tutors</a:t>
            </a:r>
            <a:endParaRPr sz="1600" b="0" i="0" u="none" strike="noStrike" cap="none">
              <a:solidFill>
                <a:schemeClr val="dk1"/>
              </a:solidFill>
              <a:latin typeface="Arial"/>
              <a:ea typeface="Arial"/>
              <a:cs typeface="Arial"/>
              <a:sym typeface="Arial"/>
            </a:endParaRPr>
          </a:p>
        </p:txBody>
      </p:sp>
      <p:sp>
        <p:nvSpPr>
          <p:cNvPr id="441" name="Google Shape;441;p58"/>
          <p:cNvSpPr txBox="1"/>
          <p:nvPr/>
        </p:nvSpPr>
        <p:spPr>
          <a:xfrm>
            <a:off x="246212" y="2187660"/>
            <a:ext cx="6264696" cy="2215991"/>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Els/les monitors/res comentaran als mestres i/o tutors/es i al coordinador/a els fets més significatius i les incidències més remarcables succeïts durant l'estona que ha durat el servei, per tal que aquests en siguin coneixedors i, en el cas dels més petits, poder-los comentar amb les famílies quan els vinguin a recollir.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Totes les incidències que es produeixin al menjador, seran redactades pels monitors/es i/o coordinador/a  i  lliurades als alumnes  perquè les puguin lliurar a les famílies.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Totes les incidències lliurades als alumnes quedaran anotades en el registre d’incidències.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Calibri"/>
              <a:buNone/>
            </a:pPr>
            <a:r>
              <a:rPr lang="es-E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42" name="Google Shape;442;p58"/>
          <p:cNvSpPr txBox="1"/>
          <p:nvPr/>
        </p:nvSpPr>
        <p:spPr>
          <a:xfrm>
            <a:off x="441325" y="4509049"/>
            <a:ext cx="597535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7.4. Instal·lacions i materials</a:t>
            </a:r>
            <a:endParaRPr sz="1600" b="0" i="0" u="none" strike="noStrike" cap="none">
              <a:solidFill>
                <a:schemeClr val="dk1"/>
              </a:solidFill>
              <a:latin typeface="Arial"/>
              <a:ea typeface="Arial"/>
              <a:cs typeface="Arial"/>
              <a:sym typeface="Arial"/>
            </a:endParaRPr>
          </a:p>
        </p:txBody>
      </p:sp>
      <p:sp>
        <p:nvSpPr>
          <p:cNvPr id="443" name="Google Shape;443;p58"/>
          <p:cNvSpPr txBox="1"/>
          <p:nvPr/>
        </p:nvSpPr>
        <p:spPr>
          <a:xfrm>
            <a:off x="404664" y="5163795"/>
            <a:ext cx="6106244" cy="1292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En tot moment els/les alumnes han de respectar el mobiliari i els estris del menjador, el mobiliari de l'escola, les instal·lacions i l'edifici.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Qualsevol desperfecte que es produeixi a les dependències del centre, es comunicarà a la direcció.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4" name="Google Shape;444;p58"/>
          <p:cNvSpPr txBox="1"/>
          <p:nvPr/>
        </p:nvSpPr>
        <p:spPr>
          <a:xfrm>
            <a:off x="404664" y="4953000"/>
            <a:ext cx="6033666"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34</a:t>
            </a:fld>
            <a:endParaRPr sz="1200" b="0" i="0" u="none" strike="noStrike" cap="none">
              <a:solidFill>
                <a:srgbClr val="888888"/>
              </a:solidFill>
              <a:latin typeface="Calibri"/>
              <a:ea typeface="Calibri"/>
              <a:cs typeface="Calibri"/>
              <a:sym typeface="Calibri"/>
            </a:endParaRPr>
          </a:p>
        </p:txBody>
      </p:sp>
      <p:sp>
        <p:nvSpPr>
          <p:cNvPr id="450" name="Google Shape;450;p59"/>
          <p:cNvSpPr txBox="1"/>
          <p:nvPr/>
        </p:nvSpPr>
        <p:spPr>
          <a:xfrm>
            <a:off x="206101" y="5270291"/>
            <a:ext cx="597535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7.6. Esbarjo i la seva vigilància</a:t>
            </a:r>
            <a:endParaRPr sz="1600" b="0" i="0" u="none" strike="noStrike" cap="none">
              <a:solidFill>
                <a:schemeClr val="dk1"/>
              </a:solidFill>
              <a:latin typeface="Arial"/>
              <a:ea typeface="Arial"/>
              <a:cs typeface="Arial"/>
              <a:sym typeface="Arial"/>
            </a:endParaRPr>
          </a:p>
        </p:txBody>
      </p:sp>
      <p:sp>
        <p:nvSpPr>
          <p:cNvPr id="451" name="Google Shape;451;p59"/>
          <p:cNvSpPr txBox="1"/>
          <p:nvPr/>
        </p:nvSpPr>
        <p:spPr>
          <a:xfrm>
            <a:off x="214311" y="5778122"/>
            <a:ext cx="6105525" cy="2308324"/>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Després de l'estona de dinar els/les alumnes, sempre que el/la monitor/a segons el calendari d'activitats ho prevegi, podran sortir a jugar al pati o a la zona indicada pel monitor/a</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Els/les alumnes mai han d'estar sols i sempre hi haurà els/les monitors/es necessaris que els vigilin.</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Durant aquesta estona d'esbarjo es procurarà que els/les alumnes juguin de forma ordenada i no es generin baralles ni situacions conflictives.</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Si sorgeix qualsevol problema durant l'esbarjo del menjador, els/les alumnes es dirigiran als/les monitors/es que controlen l'activitat; aquests cercaran la solució més adient per a cada cas. Donaran als alumnes, eines per trobar solucions per si mateixos. </a:t>
            </a:r>
            <a:endParaRPr sz="1400" b="0" i="0" u="none" strike="noStrike" cap="none">
              <a:solidFill>
                <a:srgbClr val="000000"/>
              </a:solidFill>
              <a:latin typeface="Arial"/>
              <a:ea typeface="Arial"/>
              <a:cs typeface="Arial"/>
              <a:sym typeface="Arial"/>
            </a:endParaRPr>
          </a:p>
        </p:txBody>
      </p:sp>
      <p:sp>
        <p:nvSpPr>
          <p:cNvPr id="452" name="Google Shape;452;p59"/>
          <p:cNvSpPr txBox="1"/>
          <p:nvPr/>
        </p:nvSpPr>
        <p:spPr>
          <a:xfrm>
            <a:off x="253727" y="3344625"/>
            <a:ext cx="597535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Arial"/>
              <a:buNone/>
            </a:pPr>
            <a:endParaRPr sz="1600" b="0" i="0" u="none" strike="noStrike" cap="none">
              <a:solidFill>
                <a:schemeClr val="dk1"/>
              </a:solidFill>
              <a:latin typeface="Arial"/>
              <a:ea typeface="Arial"/>
              <a:cs typeface="Arial"/>
              <a:sym typeface="Arial"/>
            </a:endParaRPr>
          </a:p>
        </p:txBody>
      </p:sp>
      <p:sp>
        <p:nvSpPr>
          <p:cNvPr id="453" name="Google Shape;453;p59"/>
          <p:cNvSpPr txBox="1"/>
          <p:nvPr/>
        </p:nvSpPr>
        <p:spPr>
          <a:xfrm>
            <a:off x="277689" y="5591846"/>
            <a:ext cx="5975350" cy="3019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59"/>
          <p:cNvSpPr txBox="1"/>
          <p:nvPr/>
        </p:nvSpPr>
        <p:spPr>
          <a:xfrm>
            <a:off x="188640" y="7107143"/>
            <a:ext cx="597535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Arial"/>
              <a:buNone/>
            </a:pPr>
            <a:endParaRPr sz="1600" b="0" i="0" u="none" strike="noStrike" cap="none">
              <a:solidFill>
                <a:schemeClr val="dk1"/>
              </a:solidFill>
              <a:latin typeface="Arial"/>
              <a:ea typeface="Arial"/>
              <a:cs typeface="Arial"/>
              <a:sym typeface="Arial"/>
            </a:endParaRPr>
          </a:p>
        </p:txBody>
      </p:sp>
      <p:sp>
        <p:nvSpPr>
          <p:cNvPr id="455" name="Google Shape;455;p59"/>
          <p:cNvSpPr txBox="1"/>
          <p:nvPr/>
        </p:nvSpPr>
        <p:spPr>
          <a:xfrm>
            <a:off x="376237" y="7445697"/>
            <a:ext cx="6105525"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59"/>
          <p:cNvSpPr/>
          <p:nvPr/>
        </p:nvSpPr>
        <p:spPr>
          <a:xfrm>
            <a:off x="188639" y="992164"/>
            <a:ext cx="3148619"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7.5. Actuacions dins el menjador</a:t>
            </a:r>
            <a:endParaRPr sz="1600" b="0" i="0" u="none" strike="noStrike" cap="none">
              <a:solidFill>
                <a:schemeClr val="dk1"/>
              </a:solidFill>
              <a:latin typeface="Arial"/>
              <a:ea typeface="Arial"/>
              <a:cs typeface="Arial"/>
              <a:sym typeface="Arial"/>
            </a:endParaRPr>
          </a:p>
        </p:txBody>
      </p:sp>
      <p:sp>
        <p:nvSpPr>
          <p:cNvPr id="457" name="Google Shape;457;p59"/>
          <p:cNvSpPr txBox="1"/>
          <p:nvPr/>
        </p:nvSpPr>
        <p:spPr>
          <a:xfrm>
            <a:off x="188639" y="1575383"/>
            <a:ext cx="6105525" cy="38354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Dins de l'espai del menjador hi ha d'haver un clima de tranquil·litat i serenor. En cap moment són permesos els crits, baralles i corredisses.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Els nens/es, una vegada hagin entrat al menjador, s'hauran de col·locar en el lloc acordat amb els/les monitors/es i no els és permès circular lliurament pel menjador.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En cas de necessitat de comunicar alguna cosa al monitor/a, ho faran de forma ordenada, aixecant la mà i esperant amb calma la presència del mateix. En cap moment estan justificats els crits ni moviments violents.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Quan un/a alumne/a acabi de dinar, ha d'esperar que el/la monitor/a l'autoritzi a aixecar-se per anar a fer la següent activitat. El canvi d'activitats s'ha de fer sempre amb ordre.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No esta permès que cap persona aliena al servei del menjador entri a la cuina, amb excepció dels membres de la Comissió de menjador.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 llengua vehicular del servei de menjador serà el català.</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0"/>
          <p:cNvSpPr txBox="1"/>
          <p:nvPr/>
        </p:nvSpPr>
        <p:spPr>
          <a:xfrm>
            <a:off x="258770" y="1058625"/>
            <a:ext cx="597535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7.7. Incidències</a:t>
            </a:r>
            <a:endParaRPr sz="1600" b="0" i="0" u="none" strike="noStrike" cap="none">
              <a:solidFill>
                <a:schemeClr val="dk1"/>
              </a:solidFill>
              <a:latin typeface="Arial"/>
              <a:ea typeface="Arial"/>
              <a:cs typeface="Arial"/>
              <a:sym typeface="Arial"/>
            </a:endParaRPr>
          </a:p>
        </p:txBody>
      </p:sp>
      <p:sp>
        <p:nvSpPr>
          <p:cNvPr id="463" name="Google Shape;463;p60"/>
          <p:cNvSpPr txBox="1"/>
          <p:nvPr/>
        </p:nvSpPr>
        <p:spPr>
          <a:xfrm>
            <a:off x="188640" y="1656556"/>
            <a:ext cx="6105525" cy="3877985"/>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chemeClr val="dk1"/>
              </a:buClr>
              <a:buSzPts val="1100"/>
              <a:buFont typeface="Arial"/>
              <a:buChar char="•"/>
            </a:pPr>
            <a:r>
              <a:rPr lang="es-ES" sz="1100" b="0" i="0" u="none" strike="noStrike" cap="none">
                <a:solidFill>
                  <a:schemeClr val="dk1"/>
                </a:solidFill>
                <a:latin typeface="Arial"/>
                <a:ea typeface="Arial"/>
                <a:cs typeface="Arial"/>
                <a:sym typeface="Arial"/>
              </a:rPr>
              <a:t>Davant de qualsevol incidència es seguiran els següents passos: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Char char="•"/>
            </a:pPr>
            <a:r>
              <a:rPr lang="es-ES" sz="1100" b="0" i="0" u="none" strike="noStrike" cap="none">
                <a:solidFill>
                  <a:schemeClr val="dk1"/>
                </a:solidFill>
                <a:latin typeface="Arial"/>
                <a:ea typeface="Arial"/>
                <a:cs typeface="Arial"/>
                <a:sym typeface="Arial"/>
              </a:rPr>
              <a:t>Els/les monitor/es parlaran amb ells/es i els faran fer les reflexions necessàries per tal que replantegin la seva conducta i la rectifiquin.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Char char="•"/>
            </a:pPr>
            <a:r>
              <a:rPr lang="es-ES" sz="1100" b="0" i="0" u="none" strike="noStrike" cap="none">
                <a:solidFill>
                  <a:schemeClr val="dk1"/>
                </a:solidFill>
                <a:latin typeface="Arial"/>
                <a:ea typeface="Arial"/>
                <a:cs typeface="Arial"/>
                <a:sym typeface="Arial"/>
              </a:rPr>
              <a:t>Els/les monitors/es informaran dels fets al tutor/a de l’alumne.</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Char char="•"/>
            </a:pPr>
            <a:r>
              <a:rPr lang="es-ES" sz="1100" b="0" i="0" u="none" strike="noStrike" cap="none">
                <a:solidFill>
                  <a:schemeClr val="dk1"/>
                </a:solidFill>
                <a:latin typeface="Arial"/>
                <a:ea typeface="Arial"/>
                <a:cs typeface="Arial"/>
                <a:sym typeface="Arial"/>
              </a:rPr>
              <a:t>El tutor/a  parlarà amb l'alumne i, si es creu oportú,  ho comunicarà a direcció.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Char char="•"/>
            </a:pPr>
            <a:r>
              <a:rPr lang="es-ES" sz="1100" b="0" i="0" u="none" strike="noStrike" cap="none">
                <a:solidFill>
                  <a:schemeClr val="dk1"/>
                </a:solidFill>
                <a:latin typeface="Arial"/>
                <a:ea typeface="Arial"/>
                <a:cs typeface="Arial"/>
                <a:sym typeface="Arial"/>
              </a:rPr>
              <a:t>La direcció, el/la tutor/a i el/la coordinador/a valoraran la necessitat de mantenir una entrevista amb la família.</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Char char="•"/>
            </a:pPr>
            <a:r>
              <a:rPr lang="es-ES" sz="1100" b="0" i="0" u="none" strike="noStrike" cap="none">
                <a:solidFill>
                  <a:schemeClr val="dk1"/>
                </a:solidFill>
                <a:latin typeface="Arial"/>
                <a:ea typeface="Arial"/>
                <a:cs typeface="Arial"/>
                <a:sym typeface="Arial"/>
              </a:rPr>
              <a:t>En cas dels alumnes que presentin problemes d’alimentació, es farà un seguiment diari o setmanal, segons el cas, i el/la coordinador/a parlarà amb la família o es farà una entrevista personal, si cal.</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100"/>
              <a:buFont typeface="Arial"/>
              <a:buChar char="•"/>
            </a:pPr>
            <a:r>
              <a:rPr lang="es-ES" sz="1100" b="0" i="0" u="none" strike="noStrike" cap="none">
                <a:solidFill>
                  <a:schemeClr val="dk1"/>
                </a:solidFill>
                <a:latin typeface="Arial"/>
                <a:ea typeface="Arial"/>
                <a:cs typeface="Arial"/>
                <a:sym typeface="Arial"/>
              </a:rPr>
              <a:t>Es penjarà en un lloc visible pels/per les monitors/es, el protocol d’acció en cas d’accident (annex) i la relació d’alumnes amb dietes especials i protocols d’actuació en cas d’al·lèrgies i intoleràncies alimentaries situat  a la cuina al costat del telèfon.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60"/>
          <p:cNvSpPr txBox="1"/>
          <p:nvPr/>
        </p:nvSpPr>
        <p:spPr>
          <a:xfrm>
            <a:off x="306733" y="5195987"/>
            <a:ext cx="597535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7.8. Règim disciplinari</a:t>
            </a:r>
            <a:endParaRPr sz="1600" b="0" i="0" u="none" strike="noStrike" cap="none">
              <a:solidFill>
                <a:schemeClr val="dk1"/>
              </a:solidFill>
              <a:latin typeface="Arial"/>
              <a:ea typeface="Arial"/>
              <a:cs typeface="Arial"/>
              <a:sym typeface="Arial"/>
            </a:endParaRPr>
          </a:p>
        </p:txBody>
      </p:sp>
      <p:sp>
        <p:nvSpPr>
          <p:cNvPr id="465" name="Google Shape;465;p60"/>
          <p:cNvSpPr/>
          <p:nvPr/>
        </p:nvSpPr>
        <p:spPr>
          <a:xfrm>
            <a:off x="306733" y="5793918"/>
            <a:ext cx="6231323" cy="147732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00"/>
              <a:buFont typeface="Arial"/>
              <a:buNone/>
            </a:pPr>
            <a:r>
              <a:rPr lang="es-ES" sz="1200" b="0" i="0" u="none" strike="noStrike" cap="none">
                <a:solidFill>
                  <a:srgbClr val="000000"/>
                </a:solidFill>
                <a:latin typeface="Arial"/>
                <a:ea typeface="Arial"/>
                <a:cs typeface="Arial"/>
                <a:sym typeface="Arial"/>
              </a:rPr>
              <a:t>El menjador és un servei de l’escola per atendre les necessitats de les famílies que vulguin aprofitar-lo, així doncs, tots els/les alumnes que el facin servir han de conèixer i respectar la normativa.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00"/>
              <a:buFont typeface="Arial"/>
              <a:buNone/>
            </a:pPr>
            <a:r>
              <a:rPr lang="es-ES" sz="1200" b="0" i="0" u="none" strike="noStrike" cap="none">
                <a:solidFill>
                  <a:srgbClr val="000000"/>
                </a:solidFill>
                <a:latin typeface="Arial"/>
                <a:ea typeface="Arial"/>
                <a:cs typeface="Arial"/>
                <a:sym typeface="Arial"/>
              </a:rPr>
              <a:t>A l’hora de solucionar les problemàtiques que poden sorgir al menjador, s’ha de seguir un procés. Segons sigui la gravetat del conflicte, aquest serà atès pel monitor/a, coordinador/a i/o direcció del centre</a:t>
            </a:r>
            <a:r>
              <a:rPr lang="es-ES" sz="18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66" name="Google Shape;466;p60"/>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35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1"/>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36</a:t>
            </a:fld>
            <a:endParaRPr sz="1200" b="0" i="0" u="none" strike="noStrike" cap="none">
              <a:solidFill>
                <a:srgbClr val="888888"/>
              </a:solidFill>
              <a:latin typeface="Calibri"/>
              <a:ea typeface="Calibri"/>
              <a:cs typeface="Calibri"/>
              <a:sym typeface="Calibri"/>
            </a:endParaRPr>
          </a:p>
        </p:txBody>
      </p:sp>
      <p:sp>
        <p:nvSpPr>
          <p:cNvPr id="472" name="Google Shape;472;p61"/>
          <p:cNvSpPr txBox="1"/>
          <p:nvPr/>
        </p:nvSpPr>
        <p:spPr>
          <a:xfrm>
            <a:off x="369094" y="738014"/>
            <a:ext cx="6119812" cy="86485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Les sancions imposades a l’ alumnat hauran de ser proporcionals: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A la seva conducta.</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A la seva edat.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A les circumstàncies personals, familiars i socials per les que estigui passant.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Es considerarà falta aquell acte que trenqui la convivència ja sigui al menjador, l’esbarjo, o la realització d’activitats.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
              <a:buFont typeface="Arial"/>
              <a:buNone/>
            </a:pPr>
            <a:r>
              <a:rPr lang="es-ES" sz="1600" b="0" i="0" u="sng" strike="noStrike" cap="none">
                <a:solidFill>
                  <a:schemeClr val="dk1"/>
                </a:solidFill>
                <a:latin typeface="Arial"/>
                <a:ea typeface="Arial"/>
                <a:cs typeface="Arial"/>
                <a:sym typeface="Arial"/>
              </a:rPr>
              <a:t>FALTES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servei de menjador diferencia tres tipus de faltes a les actuacions incorrectes dels alumnes.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Tipologia d’incidències probables (aquesta llista té un sentit únicament enumeratiu, per tant no és limitada).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Faltes molt greus: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 destrucció greu i intencionada, a les dependències del centre, de material i objectes de membres de la comunitat educativa.</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Les actuacions i incitacions a actuacions perjudicials per a la salut.</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 sortida del recinte escolar sense l’autorització corresponent.</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L’agressió física o amenaces contra membres de la comunitat educativa.</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Qualsevol falta greu reincident.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Faltes greus: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Els actes d’incorrecció o desconsideració (falta de respecte) amb els membres de la comunitat educativa.</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Alterar l’ordre i la convivència del grup i, en general, qualsevol altre activitat del centre.</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 deteriorament del material dels companys/es o del centre.</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Qualsevol falta lleu reincident.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r>
              <a:rPr lang="es-ES" sz="1200" b="1" i="0" u="none" strike="noStrike" cap="none">
                <a:solidFill>
                  <a:schemeClr val="dk1"/>
                </a:solidFill>
                <a:latin typeface="Arial"/>
                <a:ea typeface="Arial"/>
                <a:cs typeface="Arial"/>
                <a:sym typeface="Arial"/>
              </a:rPr>
              <a:t>Faltes lleus: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Desobeir les indicacions que pugui determinar cada monitor/a al seu grup en funció d’aquesta normativa.</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Incompliment de totes aquelles normes generals del menjador a excepció de les que fan referència als apartats anteriors.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2"/>
          <p:cNvSpPr txBox="1"/>
          <p:nvPr/>
        </p:nvSpPr>
        <p:spPr>
          <a:xfrm>
            <a:off x="369094" y="892491"/>
            <a:ext cx="6119812" cy="772519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SANCIONS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Falta lleu:</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Amonestació oral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Privació del temps d’esbarjo, realitzant tasques educatives.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Faltes greus i molt greus: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Compareixença davant la Direcció.</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Comunicació a les famílies i entrevista.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Reparació econòmica dels danys causats al material del centre, companys/es o monitors/es.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Suspensió del dret a la plaça del servei de menjador per un període de temps o per tot el curs escolar.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Privació del servei de menjador</a:t>
            </a: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 1ª falta molt greu: 3 dies.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 2ª falta molt greu: 1 setmana.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 3ª falta molt greu: 15 dies.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 partir de la tercera falta molt greu, pot suposar la pèrdua total del dret al servei.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Actuacions en cas de faltes molt greus: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Una vegada redactada la incidència, es farà arribar a  la direcció del centre,  i a l’AMPA,  que hauran de decidir de quina manera l’alumne complirà amb els objectius  de l’actuació, la disculpa, el rescabalament, la compensació o fins i tot l’exclusió del servei  i posteriorment (en un màxim de  48 hores) se’ls comunicarà els dies d’exclusió. Aquest període serà acordat per la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Direcció de l’escola</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Un cop acordat el període d’exclusió es comunicarà a la família</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400"/>
              <a:buFont typeface="Arial"/>
              <a:buNone/>
            </a:pPr>
            <a:r>
              <a:rPr lang="es-ES" sz="1600" b="1" i="0" u="none" strike="noStrike" cap="none">
                <a:solidFill>
                  <a:schemeClr val="dk1"/>
                </a:solidFill>
                <a:latin typeface="Arial"/>
                <a:ea typeface="Arial"/>
                <a:cs typeface="Arial"/>
                <a:sym typeface="Arial"/>
              </a:rPr>
              <a:t>NO ES POT TREURE A CAP ALUMNE EL DRET A LA PLAÇA DEL SERVEI DE MENJADOR SENSE L’APROVACIÓ DE LA DIRECCIÓ DEL CENTRE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8" name="Google Shape;478;p62"/>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37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3"/>
          <p:cNvSpPr txBox="1"/>
          <p:nvPr/>
        </p:nvSpPr>
        <p:spPr>
          <a:xfrm>
            <a:off x="260648" y="3008784"/>
            <a:ext cx="6192837" cy="52629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El comunicat d’incidència ha de constar de: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Nom i cognoms de l’alumne.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Els fets imputats.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 data dels fets.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Nom i cognoms de qui redacta el comunicat d’incidència.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Destinataris.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Propostes de resolució.</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 valoració de la responsabilitat del nen/a especificant agreujant atenuants de la seva conducta.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Les sancions aplicables, si cal.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Aquest comunicat s’entregarà al tutor/a de l’alumne, en un sobre obert, perquè el faciliti a la família.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El/la coordinador/a comprovarà que el comunicat sigui retornat al centre dins del període establert (1 dia).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84" name="Google Shape;484;p63"/>
          <p:cNvSpPr txBox="1"/>
          <p:nvPr/>
        </p:nvSpPr>
        <p:spPr>
          <a:xfrm>
            <a:off x="188640" y="1208584"/>
            <a:ext cx="6337300" cy="20928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s-ES" sz="1400" b="0" i="0" u="none" strike="noStrike" cap="none">
                <a:solidFill>
                  <a:schemeClr val="dk1"/>
                </a:solidFill>
                <a:latin typeface="Arial"/>
                <a:ea typeface="Arial"/>
                <a:cs typeface="Arial"/>
                <a:sym typeface="Arial"/>
              </a:rPr>
              <a:t>7.8.1. Informes d’incidències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Quan es produeixi una </a:t>
            </a:r>
            <a:r>
              <a:rPr lang="es-ES" sz="1200" b="1" i="0" u="none" strike="noStrike" cap="none">
                <a:solidFill>
                  <a:schemeClr val="dk1"/>
                </a:solidFill>
                <a:latin typeface="Arial"/>
                <a:ea typeface="Arial"/>
                <a:cs typeface="Arial"/>
                <a:sym typeface="Arial"/>
              </a:rPr>
              <a:t>falta lleu</a:t>
            </a:r>
            <a:r>
              <a:rPr lang="es-ES" sz="1200" b="0" i="0" u="none" strike="noStrike" cap="none">
                <a:solidFill>
                  <a:schemeClr val="dk1"/>
                </a:solidFill>
                <a:latin typeface="Arial"/>
                <a:ea typeface="Arial"/>
                <a:cs typeface="Arial"/>
                <a:sym typeface="Arial"/>
              </a:rPr>
              <a:t>, el/la monitor/a o el/la coordinador/a farà informe escrit i ho anotarà al registre d’incidències.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Quan es produeixi una </a:t>
            </a:r>
            <a:r>
              <a:rPr lang="es-ES" sz="1200" b="1" i="0" u="none" strike="noStrike" cap="none">
                <a:solidFill>
                  <a:schemeClr val="dk1"/>
                </a:solidFill>
                <a:latin typeface="Arial"/>
                <a:ea typeface="Arial"/>
                <a:cs typeface="Arial"/>
                <a:sym typeface="Arial"/>
              </a:rPr>
              <a:t>falta greu </a:t>
            </a:r>
            <a:r>
              <a:rPr lang="es-ES" sz="1200" b="0" i="0" u="none" strike="noStrike" cap="none">
                <a:solidFill>
                  <a:schemeClr val="dk1"/>
                </a:solidFill>
                <a:latin typeface="Arial"/>
                <a:ea typeface="Arial"/>
                <a:cs typeface="Arial"/>
                <a:sym typeface="Arial"/>
              </a:rPr>
              <a:t>o </a:t>
            </a:r>
            <a:r>
              <a:rPr lang="es-ES" sz="1200" b="1" i="0" u="none" strike="noStrike" cap="none">
                <a:solidFill>
                  <a:schemeClr val="dk1"/>
                </a:solidFill>
                <a:latin typeface="Arial"/>
                <a:ea typeface="Arial"/>
                <a:cs typeface="Arial"/>
                <a:sym typeface="Arial"/>
              </a:rPr>
              <a:t>molt greu</a:t>
            </a:r>
            <a:r>
              <a:rPr lang="es-ES" sz="1200" b="0" i="0" u="none" strike="noStrike" cap="none">
                <a:solidFill>
                  <a:schemeClr val="dk1"/>
                </a:solidFill>
                <a:latin typeface="Arial"/>
                <a:ea typeface="Arial"/>
                <a:cs typeface="Arial"/>
                <a:sym typeface="Arial"/>
              </a:rPr>
              <a:t>, el/la monitor/a ho comunicarà al coordinador/a i es farà un comunicat d’incidència escrit per a la família amb còpia a la Direcció del centre. També s’anotarà al registre d’incidències.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63"/>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38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4"/>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39</a:t>
            </a:fld>
            <a:endParaRPr sz="1200" b="0" i="0" u="none" strike="noStrike" cap="none">
              <a:solidFill>
                <a:srgbClr val="888888"/>
              </a:solidFill>
              <a:latin typeface="Calibri"/>
              <a:ea typeface="Calibri"/>
              <a:cs typeface="Calibri"/>
              <a:sym typeface="Calibri"/>
            </a:endParaRPr>
          </a:p>
        </p:txBody>
      </p:sp>
      <p:sp>
        <p:nvSpPr>
          <p:cNvPr id="491" name="Google Shape;491;p64"/>
          <p:cNvSpPr txBox="1"/>
          <p:nvPr/>
        </p:nvSpPr>
        <p:spPr>
          <a:xfrm>
            <a:off x="548680" y="1208584"/>
            <a:ext cx="5760640" cy="77867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7.9. Normes de convivència</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Organització:</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S’ha d’observar una estricta puntualitat a l’hora de la recollida  i entrega a les           classes  i en els llocs establerts </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Les entrades i les sortides s’han de realitzar en ordre</a:t>
            </a:r>
            <a:endParaRPr sz="1200" b="0" i="0" u="none" strike="noStrike" cap="none">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Circulació per el recinte: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Sense crits i a pas normal</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S’ha de trucar a les portes per entrar o sortir</a:t>
            </a:r>
            <a:endParaRPr sz="1200" b="0" i="0" u="none" strike="noStrike" cap="none">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 pujada i baixada de les escales es realitzarà sempre per la nostre dreta i sense córrer</a:t>
            </a:r>
            <a:endParaRPr sz="1200" b="0" i="0" u="none" strike="noStrike" cap="none">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No s’ha d’embrutar</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Neteja i conservació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No és permès de menjar xiclets ni llaminadures</a:t>
            </a:r>
            <a:endParaRPr sz="1200" b="0" i="0" u="none" strike="noStrike" cap="none">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 recinte s’ha de mantenir net de papers</a:t>
            </a:r>
            <a:endParaRPr sz="1200" b="0" i="0" u="none" strike="noStrike" cap="none">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S’ha de respectar les instal·lacions i materials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Lleure al pati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Es practicaran jocs que no representin cap perill per els companys</a:t>
            </a:r>
            <a:endParaRPr sz="1200" b="0" i="0" u="none" strike="noStrike" cap="none">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Seran jocs no permesos tots els que representin perill (pedres, pilotes de cuir, baldufes...)</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Es farà sempre bon ús de l’aigua de les fonts</a:t>
            </a:r>
            <a:endParaRPr sz="1200" b="0" i="0" u="none" strike="noStrike" cap="none">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Es tindrà cura dels arbres i de les plantes</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En tot moment hi haurà presència  i actuació de monitors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
        <p:nvSpPr>
          <p:cNvPr id="184" name="Google Shape;184;p29"/>
          <p:cNvSpPr txBox="1"/>
          <p:nvPr/>
        </p:nvSpPr>
        <p:spPr>
          <a:xfrm>
            <a:off x="260648" y="1280592"/>
            <a:ext cx="597693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1. El servei de menjador</a:t>
            </a:r>
            <a:endParaRPr sz="1400" b="0" i="0" u="none" strike="noStrike" cap="none">
              <a:solidFill>
                <a:srgbClr val="000000"/>
              </a:solidFill>
              <a:latin typeface="Arial"/>
              <a:ea typeface="Arial"/>
              <a:cs typeface="Arial"/>
              <a:sym typeface="Arial"/>
            </a:endParaRPr>
          </a:p>
        </p:txBody>
      </p:sp>
      <p:sp>
        <p:nvSpPr>
          <p:cNvPr id="185" name="Google Shape;185;p29"/>
          <p:cNvSpPr txBox="1"/>
          <p:nvPr/>
        </p:nvSpPr>
        <p:spPr>
          <a:xfrm>
            <a:off x="332656" y="1784648"/>
            <a:ext cx="6260802" cy="7006034"/>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L’actual model de vida familiar fa que cada dia sigui més nombrosa la quantitat de nens i nenes que fan ús del servei de menjador escolar. Aquesta realitat ha convertit aquest servei en una necessitat social i en un element que ha d’ajudar la conciliació entre la vida familiar i laboral. Ara bé, no es pot oblidar que el primer aprenentatge alimentari i el més important es produeix en el nucli familiar.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menjador escolar és quelcom més que un espai on els/les alumnes satisfan les seves necessitats alimentàries. Els usuaris i usuàries d’aquest servei es troben en una etapa vital on s’ha de garantir una dieta equilibrada i adequada que n’afavoreix el creixement; on l’assoliment d’hàbits i actituds és fonamental pel seu desenvolupament personal, i on s’han d’assumir els valors de convivència, respecte i tolerància. Per tot això, el menjador escolar esdevé un espai privilegiat per dur a terme l’educació alimentaria en coordinació amb la família.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Cal considerar un menjador escolar com un temps lliure educatiu on els/les nens/es dinen, i un equip d’educadors/es poden desenvolupar un programa formatiu i de creixement personal. És un espai idoni per complementar aspectes educatius amb l’escola.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L’equip de monitors/es té com a funció encarregar-se del seu propi grup durant un </a:t>
            </a:r>
            <a:r>
              <a:rPr lang="es-ES" sz="1200" b="1" i="0" u="none" strike="noStrike" cap="none">
                <a:solidFill>
                  <a:schemeClr val="dk1"/>
                </a:solidFill>
                <a:latin typeface="Arial"/>
                <a:ea typeface="Arial"/>
                <a:cs typeface="Arial"/>
                <a:sym typeface="Arial"/>
              </a:rPr>
              <a:t>temps</a:t>
            </a:r>
            <a:r>
              <a:rPr lang="es-ES" sz="1200" b="0" i="0" u="none" strike="noStrike" cap="none">
                <a:solidFill>
                  <a:schemeClr val="dk1"/>
                </a:solidFill>
                <a:latin typeface="Arial"/>
                <a:ea typeface="Arial"/>
                <a:cs typeface="Arial"/>
                <a:sym typeface="Arial"/>
              </a:rPr>
              <a:t> determinat en un </a:t>
            </a:r>
            <a:r>
              <a:rPr lang="es-ES" sz="1200" b="1" i="0" u="none" strike="noStrike" cap="none">
                <a:solidFill>
                  <a:schemeClr val="dk1"/>
                </a:solidFill>
                <a:latin typeface="Arial"/>
                <a:ea typeface="Arial"/>
                <a:cs typeface="Arial"/>
                <a:sym typeface="Arial"/>
              </a:rPr>
              <a:t>espai </a:t>
            </a:r>
            <a:r>
              <a:rPr lang="es-ES" sz="1200" b="0" i="0" u="none" strike="noStrike" cap="none">
                <a:solidFill>
                  <a:schemeClr val="dk1"/>
                </a:solidFill>
                <a:latin typeface="Arial"/>
                <a:ea typeface="Arial"/>
                <a:cs typeface="Arial"/>
                <a:sym typeface="Arial"/>
              </a:rPr>
              <a:t>concret.</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L’equip treballarà per passos, utilitzant els seus recursos per aconseguir els seus objectius marcats amb la seva conseqüent valoració.</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5"/>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40</a:t>
            </a:fld>
            <a:endParaRPr sz="1200" b="0" i="0" u="none" strike="noStrike" cap="none">
              <a:solidFill>
                <a:srgbClr val="888888"/>
              </a:solidFill>
              <a:latin typeface="Calibri"/>
              <a:ea typeface="Calibri"/>
              <a:cs typeface="Calibri"/>
              <a:sym typeface="Calibri"/>
            </a:endParaRPr>
          </a:p>
        </p:txBody>
      </p:sp>
      <p:sp>
        <p:nvSpPr>
          <p:cNvPr id="497" name="Google Shape;497;p65"/>
          <p:cNvSpPr/>
          <p:nvPr/>
        </p:nvSpPr>
        <p:spPr>
          <a:xfrm>
            <a:off x="260648" y="1208584"/>
            <a:ext cx="5976664" cy="24006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s-ES" sz="1200" b="1" i="0" u="sng" strike="noStrike" cap="none">
                <a:solidFill>
                  <a:schemeClr val="dk1"/>
                </a:solidFill>
                <a:latin typeface="Arial"/>
                <a:ea typeface="Arial"/>
                <a:cs typeface="Arial"/>
                <a:sym typeface="Arial"/>
              </a:rPr>
              <a:t>L’alumnat usuari del servei de menjador tindrà el deure 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Acceptar i complir la normativa del servei de menjador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1" i="0" u="none" strike="noStrike" cap="none">
                <a:solidFill>
                  <a:schemeClr val="dk1"/>
                </a:solidFill>
                <a:latin typeface="Arial"/>
                <a:ea typeface="Arial"/>
                <a:cs typeface="Arial"/>
                <a:sym typeface="Arial"/>
              </a:rPr>
              <a:t> </a:t>
            </a:r>
            <a:r>
              <a:rPr lang="es-ES" sz="1200" b="0" i="0" u="none" strike="noStrike" cap="none">
                <a:solidFill>
                  <a:schemeClr val="dk1"/>
                </a:solidFill>
                <a:latin typeface="Arial"/>
                <a:ea typeface="Arial"/>
                <a:cs typeface="Arial"/>
                <a:sym typeface="Arial"/>
              </a:rPr>
              <a:t>No sortir del recinte sense autorització</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1" i="0" u="none" strike="noStrike" cap="none">
                <a:solidFill>
                  <a:schemeClr val="dk1"/>
                </a:solidFill>
                <a:latin typeface="Arial"/>
                <a:ea typeface="Arial"/>
                <a:cs typeface="Arial"/>
                <a:sym typeface="Arial"/>
              </a:rPr>
              <a:t> </a:t>
            </a:r>
            <a:r>
              <a:rPr lang="es-ES" sz="1200" b="0" i="0" u="none" strike="noStrike" cap="none">
                <a:solidFill>
                  <a:schemeClr val="dk1"/>
                </a:solidFill>
                <a:latin typeface="Arial"/>
                <a:ea typeface="Arial"/>
                <a:cs typeface="Arial"/>
                <a:sym typeface="Arial"/>
              </a:rPr>
              <a:t>Realitzar les tasques encomanades per l’equip de monitors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Respectar als companys i als monitors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Seguir i respectar totes les normes del servei de menjador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6"/>
          <p:cNvSpPr txBox="1"/>
          <p:nvPr/>
        </p:nvSpPr>
        <p:spPr>
          <a:xfrm>
            <a:off x="430214" y="969963"/>
            <a:ext cx="5976937" cy="6771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8. Mesures urgents en cas d’accident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500"/>
              <a:buFont typeface="Arial"/>
              <a:buNone/>
            </a:pPr>
            <a:r>
              <a:rPr lang="es-ES" sz="2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03" name="Google Shape;503;p66"/>
          <p:cNvSpPr txBox="1"/>
          <p:nvPr/>
        </p:nvSpPr>
        <p:spPr>
          <a:xfrm>
            <a:off x="404664" y="1496616"/>
            <a:ext cx="5976939" cy="683264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Els monitors/es juntament amb el coordinador/a, en cas d’accident hauran de: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AutoNum type="arabicPeriod"/>
            </a:pPr>
            <a:r>
              <a:rPr lang="es-ES" sz="1200" b="0" i="0" u="none" strike="noStrike" cap="none">
                <a:solidFill>
                  <a:schemeClr val="dk1"/>
                </a:solidFill>
                <a:latin typeface="Arial"/>
                <a:ea typeface="Arial"/>
                <a:cs typeface="Arial"/>
                <a:sym typeface="Arial"/>
              </a:rPr>
              <a:t> Prendre les accions corresponents de forma consensuada amb el director/a del centre d’ensenyament i l’empresa.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AutoNum type="arabicPeriod"/>
            </a:pPr>
            <a:r>
              <a:rPr lang="es-ES" sz="1200" b="0" i="0" u="none" strike="noStrike" cap="none">
                <a:solidFill>
                  <a:schemeClr val="dk1"/>
                </a:solidFill>
                <a:latin typeface="Arial"/>
                <a:ea typeface="Arial"/>
                <a:cs typeface="Arial"/>
                <a:sym typeface="Arial"/>
              </a:rPr>
              <a:t> Informar telefònicament a les famílies de l’alumnat afectats.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AutoNum type="arabicPeriod"/>
            </a:pPr>
            <a:r>
              <a:rPr lang="es-ES" sz="1200" b="0" i="0" u="none" strike="noStrike" cap="none">
                <a:solidFill>
                  <a:schemeClr val="dk1"/>
                </a:solidFill>
                <a:latin typeface="Arial"/>
                <a:ea typeface="Arial"/>
                <a:cs typeface="Arial"/>
                <a:sym typeface="Arial"/>
              </a:rPr>
              <a:t> Davant de qualsevol dubte, trucar al 112.</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Quan un/a nen/a usuari del menjador no es trobi bé, es trucarà a la família per comunicar-li el seu estat de salut i perquè el passin a buscar el més aviat possible. Mentrestant es vetllarà per la seva salut.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Quan un/a nen/a usuari del menjador tingui </a:t>
            </a:r>
            <a:r>
              <a:rPr lang="es-ES" sz="1200" b="0" i="1" u="none" strike="noStrike" cap="none">
                <a:solidFill>
                  <a:schemeClr val="dk1"/>
                </a:solidFill>
                <a:latin typeface="Arial"/>
                <a:ea typeface="Arial"/>
                <a:cs typeface="Arial"/>
                <a:sym typeface="Arial"/>
              </a:rPr>
              <a:t>37 ‘5 graus </a:t>
            </a:r>
            <a:r>
              <a:rPr lang="es-ES" sz="1200" b="0" i="0" u="none" strike="noStrike" cap="none">
                <a:solidFill>
                  <a:schemeClr val="dk1"/>
                </a:solidFill>
                <a:latin typeface="Arial"/>
                <a:ea typeface="Arial"/>
                <a:cs typeface="Arial"/>
                <a:sym typeface="Arial"/>
              </a:rPr>
              <a:t>de temperatura o més es trucarà a la família per comunicar-li i perquè el passin a buscar el més aviat possible.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En cas d'accident, es procurarà prendre la decisió més adient consultant amb els/les monitors/es i coordinadora.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En cas d'emergència mèdica, sempre es trucarà a la família per comunicar-li el fet succeït, per tal que es personi el més ràpidament possible al lloc on es troba el seu fill/a i es responsabilitzi de les actuacions medicoquirúrgiques a emprendre.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En cas d'accident greu, l'alumne serà traslladat, amb ambulància si es considera oportú. Automàticament, es comunicarà el fet a la seva família per tal que es responsabilitzin de les decisions medicoquirúrgiques que s'hagin d'adoptar.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Es recomana que el/la monitor/a referent de l’alumne en cas que no arribin els familiars al centre escolar, acompanyi a l’alumne en l’ambulància fins que arribin els familiars al centre mèdic. I comunicarà a l’escola  a quin centre mèdic es condueix  l’alumne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En el cas d’accidents lleus el/la coordinador/a  informarà per escrit a la família. Paral·lelament també comunicarà la incidència a l’escola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També avisarà el tutor si l’alumne ha marxat abans de les 15:00 hores </a:t>
            </a:r>
            <a:endParaRPr sz="1400" b="0" i="0" u="none" strike="noStrike" cap="none">
              <a:solidFill>
                <a:srgbClr val="000000"/>
              </a:solidFill>
              <a:latin typeface="Arial"/>
              <a:ea typeface="Arial"/>
              <a:cs typeface="Arial"/>
              <a:sym typeface="Arial"/>
            </a:endParaRPr>
          </a:p>
        </p:txBody>
      </p:sp>
      <p:sp>
        <p:nvSpPr>
          <p:cNvPr id="504" name="Google Shape;504;p66"/>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41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7"/>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42</a:t>
            </a:fld>
            <a:endParaRPr sz="1200" b="0" i="0" u="none" strike="noStrike" cap="none">
              <a:solidFill>
                <a:srgbClr val="888888"/>
              </a:solidFill>
              <a:latin typeface="Calibri"/>
              <a:ea typeface="Calibri"/>
              <a:cs typeface="Calibri"/>
              <a:sym typeface="Calibri"/>
            </a:endParaRPr>
          </a:p>
        </p:txBody>
      </p:sp>
      <p:sp>
        <p:nvSpPr>
          <p:cNvPr id="510" name="Google Shape;510;p67"/>
          <p:cNvSpPr txBox="1"/>
          <p:nvPr/>
        </p:nvSpPr>
        <p:spPr>
          <a:xfrm>
            <a:off x="260648" y="1280592"/>
            <a:ext cx="5976938"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8.1. Medicaments</a:t>
            </a:r>
            <a:endParaRPr sz="1400" b="0" i="0" u="none" strike="noStrike" cap="none">
              <a:solidFill>
                <a:srgbClr val="000000"/>
              </a:solidFill>
              <a:latin typeface="Arial"/>
              <a:ea typeface="Arial"/>
              <a:cs typeface="Arial"/>
              <a:sym typeface="Arial"/>
            </a:endParaRPr>
          </a:p>
        </p:txBody>
      </p:sp>
      <p:sp>
        <p:nvSpPr>
          <p:cNvPr id="511" name="Google Shape;511;p67"/>
          <p:cNvSpPr/>
          <p:nvPr/>
        </p:nvSpPr>
        <p:spPr>
          <a:xfrm>
            <a:off x="404664" y="1712640"/>
            <a:ext cx="5976937" cy="267765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personal del servei de menjador no pot donar cap medicament als alumnes sense tenir la recepta mèdica i l’autorització dels pares, mares o tutors legals.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r>
              <a:rPr lang="es-ES" sz="1200" b="1" i="0" u="none" strike="noStrike" cap="none">
                <a:solidFill>
                  <a:schemeClr val="dk1"/>
                </a:solidFill>
                <a:latin typeface="Arial"/>
                <a:ea typeface="Arial"/>
                <a:cs typeface="Arial"/>
                <a:sym typeface="Arial"/>
              </a:rPr>
              <a:t>A la recepta i autorització ha de constar: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Nom i cognoms de l’alumne.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Data de la recepta.</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Durada del tractament.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Dosi de la medicació.</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Nom, cognoms i D.N.I. de qui signa l’autorització.</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Data de l’autorització.</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No s’administrarà cap medicament als alumnes si no presenten als monitors /o tutors els requisits ressenyats.</a:t>
            </a:r>
            <a:endParaRPr sz="1400" b="0" i="0" u="none" strike="noStrike" cap="none">
              <a:solidFill>
                <a:srgbClr val="000000"/>
              </a:solidFill>
              <a:latin typeface="Arial"/>
              <a:ea typeface="Arial"/>
              <a:cs typeface="Arial"/>
              <a:sym typeface="Arial"/>
            </a:endParaRPr>
          </a:p>
        </p:txBody>
      </p:sp>
      <p:sp>
        <p:nvSpPr>
          <p:cNvPr id="512" name="Google Shape;512;p67"/>
          <p:cNvSpPr txBox="1"/>
          <p:nvPr/>
        </p:nvSpPr>
        <p:spPr>
          <a:xfrm>
            <a:off x="188640" y="4664968"/>
            <a:ext cx="6408712" cy="338554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9  Reglamentació tècnic-sanitària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menjador escolar està sotmès a inspeccions que són responsabilitat del Departament de Sanitat i Seguretat Social i auditories internes a càrrec de la empresa Biotecnal.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Des d’un punt de vista sanitari, els menjadors escolars,  com establiments que faciliten menjar estan regulats pel RD 2817/1993 de 13 d’octubre que aprova la “Reglamentació  tècnic – sanitària”  dels menjadors col·lectius amb independència que tinguin cuina pròpia o a través d’una cuina central. Per això es tindrà en compte  també la normativa sanitària que afecta als menjadors col·lectius i es seguirà el protocol corresponent per a l’autorització d’obertura del servei per part del Departament de Salut.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Tot el personal que directament serveix el menjar o és a la cuina tindrà la formació adequada per a la manipulació d’aliments  i per tant tindrà el carnet de manipulador/a d’aliments. Serunion es fa càrrec de la formació dels seu personal i diàriament  duu un rigorós control del menjar que serveix. Diàriament  es controlen les temperatures dels aliments, les càmeres frigorífiques i del clor de l’aigua i s’omple l’APPC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8"/>
          <p:cNvSpPr txBox="1"/>
          <p:nvPr/>
        </p:nvSpPr>
        <p:spPr>
          <a:xfrm>
            <a:off x="404665" y="1286593"/>
            <a:ext cx="5976937" cy="6771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8. Vestuari, higiene i neteja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500"/>
              <a:buFont typeface="Arial"/>
              <a:buNone/>
            </a:pPr>
            <a:r>
              <a:rPr lang="es-ES" sz="2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18" name="Google Shape;518;p68"/>
          <p:cNvSpPr txBox="1"/>
          <p:nvPr/>
        </p:nvSpPr>
        <p:spPr>
          <a:xfrm>
            <a:off x="332656" y="1928664"/>
            <a:ext cx="6094412" cy="4247317"/>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La cuina i el menjador han de comptar amb una neteja acurada i diària, per tal que això sigui possible i evitar perills de possibles contagis</a:t>
            </a:r>
            <a:r>
              <a:rPr lang="es-ES" sz="1200" b="0" i="0" u="none" strike="noStrike" cap="none">
                <a:solidFill>
                  <a:srgbClr val="FF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rgbClr val="FF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Les taules i cadires han de quedar netes i lliures de qualsevol resta de menjar després de l'ús del menjador.</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 terra ha de quedar net de restes grans de menjar així com d'altres deixalles. Els/les monitors/es trauran la brossa grossa i netejaran, amb ajuda dels nens, les taules diàriament.</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L'espai propi de menjar és el menjador, per tant tots els àpats dels alumnes i les persones relacionades amb el servei de menjador es realitzaran en aquest espai.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L’equip de monitors/es i cuina han de portar el vestuari adequat facilitat per l’empresa (gorra amb tots els cabells recollits, bata cordada i neta (si es l’armilla han de portar a sota una samarreta de màniga curta), guants per manipular aliments dintre del menjador, no portar arracades llargues ni anells,...) i portaran també el calçat adequat tancat  (no portar calçat tipus xancles)</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Els/les monitors/es no menjaran xiclets, no fumaran i no utilitzaran el mòbil en horari de servei.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p68"/>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43</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9"/>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44</a:t>
            </a:fld>
            <a:endParaRPr sz="1200" b="0" i="0" u="none" strike="noStrike" cap="none">
              <a:solidFill>
                <a:srgbClr val="888888"/>
              </a:solidFill>
              <a:latin typeface="Calibri"/>
              <a:ea typeface="Calibri"/>
              <a:cs typeface="Calibri"/>
              <a:sym typeface="Calibri"/>
            </a:endParaRPr>
          </a:p>
        </p:txBody>
      </p:sp>
      <p:sp>
        <p:nvSpPr>
          <p:cNvPr id="525" name="Google Shape;525;p69"/>
          <p:cNvSpPr txBox="1"/>
          <p:nvPr/>
        </p:nvSpPr>
        <p:spPr>
          <a:xfrm>
            <a:off x="404664" y="1352600"/>
            <a:ext cx="5832648" cy="353943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10.  Comissió de  menjador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Aquesta comissió s’encarrega del control i seguiment del servei per avaluar-ne el funcionament, els aspectes educatius, sanitaris, dietètics,  l’espai del lleure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Té com a funció, també, la formulació de propostes de millora per tal de corregir les mancances que s’observin.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La Comissió de seguiment del servei de menjador està formada per: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Noto Sans Symbols"/>
              <a:buChar char="❖"/>
            </a:pPr>
            <a:r>
              <a:rPr lang="es-ES" sz="1200" b="0" i="0" u="none" strike="noStrike" cap="none">
                <a:solidFill>
                  <a:schemeClr val="dk1"/>
                </a:solidFill>
                <a:latin typeface="Arial"/>
                <a:ea typeface="Arial"/>
                <a:cs typeface="Arial"/>
                <a:sym typeface="Arial"/>
              </a:rPr>
              <a:t> Dos representants del claustre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Noto Sans Symbols"/>
              <a:buChar char="❖"/>
            </a:pPr>
            <a:r>
              <a:rPr lang="es-ES" sz="1200" b="0" i="0" u="none" strike="noStrike" cap="none">
                <a:solidFill>
                  <a:schemeClr val="dk1"/>
                </a:solidFill>
                <a:latin typeface="Arial"/>
                <a:ea typeface="Arial"/>
                <a:cs typeface="Arial"/>
                <a:sym typeface="Arial"/>
              </a:rPr>
              <a:t> Un representant dels pares i mares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Noto Sans Symbols"/>
              <a:buChar char="❖"/>
            </a:pPr>
            <a:r>
              <a:rPr lang="es-ES" sz="1200" b="0" i="0" u="none" strike="noStrike" cap="none">
                <a:solidFill>
                  <a:schemeClr val="dk1"/>
                </a:solidFill>
                <a:latin typeface="Arial"/>
                <a:ea typeface="Arial"/>
                <a:cs typeface="Arial"/>
                <a:sym typeface="Arial"/>
              </a:rPr>
              <a:t> El/la coordinador/a del centre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Noto Sans Symbols"/>
              <a:buChar char="❖"/>
            </a:pPr>
            <a:r>
              <a:rPr lang="es-ES" sz="1200" b="0" i="0" u="none" strike="noStrike" cap="none">
                <a:solidFill>
                  <a:schemeClr val="dk1"/>
                </a:solidFill>
                <a:latin typeface="Arial"/>
                <a:ea typeface="Arial"/>
                <a:cs typeface="Arial"/>
                <a:sym typeface="Arial"/>
              </a:rPr>
              <a:t> Un representant de la empresa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Noto Sans Symbols"/>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Noto Sans Symbols"/>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Es reunirà com a mínim una vegada a començament del curs escolar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just" rtl="0">
              <a:lnSpc>
                <a:spcPct val="100000"/>
              </a:lnSpc>
              <a:spcBef>
                <a:spcPts val="0"/>
              </a:spcBef>
              <a:spcAft>
                <a:spcPts val="0"/>
              </a:spcAft>
              <a:buClr>
                <a:schemeClr val="dk1"/>
              </a:buClr>
              <a:buSzPts val="1200"/>
              <a:buFont typeface="Noto Sans Symbols"/>
              <a:buNone/>
            </a:pPr>
            <a:endParaRPr sz="1200" b="0" i="0" u="none" strike="noStrike" cap="none">
              <a:solidFill>
                <a:schemeClr val="dk1"/>
              </a:solidFill>
              <a:latin typeface="Arial"/>
              <a:ea typeface="Arial"/>
              <a:cs typeface="Arial"/>
              <a:sym typeface="Arial"/>
            </a:endParaRPr>
          </a:p>
        </p:txBody>
      </p:sp>
      <p:sp>
        <p:nvSpPr>
          <p:cNvPr id="526" name="Google Shape;526;p69"/>
          <p:cNvSpPr txBox="1"/>
          <p:nvPr/>
        </p:nvSpPr>
        <p:spPr>
          <a:xfrm>
            <a:off x="260648" y="4664968"/>
            <a:ext cx="5976937" cy="6771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11. Pla d’emergència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500"/>
              <a:buFont typeface="Arial"/>
              <a:buNone/>
            </a:pPr>
            <a:r>
              <a:rPr lang="es-ES" sz="2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27" name="Google Shape;527;p69"/>
          <p:cNvSpPr txBox="1"/>
          <p:nvPr/>
        </p:nvSpPr>
        <p:spPr>
          <a:xfrm>
            <a:off x="260648" y="5169024"/>
            <a:ext cx="6166420" cy="184665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Els usuaris del servei de menjador compliran les normes derivades del Pla d’emergència del centre.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centre facilitarà als/les monitors/res de menjador el pla d'evacuació i les normes a seguir.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servei de menjador disposarà de farmaciola i del protocol d’acció en els diferents accidents que es produeixin.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0"/>
          <p:cNvSpPr txBox="1"/>
          <p:nvPr/>
        </p:nvSpPr>
        <p:spPr>
          <a:xfrm>
            <a:off x="333375" y="1129904"/>
            <a:ext cx="597535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Arial"/>
              <a:buNone/>
            </a:pPr>
            <a:r>
              <a:rPr lang="es-ES" sz="2000" b="1" i="0" u="none" strike="noStrike" cap="none">
                <a:solidFill>
                  <a:schemeClr val="dk1"/>
                </a:solidFill>
                <a:latin typeface="Arial"/>
                <a:ea typeface="Arial"/>
                <a:cs typeface="Arial"/>
                <a:sym typeface="Arial"/>
              </a:rPr>
              <a:t>12. Annexes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500"/>
              <a:buFont typeface="Arial"/>
              <a:buNone/>
            </a:pPr>
            <a:r>
              <a:rPr lang="es-ES" sz="2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33" name="Google Shape;533;p70"/>
          <p:cNvSpPr/>
          <p:nvPr/>
        </p:nvSpPr>
        <p:spPr>
          <a:xfrm>
            <a:off x="333376" y="1561571"/>
            <a:ext cx="6524625" cy="31393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Fitxa d’inscripció</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Petició de dietes especials</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Plantilla incidència</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Informe trimestral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Llibreta viatgera</a:t>
            </a:r>
            <a:endParaRPr sz="1800" b="0" i="0" u="none" strike="noStrike" cap="none">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Normativa del menjador</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4" name="Google Shape;534;p70"/>
          <p:cNvSpPr txBox="1"/>
          <p:nvPr/>
        </p:nvSpPr>
        <p:spPr>
          <a:xfrm>
            <a:off x="179388" y="6045069"/>
            <a:ext cx="6553200" cy="27699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Aquest document ha estat aprovat pel Consell Escolar i te validesa fins a aprovar-ne un altre posterior a la data de signatura, i perquè consti el signa la direcció del centre i el responsable a SERUNION 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..............................................dia..............del mes d...........................de 2018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Signat direcció del centre                                  Signat responsable SERUNION 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Nom i cognoms                                                                       Nom i cognoms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70"/>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45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71"/>
          <p:cNvPicPr preferRelativeResize="0"/>
          <p:nvPr/>
        </p:nvPicPr>
        <p:blipFill rotWithShape="1">
          <a:blip r:embed="rId3">
            <a:alphaModFix/>
          </a:blip>
          <a:srcRect/>
          <a:stretch/>
        </p:blipFill>
        <p:spPr>
          <a:xfrm>
            <a:off x="398833" y="885217"/>
            <a:ext cx="6303736" cy="7791856"/>
          </a:xfrm>
          <a:prstGeom prst="rect">
            <a:avLst/>
          </a:prstGeom>
          <a:noFill/>
          <a:ln>
            <a:noFill/>
          </a:ln>
        </p:spPr>
      </p:pic>
      <p:sp>
        <p:nvSpPr>
          <p:cNvPr id="541" name="Google Shape;541;p71"/>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46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graphicFrame>
        <p:nvGraphicFramePr>
          <p:cNvPr id="546" name="Google Shape;546;p72"/>
          <p:cNvGraphicFramePr/>
          <p:nvPr/>
        </p:nvGraphicFramePr>
        <p:xfrm>
          <a:off x="116733" y="836580"/>
          <a:ext cx="3000000" cy="3000000"/>
        </p:xfrm>
        <a:graphic>
          <a:graphicData uri="http://schemas.openxmlformats.org/drawingml/2006/table">
            <a:tbl>
              <a:tblPr>
                <a:noFill/>
                <a:tableStyleId>{C987B8C2-FA18-455B-B272-F4B4B68E8EEF}</a:tableStyleId>
              </a:tblPr>
              <a:tblGrid>
                <a:gridCol w="6624525"/>
              </a:tblGrid>
              <a:tr h="2667725">
                <a:tc>
                  <a:txBody>
                    <a:bodyPr/>
                    <a:lstStyle/>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NOM NEN/A: _______________________________________________   CURS: _____________</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MES EN QUÈ L’ALUMNE/A COMENÇARÀ A FER ÚS DEL MENJADOR:    ________________________</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DIES QUE L’ALUMNE/A FARÀ ÚS DEL MENJADOR: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Dilluns	 Dimarts	 Dimecres	 Dijous	 Divendres</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NECESSITA ALGUN TIPUS DE DIETA ESPECÍFICA (Assenyeleu la que correspongui) :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CELÍACA (sense gluten)       SENSE LACTOSA     SENSE OU     SENSE COLESTEROL</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DIABÈTICA     SENSE SAL       ALTRES: …………………            (cal adjuntar certificat medic)</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526850">
                <a:tc>
                  <a:txBody>
                    <a:bodyPr/>
                    <a:lstStyle/>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NOM NEN/A: _______________________________________________   CURS: _____________</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MES EN QUÈ L’ALUMNE/A COMENÇARÀ A FER ÚS DEL MENJADOR:    ________________________</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DIES QUE L’ALUMNE/A FARÀ ÚS DEL MENJADOR: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Dilluns	 Dimarts	 Dimecres	 Dijous	 Divendres</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NECESSITA ALGUN TIPUS DE DIETA ESPECÍFICA (Assenyeleu la que correspongui) :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CELÍACA (sense gluten)       SENSE LACTOSA     SENSE OU     SENSE COLESTEROL</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DIABÈTICA     SENSE SAL       ALTRES: …………………            (cal adjuntar certificat medic)</a:t>
                      </a:r>
                      <a:endParaRPr sz="1100" u="none" strike="noStrike" cap="none">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900"/>
                        <a:buFont typeface="Arial"/>
                        <a:buNone/>
                      </a:pPr>
                      <a:r>
                        <a:rPr lang="es-ES" sz="900" u="none" strike="noStrike" cap="none">
                          <a:latin typeface="Arial"/>
                          <a:ea typeface="Arial"/>
                          <a:cs typeface="Arial"/>
                          <a:sym typeface="Arial"/>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547" name="Google Shape;547;p72"/>
          <p:cNvSpPr/>
          <p:nvPr/>
        </p:nvSpPr>
        <p:spPr>
          <a:xfrm>
            <a:off x="116733" y="6648014"/>
            <a:ext cx="6624535" cy="2215991"/>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100"/>
              <a:buFont typeface="Arial"/>
              <a:buNone/>
            </a:pPr>
            <a:r>
              <a:rPr lang="es-ES" sz="1100" b="1" i="0" u="sng" strike="noStrike" cap="none">
                <a:solidFill>
                  <a:schemeClr val="dk1"/>
                </a:solidFill>
                <a:latin typeface="Arial"/>
                <a:ea typeface="Arial"/>
                <a:cs typeface="Arial"/>
                <a:sym typeface="Arial"/>
              </a:rPr>
              <a:t>DADES BANCÀRIES</a:t>
            </a:r>
            <a:endParaRPr sz="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BANC/CAIXA:_________________________________________________________</a:t>
            </a:r>
            <a:endParaRPr sz="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TITULAR:____________________________________________________________</a:t>
            </a:r>
            <a:endParaRPr sz="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CODI IBAN (24 dígits):    ________________________________________________</a:t>
            </a:r>
            <a:endParaRPr sz="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s-ES" sz="1100" b="1" i="0" u="sng" strike="noStrike" cap="none">
                <a:solidFill>
                  <a:schemeClr val="dk1"/>
                </a:solidFill>
                <a:latin typeface="Arial"/>
                <a:ea typeface="Arial"/>
                <a:cs typeface="Arial"/>
                <a:sym typeface="Arial"/>
              </a:rPr>
              <a:t>AUTORITZACIÓ</a:t>
            </a:r>
            <a:endParaRPr sz="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En/Na:…………………………………………………………………….,……………….amb DNI………………… AUTORITZO als meus fills inscrits en aquesta fitxa  a asistir al menjador escolar i a les activitats que s’hi desenvolupin. Faig extensiva aquesta autorització a que, en cas d’extrema urgència, es puguin pendre decisios sense cap responsabilitat civil, sota la direcció  facultativa pertinent.</a:t>
            </a:r>
            <a:endParaRPr sz="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Banyoles, ­­______­___ de/d’ _________________ de 2019			</a:t>
            </a:r>
            <a:r>
              <a:rPr lang="es-ES" sz="800" b="0" i="0" u="none" strike="noStrike" cap="none">
                <a:solidFill>
                  <a:schemeClr val="dk1"/>
                </a:solidFill>
                <a:latin typeface="Arial"/>
                <a:ea typeface="Arial"/>
                <a:cs typeface="Arial"/>
                <a:sym typeface="Arial"/>
              </a:rPr>
              <a:t>Signatura: </a:t>
            </a:r>
            <a:endParaRPr sz="11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548" name="Google Shape;548;p72"/>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47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73"/>
          <p:cNvPicPr preferRelativeResize="0"/>
          <p:nvPr/>
        </p:nvPicPr>
        <p:blipFill rotWithShape="1">
          <a:blip r:embed="rId3">
            <a:alphaModFix/>
          </a:blip>
          <a:srcRect/>
          <a:stretch/>
        </p:blipFill>
        <p:spPr>
          <a:xfrm>
            <a:off x="342900" y="1475690"/>
            <a:ext cx="6172200" cy="4175125"/>
          </a:xfrm>
          <a:prstGeom prst="rect">
            <a:avLst/>
          </a:prstGeom>
          <a:noFill/>
          <a:ln>
            <a:noFill/>
          </a:ln>
        </p:spPr>
      </p:pic>
      <p:sp>
        <p:nvSpPr>
          <p:cNvPr id="554" name="Google Shape;554;p73"/>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48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74"/>
          <p:cNvPicPr preferRelativeResize="0"/>
          <p:nvPr/>
        </p:nvPicPr>
        <p:blipFill rotWithShape="1">
          <a:blip r:embed="rId3">
            <a:alphaModFix/>
          </a:blip>
          <a:srcRect/>
          <a:stretch/>
        </p:blipFill>
        <p:spPr>
          <a:xfrm>
            <a:off x="555538" y="988269"/>
            <a:ext cx="5822855" cy="7874721"/>
          </a:xfrm>
          <a:prstGeom prst="rect">
            <a:avLst/>
          </a:prstGeom>
          <a:noFill/>
          <a:ln>
            <a:noFill/>
          </a:ln>
        </p:spPr>
      </p:pic>
      <p:sp>
        <p:nvSpPr>
          <p:cNvPr id="560" name="Google Shape;560;p74"/>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49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sldNum" idx="12"/>
          </p:nvPr>
        </p:nvSpPr>
        <p:spPr>
          <a:xfrm>
            <a:off x="5085184" y="9386535"/>
            <a:ext cx="1600200" cy="5274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sp>
        <p:nvSpPr>
          <p:cNvPr id="191" name="Google Shape;191;p30"/>
          <p:cNvSpPr txBox="1"/>
          <p:nvPr/>
        </p:nvSpPr>
        <p:spPr>
          <a:xfrm>
            <a:off x="332581" y="890349"/>
            <a:ext cx="6192837" cy="8125301"/>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Durant el temps destinat a menjador, l’equip no només vetllarà per la consecució dels objectius amb la màxima qualitat, sinó que alhora atendrà la diversitat de nens/es i com educadors/es, orientaran el treball de valors i l’adquisició d’hàbits d’autonomia personal, intentant sempre equilibrar les activitats i els jocs.</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Per optimitzar la seva intervenció educativa l’equip gaudeix d’un arxiu de suport educatiu que es va actualitzant periòdicament. Disposen alhora d’assessorament pedagògic per garantir un suport teòric-pràctic i una formació contínua.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Pel que fa a les funcions, el menjador escolar n’ha de dur a terme les següents:</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Educar i orientar l’alumnat en els hàbits alimentaris saludables.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Ajudar l’alumnat en l’aprenentatge dels hàbits socials i les normes de comportament a la taula.</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Vetllar per educar l’alumnat en l’ús i la conservació correcta del parament de menjador.</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  Informar al centre i a les famílies de l’evolució de l’alumne en els hàbits alimentaris i  d’activitats de lleure (per part dels monitors/es).</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Aquests aspectes es treballaran a partir del coneixement i d’una posterior reflexió de les característiques de l’escola, així com de l’alumnat a qui van dirigits.</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Copsar el temps de migdia com un moment educatiu, i no tan sols assistencial, implica el plantejament d’uns objectius a complir en un període concret.</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Aquests objectius fan referència al grup i incideixen en els aspectes de:</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628650" marR="0" lvl="1" indent="-171450" algn="l" rtl="0">
              <a:lnSpc>
                <a:spcPct val="150000"/>
              </a:lnSpc>
              <a:spcBef>
                <a:spcPts val="0"/>
              </a:spcBef>
              <a:spcAft>
                <a:spcPts val="0"/>
              </a:spcAft>
              <a:buClr>
                <a:schemeClr val="dk1"/>
              </a:buClr>
              <a:buSzPts val="1200"/>
              <a:buFont typeface="Arial"/>
              <a:buChar char="•"/>
            </a:pPr>
            <a:r>
              <a:rPr lang="es-ES" sz="1200" b="1" i="0" u="none" strike="noStrike" cap="none">
                <a:solidFill>
                  <a:schemeClr val="dk1"/>
                </a:solidFill>
                <a:latin typeface="Arial"/>
                <a:ea typeface="Arial"/>
                <a:cs typeface="Arial"/>
                <a:sym typeface="Arial"/>
              </a:rPr>
              <a:t> Educació higiènica i alimentària.</a:t>
            </a:r>
            <a:endParaRPr sz="1400" b="0" i="0" u="none" strike="noStrike" cap="none">
              <a:solidFill>
                <a:srgbClr val="000000"/>
              </a:solidFill>
              <a:latin typeface="Arial"/>
              <a:ea typeface="Arial"/>
              <a:cs typeface="Arial"/>
              <a:sym typeface="Arial"/>
            </a:endParaRPr>
          </a:p>
          <a:p>
            <a:pPr marL="628650" marR="0" lvl="1" indent="-171450" algn="l" rtl="0">
              <a:lnSpc>
                <a:spcPct val="150000"/>
              </a:lnSpc>
              <a:spcBef>
                <a:spcPts val="0"/>
              </a:spcBef>
              <a:spcAft>
                <a:spcPts val="0"/>
              </a:spcAft>
              <a:buClr>
                <a:schemeClr val="dk1"/>
              </a:buClr>
              <a:buSzPts val="1200"/>
              <a:buFont typeface="Arial"/>
              <a:buChar char="•"/>
            </a:pPr>
            <a:r>
              <a:rPr lang="es-ES" sz="1200" b="1" i="0" u="none" strike="noStrike" cap="none">
                <a:solidFill>
                  <a:schemeClr val="dk1"/>
                </a:solidFill>
                <a:latin typeface="Arial"/>
                <a:ea typeface="Arial"/>
                <a:cs typeface="Arial"/>
                <a:sym typeface="Arial"/>
              </a:rPr>
              <a:t>Educació en el temps lliure. </a:t>
            </a:r>
            <a:endParaRPr sz="1400" b="0" i="0" u="none" strike="noStrike" cap="none">
              <a:solidFill>
                <a:srgbClr val="000000"/>
              </a:solidFill>
              <a:latin typeface="Arial"/>
              <a:ea typeface="Arial"/>
              <a:cs typeface="Arial"/>
              <a:sym typeface="Arial"/>
            </a:endParaRPr>
          </a:p>
          <a:p>
            <a:pPr marL="628650" marR="0" lvl="1" indent="-171450" algn="l" rtl="0">
              <a:lnSpc>
                <a:spcPct val="15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75"/>
          <p:cNvPicPr preferRelativeResize="0"/>
          <p:nvPr/>
        </p:nvPicPr>
        <p:blipFill rotWithShape="1">
          <a:blip r:embed="rId3">
            <a:alphaModFix/>
          </a:blip>
          <a:srcRect/>
          <a:stretch/>
        </p:blipFill>
        <p:spPr>
          <a:xfrm>
            <a:off x="555538" y="1014608"/>
            <a:ext cx="5659819" cy="7668206"/>
          </a:xfrm>
          <a:prstGeom prst="rect">
            <a:avLst/>
          </a:prstGeom>
          <a:solidFill>
            <a:srgbClr val="C55A11">
              <a:alpha val="80000"/>
            </a:srgbClr>
          </a:solidFill>
          <a:ln>
            <a:noFill/>
          </a:ln>
        </p:spPr>
      </p:pic>
      <p:sp>
        <p:nvSpPr>
          <p:cNvPr id="566" name="Google Shape;566;p75"/>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50</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76"/>
          <p:cNvPicPr preferRelativeResize="0"/>
          <p:nvPr/>
        </p:nvPicPr>
        <p:blipFill rotWithShape="1">
          <a:blip r:embed="rId3">
            <a:alphaModFix/>
          </a:blip>
          <a:srcRect/>
          <a:stretch/>
        </p:blipFill>
        <p:spPr>
          <a:xfrm>
            <a:off x="363924" y="2086501"/>
            <a:ext cx="2884300" cy="4058568"/>
          </a:xfrm>
          <a:prstGeom prst="rect">
            <a:avLst/>
          </a:prstGeom>
          <a:noFill/>
          <a:ln>
            <a:noFill/>
          </a:ln>
        </p:spPr>
      </p:pic>
      <p:pic>
        <p:nvPicPr>
          <p:cNvPr id="572" name="Google Shape;572;p76"/>
          <p:cNvPicPr preferRelativeResize="0"/>
          <p:nvPr/>
        </p:nvPicPr>
        <p:blipFill rotWithShape="1">
          <a:blip r:embed="rId4">
            <a:alphaModFix/>
          </a:blip>
          <a:srcRect/>
          <a:stretch/>
        </p:blipFill>
        <p:spPr>
          <a:xfrm>
            <a:off x="3410465" y="1891830"/>
            <a:ext cx="3190180" cy="4478281"/>
          </a:xfrm>
          <a:prstGeom prst="rect">
            <a:avLst/>
          </a:prstGeom>
          <a:noFill/>
          <a:ln>
            <a:noFill/>
          </a:ln>
        </p:spPr>
      </p:pic>
      <p:sp>
        <p:nvSpPr>
          <p:cNvPr id="573" name="Google Shape;573;p76"/>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51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77"/>
          <p:cNvPicPr preferRelativeResize="0"/>
          <p:nvPr/>
        </p:nvPicPr>
        <p:blipFill rotWithShape="1">
          <a:blip r:embed="rId3">
            <a:alphaModFix/>
          </a:blip>
          <a:srcRect/>
          <a:stretch/>
        </p:blipFill>
        <p:spPr>
          <a:xfrm>
            <a:off x="532947" y="985248"/>
            <a:ext cx="5524953" cy="7935504"/>
          </a:xfrm>
          <a:prstGeom prst="rect">
            <a:avLst/>
          </a:prstGeom>
          <a:noFill/>
          <a:ln>
            <a:noFill/>
          </a:ln>
        </p:spPr>
      </p:pic>
      <p:sp>
        <p:nvSpPr>
          <p:cNvPr id="579" name="Google Shape;579;p77"/>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52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8"/>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53</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p:nvPr/>
        </p:nvSpPr>
        <p:spPr>
          <a:xfrm>
            <a:off x="404664" y="1280592"/>
            <a:ext cx="597693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2. Requisits i característiques del servei</a:t>
            </a:r>
            <a:endParaRPr sz="1400" b="0" i="0" u="none" strike="noStrike" cap="none">
              <a:solidFill>
                <a:srgbClr val="000000"/>
              </a:solidFill>
              <a:latin typeface="Arial"/>
              <a:ea typeface="Arial"/>
              <a:cs typeface="Arial"/>
              <a:sym typeface="Arial"/>
            </a:endParaRPr>
          </a:p>
        </p:txBody>
      </p:sp>
      <p:sp>
        <p:nvSpPr>
          <p:cNvPr id="197" name="Google Shape;197;p31"/>
          <p:cNvSpPr txBox="1"/>
          <p:nvPr/>
        </p:nvSpPr>
        <p:spPr>
          <a:xfrm>
            <a:off x="332656" y="2504728"/>
            <a:ext cx="6094412" cy="590931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SERUNION, com a empresa que gestiona el servei de menjador, complirà amb les pautes acordades en quant: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El nombre de monitors/es que corresponen en funció del nombre d'alumnes usuaris del servei.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Garantir la qualitat i la quantitat  adequada del menjar que es serveix en el centre.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Compliment de la legislació laboral i social i la legislació sanitària pel que fa a les instal·lacions i a la manipulació d'aliments.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Comunicarà a l’equip directiu del centre qui és la persona coordinadora del menjador, ja que és la persona pont encarregada del contacte entre l’escola i l’empresa, i entre l’empresa i la resta de monitors/es del servei.</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Facilitarà el material lúdic i fungible necessari per tal que l’alumnat pugui jugar i realitzar les diferents activitats durant el temps d’esbarjo del menjador.</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Farà el seguiment i desenvolupament del projecte mantenint reunions periòdiques amb la coordinadora del servei en el centre.</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Farà arribar a la direcció del centre</a:t>
            </a:r>
            <a:r>
              <a:rPr lang="es-ES" sz="1200" b="0" i="0" u="none" strike="noStrike" cap="none">
                <a:solidFill>
                  <a:srgbClr val="FF0000"/>
                </a:solidFill>
                <a:latin typeface="Arial"/>
                <a:ea typeface="Arial"/>
                <a:cs typeface="Arial"/>
                <a:sym typeface="Arial"/>
              </a:rPr>
              <a:t>, </a:t>
            </a:r>
            <a:r>
              <a:rPr lang="es-ES" sz="1200" b="0" i="0" u="none" strike="noStrike" cap="none">
                <a:solidFill>
                  <a:schemeClr val="dk1"/>
                </a:solidFill>
                <a:latin typeface="Arial"/>
                <a:ea typeface="Arial"/>
                <a:cs typeface="Arial"/>
                <a:sym typeface="Arial"/>
              </a:rPr>
              <a:t>a l’AMPA i als usuaris una copia del menú mensual i tota la informació relacionada amb el funcionament del menjador (impresos de dietes, autoritzacions, informes d’incidències, informes de seguiment, programacions, gestió administrativa...).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just"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Arial"/>
                <a:ea typeface="Arial"/>
                <a:cs typeface="Arial"/>
                <a:sym typeface="Arial"/>
              </a:rPr>
              <a:t>Facilitarà a l’equip de monitors/es formacions internes que consideri necessàries.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SERUNIÓN posarà a disposició de l’equip, els recursos necessaris per dur a terme la seva tasca, amb unes condicions adients.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31"/>
          <p:cNvSpPr txBox="1"/>
          <p:nvPr/>
        </p:nvSpPr>
        <p:spPr>
          <a:xfrm>
            <a:off x="404664" y="1928664"/>
            <a:ext cx="597693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2.1. Requisits de l’empresa</a:t>
            </a:r>
            <a:endParaRPr sz="1400" b="0" i="0" u="none" strike="noStrike" cap="none">
              <a:solidFill>
                <a:srgbClr val="000000"/>
              </a:solidFill>
              <a:latin typeface="Arial"/>
              <a:ea typeface="Arial"/>
              <a:cs typeface="Arial"/>
              <a:sym typeface="Arial"/>
            </a:endParaRPr>
          </a:p>
        </p:txBody>
      </p:sp>
      <p:sp>
        <p:nvSpPr>
          <p:cNvPr id="199" name="Google Shape;199;p31"/>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
        <p:nvSpPr>
          <p:cNvPr id="205" name="Google Shape;205;p32"/>
          <p:cNvSpPr txBox="1"/>
          <p:nvPr/>
        </p:nvSpPr>
        <p:spPr>
          <a:xfrm>
            <a:off x="404664" y="2000672"/>
            <a:ext cx="5688632" cy="286232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El servei de menjador escola de l’Escola Pla de l’Ametller és de caràcter opcional i compleix els requisits que instrueix la normativa  del Departament d’Ensenyament i les normes higièniques que requereix Sanitat pels menjadors col·lectius.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Té com a objectius principal, a part de garantir l’alimentació adequada, possibilitar als alumnes que es queden a dinar l’adquisició d’hàbits i conductes educatives  referents a la convivència, a l’alimentació, al la higiene, al lleure i al descans.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Com un element més dins de l’àmbit de l’escola, la tasca prioritària serà donar rellevància al fet formatiu i educatiu, mirant l'estona de menjador com una continuïtat de tot el procés formador i educador de l'alumnat i d’aquesta manera garantir, a tots els alumnes que l’utilitzen, la seva formació tant a l’hora de dinar com en les estones del lleure, possibilitant-los l’adquisició d’hàbits personals  i socials.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06" name="Google Shape;206;p32"/>
          <p:cNvSpPr txBox="1"/>
          <p:nvPr/>
        </p:nvSpPr>
        <p:spPr>
          <a:xfrm>
            <a:off x="404664" y="1424608"/>
            <a:ext cx="5985321"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2.2. Característiques del servei</a:t>
            </a:r>
            <a:endParaRPr sz="1400" b="0" i="0" u="none" strike="noStrike" cap="none">
              <a:solidFill>
                <a:srgbClr val="000000"/>
              </a:solidFill>
              <a:latin typeface="Arial"/>
              <a:ea typeface="Arial"/>
              <a:cs typeface="Arial"/>
              <a:sym typeface="Arial"/>
            </a:endParaRPr>
          </a:p>
        </p:txBody>
      </p:sp>
      <p:sp>
        <p:nvSpPr>
          <p:cNvPr id="207" name="Google Shape;207;p32"/>
          <p:cNvSpPr txBox="1"/>
          <p:nvPr/>
        </p:nvSpPr>
        <p:spPr>
          <a:xfrm>
            <a:off x="143407" y="5651594"/>
            <a:ext cx="5832648" cy="138499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p:nvPr/>
        </p:nvSpPr>
        <p:spPr>
          <a:xfrm>
            <a:off x="242670" y="730711"/>
            <a:ext cx="6057329" cy="78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2.3. Calendari escolar</a:t>
            </a:r>
            <a:endParaRPr sz="1100" b="0" i="0" u="none" strike="noStrike" cap="none">
              <a:solidFill>
                <a:srgbClr val="FF0000"/>
              </a:solidFill>
              <a:latin typeface="Arial"/>
              <a:ea typeface="Arial"/>
              <a:cs typeface="Arial"/>
              <a:sym typeface="Arial"/>
            </a:endParaRPr>
          </a:p>
        </p:txBody>
      </p:sp>
      <p:pic>
        <p:nvPicPr>
          <p:cNvPr id="213" name="Google Shape;213;p33"/>
          <p:cNvPicPr preferRelativeResize="0"/>
          <p:nvPr/>
        </p:nvPicPr>
        <p:blipFill rotWithShape="1">
          <a:blip r:embed="rId3">
            <a:alphaModFix/>
          </a:blip>
          <a:srcRect/>
          <a:stretch/>
        </p:blipFill>
        <p:spPr>
          <a:xfrm>
            <a:off x="455653" y="1402877"/>
            <a:ext cx="5946694" cy="7108077"/>
          </a:xfrm>
          <a:prstGeom prst="rect">
            <a:avLst/>
          </a:prstGeom>
          <a:noFill/>
          <a:ln>
            <a:noFill/>
          </a:ln>
        </p:spPr>
      </p:pic>
      <p:sp>
        <p:nvSpPr>
          <p:cNvPr id="214" name="Google Shape;214;p33"/>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p:nvPr/>
        </p:nvSpPr>
        <p:spPr>
          <a:xfrm>
            <a:off x="430214" y="969963"/>
            <a:ext cx="5976937" cy="861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s-ES" sz="1800" b="1" i="0" u="none" strike="noStrike" cap="none">
                <a:solidFill>
                  <a:schemeClr val="dk1"/>
                </a:solidFill>
                <a:latin typeface="Arial"/>
                <a:ea typeface="Arial"/>
                <a:cs typeface="Arial"/>
                <a:sym typeface="Arial"/>
              </a:rPr>
              <a:t>3. Estructura organitzativa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
              <a:buFont typeface="Arial"/>
              <a:buNone/>
            </a:pPr>
            <a:r>
              <a:rPr lang="es-ES" sz="1600" b="0" i="0" u="none" strike="noStrike" cap="none">
                <a:solidFill>
                  <a:schemeClr val="dk1"/>
                </a:solidFill>
                <a:latin typeface="Arial"/>
                <a:ea typeface="Arial"/>
                <a:cs typeface="Arial"/>
                <a:sym typeface="Arial"/>
              </a:rPr>
              <a:t>3.1. Organigrama</a:t>
            </a:r>
            <a:endParaRPr sz="1400" b="0" i="0" u="none" strike="noStrike" cap="none">
              <a:solidFill>
                <a:srgbClr val="000000"/>
              </a:solidFill>
              <a:latin typeface="Arial"/>
              <a:ea typeface="Arial"/>
              <a:cs typeface="Arial"/>
              <a:sym typeface="Arial"/>
            </a:endParaRPr>
          </a:p>
        </p:txBody>
      </p:sp>
      <p:sp>
        <p:nvSpPr>
          <p:cNvPr id="220" name="Google Shape;220;p34"/>
          <p:cNvSpPr/>
          <p:nvPr/>
        </p:nvSpPr>
        <p:spPr>
          <a:xfrm>
            <a:off x="152400" y="-19566"/>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21" name="Google Shape;221;p34"/>
          <p:cNvGrpSpPr/>
          <p:nvPr/>
        </p:nvGrpSpPr>
        <p:grpSpPr>
          <a:xfrm>
            <a:off x="-117567" y="1265441"/>
            <a:ext cx="6026757" cy="7579974"/>
            <a:chOff x="2308" y="11377"/>
            <a:chExt cx="7200" cy="8359"/>
          </a:xfrm>
        </p:grpSpPr>
        <p:sp>
          <p:nvSpPr>
            <p:cNvPr id="222" name="Google Shape;222;p34"/>
            <p:cNvSpPr/>
            <p:nvPr/>
          </p:nvSpPr>
          <p:spPr>
            <a:xfrm>
              <a:off x="2308" y="11377"/>
              <a:ext cx="7200" cy="7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34"/>
            <p:cNvSpPr/>
            <p:nvPr/>
          </p:nvSpPr>
          <p:spPr>
            <a:xfrm>
              <a:off x="4378" y="12603"/>
              <a:ext cx="3780" cy="934"/>
            </a:xfrm>
            <a:prstGeom prst="rect">
              <a:avLst/>
            </a:prstGeom>
            <a:solidFill>
              <a:srgbClr val="BBD6E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s-ES" sz="1400" b="1" i="0" u="none" strike="noStrike" cap="none">
                  <a:solidFill>
                    <a:schemeClr val="dk1"/>
                  </a:solidFill>
                  <a:latin typeface="Arial"/>
                  <a:ea typeface="Arial"/>
                  <a:cs typeface="Arial"/>
                  <a:sym typeface="Arial"/>
                </a:rPr>
                <a:t>DIRECTOR REGIONAL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50"/>
                <a:buFont typeface="Arial"/>
                <a:buNone/>
              </a:pPr>
              <a:r>
                <a:rPr lang="es-ES" sz="1400" b="0" i="0" u="none" strike="noStrike" cap="none">
                  <a:solidFill>
                    <a:schemeClr val="dk1"/>
                  </a:solidFill>
                  <a:latin typeface="Arial"/>
                  <a:ea typeface="Arial"/>
                  <a:cs typeface="Arial"/>
                  <a:sym typeface="Arial"/>
                </a:rPr>
                <a:t>Gerard Padrosa</a:t>
              </a:r>
              <a:endParaRPr sz="1400" b="0" i="0" u="none" strike="noStrike" cap="none">
                <a:solidFill>
                  <a:srgbClr val="000000"/>
                </a:solidFill>
                <a:latin typeface="Arial"/>
                <a:ea typeface="Arial"/>
                <a:cs typeface="Arial"/>
                <a:sym typeface="Arial"/>
              </a:endParaRPr>
            </a:p>
          </p:txBody>
        </p:sp>
        <p:cxnSp>
          <p:nvCxnSpPr>
            <p:cNvPr id="224" name="Google Shape;224;p34"/>
            <p:cNvCxnSpPr/>
            <p:nvPr/>
          </p:nvCxnSpPr>
          <p:spPr>
            <a:xfrm>
              <a:off x="4738" y="13537"/>
              <a:ext cx="1" cy="540"/>
            </a:xfrm>
            <a:prstGeom prst="straightConnector1">
              <a:avLst/>
            </a:prstGeom>
            <a:noFill/>
            <a:ln w="25400" cap="flat" cmpd="sng">
              <a:solidFill>
                <a:srgbClr val="000000"/>
              </a:solidFill>
              <a:prstDash val="solid"/>
              <a:round/>
              <a:headEnd type="none" w="sm" len="sm"/>
              <a:tailEnd type="none" w="sm" len="sm"/>
            </a:ln>
          </p:spPr>
        </p:cxnSp>
        <p:cxnSp>
          <p:nvCxnSpPr>
            <p:cNvPr id="225" name="Google Shape;225;p34"/>
            <p:cNvCxnSpPr/>
            <p:nvPr/>
          </p:nvCxnSpPr>
          <p:spPr>
            <a:xfrm>
              <a:off x="7618" y="13537"/>
              <a:ext cx="0" cy="540"/>
            </a:xfrm>
            <a:prstGeom prst="straightConnector1">
              <a:avLst/>
            </a:prstGeom>
            <a:noFill/>
            <a:ln w="9525" cap="flat" cmpd="sng">
              <a:solidFill>
                <a:srgbClr val="000000"/>
              </a:solidFill>
              <a:prstDash val="solid"/>
              <a:round/>
              <a:headEnd type="none" w="sm" len="sm"/>
              <a:tailEnd type="none" w="sm" len="sm"/>
            </a:ln>
          </p:spPr>
        </p:cxnSp>
        <p:cxnSp>
          <p:nvCxnSpPr>
            <p:cNvPr id="226" name="Google Shape;226;p34"/>
            <p:cNvCxnSpPr/>
            <p:nvPr/>
          </p:nvCxnSpPr>
          <p:spPr>
            <a:xfrm>
              <a:off x="7618" y="13537"/>
              <a:ext cx="1" cy="540"/>
            </a:xfrm>
            <a:prstGeom prst="straightConnector1">
              <a:avLst/>
            </a:prstGeom>
            <a:noFill/>
            <a:ln w="25400" cap="flat" cmpd="sng">
              <a:solidFill>
                <a:srgbClr val="000000"/>
              </a:solidFill>
              <a:prstDash val="solid"/>
              <a:round/>
              <a:headEnd type="none" w="sm" len="sm"/>
              <a:tailEnd type="none" w="sm" len="sm"/>
            </a:ln>
          </p:spPr>
        </p:cxnSp>
        <p:sp>
          <p:nvSpPr>
            <p:cNvPr id="227" name="Google Shape;227;p34"/>
            <p:cNvSpPr/>
            <p:nvPr/>
          </p:nvSpPr>
          <p:spPr>
            <a:xfrm>
              <a:off x="6613" y="14099"/>
              <a:ext cx="2250" cy="810"/>
            </a:xfrm>
            <a:prstGeom prst="rect">
              <a:avLst/>
            </a:prstGeom>
            <a:solidFill>
              <a:srgbClr val="DDEAF6"/>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C.P.E.: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Laia Pujals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endParaRPr sz="600" b="0" i="1" u="none" strike="noStrike" cap="none">
                <a:solidFill>
                  <a:schemeClr val="dk1"/>
                </a:solidFill>
                <a:latin typeface="Arial"/>
                <a:ea typeface="Arial"/>
                <a:cs typeface="Arial"/>
                <a:sym typeface="Arial"/>
              </a:endParaRPr>
            </a:p>
          </p:txBody>
        </p:sp>
        <p:cxnSp>
          <p:nvCxnSpPr>
            <p:cNvPr id="228" name="Google Shape;228;p34"/>
            <p:cNvCxnSpPr/>
            <p:nvPr/>
          </p:nvCxnSpPr>
          <p:spPr>
            <a:xfrm>
              <a:off x="6103" y="14511"/>
              <a:ext cx="510" cy="0"/>
            </a:xfrm>
            <a:prstGeom prst="straightConnector1">
              <a:avLst/>
            </a:prstGeom>
            <a:noFill/>
            <a:ln w="22225" cap="flat" cmpd="sng">
              <a:solidFill>
                <a:srgbClr val="000000"/>
              </a:solidFill>
              <a:prstDash val="solid"/>
              <a:round/>
              <a:headEnd type="none" w="sm" len="sm"/>
              <a:tailEnd type="none" w="sm" len="sm"/>
            </a:ln>
          </p:spPr>
        </p:cxnSp>
        <p:cxnSp>
          <p:nvCxnSpPr>
            <p:cNvPr id="229" name="Google Shape;229;p34"/>
            <p:cNvCxnSpPr/>
            <p:nvPr/>
          </p:nvCxnSpPr>
          <p:spPr>
            <a:xfrm>
              <a:off x="4558" y="16642"/>
              <a:ext cx="1" cy="1"/>
            </a:xfrm>
            <a:prstGeom prst="straightConnector1">
              <a:avLst/>
            </a:prstGeom>
            <a:noFill/>
            <a:ln w="22225" cap="flat" cmpd="sng">
              <a:solidFill>
                <a:srgbClr val="000000"/>
              </a:solidFill>
              <a:prstDash val="solid"/>
              <a:round/>
              <a:headEnd type="none" w="sm" len="sm"/>
              <a:tailEnd type="none" w="sm" len="sm"/>
            </a:ln>
          </p:spPr>
        </p:cxnSp>
        <p:sp>
          <p:nvSpPr>
            <p:cNvPr id="230" name="Google Shape;230;p34"/>
            <p:cNvSpPr/>
            <p:nvPr/>
          </p:nvSpPr>
          <p:spPr>
            <a:xfrm>
              <a:off x="6840" y="17483"/>
              <a:ext cx="2309" cy="2253"/>
            </a:xfrm>
            <a:prstGeom prst="rect">
              <a:avLst/>
            </a:prstGeom>
            <a:solidFill>
              <a:srgbClr val="DDEAF6"/>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Monitor/es: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Monitor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Monitor 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Monitor 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Monitor 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Monitor 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Monitor 6</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Monitor 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Monitor 8</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Monitor 9</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31" name="Google Shape;231;p34"/>
            <p:cNvCxnSpPr/>
            <p:nvPr/>
          </p:nvCxnSpPr>
          <p:spPr>
            <a:xfrm>
              <a:off x="7708" y="14887"/>
              <a:ext cx="11" cy="827"/>
            </a:xfrm>
            <a:prstGeom prst="straightConnector1">
              <a:avLst/>
            </a:prstGeom>
            <a:noFill/>
            <a:ln w="25400" cap="flat" cmpd="sng">
              <a:solidFill>
                <a:srgbClr val="000000"/>
              </a:solidFill>
              <a:prstDash val="solid"/>
              <a:round/>
              <a:headEnd type="none" w="sm" len="sm"/>
              <a:tailEnd type="none" w="sm" len="sm"/>
            </a:ln>
          </p:spPr>
        </p:cxnSp>
        <p:cxnSp>
          <p:nvCxnSpPr>
            <p:cNvPr id="232" name="Google Shape;232;p34"/>
            <p:cNvCxnSpPr/>
            <p:nvPr/>
          </p:nvCxnSpPr>
          <p:spPr>
            <a:xfrm>
              <a:off x="4657" y="14825"/>
              <a:ext cx="0" cy="889"/>
            </a:xfrm>
            <a:prstGeom prst="straightConnector1">
              <a:avLst/>
            </a:prstGeom>
            <a:noFill/>
            <a:ln w="25400" cap="flat" cmpd="sng">
              <a:solidFill>
                <a:srgbClr val="000000"/>
              </a:solidFill>
              <a:prstDash val="solid"/>
              <a:round/>
              <a:headEnd type="none" w="sm" len="sm"/>
              <a:tailEnd type="none" w="sm" len="sm"/>
            </a:ln>
          </p:spPr>
        </p:cxnSp>
        <p:sp>
          <p:nvSpPr>
            <p:cNvPr id="233" name="Google Shape;233;p34"/>
            <p:cNvSpPr/>
            <p:nvPr/>
          </p:nvSpPr>
          <p:spPr>
            <a:xfrm>
              <a:off x="3273" y="15763"/>
              <a:ext cx="2930" cy="1106"/>
            </a:xfrm>
            <a:prstGeom prst="rect">
              <a:avLst/>
            </a:prstGeom>
            <a:solidFill>
              <a:srgbClr val="DDEAF6"/>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Equip de cuina: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Cuinera:</a:t>
              </a:r>
              <a:r>
                <a:rPr lang="es-ES" sz="1200" b="0" i="0" u="none" strike="noStrike" cap="none">
                  <a:solidFill>
                    <a:schemeClr val="dk1"/>
                  </a:solidFill>
                  <a:latin typeface="Arial"/>
                  <a:ea typeface="Arial"/>
                  <a:cs typeface="Arial"/>
                  <a:sym typeface="Arial"/>
                </a:rPr>
                <a:t> Antonia Moreno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Cuinera</a:t>
              </a:r>
              <a:r>
                <a:rPr lang="es-ES" sz="1200" b="0" i="0" u="none" strike="noStrike" cap="none">
                  <a:solidFill>
                    <a:schemeClr val="dk1"/>
                  </a:solidFill>
                  <a:latin typeface="Arial"/>
                  <a:ea typeface="Arial"/>
                  <a:cs typeface="Arial"/>
                  <a:sym typeface="Arial"/>
                </a:rPr>
                <a:t>: Mari Moreno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ASL: </a:t>
              </a:r>
              <a:r>
                <a:rPr lang="es-ES" sz="1200" b="0" i="0" u="none" strike="noStrike" cap="none">
                  <a:solidFill>
                    <a:schemeClr val="dk1"/>
                  </a:solidFill>
                  <a:latin typeface="Arial"/>
                  <a:ea typeface="Arial"/>
                  <a:cs typeface="Arial"/>
                  <a:sym typeface="Arial"/>
                </a:rPr>
                <a:t>Montse Sanchez</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sp>
        <p:nvSpPr>
          <p:cNvPr id="234" name="Google Shape;234;p34"/>
          <p:cNvSpPr/>
          <p:nvPr/>
        </p:nvSpPr>
        <p:spPr>
          <a:xfrm>
            <a:off x="929423" y="3721562"/>
            <a:ext cx="2232248" cy="742950"/>
          </a:xfrm>
          <a:prstGeom prst="rect">
            <a:avLst/>
          </a:prstGeom>
          <a:solidFill>
            <a:srgbClr val="DDEAF6"/>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Cap d’Àrea: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Didac Molina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35" name="Google Shape;235;p34"/>
          <p:cNvCxnSpPr/>
          <p:nvPr/>
        </p:nvCxnSpPr>
        <p:spPr>
          <a:xfrm>
            <a:off x="3156048" y="5496589"/>
            <a:ext cx="560984" cy="0"/>
          </a:xfrm>
          <a:prstGeom prst="straightConnector1">
            <a:avLst/>
          </a:prstGeom>
          <a:noFill/>
          <a:ln w="25400" cap="flat" cmpd="sng">
            <a:solidFill>
              <a:srgbClr val="000000"/>
            </a:solidFill>
            <a:prstDash val="solid"/>
            <a:round/>
            <a:headEnd type="none" w="sm" len="sm"/>
            <a:tailEnd type="none" w="sm" len="sm"/>
          </a:ln>
        </p:spPr>
      </p:cxnSp>
      <p:sp>
        <p:nvSpPr>
          <p:cNvPr id="236" name="Google Shape;236;p34"/>
          <p:cNvSpPr/>
          <p:nvPr/>
        </p:nvSpPr>
        <p:spPr>
          <a:xfrm>
            <a:off x="3717032" y="5187026"/>
            <a:ext cx="1905000" cy="742950"/>
          </a:xfrm>
          <a:prstGeom prst="rect">
            <a:avLst/>
          </a:prstGeom>
          <a:solidFill>
            <a:srgbClr val="DDEAF6"/>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
              <a:buFont typeface="Arial"/>
              <a:buNone/>
            </a:pPr>
            <a:r>
              <a:rPr lang="es-ES" sz="1200" b="1" i="0" u="none" strike="noStrike" cap="none">
                <a:solidFill>
                  <a:schemeClr val="dk1"/>
                </a:solidFill>
                <a:latin typeface="Arial"/>
                <a:ea typeface="Arial"/>
                <a:cs typeface="Arial"/>
                <a:sym typeface="Arial"/>
              </a:rPr>
              <a:t>Coordinadora: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s-ES" sz="1200" b="0" i="0" u="none" strike="noStrike" cap="none">
                <a:solidFill>
                  <a:schemeClr val="dk1"/>
                </a:solidFill>
                <a:latin typeface="Arial"/>
                <a:ea typeface="Arial"/>
                <a:cs typeface="Arial"/>
                <a:sym typeface="Arial"/>
              </a:rPr>
              <a:t>Concepció Prat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endParaRPr sz="600" b="0" i="1" u="none" strike="noStrike" cap="none">
              <a:solidFill>
                <a:schemeClr val="dk1"/>
              </a:solidFill>
              <a:latin typeface="Arial"/>
              <a:ea typeface="Arial"/>
              <a:cs typeface="Arial"/>
              <a:sym typeface="Arial"/>
            </a:endParaRPr>
          </a:p>
        </p:txBody>
      </p:sp>
      <p:cxnSp>
        <p:nvCxnSpPr>
          <p:cNvPr id="237" name="Google Shape;237;p34"/>
          <p:cNvCxnSpPr/>
          <p:nvPr/>
        </p:nvCxnSpPr>
        <p:spPr>
          <a:xfrm>
            <a:off x="4581128" y="5961112"/>
            <a:ext cx="1" cy="864097"/>
          </a:xfrm>
          <a:prstGeom prst="straightConnector1">
            <a:avLst/>
          </a:prstGeom>
          <a:noFill/>
          <a:ln w="25400" cap="flat" cmpd="sng">
            <a:solidFill>
              <a:srgbClr val="000000"/>
            </a:solidFill>
            <a:prstDash val="solid"/>
            <a:round/>
            <a:headEnd type="none" w="sm" len="sm"/>
            <a:tailEnd type="none" w="sm" len="sm"/>
          </a:ln>
        </p:spPr>
      </p:cxnSp>
      <p:sp>
        <p:nvSpPr>
          <p:cNvPr id="238" name="Google Shape;238;p34"/>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ES"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6311</Words>
  <Application>Microsoft Office PowerPoint</Application>
  <PresentationFormat>Paper A4 (210 x 297 mm)</PresentationFormat>
  <Paragraphs>1114</Paragraphs>
  <Slides>53</Slides>
  <Notes>53</Notes>
  <HiddenSlides>0</HiddenSlides>
  <MMClips>0</MMClips>
  <ScaleCrop>false</ScaleCrop>
  <HeadingPairs>
    <vt:vector size="4" baseType="variant">
      <vt:variant>
        <vt:lpstr>Tema</vt:lpstr>
      </vt:variant>
      <vt:variant>
        <vt:i4>2</vt:i4>
      </vt:variant>
      <vt:variant>
        <vt:lpstr>Títols de les diapositives</vt:lpstr>
      </vt:variant>
      <vt:variant>
        <vt:i4>53</vt:i4>
      </vt:variant>
    </vt:vector>
  </HeadingPairs>
  <TitlesOfParts>
    <vt:vector size="55" baseType="lpstr">
      <vt:lpstr>Tema de Office</vt:lpstr>
      <vt:lpstr>Diseño personalizado</vt:lpstr>
      <vt:lpstr>Pla de funcionament  Escola Pla de l’Ametller  Curs 2018-2019</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 de funcionament  Escola Pla de l’Ametller  Curs 2018-2019</dc:title>
  <cp:lastModifiedBy>direccio</cp:lastModifiedBy>
  <cp:revision>1</cp:revision>
  <dcterms:modified xsi:type="dcterms:W3CDTF">2018-09-18T09:00:51Z</dcterms:modified>
</cp:coreProperties>
</file>