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660" r:id="rId2"/>
    <p:sldMasterId id="2147483666" r:id="rId3"/>
  </p:sldMasterIdLst>
  <p:notesMasterIdLst>
    <p:notesMasterId r:id="rId15"/>
  </p:notesMasterIdLst>
  <p:handoutMasterIdLst>
    <p:handoutMasterId r:id="rId16"/>
  </p:handoutMasterIdLst>
  <p:sldIdLst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BDC4"/>
    <a:srgbClr val="EF4873"/>
    <a:srgbClr val="3399FF"/>
    <a:srgbClr val="75B9A4"/>
    <a:srgbClr val="B1D7CB"/>
    <a:srgbClr val="DDD9C4"/>
    <a:srgbClr val="C5BE9B"/>
    <a:srgbClr val="E7E4D5"/>
    <a:srgbClr val="EEE6E1"/>
    <a:srgbClr val="4171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39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F6D764-7F63-4ED5-9A16-73CEA0CB4BCD}" type="datetimeFigureOut">
              <a:rPr lang="es-ES_tradnl" smtClean="0"/>
              <a:t>22/10/2018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D3269-E0F7-4C3C-9862-50246CB9080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95262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A227E-6C93-4CA0-A6F4-B0FBC3020F8C}" type="datetimeFigureOut">
              <a:rPr lang="es-ES" smtClean="0"/>
              <a:t>22/10/2018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18C6AA-DE94-495E-AD65-1C89C1A1931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5515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902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7272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A107FF3-965F-40B3-9838-8AF695C20DBE}" type="datetimeFigureOut">
              <a:rPr lang="es-ES" smtClean="0"/>
              <a:t>22/10/2018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4C72FA4-E41E-4F3E-97C0-A966456352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8477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A107FF3-965F-40B3-9838-8AF695C20DBE}" type="datetimeFigureOut">
              <a:rPr lang="es-ES" smtClean="0"/>
              <a:t>22/10/2018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4C72FA4-E41E-4F3E-97C0-A966456352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690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079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6038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image" Target="../media/image4.png"/><Relationship Id="rId9" Type="http://schemas.openxmlformats.org/officeDocument/2006/relationships/image" Target="../media/image6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image" Target="../media/image4.png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B1D7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ocumento 8"/>
          <p:cNvSpPr/>
          <p:nvPr userDrawn="1"/>
        </p:nvSpPr>
        <p:spPr>
          <a:xfrm>
            <a:off x="74357" y="880166"/>
            <a:ext cx="1585477" cy="1226930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Documento 9"/>
          <p:cNvSpPr/>
          <p:nvPr userDrawn="1"/>
        </p:nvSpPr>
        <p:spPr>
          <a:xfrm>
            <a:off x="74357" y="2145196"/>
            <a:ext cx="1585477" cy="1226930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Documento 10"/>
          <p:cNvSpPr/>
          <p:nvPr userDrawn="1"/>
        </p:nvSpPr>
        <p:spPr>
          <a:xfrm>
            <a:off x="74357" y="3422374"/>
            <a:ext cx="1585477" cy="1226930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ocumento 11"/>
          <p:cNvSpPr/>
          <p:nvPr userDrawn="1"/>
        </p:nvSpPr>
        <p:spPr>
          <a:xfrm>
            <a:off x="74357" y="4689612"/>
            <a:ext cx="1585477" cy="1226930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3" name="Tabla 12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266083799"/>
              </p:ext>
            </p:extLst>
          </p:nvPr>
        </p:nvGraphicFramePr>
        <p:xfrm>
          <a:off x="74358" y="437595"/>
          <a:ext cx="823806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15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6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43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18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3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23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DILLUNS</a:t>
                      </a:r>
                    </a:p>
                  </a:txBody>
                  <a:tcPr>
                    <a:solidFill>
                      <a:srgbClr val="75B9A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DIMARTS</a:t>
                      </a:r>
                    </a:p>
                  </a:txBody>
                  <a:tcPr>
                    <a:solidFill>
                      <a:srgbClr val="75B9A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DIMECRES</a:t>
                      </a:r>
                    </a:p>
                  </a:txBody>
                  <a:tcPr>
                    <a:solidFill>
                      <a:srgbClr val="75B9A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DIJOUS</a:t>
                      </a:r>
                    </a:p>
                  </a:txBody>
                  <a:tcPr>
                    <a:solidFill>
                      <a:srgbClr val="75B9A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DIVENDRES</a:t>
                      </a:r>
                    </a:p>
                  </a:txBody>
                  <a:tcPr>
                    <a:solidFill>
                      <a:srgbClr val="75B9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Documento 13"/>
          <p:cNvSpPr/>
          <p:nvPr userDrawn="1"/>
        </p:nvSpPr>
        <p:spPr>
          <a:xfrm>
            <a:off x="1737505" y="880166"/>
            <a:ext cx="1585477" cy="1226930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Documento 14"/>
          <p:cNvSpPr/>
          <p:nvPr userDrawn="1"/>
        </p:nvSpPr>
        <p:spPr>
          <a:xfrm>
            <a:off x="1737505" y="2145196"/>
            <a:ext cx="1585477" cy="1226930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Documento 15"/>
          <p:cNvSpPr/>
          <p:nvPr userDrawn="1"/>
        </p:nvSpPr>
        <p:spPr>
          <a:xfrm>
            <a:off x="1737505" y="3422374"/>
            <a:ext cx="1585477" cy="1226930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Documento 16"/>
          <p:cNvSpPr/>
          <p:nvPr userDrawn="1"/>
        </p:nvSpPr>
        <p:spPr>
          <a:xfrm>
            <a:off x="1737505" y="4689612"/>
            <a:ext cx="1585477" cy="1226930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Documento 17"/>
          <p:cNvSpPr/>
          <p:nvPr userDrawn="1"/>
        </p:nvSpPr>
        <p:spPr>
          <a:xfrm>
            <a:off x="3400653" y="880166"/>
            <a:ext cx="1585477" cy="1226930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Documento 18"/>
          <p:cNvSpPr/>
          <p:nvPr userDrawn="1"/>
        </p:nvSpPr>
        <p:spPr>
          <a:xfrm>
            <a:off x="3400653" y="2145196"/>
            <a:ext cx="1585477" cy="1226930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Documento 19"/>
          <p:cNvSpPr/>
          <p:nvPr userDrawn="1"/>
        </p:nvSpPr>
        <p:spPr>
          <a:xfrm>
            <a:off x="3400653" y="3422374"/>
            <a:ext cx="1585477" cy="1226930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Documento 20"/>
          <p:cNvSpPr/>
          <p:nvPr userDrawn="1"/>
        </p:nvSpPr>
        <p:spPr>
          <a:xfrm>
            <a:off x="3400653" y="4689612"/>
            <a:ext cx="1585477" cy="1226930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Documento 21"/>
          <p:cNvSpPr/>
          <p:nvPr userDrawn="1"/>
        </p:nvSpPr>
        <p:spPr>
          <a:xfrm>
            <a:off x="5063801" y="880166"/>
            <a:ext cx="1585477" cy="1226930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Documento 22"/>
          <p:cNvSpPr/>
          <p:nvPr userDrawn="1"/>
        </p:nvSpPr>
        <p:spPr>
          <a:xfrm>
            <a:off x="5063801" y="2145196"/>
            <a:ext cx="1585477" cy="1226930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Documento 23"/>
          <p:cNvSpPr/>
          <p:nvPr userDrawn="1"/>
        </p:nvSpPr>
        <p:spPr>
          <a:xfrm>
            <a:off x="5063801" y="3422374"/>
            <a:ext cx="1585477" cy="1226930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Documento 24"/>
          <p:cNvSpPr/>
          <p:nvPr userDrawn="1"/>
        </p:nvSpPr>
        <p:spPr>
          <a:xfrm>
            <a:off x="5063801" y="4689612"/>
            <a:ext cx="1585477" cy="1226930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Documento 25"/>
          <p:cNvSpPr/>
          <p:nvPr userDrawn="1"/>
        </p:nvSpPr>
        <p:spPr>
          <a:xfrm>
            <a:off x="6726949" y="880166"/>
            <a:ext cx="1585477" cy="1226930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Documento 26"/>
          <p:cNvSpPr/>
          <p:nvPr userDrawn="1"/>
        </p:nvSpPr>
        <p:spPr>
          <a:xfrm>
            <a:off x="6726949" y="2145196"/>
            <a:ext cx="1585477" cy="1226930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Documento 27"/>
          <p:cNvSpPr/>
          <p:nvPr userDrawn="1"/>
        </p:nvSpPr>
        <p:spPr>
          <a:xfrm>
            <a:off x="6726949" y="3422374"/>
            <a:ext cx="1585477" cy="1226930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Documento 28"/>
          <p:cNvSpPr/>
          <p:nvPr userDrawn="1"/>
        </p:nvSpPr>
        <p:spPr>
          <a:xfrm>
            <a:off x="6726949" y="4689612"/>
            <a:ext cx="1585477" cy="1226930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30" name="Tabla 29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748734796"/>
              </p:ext>
            </p:extLst>
          </p:nvPr>
        </p:nvGraphicFramePr>
        <p:xfrm>
          <a:off x="100863" y="880166"/>
          <a:ext cx="8158555" cy="4869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9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98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94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6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07660"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300"/>
                        </a:lnSpc>
                      </a:pPr>
                      <a:endParaRPr lang="es-ES" sz="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"/>
                        </a:lnSpc>
                      </a:pPr>
                      <a:endParaRPr lang="es-E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"/>
                        </a:lnSpc>
                      </a:pPr>
                      <a:endParaRPr lang="es-E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"/>
                        </a:lnSpc>
                      </a:pPr>
                      <a:endParaRPr lang="es-E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"/>
                        </a:lnSpc>
                      </a:pPr>
                      <a:endParaRPr lang="es-E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2635"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877"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8653"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3197"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78653"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33" name="Imagen 32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466971" y="3305266"/>
            <a:ext cx="534647" cy="8880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4" name="Imagen 33"/>
          <p:cNvPicPr>
            <a:picLocks noChangeAspect="1"/>
          </p:cNvPicPr>
          <p:nvPr userDrawn="1"/>
        </p:nvPicPr>
        <p:blipFill rotWithShape="1">
          <a:blip r:embed="rId5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6465" t="7139" r="7633" b="36391"/>
          <a:stretch/>
        </p:blipFill>
        <p:spPr>
          <a:xfrm rot="5400000">
            <a:off x="8026250" y="4736315"/>
            <a:ext cx="1416091" cy="5346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5" name="Imagen 34" descr="aplicacions del logo_logo TOT COLOR.png"/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18104" y="-45962"/>
            <a:ext cx="1201619" cy="703401"/>
          </a:xfrm>
          <a:prstGeom prst="rect">
            <a:avLst/>
          </a:prstGeom>
        </p:spPr>
      </p:pic>
      <p:grpSp>
        <p:nvGrpSpPr>
          <p:cNvPr id="37" name="Grupo 36"/>
          <p:cNvGrpSpPr/>
          <p:nvPr userDrawn="1"/>
        </p:nvGrpSpPr>
        <p:grpSpPr>
          <a:xfrm>
            <a:off x="1239278" y="3093455"/>
            <a:ext cx="7041321" cy="3633320"/>
            <a:chOff x="1274289" y="1867292"/>
            <a:chExt cx="7210440" cy="3633320"/>
          </a:xfrm>
        </p:grpSpPr>
        <p:sp>
          <p:nvSpPr>
            <p:cNvPr id="38" name="CuadroTexto 37"/>
            <p:cNvSpPr txBox="1"/>
            <p:nvPr/>
          </p:nvSpPr>
          <p:spPr>
            <a:xfrm>
              <a:off x="4725308" y="1867292"/>
              <a:ext cx="34340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10</a:t>
              </a:r>
            </a:p>
          </p:txBody>
        </p:sp>
        <p:sp>
          <p:nvSpPr>
            <p:cNvPr id="39" name="CuadroTexto 38"/>
            <p:cNvSpPr txBox="1"/>
            <p:nvPr/>
          </p:nvSpPr>
          <p:spPr>
            <a:xfrm>
              <a:off x="6437486" y="1867292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11</a:t>
              </a:r>
            </a:p>
          </p:txBody>
        </p:sp>
        <p:sp>
          <p:nvSpPr>
            <p:cNvPr id="40" name="CuadroTexto 39"/>
            <p:cNvSpPr txBox="1"/>
            <p:nvPr/>
          </p:nvSpPr>
          <p:spPr>
            <a:xfrm>
              <a:off x="8091173" y="1867292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12</a:t>
              </a:r>
            </a:p>
          </p:txBody>
        </p:sp>
        <p:sp>
          <p:nvSpPr>
            <p:cNvPr id="41" name="CuadroTexto 40"/>
            <p:cNvSpPr txBox="1"/>
            <p:nvPr/>
          </p:nvSpPr>
          <p:spPr>
            <a:xfrm>
              <a:off x="1322171" y="3176700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15</a:t>
              </a:r>
            </a:p>
          </p:txBody>
        </p:sp>
        <p:sp>
          <p:nvSpPr>
            <p:cNvPr id="42" name="CuadroTexto 41"/>
            <p:cNvSpPr txBox="1"/>
            <p:nvPr/>
          </p:nvSpPr>
          <p:spPr>
            <a:xfrm>
              <a:off x="3045869" y="3176700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16</a:t>
              </a:r>
            </a:p>
          </p:txBody>
        </p:sp>
        <p:sp>
          <p:nvSpPr>
            <p:cNvPr id="43" name="CuadroTexto 42"/>
            <p:cNvSpPr txBox="1"/>
            <p:nvPr/>
          </p:nvSpPr>
          <p:spPr>
            <a:xfrm>
              <a:off x="4774623" y="3176700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17</a:t>
              </a:r>
            </a:p>
          </p:txBody>
        </p:sp>
        <p:sp>
          <p:nvSpPr>
            <p:cNvPr id="44" name="CuadroTexto 43"/>
            <p:cNvSpPr txBox="1"/>
            <p:nvPr/>
          </p:nvSpPr>
          <p:spPr>
            <a:xfrm>
              <a:off x="6480398" y="3176700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18</a:t>
              </a:r>
            </a:p>
          </p:txBody>
        </p:sp>
        <p:sp>
          <p:nvSpPr>
            <p:cNvPr id="45" name="CuadroTexto 44"/>
            <p:cNvSpPr txBox="1"/>
            <p:nvPr/>
          </p:nvSpPr>
          <p:spPr>
            <a:xfrm>
              <a:off x="8141327" y="3176700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19</a:t>
              </a:r>
            </a:p>
          </p:txBody>
        </p:sp>
        <p:sp>
          <p:nvSpPr>
            <p:cNvPr id="46" name="CuadroTexto 45"/>
            <p:cNvSpPr txBox="1"/>
            <p:nvPr/>
          </p:nvSpPr>
          <p:spPr>
            <a:xfrm>
              <a:off x="1274289" y="4419918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22</a:t>
              </a:r>
            </a:p>
          </p:txBody>
        </p:sp>
        <p:sp>
          <p:nvSpPr>
            <p:cNvPr id="47" name="CuadroTexto 46"/>
            <p:cNvSpPr txBox="1"/>
            <p:nvPr/>
          </p:nvSpPr>
          <p:spPr>
            <a:xfrm>
              <a:off x="2991432" y="4419918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25</a:t>
              </a:r>
            </a:p>
          </p:txBody>
        </p:sp>
        <p:sp>
          <p:nvSpPr>
            <p:cNvPr id="48" name="CuadroTexto 47"/>
            <p:cNvSpPr txBox="1"/>
            <p:nvPr/>
          </p:nvSpPr>
          <p:spPr>
            <a:xfrm>
              <a:off x="4719077" y="4419918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26</a:t>
              </a:r>
            </a:p>
          </p:txBody>
        </p:sp>
        <p:sp>
          <p:nvSpPr>
            <p:cNvPr id="49" name="CuadroTexto 48"/>
            <p:cNvSpPr txBox="1"/>
            <p:nvPr/>
          </p:nvSpPr>
          <p:spPr>
            <a:xfrm>
              <a:off x="6434685" y="4419918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27</a:t>
              </a:r>
            </a:p>
          </p:txBody>
        </p:sp>
        <p:sp>
          <p:nvSpPr>
            <p:cNvPr id="50" name="CuadroTexto 49"/>
            <p:cNvSpPr txBox="1"/>
            <p:nvPr/>
          </p:nvSpPr>
          <p:spPr>
            <a:xfrm>
              <a:off x="8096336" y="4419918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28</a:t>
              </a:r>
            </a:p>
          </p:txBody>
        </p:sp>
        <p:sp>
          <p:nvSpPr>
            <p:cNvPr id="51" name="CuadroTexto 50"/>
            <p:cNvSpPr txBox="1"/>
            <p:nvPr/>
          </p:nvSpPr>
          <p:spPr>
            <a:xfrm>
              <a:off x="7070605" y="5223613"/>
              <a:ext cx="1891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s-ES" sz="1200" b="1" dirty="0">
                <a:solidFill>
                  <a:srgbClr val="EF4873"/>
                </a:solidFill>
                <a:latin typeface="Century Gothic"/>
                <a:cs typeface="Century Gothic"/>
              </a:endParaRPr>
            </a:p>
          </p:txBody>
        </p:sp>
        <p:sp>
          <p:nvSpPr>
            <p:cNvPr id="52" name="CuadroTexto 51"/>
            <p:cNvSpPr txBox="1"/>
            <p:nvPr/>
          </p:nvSpPr>
          <p:spPr>
            <a:xfrm>
              <a:off x="5893036" y="5206703"/>
              <a:ext cx="189168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s-ES" sz="1050" b="1" dirty="0">
                <a:solidFill>
                  <a:srgbClr val="EF4873"/>
                </a:solidFill>
                <a:latin typeface="Century Gothic"/>
                <a:cs typeface="Century Gothic"/>
              </a:endParaRPr>
            </a:p>
          </p:txBody>
        </p:sp>
      </p:grpSp>
      <p:sp>
        <p:nvSpPr>
          <p:cNvPr id="53" name="Rectángulo 52"/>
          <p:cNvSpPr/>
          <p:nvPr userDrawn="1"/>
        </p:nvSpPr>
        <p:spPr>
          <a:xfrm>
            <a:off x="6962568" y="6125308"/>
            <a:ext cx="12818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900" b="1" dirty="0">
                <a:solidFill>
                  <a:srgbClr val="000000"/>
                </a:solidFill>
                <a:latin typeface="+mj-lt"/>
                <a:cs typeface="A little sunshine"/>
              </a:rPr>
              <a:t>Menús Revisats Dietètica i </a:t>
            </a:r>
            <a:r>
              <a:rPr lang="ca-ES" sz="900" b="1" dirty="0" err="1">
                <a:solidFill>
                  <a:srgbClr val="000000"/>
                </a:solidFill>
                <a:latin typeface="+mj-lt"/>
                <a:cs typeface="A little sunshine"/>
              </a:rPr>
              <a:t>Nutricionalment</a:t>
            </a:r>
            <a:r>
              <a:rPr lang="ca-ES" sz="900" b="1" dirty="0">
                <a:solidFill>
                  <a:srgbClr val="000000"/>
                </a:solidFill>
                <a:latin typeface="+mj-lt"/>
                <a:cs typeface="A little sunshine"/>
              </a:rPr>
              <a:t> pel CESNUT  </a:t>
            </a:r>
          </a:p>
        </p:txBody>
      </p:sp>
      <p:sp>
        <p:nvSpPr>
          <p:cNvPr id="54" name="CuadroTexto 53"/>
          <p:cNvSpPr txBox="1"/>
          <p:nvPr userDrawn="1"/>
        </p:nvSpPr>
        <p:spPr>
          <a:xfrm>
            <a:off x="8390097" y="901966"/>
            <a:ext cx="738664" cy="230832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s-ES" sz="3600" dirty="0">
                <a:solidFill>
                  <a:srgbClr val="EF4873"/>
                </a:solidFill>
                <a:latin typeface="+mj-lt"/>
              </a:rPr>
              <a:t>SETEMBRE </a:t>
            </a:r>
          </a:p>
        </p:txBody>
      </p:sp>
      <p:sp>
        <p:nvSpPr>
          <p:cNvPr id="56" name="Rectángulo 55"/>
          <p:cNvSpPr/>
          <p:nvPr userDrawn="1"/>
        </p:nvSpPr>
        <p:spPr>
          <a:xfrm>
            <a:off x="100863" y="5898977"/>
            <a:ext cx="1633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" panose="020B0606020104020203" pitchFamily="34" charset="0"/>
              </a:rPr>
              <a:t>Vivint</a:t>
            </a:r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" panose="020B0606020104020203" pitchFamily="34" charset="0"/>
              </a:rPr>
              <a:t> el </a:t>
            </a:r>
            <a:r>
              <a:rPr lang="es-E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" panose="020B0606020104020203" pitchFamily="34" charset="0"/>
              </a:rPr>
              <a:t>present</a:t>
            </a:r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" panose="020B0606020104020203" pitchFamily="34" charset="0"/>
              </a:rPr>
              <a:t>, </a:t>
            </a:r>
          </a:p>
          <a:p>
            <a:r>
              <a:rPr lang="es-E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" panose="020B0606020104020203" pitchFamily="34" charset="0"/>
              </a:rPr>
              <a:t>cuidant</a:t>
            </a:r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" panose="020B0606020104020203" pitchFamily="34" charset="0"/>
              </a:rPr>
              <a:t> el </a:t>
            </a:r>
            <a:r>
              <a:rPr lang="es-E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" panose="020B0606020104020203" pitchFamily="34" charset="0"/>
              </a:rPr>
              <a:t>futur</a:t>
            </a:r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" panose="020B0606020104020203" pitchFamily="34" charset="0"/>
              </a:rPr>
              <a:t>: </a:t>
            </a:r>
          </a:p>
          <a:p>
            <a:r>
              <a:rPr lang="es-E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" panose="020B0606020104020203" pitchFamily="34" charset="0"/>
              </a:rPr>
              <a:t>Reciclem</a:t>
            </a:r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" panose="020B0606020104020203" pitchFamily="34" charset="0"/>
              </a:rPr>
              <a:t> </a:t>
            </a:r>
          </a:p>
        </p:txBody>
      </p:sp>
      <p:pic>
        <p:nvPicPr>
          <p:cNvPr id="57" name="Imagen 56"/>
          <p:cNvPicPr>
            <a:picLocks noChangeAspect="1"/>
          </p:cNvPicPr>
          <p:nvPr userDrawn="1"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l="20000" t="20370" r="20000" b="20370"/>
          <a:stretch/>
        </p:blipFill>
        <p:spPr>
          <a:xfrm>
            <a:off x="1429843" y="6155659"/>
            <a:ext cx="619083" cy="602074"/>
          </a:xfrm>
          <a:prstGeom prst="rect">
            <a:avLst/>
          </a:prstGeom>
        </p:spPr>
      </p:pic>
      <p:grpSp>
        <p:nvGrpSpPr>
          <p:cNvPr id="58" name="Grupo 57"/>
          <p:cNvGrpSpPr/>
          <p:nvPr userDrawn="1"/>
        </p:nvGrpSpPr>
        <p:grpSpPr>
          <a:xfrm>
            <a:off x="2402665" y="5961822"/>
            <a:ext cx="4159501" cy="848608"/>
            <a:chOff x="2740142" y="5926736"/>
            <a:chExt cx="4159501" cy="848608"/>
          </a:xfrm>
        </p:grpSpPr>
        <p:sp>
          <p:nvSpPr>
            <p:cNvPr id="59" name="Rectángulo 58"/>
            <p:cNvSpPr/>
            <p:nvPr userDrawn="1"/>
          </p:nvSpPr>
          <p:spPr>
            <a:xfrm>
              <a:off x="2740142" y="6027901"/>
              <a:ext cx="998350" cy="646331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s-ES" b="1" dirty="0">
                  <a:solidFill>
                    <a:srgbClr val="EF4873"/>
                  </a:solidFill>
                  <a:latin typeface="+mj-lt"/>
                  <a:ea typeface="A little sunshine" panose="02000603000000000000" pitchFamily="2" charset="0"/>
                </a:rPr>
                <a:t>NUTRI</a:t>
              </a:r>
            </a:p>
            <a:p>
              <a:pPr algn="ctr"/>
              <a:r>
                <a:rPr lang="es-ES" b="1" dirty="0">
                  <a:solidFill>
                    <a:srgbClr val="EF4873"/>
                  </a:solidFill>
                  <a:latin typeface="+mj-lt"/>
                  <a:ea typeface="A little sunshine" panose="02000603000000000000" pitchFamily="2" charset="0"/>
                </a:rPr>
                <a:t>CONSELL</a:t>
              </a:r>
              <a:endParaRPr lang="es-ES" b="1" dirty="0">
                <a:solidFill>
                  <a:srgbClr val="EF4873"/>
                </a:solidFill>
                <a:latin typeface="+mj-lt"/>
              </a:endParaRPr>
            </a:p>
          </p:txBody>
        </p:sp>
        <p:sp>
          <p:nvSpPr>
            <p:cNvPr id="60" name="Rectángulo 59"/>
            <p:cNvSpPr/>
            <p:nvPr userDrawn="1"/>
          </p:nvSpPr>
          <p:spPr>
            <a:xfrm>
              <a:off x="4144729" y="5926736"/>
              <a:ext cx="2754914" cy="830997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txBody>
            <a:bodyPr wrap="square">
              <a:spAutoFit/>
            </a:bodyPr>
            <a:lstStyle/>
            <a:p>
              <a:pPr lvl="0"/>
              <a:r>
                <a:rPr lang="ca-ES" sz="80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ESMORZAR a casa</a:t>
              </a:r>
              <a:r>
                <a:rPr lang="ca-ES" sz="800" dirty="0">
                  <a:solidFill>
                    <a:srgbClr val="EF4873"/>
                  </a:solidFill>
                  <a:latin typeface="Century Gothic"/>
                  <a:cs typeface="Century Gothic"/>
                </a:rPr>
                <a:t> </a:t>
              </a:r>
              <a:r>
                <a:rPr lang="ca-ES" sz="800" dirty="0">
                  <a:solidFill>
                    <a:prstClr val="black"/>
                  </a:solidFill>
                  <a:latin typeface="Century Gothic"/>
                  <a:cs typeface="Century Gothic"/>
                </a:rPr>
                <a:t>ens posa en marxa!</a:t>
              </a:r>
            </a:p>
            <a:p>
              <a:pPr lvl="0"/>
              <a:r>
                <a:rPr lang="ca-ES" sz="800" dirty="0">
                  <a:solidFill>
                    <a:prstClr val="black"/>
                  </a:solidFill>
                  <a:latin typeface="Century Gothic"/>
                  <a:cs typeface="Century Gothic"/>
                </a:rPr>
                <a:t>És convenient que sigui complet:</a:t>
              </a:r>
            </a:p>
            <a:p>
              <a:pPr lvl="0"/>
              <a:r>
                <a:rPr lang="ca-ES" sz="800" dirty="0">
                  <a:solidFill>
                    <a:prstClr val="black"/>
                  </a:solidFill>
                  <a:latin typeface="Century Gothic"/>
                  <a:cs typeface="Century Gothic"/>
                </a:rPr>
                <a:t>Llet o derivats + pa o cereals + fruita o suc de fruita</a:t>
              </a:r>
            </a:p>
            <a:p>
              <a:pPr lvl="0"/>
              <a:r>
                <a:rPr lang="ca-ES" sz="80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ESMORZAR a l’escola</a:t>
              </a:r>
            </a:p>
            <a:p>
              <a:pPr lvl="0"/>
              <a:r>
                <a:rPr lang="ca-ES" sz="800" dirty="0">
                  <a:solidFill>
                    <a:prstClr val="black"/>
                  </a:solidFill>
                  <a:latin typeface="Century Gothic"/>
                  <a:cs typeface="Century Gothic"/>
                </a:rPr>
                <a:t>La millor opció és un entrepà!</a:t>
              </a:r>
            </a:p>
            <a:p>
              <a:pPr lvl="0"/>
              <a:r>
                <a:rPr lang="ca-ES" sz="80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RECORDA</a:t>
              </a:r>
              <a:r>
                <a:rPr lang="ca-ES" sz="800" b="1" dirty="0">
                  <a:solidFill>
                    <a:prstClr val="black"/>
                  </a:solidFill>
                  <a:latin typeface="Century Gothic"/>
                  <a:cs typeface="Century Gothic"/>
                </a:rPr>
                <a:t>: </a:t>
              </a:r>
              <a:r>
                <a:rPr lang="ca-ES" sz="800" dirty="0">
                  <a:solidFill>
                    <a:prstClr val="black"/>
                  </a:solidFill>
                  <a:latin typeface="Century Gothic"/>
                  <a:cs typeface="Century Gothic"/>
                </a:rPr>
                <a:t>5 racions de fruita i verdura al dia!</a:t>
              </a:r>
            </a:p>
          </p:txBody>
        </p:sp>
        <p:pic>
          <p:nvPicPr>
            <p:cNvPr id="61" name="Imagen 60"/>
            <p:cNvPicPr>
              <a:picLocks noChangeAspect="1"/>
            </p:cNvPicPr>
            <p:nvPr userDrawn="1"/>
          </p:nvPicPr>
          <p:blipFill rotWithShape="1">
            <a:blip r:embed="rId8"/>
            <a:srcRect l="26393" t="2167" r="45525" b="81925"/>
            <a:stretch/>
          </p:blipFill>
          <p:spPr>
            <a:xfrm>
              <a:off x="3751267" y="5926736"/>
              <a:ext cx="428873" cy="84860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sp>
          <p:nvSpPr>
            <p:cNvPr id="62" name="Rectángulo 61"/>
            <p:cNvSpPr/>
            <p:nvPr userDrawn="1"/>
          </p:nvSpPr>
          <p:spPr>
            <a:xfrm>
              <a:off x="2762788" y="5926736"/>
              <a:ext cx="988479" cy="83099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63" name="Imagen 62"/>
          <p:cNvPicPr>
            <a:picLocks noChangeAspect="1"/>
          </p:cNvPicPr>
          <p:nvPr userDrawn="1"/>
        </p:nvPicPr>
        <p:blipFill rotWithShape="1">
          <a:blip r:embed="rId9"/>
          <a:srcRect l="9425" t="6822" r="7730" b="9133"/>
          <a:stretch/>
        </p:blipFill>
        <p:spPr>
          <a:xfrm>
            <a:off x="8244433" y="5871976"/>
            <a:ext cx="837723" cy="882093"/>
          </a:xfrm>
          <a:prstGeom prst="ellipse">
            <a:avLst/>
          </a:prstGeom>
        </p:spPr>
      </p:pic>
      <p:sp>
        <p:nvSpPr>
          <p:cNvPr id="2" name="CuadroTexto 1"/>
          <p:cNvSpPr txBox="1"/>
          <p:nvPr userDrawn="1"/>
        </p:nvSpPr>
        <p:spPr>
          <a:xfrm>
            <a:off x="6726950" y="2519303"/>
            <a:ext cx="1553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800" b="1" kern="1200" dirty="0">
                <a:solidFill>
                  <a:srgbClr val="EF4873"/>
                </a:solidFill>
                <a:latin typeface="+mn-lt"/>
                <a:ea typeface="+mn-ea"/>
                <a:cs typeface="+mn-cs"/>
              </a:rPr>
              <a:t>FESTIU</a:t>
            </a:r>
            <a:endParaRPr lang="es-ES_tradnl" b="1" dirty="0"/>
          </a:p>
        </p:txBody>
      </p:sp>
    </p:spTree>
    <p:extLst>
      <p:ext uri="{BB962C8B-B14F-4D97-AF65-F5344CB8AC3E}">
        <p14:creationId xmlns:p14="http://schemas.microsoft.com/office/powerpoint/2010/main" val="3411709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cumento 6"/>
          <p:cNvSpPr/>
          <p:nvPr userDrawn="1"/>
        </p:nvSpPr>
        <p:spPr>
          <a:xfrm>
            <a:off x="74357" y="880166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Documento 7"/>
          <p:cNvSpPr/>
          <p:nvPr userDrawn="1"/>
        </p:nvSpPr>
        <p:spPr>
          <a:xfrm>
            <a:off x="74357" y="1903888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Documento 8"/>
          <p:cNvSpPr/>
          <p:nvPr userDrawn="1"/>
        </p:nvSpPr>
        <p:spPr>
          <a:xfrm>
            <a:off x="74357" y="2922821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Documento 9"/>
          <p:cNvSpPr/>
          <p:nvPr userDrawn="1"/>
        </p:nvSpPr>
        <p:spPr>
          <a:xfrm>
            <a:off x="74357" y="3936057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1" name="Tabla 10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80061764"/>
              </p:ext>
            </p:extLst>
          </p:nvPr>
        </p:nvGraphicFramePr>
        <p:xfrm>
          <a:off x="74358" y="437595"/>
          <a:ext cx="823806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21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2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85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18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3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23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DILLUNS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DIMARTS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DIMECRES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DIJOUS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DIVENDRES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Documento 11"/>
          <p:cNvSpPr/>
          <p:nvPr userDrawn="1"/>
        </p:nvSpPr>
        <p:spPr>
          <a:xfrm>
            <a:off x="1737505" y="880166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Documento 12"/>
          <p:cNvSpPr/>
          <p:nvPr userDrawn="1"/>
        </p:nvSpPr>
        <p:spPr>
          <a:xfrm>
            <a:off x="1737505" y="1903888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Documento 13"/>
          <p:cNvSpPr/>
          <p:nvPr userDrawn="1"/>
        </p:nvSpPr>
        <p:spPr>
          <a:xfrm>
            <a:off x="1737505" y="2922821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Documento 14"/>
          <p:cNvSpPr/>
          <p:nvPr userDrawn="1"/>
        </p:nvSpPr>
        <p:spPr>
          <a:xfrm>
            <a:off x="1737505" y="3936057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Documento 15"/>
          <p:cNvSpPr/>
          <p:nvPr userDrawn="1"/>
        </p:nvSpPr>
        <p:spPr>
          <a:xfrm>
            <a:off x="3400653" y="880166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Documento 16"/>
          <p:cNvSpPr/>
          <p:nvPr userDrawn="1"/>
        </p:nvSpPr>
        <p:spPr>
          <a:xfrm>
            <a:off x="3400653" y="1903888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Documento 17"/>
          <p:cNvSpPr/>
          <p:nvPr userDrawn="1"/>
        </p:nvSpPr>
        <p:spPr>
          <a:xfrm>
            <a:off x="3400653" y="2922821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Documento 18"/>
          <p:cNvSpPr/>
          <p:nvPr userDrawn="1"/>
        </p:nvSpPr>
        <p:spPr>
          <a:xfrm>
            <a:off x="3400653" y="3936057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Documento 19"/>
          <p:cNvSpPr/>
          <p:nvPr userDrawn="1"/>
        </p:nvSpPr>
        <p:spPr>
          <a:xfrm>
            <a:off x="5063801" y="880166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Documento 20"/>
          <p:cNvSpPr/>
          <p:nvPr userDrawn="1"/>
        </p:nvSpPr>
        <p:spPr>
          <a:xfrm>
            <a:off x="5063801" y="1903888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Documento 21"/>
          <p:cNvSpPr/>
          <p:nvPr userDrawn="1"/>
        </p:nvSpPr>
        <p:spPr>
          <a:xfrm>
            <a:off x="5063801" y="2922821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Documento 22"/>
          <p:cNvSpPr/>
          <p:nvPr userDrawn="1"/>
        </p:nvSpPr>
        <p:spPr>
          <a:xfrm>
            <a:off x="5063801" y="3936057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Documento 23"/>
          <p:cNvSpPr/>
          <p:nvPr userDrawn="1"/>
        </p:nvSpPr>
        <p:spPr>
          <a:xfrm>
            <a:off x="6726949" y="880166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Documento 24"/>
          <p:cNvSpPr/>
          <p:nvPr userDrawn="1"/>
        </p:nvSpPr>
        <p:spPr>
          <a:xfrm>
            <a:off x="6726949" y="1903888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Documento 25"/>
          <p:cNvSpPr/>
          <p:nvPr userDrawn="1"/>
        </p:nvSpPr>
        <p:spPr>
          <a:xfrm>
            <a:off x="6726949" y="2922821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Documento 26"/>
          <p:cNvSpPr/>
          <p:nvPr userDrawn="1"/>
        </p:nvSpPr>
        <p:spPr>
          <a:xfrm>
            <a:off x="6726949" y="3936057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28" name="Tabla 2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83427235"/>
              </p:ext>
            </p:extLst>
          </p:nvPr>
        </p:nvGraphicFramePr>
        <p:xfrm>
          <a:off x="146606" y="883968"/>
          <a:ext cx="8158555" cy="4146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9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98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94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6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8816"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300"/>
                        </a:lnSpc>
                      </a:pPr>
                      <a:endParaRPr lang="es-ES" sz="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"/>
                        </a:lnSpc>
                      </a:pPr>
                      <a:endParaRPr lang="es-E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"/>
                        </a:lnSpc>
                      </a:pPr>
                      <a:endParaRPr lang="es-E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"/>
                        </a:lnSpc>
                      </a:pPr>
                      <a:endParaRPr lang="es-E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"/>
                        </a:lnSpc>
                      </a:pPr>
                      <a:endParaRPr lang="es-E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6741"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5016"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7491"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85016"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9" name="Rectángulo 28"/>
          <p:cNvSpPr/>
          <p:nvPr userDrawn="1"/>
        </p:nvSpPr>
        <p:spPr>
          <a:xfrm>
            <a:off x="100863" y="5898977"/>
            <a:ext cx="1633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err="1">
                <a:solidFill>
                  <a:srgbClr val="75B9A4"/>
                </a:solidFill>
                <a:latin typeface="Tw Cen MT Condensed" panose="020B0606020104020203" pitchFamily="34" charset="0"/>
              </a:rPr>
              <a:t>Vivint</a:t>
            </a:r>
            <a:r>
              <a:rPr lang="es-ES" b="1" dirty="0">
                <a:solidFill>
                  <a:srgbClr val="75B9A4"/>
                </a:solidFill>
                <a:latin typeface="Tw Cen MT Condensed" panose="020B0606020104020203" pitchFamily="34" charset="0"/>
              </a:rPr>
              <a:t> el </a:t>
            </a:r>
            <a:r>
              <a:rPr lang="es-ES" b="1" dirty="0" err="1">
                <a:solidFill>
                  <a:srgbClr val="75B9A4"/>
                </a:solidFill>
                <a:latin typeface="Tw Cen MT Condensed" panose="020B0606020104020203" pitchFamily="34" charset="0"/>
              </a:rPr>
              <a:t>present</a:t>
            </a:r>
            <a:r>
              <a:rPr lang="es-ES" b="1" dirty="0">
                <a:solidFill>
                  <a:srgbClr val="75B9A4"/>
                </a:solidFill>
                <a:latin typeface="Tw Cen MT Condensed" panose="020B0606020104020203" pitchFamily="34" charset="0"/>
              </a:rPr>
              <a:t>, </a:t>
            </a:r>
          </a:p>
          <a:p>
            <a:r>
              <a:rPr lang="es-ES" b="1" dirty="0" err="1">
                <a:solidFill>
                  <a:srgbClr val="75B9A4"/>
                </a:solidFill>
                <a:latin typeface="Tw Cen MT Condensed" panose="020B0606020104020203" pitchFamily="34" charset="0"/>
              </a:rPr>
              <a:t>cuidant</a:t>
            </a:r>
            <a:r>
              <a:rPr lang="es-ES" b="1" dirty="0">
                <a:solidFill>
                  <a:srgbClr val="75B9A4"/>
                </a:solidFill>
                <a:latin typeface="Tw Cen MT Condensed" panose="020B0606020104020203" pitchFamily="34" charset="0"/>
              </a:rPr>
              <a:t> el </a:t>
            </a:r>
            <a:r>
              <a:rPr lang="es-ES" b="1" dirty="0" err="1">
                <a:solidFill>
                  <a:srgbClr val="75B9A4"/>
                </a:solidFill>
                <a:latin typeface="Tw Cen MT Condensed" panose="020B0606020104020203" pitchFamily="34" charset="0"/>
              </a:rPr>
              <a:t>futur</a:t>
            </a:r>
            <a:r>
              <a:rPr lang="es-ES" b="1" dirty="0">
                <a:solidFill>
                  <a:srgbClr val="75B9A4"/>
                </a:solidFill>
                <a:latin typeface="Tw Cen MT Condensed" panose="020B0606020104020203" pitchFamily="34" charset="0"/>
              </a:rPr>
              <a:t>: </a:t>
            </a:r>
          </a:p>
          <a:p>
            <a:r>
              <a:rPr lang="es-ES" b="1" dirty="0" err="1">
                <a:solidFill>
                  <a:srgbClr val="75B9A4"/>
                </a:solidFill>
                <a:latin typeface="Tw Cen MT Condensed" panose="020B0606020104020203" pitchFamily="34" charset="0"/>
              </a:rPr>
              <a:t>Reciclem</a:t>
            </a:r>
            <a:r>
              <a:rPr lang="es-ES" b="1" dirty="0">
                <a:solidFill>
                  <a:srgbClr val="75B9A4"/>
                </a:solidFill>
                <a:latin typeface="Tw Cen MT Condensed" panose="020B0606020104020203" pitchFamily="34" charset="0"/>
              </a:rPr>
              <a:t> </a:t>
            </a:r>
          </a:p>
        </p:txBody>
      </p:sp>
      <p:pic>
        <p:nvPicPr>
          <p:cNvPr id="30" name="Imagen 29"/>
          <p:cNvPicPr>
            <a:picLocks noChangeAspect="1"/>
          </p:cNvPicPr>
          <p:nvPr userDrawn="1"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000" t="20370" r="20000" b="20370"/>
          <a:stretch/>
        </p:blipFill>
        <p:spPr>
          <a:xfrm>
            <a:off x="1429844" y="6155659"/>
            <a:ext cx="609600" cy="602074"/>
          </a:xfrm>
          <a:prstGeom prst="rect">
            <a:avLst/>
          </a:prstGeom>
        </p:spPr>
      </p:pic>
      <p:pic>
        <p:nvPicPr>
          <p:cNvPr id="31" name="Imagen 30" descr="aplicacions del logo_logo TOT COLOR.png"/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18104" y="-45962"/>
            <a:ext cx="1201619" cy="703401"/>
          </a:xfrm>
          <a:prstGeom prst="rect">
            <a:avLst/>
          </a:prstGeom>
        </p:spPr>
      </p:pic>
      <p:sp>
        <p:nvSpPr>
          <p:cNvPr id="33" name="Documento 32"/>
          <p:cNvSpPr/>
          <p:nvPr userDrawn="1"/>
        </p:nvSpPr>
        <p:spPr>
          <a:xfrm>
            <a:off x="74351" y="4960533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Documento 33"/>
          <p:cNvSpPr/>
          <p:nvPr userDrawn="1"/>
        </p:nvSpPr>
        <p:spPr>
          <a:xfrm>
            <a:off x="1737499" y="4960533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Documento 34"/>
          <p:cNvSpPr/>
          <p:nvPr userDrawn="1"/>
        </p:nvSpPr>
        <p:spPr>
          <a:xfrm>
            <a:off x="3400647" y="4960533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Documento 35"/>
          <p:cNvSpPr/>
          <p:nvPr userDrawn="1"/>
        </p:nvSpPr>
        <p:spPr>
          <a:xfrm>
            <a:off x="5063795" y="4960533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Documento 36"/>
          <p:cNvSpPr/>
          <p:nvPr userDrawn="1"/>
        </p:nvSpPr>
        <p:spPr>
          <a:xfrm>
            <a:off x="6726943" y="4960533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38" name="Grupo 37"/>
          <p:cNvGrpSpPr/>
          <p:nvPr userDrawn="1"/>
        </p:nvGrpSpPr>
        <p:grpSpPr>
          <a:xfrm>
            <a:off x="1289173" y="1635091"/>
            <a:ext cx="7045263" cy="4692127"/>
            <a:chOff x="1274289" y="808485"/>
            <a:chExt cx="7214476" cy="4692127"/>
          </a:xfrm>
        </p:grpSpPr>
        <p:sp>
          <p:nvSpPr>
            <p:cNvPr id="42" name="CuadroTexto 41"/>
            <p:cNvSpPr txBox="1"/>
            <p:nvPr/>
          </p:nvSpPr>
          <p:spPr>
            <a:xfrm>
              <a:off x="6488666" y="808485"/>
              <a:ext cx="26625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</a:t>
              </a:r>
            </a:p>
          </p:txBody>
        </p:sp>
        <p:sp>
          <p:nvSpPr>
            <p:cNvPr id="43" name="CuadroTexto 42"/>
            <p:cNvSpPr txBox="1"/>
            <p:nvPr/>
          </p:nvSpPr>
          <p:spPr>
            <a:xfrm>
              <a:off x="8130490" y="808485"/>
              <a:ext cx="26625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</a:t>
              </a:r>
            </a:p>
          </p:txBody>
        </p:sp>
        <p:sp>
          <p:nvSpPr>
            <p:cNvPr id="44" name="CuadroTexto 43"/>
            <p:cNvSpPr txBox="1"/>
            <p:nvPr/>
          </p:nvSpPr>
          <p:spPr>
            <a:xfrm>
              <a:off x="1334462" y="1867292"/>
              <a:ext cx="26625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5</a:t>
              </a:r>
            </a:p>
          </p:txBody>
        </p:sp>
        <p:sp>
          <p:nvSpPr>
            <p:cNvPr id="45" name="CuadroTexto 44"/>
            <p:cNvSpPr txBox="1"/>
            <p:nvPr/>
          </p:nvSpPr>
          <p:spPr>
            <a:xfrm>
              <a:off x="3049789" y="1867292"/>
              <a:ext cx="26625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6</a:t>
              </a:r>
            </a:p>
          </p:txBody>
        </p:sp>
        <p:sp>
          <p:nvSpPr>
            <p:cNvPr id="46" name="CuadroTexto 45"/>
            <p:cNvSpPr txBox="1"/>
            <p:nvPr/>
          </p:nvSpPr>
          <p:spPr>
            <a:xfrm>
              <a:off x="4725308" y="1867292"/>
              <a:ext cx="26625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7</a:t>
              </a:r>
            </a:p>
          </p:txBody>
        </p:sp>
        <p:sp>
          <p:nvSpPr>
            <p:cNvPr id="47" name="CuadroTexto 46"/>
            <p:cNvSpPr txBox="1"/>
            <p:nvPr/>
          </p:nvSpPr>
          <p:spPr>
            <a:xfrm>
              <a:off x="6437486" y="1867292"/>
              <a:ext cx="26625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8</a:t>
              </a:r>
            </a:p>
          </p:txBody>
        </p:sp>
        <p:sp>
          <p:nvSpPr>
            <p:cNvPr id="48" name="CuadroTexto 47"/>
            <p:cNvSpPr txBox="1"/>
            <p:nvPr/>
          </p:nvSpPr>
          <p:spPr>
            <a:xfrm>
              <a:off x="8091173" y="1867292"/>
              <a:ext cx="26625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9</a:t>
              </a:r>
            </a:p>
          </p:txBody>
        </p:sp>
        <p:sp>
          <p:nvSpPr>
            <p:cNvPr id="49" name="CuadroTexto 48"/>
            <p:cNvSpPr txBox="1"/>
            <p:nvPr/>
          </p:nvSpPr>
          <p:spPr>
            <a:xfrm>
              <a:off x="1292404" y="2880441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12</a:t>
              </a:r>
            </a:p>
          </p:txBody>
        </p:sp>
        <p:sp>
          <p:nvSpPr>
            <p:cNvPr id="50" name="CuadroTexto 49"/>
            <p:cNvSpPr txBox="1"/>
            <p:nvPr/>
          </p:nvSpPr>
          <p:spPr>
            <a:xfrm>
              <a:off x="3016102" y="2880441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13</a:t>
              </a:r>
            </a:p>
          </p:txBody>
        </p:sp>
        <p:sp>
          <p:nvSpPr>
            <p:cNvPr id="51" name="CuadroTexto 50"/>
            <p:cNvSpPr txBox="1"/>
            <p:nvPr/>
          </p:nvSpPr>
          <p:spPr>
            <a:xfrm>
              <a:off x="4744856" y="2880441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14</a:t>
              </a:r>
            </a:p>
          </p:txBody>
        </p:sp>
        <p:sp>
          <p:nvSpPr>
            <p:cNvPr id="52" name="CuadroTexto 51"/>
            <p:cNvSpPr txBox="1"/>
            <p:nvPr/>
          </p:nvSpPr>
          <p:spPr>
            <a:xfrm>
              <a:off x="6450631" y="2880441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15</a:t>
              </a:r>
            </a:p>
          </p:txBody>
        </p:sp>
        <p:sp>
          <p:nvSpPr>
            <p:cNvPr id="53" name="CuadroTexto 52"/>
            <p:cNvSpPr txBox="1"/>
            <p:nvPr/>
          </p:nvSpPr>
          <p:spPr>
            <a:xfrm>
              <a:off x="8111560" y="2880441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16</a:t>
              </a:r>
            </a:p>
          </p:txBody>
        </p:sp>
        <p:sp>
          <p:nvSpPr>
            <p:cNvPr id="54" name="CuadroTexto 53"/>
            <p:cNvSpPr txBox="1"/>
            <p:nvPr/>
          </p:nvSpPr>
          <p:spPr>
            <a:xfrm>
              <a:off x="1297588" y="3886674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19</a:t>
              </a:r>
            </a:p>
          </p:txBody>
        </p:sp>
        <p:sp>
          <p:nvSpPr>
            <p:cNvPr id="55" name="CuadroTexto 54"/>
            <p:cNvSpPr txBox="1"/>
            <p:nvPr/>
          </p:nvSpPr>
          <p:spPr>
            <a:xfrm>
              <a:off x="3014732" y="3886674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20</a:t>
              </a:r>
            </a:p>
          </p:txBody>
        </p:sp>
        <p:sp>
          <p:nvSpPr>
            <p:cNvPr id="56" name="CuadroTexto 55"/>
            <p:cNvSpPr txBox="1"/>
            <p:nvPr/>
          </p:nvSpPr>
          <p:spPr>
            <a:xfrm>
              <a:off x="4742376" y="3886674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21</a:t>
              </a:r>
            </a:p>
          </p:txBody>
        </p:sp>
        <p:sp>
          <p:nvSpPr>
            <p:cNvPr id="57" name="CuadroTexto 56"/>
            <p:cNvSpPr txBox="1"/>
            <p:nvPr/>
          </p:nvSpPr>
          <p:spPr>
            <a:xfrm>
              <a:off x="6457984" y="3886674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22</a:t>
              </a:r>
            </a:p>
          </p:txBody>
        </p:sp>
        <p:sp>
          <p:nvSpPr>
            <p:cNvPr id="58" name="CuadroTexto 57"/>
            <p:cNvSpPr txBox="1"/>
            <p:nvPr/>
          </p:nvSpPr>
          <p:spPr>
            <a:xfrm>
              <a:off x="8119636" y="3886674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23</a:t>
              </a:r>
            </a:p>
          </p:txBody>
        </p:sp>
        <p:sp>
          <p:nvSpPr>
            <p:cNvPr id="59" name="CuadroTexto 58"/>
            <p:cNvSpPr txBox="1"/>
            <p:nvPr/>
          </p:nvSpPr>
          <p:spPr>
            <a:xfrm>
              <a:off x="1274289" y="4945413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26</a:t>
              </a:r>
            </a:p>
          </p:txBody>
        </p:sp>
        <p:sp>
          <p:nvSpPr>
            <p:cNvPr id="60" name="CuadroTexto 59"/>
            <p:cNvSpPr txBox="1"/>
            <p:nvPr/>
          </p:nvSpPr>
          <p:spPr>
            <a:xfrm>
              <a:off x="2999381" y="4945413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27</a:t>
              </a:r>
            </a:p>
          </p:txBody>
        </p:sp>
        <p:sp>
          <p:nvSpPr>
            <p:cNvPr id="61" name="CuadroTexto 60"/>
            <p:cNvSpPr txBox="1"/>
            <p:nvPr/>
          </p:nvSpPr>
          <p:spPr>
            <a:xfrm>
              <a:off x="4706508" y="4952787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28</a:t>
              </a:r>
            </a:p>
          </p:txBody>
        </p:sp>
        <p:sp>
          <p:nvSpPr>
            <p:cNvPr id="62" name="CuadroTexto 61"/>
            <p:cNvSpPr txBox="1"/>
            <p:nvPr/>
          </p:nvSpPr>
          <p:spPr>
            <a:xfrm>
              <a:off x="7070605" y="5223613"/>
              <a:ext cx="1891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s-ES" sz="1200" b="1" dirty="0">
                <a:solidFill>
                  <a:srgbClr val="EF4873"/>
                </a:solidFill>
                <a:latin typeface="Century Gothic"/>
                <a:cs typeface="Century Gothic"/>
              </a:endParaRPr>
            </a:p>
          </p:txBody>
        </p:sp>
        <p:sp>
          <p:nvSpPr>
            <p:cNvPr id="63" name="CuadroTexto 62"/>
            <p:cNvSpPr txBox="1"/>
            <p:nvPr/>
          </p:nvSpPr>
          <p:spPr>
            <a:xfrm>
              <a:off x="5893036" y="5206703"/>
              <a:ext cx="189168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s-ES" sz="1050" b="1" dirty="0">
                <a:solidFill>
                  <a:srgbClr val="EF4873"/>
                </a:solidFill>
                <a:latin typeface="Century Gothic"/>
                <a:cs typeface="Century Gothic"/>
              </a:endParaRPr>
            </a:p>
          </p:txBody>
        </p:sp>
        <p:sp>
          <p:nvSpPr>
            <p:cNvPr id="75" name="CuadroTexto 74"/>
            <p:cNvSpPr txBox="1"/>
            <p:nvPr userDrawn="1"/>
          </p:nvSpPr>
          <p:spPr>
            <a:xfrm>
              <a:off x="6483711" y="4947052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29</a:t>
              </a:r>
            </a:p>
          </p:txBody>
        </p:sp>
        <p:sp>
          <p:nvSpPr>
            <p:cNvPr id="82" name="CuadroTexto 81"/>
            <p:cNvSpPr txBox="1"/>
            <p:nvPr userDrawn="1"/>
          </p:nvSpPr>
          <p:spPr>
            <a:xfrm>
              <a:off x="8145363" y="4947052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30</a:t>
              </a:r>
            </a:p>
          </p:txBody>
        </p:sp>
      </p:grpSp>
      <p:sp>
        <p:nvSpPr>
          <p:cNvPr id="64" name="CuadroTexto 63"/>
          <p:cNvSpPr txBox="1"/>
          <p:nvPr userDrawn="1"/>
        </p:nvSpPr>
        <p:spPr>
          <a:xfrm>
            <a:off x="3355266" y="-144685"/>
            <a:ext cx="321475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s-ES" sz="2400" dirty="0">
              <a:solidFill>
                <a:srgbClr val="EF4873"/>
              </a:solidFill>
            </a:endParaRPr>
          </a:p>
        </p:txBody>
      </p:sp>
      <p:sp>
        <p:nvSpPr>
          <p:cNvPr id="65" name="Rectángulo 64"/>
          <p:cNvSpPr/>
          <p:nvPr userDrawn="1"/>
        </p:nvSpPr>
        <p:spPr>
          <a:xfrm>
            <a:off x="7194326" y="5971671"/>
            <a:ext cx="12818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900" b="1" i="1" kern="1200" dirty="0">
                <a:solidFill>
                  <a:srgbClr val="000000"/>
                </a:solidFill>
                <a:latin typeface="+mn-lt"/>
                <a:ea typeface="+mn-ea"/>
                <a:cs typeface="A little sunshine"/>
              </a:rPr>
              <a:t>Menús revisats dietèticament i </a:t>
            </a:r>
            <a:r>
              <a:rPr lang="ca-ES" sz="900" b="1" i="1" kern="1200" dirty="0" err="1">
                <a:solidFill>
                  <a:srgbClr val="000000"/>
                </a:solidFill>
                <a:latin typeface="+mn-lt"/>
                <a:ea typeface="+mn-ea"/>
                <a:cs typeface="A little sunshine"/>
              </a:rPr>
              <a:t>nutricionalment</a:t>
            </a:r>
            <a:r>
              <a:rPr lang="ca-ES" sz="900" b="1" i="1" kern="1200" dirty="0">
                <a:solidFill>
                  <a:srgbClr val="000000"/>
                </a:solidFill>
                <a:latin typeface="+mn-lt"/>
                <a:ea typeface="+mn-ea"/>
                <a:cs typeface="A little sunshine"/>
              </a:rPr>
              <a:t> pel departament de dietètica i nutrició de Servei D´àpats</a:t>
            </a:r>
          </a:p>
        </p:txBody>
      </p:sp>
      <p:pic>
        <p:nvPicPr>
          <p:cNvPr id="66" name="Imagen 65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466971" y="3305266"/>
            <a:ext cx="534647" cy="8880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7" name="Imagen 66"/>
          <p:cNvPicPr>
            <a:picLocks noChangeAspect="1"/>
          </p:cNvPicPr>
          <p:nvPr userDrawn="1"/>
        </p:nvPicPr>
        <p:blipFill rotWithShape="1">
          <a:blip r:embed="rId7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6465" t="7139" r="7633" b="36391"/>
          <a:stretch/>
        </p:blipFill>
        <p:spPr>
          <a:xfrm rot="5400000">
            <a:off x="8026250" y="4736315"/>
            <a:ext cx="1416091" cy="5346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8" name="CuadroTexto 67"/>
          <p:cNvSpPr txBox="1"/>
          <p:nvPr userDrawn="1"/>
        </p:nvSpPr>
        <p:spPr>
          <a:xfrm>
            <a:off x="8390097" y="901966"/>
            <a:ext cx="738664" cy="230832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s-ES" sz="3600" dirty="0">
                <a:solidFill>
                  <a:srgbClr val="EF4873"/>
                </a:solidFill>
                <a:latin typeface="+mj-lt"/>
              </a:rPr>
              <a:t>NOVEMBRE</a:t>
            </a:r>
          </a:p>
        </p:txBody>
      </p:sp>
      <p:sp>
        <p:nvSpPr>
          <p:cNvPr id="73" name="Rectángulo 72"/>
          <p:cNvSpPr/>
          <p:nvPr userDrawn="1"/>
        </p:nvSpPr>
        <p:spPr>
          <a:xfrm>
            <a:off x="7868" y="7129645"/>
            <a:ext cx="81624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sz="1200" b="1" dirty="0">
                <a:solidFill>
                  <a:srgbClr val="75B9A4"/>
                </a:solidFill>
                <a:latin typeface="+mj-lt"/>
                <a:cs typeface="Century Gothic"/>
              </a:rPr>
              <a:t>Si dinem</a:t>
            </a:r>
            <a:r>
              <a:rPr lang="ca-ES" sz="1200" b="1" dirty="0">
                <a:solidFill>
                  <a:schemeClr val="bg1"/>
                </a:solidFill>
                <a:latin typeface="+mj-lt"/>
                <a:cs typeface="Century Gothic"/>
              </a:rPr>
              <a:t>...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74" name="Rectángulo 73"/>
          <p:cNvSpPr/>
          <p:nvPr userDrawn="1"/>
        </p:nvSpPr>
        <p:spPr>
          <a:xfrm>
            <a:off x="1289173" y="7066226"/>
            <a:ext cx="11478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sz="1200" b="1" dirty="0">
                <a:solidFill>
                  <a:srgbClr val="75B9A4"/>
                </a:solidFill>
                <a:latin typeface="+mj-lt"/>
                <a:cs typeface="Century Gothic"/>
              </a:rPr>
              <a:t>Podem sopar</a:t>
            </a:r>
            <a:r>
              <a:rPr lang="ca-ES" b="1" dirty="0">
                <a:solidFill>
                  <a:srgbClr val="75B9A4"/>
                </a:solidFill>
                <a:latin typeface="+mj-lt"/>
                <a:cs typeface="Century Gothic"/>
              </a:rPr>
              <a:t>...</a:t>
            </a:r>
          </a:p>
        </p:txBody>
      </p:sp>
      <p:sp>
        <p:nvSpPr>
          <p:cNvPr id="76" name="Rectángulo 75"/>
          <p:cNvSpPr/>
          <p:nvPr userDrawn="1"/>
        </p:nvSpPr>
        <p:spPr>
          <a:xfrm>
            <a:off x="-855663" y="6992035"/>
            <a:ext cx="4572001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a-ES" sz="1800" dirty="0">
                <a:latin typeface="+mj-lt"/>
                <a:cs typeface="Century Gothic"/>
              </a:rPr>
              <a:t>Fruita		</a:t>
            </a:r>
          </a:p>
          <a:p>
            <a:r>
              <a:rPr lang="ca-ES" sz="1800" dirty="0">
                <a:latin typeface="+mj-lt"/>
                <a:cs typeface="Century Gothic"/>
              </a:rPr>
              <a:t>Lactis </a:t>
            </a:r>
            <a:endParaRPr lang="es-ES" dirty="0"/>
          </a:p>
        </p:txBody>
      </p:sp>
      <p:grpSp>
        <p:nvGrpSpPr>
          <p:cNvPr id="77" name="Grupo 76"/>
          <p:cNvGrpSpPr/>
          <p:nvPr userDrawn="1"/>
        </p:nvGrpSpPr>
        <p:grpSpPr>
          <a:xfrm>
            <a:off x="2364997" y="6004269"/>
            <a:ext cx="4843524" cy="848608"/>
            <a:chOff x="2740142" y="5926736"/>
            <a:chExt cx="4887135" cy="848608"/>
          </a:xfrm>
        </p:grpSpPr>
        <p:sp>
          <p:nvSpPr>
            <p:cNvPr id="78" name="Rectángulo 77"/>
            <p:cNvSpPr/>
            <p:nvPr userDrawn="1"/>
          </p:nvSpPr>
          <p:spPr>
            <a:xfrm>
              <a:off x="2740142" y="6027901"/>
              <a:ext cx="99835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ES" b="1" dirty="0">
                  <a:solidFill>
                    <a:srgbClr val="EF4873"/>
                  </a:solidFill>
                  <a:latin typeface="+mj-lt"/>
                  <a:ea typeface="A little sunshine" panose="02000603000000000000" pitchFamily="2" charset="0"/>
                </a:rPr>
                <a:t>NUTRI</a:t>
              </a:r>
            </a:p>
            <a:p>
              <a:pPr algn="ctr"/>
              <a:r>
                <a:rPr lang="es-ES" b="1" dirty="0">
                  <a:solidFill>
                    <a:srgbClr val="EF4873"/>
                  </a:solidFill>
                  <a:latin typeface="+mj-lt"/>
                  <a:ea typeface="A little sunshine" panose="02000603000000000000" pitchFamily="2" charset="0"/>
                </a:rPr>
                <a:t>CONSELL</a:t>
              </a:r>
              <a:endParaRPr lang="es-ES" b="1" dirty="0">
                <a:solidFill>
                  <a:srgbClr val="EF4873"/>
                </a:solidFill>
                <a:latin typeface="+mj-lt"/>
              </a:endParaRPr>
            </a:p>
          </p:txBody>
        </p:sp>
        <p:sp>
          <p:nvSpPr>
            <p:cNvPr id="79" name="Rectángulo 78"/>
            <p:cNvSpPr/>
            <p:nvPr userDrawn="1"/>
          </p:nvSpPr>
          <p:spPr>
            <a:xfrm>
              <a:off x="4144728" y="5926736"/>
              <a:ext cx="3482549" cy="830997"/>
            </a:xfrm>
            <a:prstGeom prst="rect">
              <a:avLst/>
            </a:prstGeom>
            <a:ln>
              <a:solidFill>
                <a:srgbClr val="1FBDC4"/>
              </a:solidFill>
            </a:ln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ca-ES" sz="800" b="1" kern="1200" dirty="0">
                  <a:solidFill>
                    <a:srgbClr val="EF4873"/>
                  </a:solidFill>
                  <a:latin typeface="+mn-lt"/>
                  <a:ea typeface="+mn-ea"/>
                  <a:cs typeface="Century Gothic"/>
                </a:rPr>
                <a:t>Esmorzar:</a:t>
              </a:r>
              <a:r>
                <a:rPr lang="ca-ES" sz="800" b="1" kern="1200" baseline="0" dirty="0">
                  <a:solidFill>
                    <a:srgbClr val="EF4873"/>
                  </a:solidFill>
                  <a:latin typeface="+mn-lt"/>
                  <a:ea typeface="+mn-ea"/>
                  <a:cs typeface="Century Gothic"/>
                </a:rPr>
                <a:t> </a:t>
              </a:r>
              <a:r>
                <a:rPr lang="ca-ES" sz="800" b="1" kern="1200" baseline="0" dirty="0">
                  <a:solidFill>
                    <a:srgbClr val="1FBDC4"/>
                  </a:solidFill>
                  <a:latin typeface="+mn-lt"/>
                  <a:ea typeface="+mn-ea"/>
                  <a:cs typeface="Century Gothic"/>
                </a:rPr>
                <a:t>és l’àpat més important del dia perquè ens proporciona l’energia necessària per anar al </a:t>
              </a:r>
              <a:r>
                <a:rPr lang="ca-ES" sz="800" b="1" kern="1200" baseline="0" dirty="0" err="1">
                  <a:solidFill>
                    <a:srgbClr val="1FBDC4"/>
                  </a:solidFill>
                  <a:latin typeface="+mn-lt"/>
                  <a:ea typeface="+mn-ea"/>
                  <a:cs typeface="Century Gothic"/>
                </a:rPr>
                <a:t>cole</a:t>
              </a:r>
              <a:r>
                <a:rPr lang="ca-ES" sz="800" b="1" kern="1200" baseline="0" dirty="0">
                  <a:solidFill>
                    <a:srgbClr val="1FBDC4"/>
                  </a:solidFill>
                  <a:latin typeface="+mn-lt"/>
                  <a:ea typeface="+mn-ea"/>
                  <a:cs typeface="Century Gothic"/>
                </a:rPr>
                <a:t>, estudiar i jugar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ca-ES" sz="800" b="1" kern="1200" baseline="0" dirty="0">
                  <a:solidFill>
                    <a:srgbClr val="EF4873"/>
                  </a:solidFill>
                  <a:latin typeface="+mn-lt"/>
                  <a:ea typeface="+mn-ea"/>
                  <a:cs typeface="Century Gothic"/>
                </a:rPr>
                <a:t>Dinar: </a:t>
              </a:r>
              <a:r>
                <a:rPr lang="ca-ES" sz="800" b="1" kern="1200" baseline="0" dirty="0">
                  <a:solidFill>
                    <a:srgbClr val="1FBDC4"/>
                  </a:solidFill>
                  <a:latin typeface="+mn-lt"/>
                  <a:ea typeface="+mn-ea"/>
                  <a:cs typeface="Century Gothic"/>
                </a:rPr>
                <a:t>hem de menjar de tot. És a dir: varietat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ca-ES" sz="800" b="1" kern="1200" baseline="0" dirty="0">
                  <a:solidFill>
                    <a:srgbClr val="EF4873"/>
                  </a:solidFill>
                  <a:latin typeface="+mn-lt"/>
                  <a:ea typeface="+mn-ea"/>
                  <a:cs typeface="Century Gothic"/>
                </a:rPr>
                <a:t>Berenar: </a:t>
              </a:r>
              <a:r>
                <a:rPr lang="ca-ES" sz="800" b="1" kern="1200" baseline="0" dirty="0">
                  <a:solidFill>
                    <a:srgbClr val="1FBDC4"/>
                  </a:solidFill>
                  <a:latin typeface="+mn-lt"/>
                  <a:ea typeface="+mn-ea"/>
                  <a:cs typeface="Century Gothic"/>
                </a:rPr>
                <a:t>ens aporta un extra d’energia per jugar després de fer els deures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ca-ES" sz="800" b="1" kern="1200" baseline="0" dirty="0">
                  <a:solidFill>
                    <a:srgbClr val="EF4873"/>
                  </a:solidFill>
                  <a:latin typeface="+mn-lt"/>
                  <a:ea typeface="+mn-ea"/>
                  <a:cs typeface="Century Gothic"/>
                </a:rPr>
                <a:t>Sopar: </a:t>
              </a:r>
              <a:r>
                <a:rPr lang="ca-ES" sz="800" b="1" kern="1200" baseline="0" dirty="0">
                  <a:solidFill>
                    <a:srgbClr val="1FBDC4"/>
                  </a:solidFill>
                  <a:latin typeface="+mn-lt"/>
                  <a:ea typeface="+mn-ea"/>
                  <a:cs typeface="Century Gothic"/>
                </a:rPr>
                <a:t>hem de prendre plats lleugers com peix, pollastre o truita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ca-ES" sz="800" b="1" kern="1200" baseline="0" dirty="0">
                  <a:solidFill>
                    <a:srgbClr val="EF4873"/>
                  </a:solidFill>
                  <a:latin typeface="+mn-lt"/>
                  <a:ea typeface="+mn-ea"/>
                  <a:cs typeface="Century Gothic"/>
                </a:rPr>
                <a:t>Abans d’anar a dormir: </a:t>
              </a:r>
              <a:r>
                <a:rPr lang="ca-ES" sz="800" b="1" kern="1200" baseline="0" dirty="0">
                  <a:solidFill>
                    <a:srgbClr val="1FBDC4"/>
                  </a:solidFill>
                  <a:latin typeface="+mn-lt"/>
                  <a:ea typeface="+mn-ea"/>
                  <a:cs typeface="Century Gothic"/>
                </a:rPr>
                <a:t>si ens ve de gust podem prendre un got de llet</a:t>
              </a:r>
              <a:endParaRPr lang="ca-ES" sz="800" b="1" kern="1200" dirty="0">
                <a:solidFill>
                  <a:srgbClr val="1FBDC4"/>
                </a:solidFill>
                <a:latin typeface="+mn-lt"/>
                <a:ea typeface="+mn-ea"/>
                <a:cs typeface="Century Gothic"/>
              </a:endParaRPr>
            </a:p>
          </p:txBody>
        </p:sp>
        <p:pic>
          <p:nvPicPr>
            <p:cNvPr id="80" name="Imagen 79"/>
            <p:cNvPicPr>
              <a:picLocks noChangeAspect="1"/>
            </p:cNvPicPr>
            <p:nvPr userDrawn="1"/>
          </p:nvPicPr>
          <p:blipFill rotWithShape="1">
            <a:blip r:embed="rId8"/>
            <a:srcRect l="26393" t="2167" r="45525" b="81925"/>
            <a:stretch/>
          </p:blipFill>
          <p:spPr>
            <a:xfrm>
              <a:off x="3751267" y="5926736"/>
              <a:ext cx="428873" cy="848608"/>
            </a:xfrm>
            <a:prstGeom prst="rect">
              <a:avLst/>
            </a:prstGeom>
          </p:spPr>
        </p:pic>
        <p:sp>
          <p:nvSpPr>
            <p:cNvPr id="81" name="Rectángulo 80"/>
            <p:cNvSpPr/>
            <p:nvPr userDrawn="1"/>
          </p:nvSpPr>
          <p:spPr>
            <a:xfrm>
              <a:off x="2762788" y="5926736"/>
              <a:ext cx="988479" cy="830997"/>
            </a:xfrm>
            <a:prstGeom prst="rect">
              <a:avLst/>
            </a:prstGeom>
            <a:noFill/>
            <a:ln>
              <a:solidFill>
                <a:srgbClr val="1FBDC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86" name="Imagen 85"/>
          <p:cNvPicPr>
            <a:picLocks noChangeAspect="1"/>
          </p:cNvPicPr>
          <p:nvPr userDrawn="1"/>
        </p:nvPicPr>
        <p:blipFill rotWithShape="1">
          <a:blip r:embed="rId9"/>
          <a:srcRect l="9425" t="6822" r="7730" b="9133"/>
          <a:stretch/>
        </p:blipFill>
        <p:spPr>
          <a:xfrm>
            <a:off x="8244433" y="5871976"/>
            <a:ext cx="837723" cy="88209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02328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B1D7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a 6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223337736"/>
              </p:ext>
            </p:extLst>
          </p:nvPr>
        </p:nvGraphicFramePr>
        <p:xfrm>
          <a:off x="74358" y="437595"/>
          <a:ext cx="823806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8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4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91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18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3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23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DILLUNS</a:t>
                      </a:r>
                    </a:p>
                  </a:txBody>
                  <a:tcPr>
                    <a:solidFill>
                      <a:srgbClr val="75B9A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DIMARTS</a:t>
                      </a:r>
                    </a:p>
                  </a:txBody>
                  <a:tcPr>
                    <a:solidFill>
                      <a:srgbClr val="75B9A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DIMECRES</a:t>
                      </a:r>
                    </a:p>
                  </a:txBody>
                  <a:tcPr>
                    <a:solidFill>
                      <a:srgbClr val="75B9A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DIJOUS</a:t>
                      </a:r>
                    </a:p>
                  </a:txBody>
                  <a:tcPr>
                    <a:solidFill>
                      <a:srgbClr val="75B9A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DIVENDRES</a:t>
                      </a:r>
                    </a:p>
                  </a:txBody>
                  <a:tcPr>
                    <a:solidFill>
                      <a:srgbClr val="75B9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ángulo 7"/>
          <p:cNvSpPr/>
          <p:nvPr userDrawn="1"/>
        </p:nvSpPr>
        <p:spPr>
          <a:xfrm>
            <a:off x="100863" y="5898977"/>
            <a:ext cx="1633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" panose="020B0606020104020203" pitchFamily="34" charset="0"/>
              </a:rPr>
              <a:t>Vivint</a:t>
            </a:r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" panose="020B0606020104020203" pitchFamily="34" charset="0"/>
              </a:rPr>
              <a:t> el </a:t>
            </a:r>
            <a:r>
              <a:rPr lang="es-E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" panose="020B0606020104020203" pitchFamily="34" charset="0"/>
              </a:rPr>
              <a:t>present</a:t>
            </a:r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" panose="020B0606020104020203" pitchFamily="34" charset="0"/>
              </a:rPr>
              <a:t>, </a:t>
            </a:r>
          </a:p>
          <a:p>
            <a:r>
              <a:rPr lang="es-E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" panose="020B0606020104020203" pitchFamily="34" charset="0"/>
              </a:rPr>
              <a:t>cuidant</a:t>
            </a:r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" panose="020B0606020104020203" pitchFamily="34" charset="0"/>
              </a:rPr>
              <a:t> el </a:t>
            </a:r>
            <a:r>
              <a:rPr lang="es-E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" panose="020B0606020104020203" pitchFamily="34" charset="0"/>
              </a:rPr>
              <a:t>futur</a:t>
            </a:r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" panose="020B0606020104020203" pitchFamily="34" charset="0"/>
              </a:rPr>
              <a:t>: </a:t>
            </a:r>
          </a:p>
          <a:p>
            <a:r>
              <a:rPr lang="es-E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" panose="020B0606020104020203" pitchFamily="34" charset="0"/>
              </a:rPr>
              <a:t>Reciclem</a:t>
            </a:r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" panose="020B0606020104020203" pitchFamily="34" charset="0"/>
              </a:rPr>
              <a:t> </a:t>
            </a:r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l="20000" t="20370" r="20000" b="20370"/>
          <a:stretch/>
        </p:blipFill>
        <p:spPr>
          <a:xfrm>
            <a:off x="1429843" y="6155659"/>
            <a:ext cx="619083" cy="602074"/>
          </a:xfrm>
          <a:prstGeom prst="rect">
            <a:avLst/>
          </a:prstGeom>
        </p:spPr>
      </p:pic>
      <p:pic>
        <p:nvPicPr>
          <p:cNvPr id="11" name="Imagen 10" descr="aplicacions del logo_logo TOT COLOR.png"/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18104" y="-45962"/>
            <a:ext cx="1201619" cy="703401"/>
          </a:xfrm>
          <a:prstGeom prst="rect">
            <a:avLst/>
          </a:prstGeom>
        </p:spPr>
      </p:pic>
      <p:sp>
        <p:nvSpPr>
          <p:cNvPr id="12" name="Documento 11"/>
          <p:cNvSpPr/>
          <p:nvPr userDrawn="1"/>
        </p:nvSpPr>
        <p:spPr>
          <a:xfrm>
            <a:off x="74357" y="880166"/>
            <a:ext cx="1600619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Documento 12"/>
          <p:cNvSpPr/>
          <p:nvPr userDrawn="1"/>
        </p:nvSpPr>
        <p:spPr>
          <a:xfrm>
            <a:off x="74357" y="1903888"/>
            <a:ext cx="1600619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Documento 13"/>
          <p:cNvSpPr/>
          <p:nvPr userDrawn="1"/>
        </p:nvSpPr>
        <p:spPr>
          <a:xfrm>
            <a:off x="74357" y="2922821"/>
            <a:ext cx="1600619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Documento 14"/>
          <p:cNvSpPr/>
          <p:nvPr userDrawn="1"/>
        </p:nvSpPr>
        <p:spPr>
          <a:xfrm>
            <a:off x="74357" y="3936057"/>
            <a:ext cx="1600619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Documento 15"/>
          <p:cNvSpPr/>
          <p:nvPr userDrawn="1"/>
        </p:nvSpPr>
        <p:spPr>
          <a:xfrm>
            <a:off x="1737505" y="880166"/>
            <a:ext cx="1610140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Documento 16"/>
          <p:cNvSpPr/>
          <p:nvPr userDrawn="1"/>
        </p:nvSpPr>
        <p:spPr>
          <a:xfrm>
            <a:off x="1737505" y="1903888"/>
            <a:ext cx="1610140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Documento 17"/>
          <p:cNvSpPr/>
          <p:nvPr userDrawn="1"/>
        </p:nvSpPr>
        <p:spPr>
          <a:xfrm>
            <a:off x="1737505" y="2922821"/>
            <a:ext cx="1610140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Documento 18"/>
          <p:cNvSpPr/>
          <p:nvPr userDrawn="1"/>
        </p:nvSpPr>
        <p:spPr>
          <a:xfrm>
            <a:off x="1737505" y="3936057"/>
            <a:ext cx="1610140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Documento 19"/>
          <p:cNvSpPr/>
          <p:nvPr userDrawn="1"/>
        </p:nvSpPr>
        <p:spPr>
          <a:xfrm>
            <a:off x="3400653" y="880166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Documento 20"/>
          <p:cNvSpPr/>
          <p:nvPr userDrawn="1"/>
        </p:nvSpPr>
        <p:spPr>
          <a:xfrm>
            <a:off x="3400653" y="1903888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Documento 21"/>
          <p:cNvSpPr/>
          <p:nvPr userDrawn="1"/>
        </p:nvSpPr>
        <p:spPr>
          <a:xfrm>
            <a:off x="3400653" y="2922821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Documento 22"/>
          <p:cNvSpPr/>
          <p:nvPr userDrawn="1"/>
        </p:nvSpPr>
        <p:spPr>
          <a:xfrm>
            <a:off x="3400653" y="3936057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Documento 23"/>
          <p:cNvSpPr/>
          <p:nvPr userDrawn="1"/>
        </p:nvSpPr>
        <p:spPr>
          <a:xfrm>
            <a:off x="5063801" y="880166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Documento 24"/>
          <p:cNvSpPr/>
          <p:nvPr userDrawn="1"/>
        </p:nvSpPr>
        <p:spPr>
          <a:xfrm>
            <a:off x="5063801" y="1903888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Documento 25"/>
          <p:cNvSpPr/>
          <p:nvPr userDrawn="1"/>
        </p:nvSpPr>
        <p:spPr>
          <a:xfrm>
            <a:off x="5063801" y="2922821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Documento 26"/>
          <p:cNvSpPr/>
          <p:nvPr userDrawn="1"/>
        </p:nvSpPr>
        <p:spPr>
          <a:xfrm>
            <a:off x="5063801" y="3936057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Documento 27"/>
          <p:cNvSpPr/>
          <p:nvPr userDrawn="1"/>
        </p:nvSpPr>
        <p:spPr>
          <a:xfrm>
            <a:off x="6726949" y="880166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Documento 28"/>
          <p:cNvSpPr/>
          <p:nvPr userDrawn="1"/>
        </p:nvSpPr>
        <p:spPr>
          <a:xfrm>
            <a:off x="6726949" y="1903888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Documento 29"/>
          <p:cNvSpPr/>
          <p:nvPr userDrawn="1"/>
        </p:nvSpPr>
        <p:spPr>
          <a:xfrm>
            <a:off x="6726949" y="2922821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Documento 30"/>
          <p:cNvSpPr/>
          <p:nvPr userDrawn="1"/>
        </p:nvSpPr>
        <p:spPr>
          <a:xfrm>
            <a:off x="6726949" y="3936057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32" name="Tabla 3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093337071"/>
              </p:ext>
            </p:extLst>
          </p:nvPr>
        </p:nvGraphicFramePr>
        <p:xfrm>
          <a:off x="100863" y="880166"/>
          <a:ext cx="8158555" cy="4054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9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98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94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6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8816"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300"/>
                        </a:lnSpc>
                      </a:pPr>
                      <a:endParaRPr lang="es-ES" sz="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"/>
                        </a:lnSpc>
                      </a:pPr>
                      <a:endParaRPr lang="es-E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"/>
                        </a:lnSpc>
                      </a:pPr>
                      <a:endParaRPr lang="es-E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"/>
                        </a:lnSpc>
                      </a:pPr>
                      <a:endParaRPr lang="es-E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"/>
                        </a:lnSpc>
                      </a:pPr>
                      <a:endParaRPr lang="es-E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6741"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5016"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7491"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ts val="300"/>
                        </a:lnSpc>
                      </a:pPr>
                      <a:endParaRPr lang="es-ES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85016"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3" name="Documento 32"/>
          <p:cNvSpPr/>
          <p:nvPr userDrawn="1"/>
        </p:nvSpPr>
        <p:spPr>
          <a:xfrm>
            <a:off x="74351" y="4960533"/>
            <a:ext cx="1600619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Documento 33"/>
          <p:cNvSpPr/>
          <p:nvPr userDrawn="1"/>
        </p:nvSpPr>
        <p:spPr>
          <a:xfrm>
            <a:off x="1737499" y="4960533"/>
            <a:ext cx="1610140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Documento 34"/>
          <p:cNvSpPr/>
          <p:nvPr userDrawn="1"/>
        </p:nvSpPr>
        <p:spPr>
          <a:xfrm>
            <a:off x="3400647" y="4960533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Documento 35"/>
          <p:cNvSpPr/>
          <p:nvPr userDrawn="1"/>
        </p:nvSpPr>
        <p:spPr>
          <a:xfrm>
            <a:off x="5063795" y="4960533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Documento 36"/>
          <p:cNvSpPr/>
          <p:nvPr userDrawn="1"/>
        </p:nvSpPr>
        <p:spPr>
          <a:xfrm>
            <a:off x="6726943" y="4960533"/>
            <a:ext cx="1585477" cy="1006675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38" name="Grupo 37"/>
          <p:cNvGrpSpPr/>
          <p:nvPr userDrawn="1"/>
        </p:nvGrpSpPr>
        <p:grpSpPr>
          <a:xfrm>
            <a:off x="1289173" y="1635091"/>
            <a:ext cx="7020140" cy="4692127"/>
            <a:chOff x="1274289" y="808485"/>
            <a:chExt cx="7188750" cy="4692127"/>
          </a:xfrm>
        </p:grpSpPr>
        <p:sp>
          <p:nvSpPr>
            <p:cNvPr id="39" name="CuadroTexto 38"/>
            <p:cNvSpPr txBox="1"/>
            <p:nvPr/>
          </p:nvSpPr>
          <p:spPr>
            <a:xfrm>
              <a:off x="1334463" y="808485"/>
              <a:ext cx="26625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</a:t>
              </a:r>
            </a:p>
          </p:txBody>
        </p:sp>
        <p:sp>
          <p:nvSpPr>
            <p:cNvPr id="40" name="CuadroTexto 39"/>
            <p:cNvSpPr txBox="1"/>
            <p:nvPr/>
          </p:nvSpPr>
          <p:spPr>
            <a:xfrm>
              <a:off x="3047512" y="808485"/>
              <a:ext cx="26625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</a:t>
              </a:r>
            </a:p>
          </p:txBody>
        </p:sp>
        <p:sp>
          <p:nvSpPr>
            <p:cNvPr id="41" name="CuadroTexto 40"/>
            <p:cNvSpPr txBox="1"/>
            <p:nvPr/>
          </p:nvSpPr>
          <p:spPr>
            <a:xfrm>
              <a:off x="4774228" y="808485"/>
              <a:ext cx="26625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3</a:t>
              </a:r>
            </a:p>
          </p:txBody>
        </p:sp>
        <p:sp>
          <p:nvSpPr>
            <p:cNvPr id="42" name="CuadroTexto 41"/>
            <p:cNvSpPr txBox="1"/>
            <p:nvPr/>
          </p:nvSpPr>
          <p:spPr>
            <a:xfrm>
              <a:off x="6488666" y="808485"/>
              <a:ext cx="26625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4</a:t>
              </a:r>
            </a:p>
          </p:txBody>
        </p:sp>
        <p:sp>
          <p:nvSpPr>
            <p:cNvPr id="43" name="CuadroTexto 42"/>
            <p:cNvSpPr txBox="1"/>
            <p:nvPr/>
          </p:nvSpPr>
          <p:spPr>
            <a:xfrm>
              <a:off x="8130490" y="808485"/>
              <a:ext cx="26625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5</a:t>
              </a:r>
            </a:p>
          </p:txBody>
        </p:sp>
        <p:sp>
          <p:nvSpPr>
            <p:cNvPr id="44" name="CuadroTexto 43"/>
            <p:cNvSpPr txBox="1"/>
            <p:nvPr/>
          </p:nvSpPr>
          <p:spPr>
            <a:xfrm>
              <a:off x="1334462" y="1867292"/>
              <a:ext cx="26625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8</a:t>
              </a:r>
            </a:p>
          </p:txBody>
        </p:sp>
        <p:sp>
          <p:nvSpPr>
            <p:cNvPr id="45" name="CuadroTexto 44"/>
            <p:cNvSpPr txBox="1"/>
            <p:nvPr/>
          </p:nvSpPr>
          <p:spPr>
            <a:xfrm>
              <a:off x="3049789" y="1867292"/>
              <a:ext cx="26625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9</a:t>
              </a:r>
            </a:p>
          </p:txBody>
        </p:sp>
        <p:sp>
          <p:nvSpPr>
            <p:cNvPr id="46" name="CuadroTexto 45"/>
            <p:cNvSpPr txBox="1"/>
            <p:nvPr/>
          </p:nvSpPr>
          <p:spPr>
            <a:xfrm>
              <a:off x="4725308" y="1867292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10</a:t>
              </a:r>
            </a:p>
          </p:txBody>
        </p:sp>
        <p:sp>
          <p:nvSpPr>
            <p:cNvPr id="47" name="CuadroTexto 46"/>
            <p:cNvSpPr txBox="1"/>
            <p:nvPr/>
          </p:nvSpPr>
          <p:spPr>
            <a:xfrm>
              <a:off x="6437486" y="1867292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11</a:t>
              </a:r>
            </a:p>
          </p:txBody>
        </p:sp>
        <p:sp>
          <p:nvSpPr>
            <p:cNvPr id="48" name="CuadroTexto 47"/>
            <p:cNvSpPr txBox="1"/>
            <p:nvPr/>
          </p:nvSpPr>
          <p:spPr>
            <a:xfrm>
              <a:off x="8091173" y="1867292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12</a:t>
              </a:r>
            </a:p>
          </p:txBody>
        </p:sp>
        <p:sp>
          <p:nvSpPr>
            <p:cNvPr id="49" name="CuadroTexto 48"/>
            <p:cNvSpPr txBox="1"/>
            <p:nvPr/>
          </p:nvSpPr>
          <p:spPr>
            <a:xfrm>
              <a:off x="1292404" y="2880441"/>
              <a:ext cx="34340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15</a:t>
              </a:r>
            </a:p>
          </p:txBody>
        </p:sp>
        <p:sp>
          <p:nvSpPr>
            <p:cNvPr id="50" name="CuadroTexto 49"/>
            <p:cNvSpPr txBox="1"/>
            <p:nvPr/>
          </p:nvSpPr>
          <p:spPr>
            <a:xfrm>
              <a:off x="3016102" y="2880441"/>
              <a:ext cx="34340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16</a:t>
              </a:r>
            </a:p>
          </p:txBody>
        </p:sp>
        <p:sp>
          <p:nvSpPr>
            <p:cNvPr id="51" name="CuadroTexto 50"/>
            <p:cNvSpPr txBox="1"/>
            <p:nvPr/>
          </p:nvSpPr>
          <p:spPr>
            <a:xfrm>
              <a:off x="4744856" y="2880441"/>
              <a:ext cx="34340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17</a:t>
              </a:r>
            </a:p>
          </p:txBody>
        </p:sp>
        <p:sp>
          <p:nvSpPr>
            <p:cNvPr id="52" name="CuadroTexto 51"/>
            <p:cNvSpPr txBox="1"/>
            <p:nvPr/>
          </p:nvSpPr>
          <p:spPr>
            <a:xfrm>
              <a:off x="6450631" y="2880441"/>
              <a:ext cx="34340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18</a:t>
              </a:r>
            </a:p>
          </p:txBody>
        </p:sp>
        <p:sp>
          <p:nvSpPr>
            <p:cNvPr id="53" name="CuadroTexto 52"/>
            <p:cNvSpPr txBox="1"/>
            <p:nvPr/>
          </p:nvSpPr>
          <p:spPr>
            <a:xfrm>
              <a:off x="8111560" y="2880441"/>
              <a:ext cx="34340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19</a:t>
              </a:r>
            </a:p>
          </p:txBody>
        </p:sp>
        <p:sp>
          <p:nvSpPr>
            <p:cNvPr id="54" name="CuadroTexto 53"/>
            <p:cNvSpPr txBox="1"/>
            <p:nvPr/>
          </p:nvSpPr>
          <p:spPr>
            <a:xfrm>
              <a:off x="1297588" y="3886674"/>
              <a:ext cx="34340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22</a:t>
              </a:r>
            </a:p>
          </p:txBody>
        </p:sp>
        <p:sp>
          <p:nvSpPr>
            <p:cNvPr id="55" name="CuadroTexto 54"/>
            <p:cNvSpPr txBox="1"/>
            <p:nvPr/>
          </p:nvSpPr>
          <p:spPr>
            <a:xfrm>
              <a:off x="3014732" y="3886674"/>
              <a:ext cx="34340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23</a:t>
              </a:r>
            </a:p>
          </p:txBody>
        </p:sp>
        <p:sp>
          <p:nvSpPr>
            <p:cNvPr id="56" name="CuadroTexto 55"/>
            <p:cNvSpPr txBox="1"/>
            <p:nvPr/>
          </p:nvSpPr>
          <p:spPr>
            <a:xfrm>
              <a:off x="4742376" y="3886674"/>
              <a:ext cx="34340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24</a:t>
              </a:r>
            </a:p>
          </p:txBody>
        </p:sp>
        <p:sp>
          <p:nvSpPr>
            <p:cNvPr id="57" name="CuadroTexto 56"/>
            <p:cNvSpPr txBox="1"/>
            <p:nvPr/>
          </p:nvSpPr>
          <p:spPr>
            <a:xfrm>
              <a:off x="6457984" y="3886674"/>
              <a:ext cx="34340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25</a:t>
              </a:r>
            </a:p>
          </p:txBody>
        </p:sp>
        <p:sp>
          <p:nvSpPr>
            <p:cNvPr id="58" name="CuadroTexto 57"/>
            <p:cNvSpPr txBox="1"/>
            <p:nvPr/>
          </p:nvSpPr>
          <p:spPr>
            <a:xfrm>
              <a:off x="8119636" y="3886674"/>
              <a:ext cx="34340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26</a:t>
              </a:r>
            </a:p>
          </p:txBody>
        </p:sp>
        <p:sp>
          <p:nvSpPr>
            <p:cNvPr id="59" name="CuadroTexto 58"/>
            <p:cNvSpPr txBox="1"/>
            <p:nvPr/>
          </p:nvSpPr>
          <p:spPr>
            <a:xfrm>
              <a:off x="1274289" y="4897788"/>
              <a:ext cx="34340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29</a:t>
              </a:r>
            </a:p>
          </p:txBody>
        </p:sp>
        <p:sp>
          <p:nvSpPr>
            <p:cNvPr id="60" name="CuadroTexto 59"/>
            <p:cNvSpPr txBox="1"/>
            <p:nvPr/>
          </p:nvSpPr>
          <p:spPr>
            <a:xfrm>
              <a:off x="2999381" y="4897788"/>
              <a:ext cx="34340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30</a:t>
              </a:r>
            </a:p>
          </p:txBody>
        </p:sp>
        <p:sp>
          <p:nvSpPr>
            <p:cNvPr id="61" name="CuadroTexto 60"/>
            <p:cNvSpPr txBox="1"/>
            <p:nvPr/>
          </p:nvSpPr>
          <p:spPr>
            <a:xfrm>
              <a:off x="4706508" y="4905162"/>
              <a:ext cx="34340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31</a:t>
              </a:r>
            </a:p>
          </p:txBody>
        </p:sp>
        <p:sp>
          <p:nvSpPr>
            <p:cNvPr id="62" name="CuadroTexto 61"/>
            <p:cNvSpPr txBox="1"/>
            <p:nvPr/>
          </p:nvSpPr>
          <p:spPr>
            <a:xfrm>
              <a:off x="7070605" y="5223613"/>
              <a:ext cx="1891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s-ES" sz="1200" b="1" dirty="0">
                <a:solidFill>
                  <a:srgbClr val="EF4873"/>
                </a:solidFill>
                <a:latin typeface="Century Gothic"/>
                <a:cs typeface="Century Gothic"/>
              </a:endParaRPr>
            </a:p>
          </p:txBody>
        </p:sp>
        <p:sp>
          <p:nvSpPr>
            <p:cNvPr id="64" name="CuadroTexto 63"/>
            <p:cNvSpPr txBox="1"/>
            <p:nvPr/>
          </p:nvSpPr>
          <p:spPr>
            <a:xfrm>
              <a:off x="5893036" y="5206703"/>
              <a:ext cx="189168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s-ES" sz="1050" b="1" dirty="0">
                <a:solidFill>
                  <a:srgbClr val="EF4873"/>
                </a:solidFill>
                <a:latin typeface="Century Gothic"/>
                <a:cs typeface="Century Gothic"/>
              </a:endParaRPr>
            </a:p>
          </p:txBody>
        </p:sp>
      </p:grpSp>
      <p:pic>
        <p:nvPicPr>
          <p:cNvPr id="65" name="Imagen 64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466971" y="3305266"/>
            <a:ext cx="534647" cy="8880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6" name="Imagen 65"/>
          <p:cNvPicPr>
            <a:picLocks noChangeAspect="1"/>
          </p:cNvPicPr>
          <p:nvPr userDrawn="1"/>
        </p:nvPicPr>
        <p:blipFill rotWithShape="1">
          <a:blip r:embed="rId7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6465" t="7139" r="7633" b="36391"/>
          <a:stretch/>
        </p:blipFill>
        <p:spPr>
          <a:xfrm rot="5400000">
            <a:off x="8026250" y="4736315"/>
            <a:ext cx="1416091" cy="5346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7" name="CuadroTexto 66"/>
          <p:cNvSpPr txBox="1"/>
          <p:nvPr userDrawn="1"/>
        </p:nvSpPr>
        <p:spPr>
          <a:xfrm>
            <a:off x="8390097" y="901966"/>
            <a:ext cx="738664" cy="230832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s-ES" sz="3600" dirty="0">
                <a:solidFill>
                  <a:srgbClr val="EF4873"/>
                </a:solidFill>
                <a:latin typeface="+mj-lt"/>
              </a:rPr>
              <a:t>OCTUBRE</a:t>
            </a:r>
          </a:p>
        </p:txBody>
      </p:sp>
      <p:grpSp>
        <p:nvGrpSpPr>
          <p:cNvPr id="75" name="Grupo 74"/>
          <p:cNvGrpSpPr/>
          <p:nvPr userDrawn="1"/>
        </p:nvGrpSpPr>
        <p:grpSpPr>
          <a:xfrm>
            <a:off x="2364997" y="5993366"/>
            <a:ext cx="4843524" cy="830997"/>
            <a:chOff x="2740142" y="5926736"/>
            <a:chExt cx="4887135" cy="830997"/>
          </a:xfrm>
        </p:grpSpPr>
        <p:sp>
          <p:nvSpPr>
            <p:cNvPr id="76" name="Rectángulo 75"/>
            <p:cNvSpPr/>
            <p:nvPr userDrawn="1"/>
          </p:nvSpPr>
          <p:spPr>
            <a:xfrm>
              <a:off x="2740142" y="6027901"/>
              <a:ext cx="998350" cy="646331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s-ES" b="1" dirty="0">
                  <a:solidFill>
                    <a:srgbClr val="EF4873"/>
                  </a:solidFill>
                  <a:latin typeface="+mj-lt"/>
                  <a:ea typeface="A little sunshine" panose="02000603000000000000" pitchFamily="2" charset="0"/>
                </a:rPr>
                <a:t>NUTRI</a:t>
              </a:r>
            </a:p>
            <a:p>
              <a:pPr algn="ctr"/>
              <a:r>
                <a:rPr lang="es-ES" b="1" dirty="0">
                  <a:solidFill>
                    <a:srgbClr val="EF4873"/>
                  </a:solidFill>
                  <a:latin typeface="+mj-lt"/>
                  <a:ea typeface="A little sunshine" panose="02000603000000000000" pitchFamily="2" charset="0"/>
                </a:rPr>
                <a:t>CONSELL</a:t>
              </a:r>
              <a:endParaRPr lang="es-ES" b="1" dirty="0">
                <a:solidFill>
                  <a:srgbClr val="EF4873"/>
                </a:solidFill>
                <a:latin typeface="+mj-lt"/>
              </a:endParaRPr>
            </a:p>
          </p:txBody>
        </p:sp>
        <p:sp>
          <p:nvSpPr>
            <p:cNvPr id="77" name="Rectángulo 76"/>
            <p:cNvSpPr/>
            <p:nvPr userDrawn="1"/>
          </p:nvSpPr>
          <p:spPr>
            <a:xfrm>
              <a:off x="4144728" y="5926736"/>
              <a:ext cx="3482549" cy="830997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ca-ES" sz="80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Si dinem :  </a:t>
              </a:r>
              <a:r>
                <a:rPr lang="ca-ES" sz="800" kern="1200" dirty="0">
                  <a:solidFill>
                    <a:schemeClr val="tx1"/>
                  </a:solidFill>
                  <a:latin typeface="+mn-lt"/>
                  <a:ea typeface="+mn-ea"/>
                  <a:cs typeface="Century Gothic"/>
                </a:rPr>
                <a:t>Llegum, fècula  o cereals </a:t>
              </a:r>
              <a:r>
                <a:rPr lang="ca-ES" sz="800" b="1" kern="1200" baseline="0" dirty="0">
                  <a:solidFill>
                    <a:srgbClr val="EF4873"/>
                  </a:solidFill>
                  <a:latin typeface="Century Gothic"/>
                  <a:ea typeface="+mn-ea"/>
                  <a:cs typeface="Century Gothic"/>
                </a:rPr>
                <a:t> Podem sopar : </a:t>
              </a:r>
              <a:r>
                <a:rPr lang="ca-ES" sz="800" kern="1200" dirty="0">
                  <a:solidFill>
                    <a:schemeClr val="tx1"/>
                  </a:solidFill>
                  <a:latin typeface="+mn-lt"/>
                  <a:ea typeface="+mn-ea"/>
                  <a:cs typeface="Century Gothic"/>
                </a:rPr>
                <a:t>Verdures o hortalisses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ca-ES" sz="800" b="1" dirty="0">
                  <a:solidFill>
                    <a:srgbClr val="EF4873"/>
                  </a:solidFill>
                  <a:latin typeface="Century Gothic"/>
                  <a:cs typeface="Century Gothic"/>
                </a:rPr>
                <a:t> </a:t>
              </a:r>
              <a:r>
                <a:rPr lang="ca-ES" sz="800" b="1" baseline="0" dirty="0">
                  <a:solidFill>
                    <a:srgbClr val="EF4873"/>
                  </a:solidFill>
                  <a:latin typeface="Century Gothic"/>
                  <a:cs typeface="Century Gothic"/>
                </a:rPr>
                <a:t>                  </a:t>
              </a:r>
              <a:r>
                <a:rPr lang="ca-ES" sz="800" kern="1200" dirty="0">
                  <a:solidFill>
                    <a:schemeClr val="tx1"/>
                  </a:solidFill>
                  <a:latin typeface="+mn-lt"/>
                  <a:ea typeface="+mn-ea"/>
                  <a:cs typeface="Century Gothic"/>
                </a:rPr>
                <a:t>Verdura	                                                                Fècula o cereals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ca-ES" sz="800" kern="1200" dirty="0">
                  <a:solidFill>
                    <a:schemeClr val="tx1"/>
                  </a:solidFill>
                  <a:latin typeface="+mn-lt"/>
                  <a:ea typeface="+mn-ea"/>
                  <a:cs typeface="Century Gothic"/>
                </a:rPr>
                <a:t>                        Ous                                                                          Carn o peix</a:t>
              </a:r>
            </a:p>
            <a:p>
              <a:pPr lvl="0"/>
              <a:r>
                <a:rPr lang="ca-ES" sz="800" kern="1200" dirty="0">
                  <a:solidFill>
                    <a:schemeClr val="tx1"/>
                  </a:solidFill>
                  <a:latin typeface="+mn-lt"/>
                  <a:ea typeface="+mn-ea"/>
                  <a:cs typeface="Century Gothic"/>
                </a:rPr>
                <a:t>                        Carn                                                                        Ous o peix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ca-ES" sz="800" kern="1200" baseline="0" dirty="0">
                  <a:solidFill>
                    <a:schemeClr val="tx1"/>
                  </a:solidFill>
                  <a:latin typeface="+mn-lt"/>
                  <a:ea typeface="+mn-ea"/>
                  <a:cs typeface="Century Gothic"/>
                </a:rPr>
                <a:t>                        </a:t>
              </a:r>
              <a:r>
                <a:rPr lang="ca-ES" sz="800" kern="1200" dirty="0">
                  <a:solidFill>
                    <a:schemeClr val="tx1"/>
                  </a:solidFill>
                  <a:latin typeface="+mn-lt"/>
                  <a:ea typeface="+mn-ea"/>
                  <a:cs typeface="Century Gothic"/>
                </a:rPr>
                <a:t>Peix 		</a:t>
              </a:r>
              <a:r>
                <a:rPr lang="ca-ES" sz="800" kern="1200" baseline="0" dirty="0">
                  <a:solidFill>
                    <a:schemeClr val="tx1"/>
                  </a:solidFill>
                  <a:latin typeface="+mn-lt"/>
                  <a:ea typeface="+mn-ea"/>
                  <a:cs typeface="Century Gothic"/>
                </a:rPr>
                <a:t>                       </a:t>
              </a:r>
              <a:r>
                <a:rPr lang="ca-ES" sz="800" kern="1200" dirty="0">
                  <a:solidFill>
                    <a:schemeClr val="tx1"/>
                  </a:solidFill>
                  <a:latin typeface="+mn-lt"/>
                  <a:ea typeface="+mn-ea"/>
                  <a:cs typeface="Century Gothic"/>
                </a:rPr>
                <a:t>Carn o ous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ca-ES" sz="800" kern="1200" dirty="0">
                  <a:solidFill>
                    <a:schemeClr val="tx1"/>
                  </a:solidFill>
                  <a:latin typeface="+mn-lt"/>
                  <a:ea typeface="+mn-ea"/>
                  <a:cs typeface="Century Gothic"/>
                </a:rPr>
                <a:t>                        Fruita                                                                      Lactis o fruita</a:t>
              </a:r>
              <a:endParaRPr lang="ca-ES" sz="800" dirty="0">
                <a:solidFill>
                  <a:prstClr val="black"/>
                </a:solidFill>
                <a:latin typeface="Century Gothic"/>
                <a:cs typeface="Century Gothic"/>
              </a:endParaRPr>
            </a:p>
          </p:txBody>
        </p:sp>
        <p:pic>
          <p:nvPicPr>
            <p:cNvPr id="78" name="Imagen 77"/>
            <p:cNvPicPr>
              <a:picLocks noChangeAspect="1"/>
            </p:cNvPicPr>
            <p:nvPr userDrawn="1"/>
          </p:nvPicPr>
          <p:blipFill rotWithShape="1">
            <a:blip r:embed="rId8"/>
            <a:srcRect l="26393" t="2167" r="45525" b="81925"/>
            <a:stretch/>
          </p:blipFill>
          <p:spPr>
            <a:xfrm>
              <a:off x="3757461" y="5935094"/>
              <a:ext cx="428873" cy="82261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sp>
          <p:nvSpPr>
            <p:cNvPr id="79" name="Rectángulo 78"/>
            <p:cNvSpPr/>
            <p:nvPr userDrawn="1"/>
          </p:nvSpPr>
          <p:spPr>
            <a:xfrm>
              <a:off x="2762788" y="5926736"/>
              <a:ext cx="988479" cy="83099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80" name="Imagen 79"/>
          <p:cNvPicPr>
            <a:picLocks noChangeAspect="1"/>
          </p:cNvPicPr>
          <p:nvPr userDrawn="1"/>
        </p:nvPicPr>
        <p:blipFill rotWithShape="1">
          <a:blip r:embed="rId9"/>
          <a:srcRect l="9425" t="6822" r="7730" b="9133"/>
          <a:stretch/>
        </p:blipFill>
        <p:spPr>
          <a:xfrm>
            <a:off x="8244433" y="5871976"/>
            <a:ext cx="837723" cy="882093"/>
          </a:xfrm>
          <a:prstGeom prst="ellipse">
            <a:avLst/>
          </a:prstGeom>
        </p:spPr>
      </p:pic>
      <p:sp>
        <p:nvSpPr>
          <p:cNvPr id="68" name="Rectángulo 67"/>
          <p:cNvSpPr/>
          <p:nvPr userDrawn="1"/>
        </p:nvSpPr>
        <p:spPr>
          <a:xfrm>
            <a:off x="7219907" y="5966242"/>
            <a:ext cx="12818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900" b="1" i="1" dirty="0">
                <a:solidFill>
                  <a:srgbClr val="000000"/>
                </a:solidFill>
                <a:latin typeface="+mj-lt"/>
                <a:cs typeface="A little sunshine"/>
              </a:rPr>
              <a:t>Menús revisats </a:t>
            </a:r>
            <a:r>
              <a:rPr lang="ca-ES" sz="900" b="1" i="1" dirty="0" err="1">
                <a:solidFill>
                  <a:srgbClr val="000000"/>
                </a:solidFill>
                <a:latin typeface="+mj-lt"/>
                <a:cs typeface="A little sunshine"/>
              </a:rPr>
              <a:t>dietèticaticament</a:t>
            </a:r>
            <a:r>
              <a:rPr lang="ca-ES" sz="900" b="1" i="1" dirty="0">
                <a:solidFill>
                  <a:srgbClr val="000000"/>
                </a:solidFill>
                <a:latin typeface="+mj-lt"/>
                <a:cs typeface="A little sunshine"/>
              </a:rPr>
              <a:t> i </a:t>
            </a:r>
            <a:r>
              <a:rPr lang="ca-ES" sz="900" b="1" i="1" dirty="0" err="1">
                <a:solidFill>
                  <a:srgbClr val="000000"/>
                </a:solidFill>
                <a:latin typeface="+mj-lt"/>
                <a:cs typeface="A little sunshine"/>
              </a:rPr>
              <a:t>nutricionalment</a:t>
            </a:r>
            <a:r>
              <a:rPr lang="ca-ES" sz="900" b="1" i="1" dirty="0">
                <a:solidFill>
                  <a:srgbClr val="000000"/>
                </a:solidFill>
                <a:latin typeface="+mj-lt"/>
                <a:cs typeface="A little sunshine"/>
              </a:rPr>
              <a:t> pel departament de dietètica i nutrició de Servei D´àpats</a:t>
            </a:r>
          </a:p>
        </p:txBody>
      </p:sp>
      <p:sp>
        <p:nvSpPr>
          <p:cNvPr id="69" name="CuadroTexto 68"/>
          <p:cNvSpPr txBox="1"/>
          <p:nvPr userDrawn="1"/>
        </p:nvSpPr>
        <p:spPr>
          <a:xfrm>
            <a:off x="6743278" y="2192735"/>
            <a:ext cx="1553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800" b="1" kern="1200" dirty="0">
                <a:solidFill>
                  <a:srgbClr val="EF4873"/>
                </a:solidFill>
                <a:latin typeface="+mn-lt"/>
                <a:ea typeface="+mn-ea"/>
                <a:cs typeface="+mn-cs"/>
              </a:rPr>
              <a:t>FESTIU</a:t>
            </a:r>
            <a:endParaRPr lang="es-ES_tradnl" b="1" dirty="0"/>
          </a:p>
        </p:txBody>
      </p:sp>
    </p:spTree>
    <p:extLst>
      <p:ext uri="{BB962C8B-B14F-4D97-AF65-F5344CB8AC3E}">
        <p14:creationId xmlns:p14="http://schemas.microsoft.com/office/powerpoint/2010/main" val="407586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-23573"/>
            <a:ext cx="3214751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>
                <a:solidFill>
                  <a:srgbClr val="EF4873"/>
                </a:solidFill>
              </a:rPr>
              <a:t>Pompeu Fabra</a:t>
            </a:r>
            <a:endParaRPr lang="es-ES" sz="2400" dirty="0">
              <a:solidFill>
                <a:srgbClr val="EF4873"/>
              </a:solidFill>
            </a:endParaRPr>
          </a:p>
          <a:p>
            <a:endParaRPr lang="es-ES" sz="2400" dirty="0">
              <a:solidFill>
                <a:srgbClr val="EF4873"/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708221"/>
              </p:ext>
            </p:extLst>
          </p:nvPr>
        </p:nvGraphicFramePr>
        <p:xfrm>
          <a:off x="16476" y="824196"/>
          <a:ext cx="8258175" cy="5183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5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8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37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2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75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Espagueti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sofregit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tonyina</a:t>
                      </a:r>
                      <a:endParaRPr lang="pt-BR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Croquetes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pollastre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 a la cassola amb magra i verdures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Filet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Lluç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 la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llimona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cogombre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Mongeta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patata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Estofat  de vedella amb salseta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Llenties</a:t>
                      </a: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Guisades</a:t>
                      </a: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verdures fresques de </a:t>
                      </a:r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temporada</a:t>
                      </a: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l" fontAlgn="ctr"/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formatge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/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Ou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dur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/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Remenat</a:t>
                      </a:r>
                      <a:endParaRPr lang="es-E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algn="l" fontAlgn="ctr"/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8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Sopa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d'au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Contracuixa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pollastre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 les fines herbes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Puré de patata</a:t>
                      </a:r>
                    </a:p>
                    <a:p>
                      <a:pPr algn="l" fontAlgn="ctr"/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Kcal: 694,77 HC: 89,06 </a:t>
                      </a:r>
                      <a:endParaRPr lang="es-ES" sz="60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Gr: 23,11 Pr: 33,49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Kcal: 573,14 HC: 79,51 </a:t>
                      </a:r>
                      <a:endParaRPr lang="es-ES" sz="60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Gr: 14,21 Pr: 31,37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Kcal: 636,31 HC: 82,12 </a:t>
                      </a:r>
                      <a:endParaRPr lang="es-ES" sz="60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Gr: 19,83 Pr: 32,53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Kcal: 646,94 HC: 62,61 </a:t>
                      </a:r>
                      <a:endParaRPr lang="es-ES" sz="60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Gr: 26,12 Pr: 40,36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Kcal: 493,77 HC: 40,63 </a:t>
                      </a:r>
                      <a:endParaRPr lang="es-ES" sz="60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Gr: 20,81 Pr: 36,00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170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orenga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Palometa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arrebossada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Cigrons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estofats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verdures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temporada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carbassó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ceba i patata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Lacti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Sopa de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peix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pasta fina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Pollastre forn amb ceba i dauets de poma 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Crema de porro , ceba i patata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Pinxos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porc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adob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casolà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d'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Macarrons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beixamel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Rodó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gall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dindi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salseta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36"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Kcal: 736,62 HC: 89,54 </a:t>
                      </a:r>
                      <a:endParaRPr lang="es-ES" sz="60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Gr: 17,29 Pr: 32,85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Kcal: 708,30 HC: 75,82</a:t>
                      </a:r>
                      <a:endParaRPr lang="es-ES" sz="60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Gr: 28,99 Pr: 36,03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Kcal: 420,35 HC: 50,00 </a:t>
                      </a:r>
                      <a:endParaRPr lang="es-ES" sz="60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Gr: 9,75 Pr: 33,34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Kcal: 625,46 HC: 67,77 </a:t>
                      </a:r>
                      <a:endParaRPr lang="es-ES" sz="60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Gr: 28,02 Pr: 25,68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Kcal: 650,92 HC: 63,42 </a:t>
                      </a:r>
                      <a:endParaRPr lang="es-ES" sz="60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Gr: 27,13 Pr: 37,15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248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/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bolets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/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Ou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dur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pernil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cuit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cogombre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Patata,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bledes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Botifarra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plx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seques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saltejades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allet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Espirals</a:t>
                      </a:r>
                      <a:r>
                        <a:rPr lang="en-U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tricolor </a:t>
                      </a:r>
                      <a:r>
                        <a:rPr lang="en-U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n-U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oli</a:t>
                      </a:r>
                      <a:r>
                        <a:rPr lang="en-U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d'oliva</a:t>
                      </a:r>
                      <a:r>
                        <a:rPr lang="en-U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all, </a:t>
                      </a:r>
                      <a:r>
                        <a:rPr lang="en-U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espècies</a:t>
                      </a:r>
                      <a:r>
                        <a:rPr lang="en-U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n-U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formatge</a:t>
                      </a:r>
                      <a:r>
                        <a:rPr lang="en-U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ratllat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Bacallà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samfaina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complerta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mezclum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i 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tonyina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vinagreta de mel i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mostassa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Llenties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verduretes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fresques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Sopa 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meravella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Pollastre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arrebossat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cereals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/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kikos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fregides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Kcal: 551,21 HC: 71,84 </a:t>
                      </a:r>
                      <a:endParaRPr lang="es-ES" sz="60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Gr: 19,71 Pr: 21,62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Kcal: 773,15 HC: 59,41 </a:t>
                      </a:r>
                      <a:endParaRPr lang="es-ES" sz="60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Gr: 45,62 Pr: 31,00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Kcal: 638,21 HC: 66,62 </a:t>
                      </a:r>
                      <a:endParaRPr lang="es-ES" sz="60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Gr: 21,99 Pr: 42,34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Kcal: 670,74 HC: 97,23 </a:t>
                      </a:r>
                      <a:endParaRPr lang="es-ES" sz="60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Gr: 14,57 Pr: 37,66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Kcal: 552,06 HC: 48,35 </a:t>
                      </a:r>
                      <a:endParaRPr lang="es-ES" sz="60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Gr: 25,58 Pr: 32,10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238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Macarrons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gratinats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Filet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Lluç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Sopa de gallina i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verdures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Estofat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vedella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 la carbonara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Cigrons</a:t>
                      </a:r>
                      <a:r>
                        <a:rPr lang="pt-BR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sofregit</a:t>
                      </a:r>
                      <a:r>
                        <a:rPr lang="pt-BR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pt-BR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8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Pollastre 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cebetes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platillo 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caramelitzades</a:t>
                      </a:r>
                      <a:endParaRPr lang="es-ES" sz="8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Patates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dau</a:t>
                      </a:r>
                      <a:endParaRPr lang="es-ES" sz="8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Fideuà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peix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francesa 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Crema de </a:t>
                      </a:r>
                      <a:r>
                        <a:rPr lang="es-ES" sz="9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9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ceba,carbassó</a:t>
                      </a: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patata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Figuretes</a:t>
                      </a: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peix</a:t>
                      </a:r>
                      <a:endParaRPr lang="es-ES" sz="9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9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Kcal: 631,72 HC: 56,44 </a:t>
                      </a:r>
                      <a:endParaRPr lang="es-ES" sz="60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Gr: 29,01 Pr: 33,86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</a:t>
                      </a:r>
                      <a:r>
                        <a:rPr lang="es-ES" sz="600" b="1" i="1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Kcal: 407,56 HC: 38,58 </a:t>
                      </a:r>
                      <a:endParaRPr lang="es-ES" sz="60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Gr: 12,77 Pr: 34,57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Kcal: 647,40 HC: 76,04 </a:t>
                      </a:r>
                      <a:endParaRPr lang="es-ES" sz="60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600" b="1" i="1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Gr: 22,31 Pr: 35,81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600" b="1" i="1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Kcal: 664,10 HC: 80,87 </a:t>
                      </a:r>
                      <a:endParaRPr lang="es-ES" sz="600" b="1" i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pl-PL" sz="600" b="1" i="1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Gr: 22,92 Pr: 33,58</a:t>
                      </a:r>
                      <a:endParaRPr lang="es-ES" sz="600" b="1" i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600" b="1" i="1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Kcal: 559,85 HC: 44,74 </a:t>
                      </a:r>
                      <a:endParaRPr lang="es-ES" sz="600" b="1" i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pl-PL" sz="600" b="1" i="1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Gr: 28,48 Pr: 31,15</a:t>
                      </a:r>
                      <a:endParaRPr lang="es-ES" sz="600" b="1" i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6782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-23573"/>
            <a:ext cx="321475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EF4873"/>
                </a:solidFill>
              </a:rPr>
              <a:t>Nom</a:t>
            </a:r>
            <a:r>
              <a:rPr lang="es-ES" sz="2400" dirty="0">
                <a:solidFill>
                  <a:srgbClr val="EF4873"/>
                </a:solidFill>
              </a:rPr>
              <a:t> de </a:t>
            </a:r>
            <a:r>
              <a:rPr lang="es-ES" sz="2400" dirty="0" err="1">
                <a:solidFill>
                  <a:srgbClr val="EF4873"/>
                </a:solidFill>
              </a:rPr>
              <a:t>l’escola</a:t>
            </a:r>
            <a:endParaRPr lang="es-ES" sz="2400" dirty="0">
              <a:solidFill>
                <a:srgbClr val="EF4873"/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571249"/>
              </p:ext>
            </p:extLst>
          </p:nvPr>
        </p:nvGraphicFramePr>
        <p:xfrm>
          <a:off x="16476" y="824196"/>
          <a:ext cx="8258175" cy="4944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5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8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37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2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267"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293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Espagueti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sofregit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tonyina</a:t>
                      </a:r>
                      <a:endParaRPr lang="pt-BR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Pollastre 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forn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Arròs a la cassola amb verduretes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Filet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Lluç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 la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llimona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cogombre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Mongeta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patata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Vedella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a la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Llenties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Guisades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verdures fresques de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temporada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l" fontAlgn="ctr"/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formatge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/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Ou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dur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/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Remenat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algn="l" fontAlgn="ctr"/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Sopa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d'au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Contracuixa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pollastre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 les fines herbes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Puré de patata</a:t>
                      </a:r>
                    </a:p>
                    <a:p>
                      <a:pPr algn="l" fontAlgn="ctr"/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293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orenga</a:t>
                      </a: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Palometa/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Lluç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forn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Cigrons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estofats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temporada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carbassó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ceba i patata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Lacti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Sopa de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peix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pasta fina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Pollastre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forn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ceba i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dauets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 poma (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poc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greix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Crema de porro , ceba i patata</a:t>
                      </a: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Magra a la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d'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Macarrons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algn="l" fontAlgn="ctr"/>
                      <a:r>
                        <a:rPr lang="it-IT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Gall dindi a la planxa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446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/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bolets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/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Ou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dur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pernil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cuit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cogombre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Patata,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bledes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Carn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magra a la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seques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saltejades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allet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poc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greix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Espirals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tricolor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oli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d'oliva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all,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espècies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formatge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ratllat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Bacallà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a la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complerta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mezclum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i 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tonyina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vinagreta de mel i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mostassa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Llenties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verduretes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fresques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Sopa 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meravella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Pollastre 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forn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fregides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3856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Macarrons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Filet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Lluç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Sopa de gallina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it-IT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Vedella a la planxa amb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amanida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Cigrons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sofregit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Pollastre 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forn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dau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Fideuà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peix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francesa 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Crema de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ceba,carbassó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patata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Lluç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a la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4580467" y="-23574"/>
            <a:ext cx="321475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s-ES" sz="2400" dirty="0">
                <a:solidFill>
                  <a:schemeClr val="bg1"/>
                </a:solidFill>
              </a:rPr>
              <a:t>Menú control de </a:t>
            </a:r>
            <a:r>
              <a:rPr lang="es-ES" sz="2400" dirty="0" err="1">
                <a:solidFill>
                  <a:schemeClr val="bg1"/>
                </a:solidFill>
              </a:rPr>
              <a:t>greixos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699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-23573"/>
            <a:ext cx="321475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EF4873"/>
                </a:solidFill>
              </a:rPr>
              <a:t>Nom</a:t>
            </a:r>
            <a:r>
              <a:rPr lang="es-ES" sz="2400" dirty="0">
                <a:solidFill>
                  <a:srgbClr val="EF4873"/>
                </a:solidFill>
              </a:rPr>
              <a:t> de </a:t>
            </a:r>
            <a:r>
              <a:rPr lang="es-ES" sz="2400" dirty="0" err="1">
                <a:solidFill>
                  <a:srgbClr val="EF4873"/>
                </a:solidFill>
              </a:rPr>
              <a:t>l’escola</a:t>
            </a:r>
            <a:endParaRPr lang="es-ES" sz="2400" dirty="0">
              <a:solidFill>
                <a:srgbClr val="EF4873"/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631173"/>
              </p:ext>
            </p:extLst>
          </p:nvPr>
        </p:nvGraphicFramePr>
        <p:xfrm>
          <a:off x="16476" y="815729"/>
          <a:ext cx="8258175" cy="4937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5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8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37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2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733"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Espagueti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sofregit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tonyina</a:t>
                      </a:r>
                      <a:endParaRPr lang="pt-BR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Pollastre 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forn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Arròs a la cassola amb verduretes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Filet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Lluç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 la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llimona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cogombre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Mongeta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patata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Gall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dindi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Llenties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Guisades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verdures fresques de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temporada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Truita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francesa</a:t>
                      </a:r>
                    </a:p>
                    <a:p>
                      <a:pPr algn="l" fontAlgn="ctr"/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algn="l" fontAlgn="ctr"/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Sopa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d'au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Contracuixa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pollastre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 les fines herbes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Puré de patata</a:t>
                      </a:r>
                    </a:p>
                    <a:p>
                      <a:pPr algn="l" fontAlgn="ctr"/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753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orenga</a:t>
                      </a: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Palometa/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lluç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forn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Cigrons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estofats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temporada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carbassó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ceba i patata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Lacti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Sopa de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peix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pasta fina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Pollastre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forn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ceba i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dauets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 poma (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poc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greix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Crema de porro , ceba i patata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Peix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a la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d'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Macarrons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algn="l" fontAlgn="ctr"/>
                      <a:r>
                        <a:rPr lang="it-IT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Gall dindi a la planxa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293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/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bolets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/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Ou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dur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pernil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cuit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cogombre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Patata,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bledes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Gall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dindi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a la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seques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saltejades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allet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poc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greix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Espirals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tricolor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oli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d'oliva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all,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espècies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formatge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ratllat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Bacallà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a la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pt-BR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complerta</a:t>
                      </a:r>
                      <a:r>
                        <a:rPr lang="pt-BR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pt-BR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pt-BR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mezclum</a:t>
                      </a:r>
                      <a:r>
                        <a:rPr lang="pt-BR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pt-BR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pt-BR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i  </a:t>
                      </a:r>
                      <a:r>
                        <a:rPr lang="pt-BR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tonyina</a:t>
                      </a:r>
                      <a:r>
                        <a:rPr lang="pt-BR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pt-BR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vinagreta de mel i </a:t>
                      </a:r>
                      <a:r>
                        <a:rPr lang="pt-BR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mostassa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Llenties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verduretes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fresques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Sopa 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meravella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Pollastre 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forn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fregides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3856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Espaguetis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Filet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Lluç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Sopa de gallina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Gal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dindi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 a la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amanida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Cigrons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sofregit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Pollastre 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forn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dau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Fideuà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peix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francesa 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Crema de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ceba,carbassó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patata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Lluç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a la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4825999" y="-93596"/>
            <a:ext cx="296921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s-ES" sz="1600" b="1" dirty="0">
                <a:solidFill>
                  <a:schemeClr val="bg1"/>
                </a:solidFill>
              </a:rPr>
              <a:t>Menú control de </a:t>
            </a:r>
            <a:r>
              <a:rPr lang="es-ES" sz="1600" b="1" dirty="0" err="1">
                <a:solidFill>
                  <a:schemeClr val="bg1"/>
                </a:solidFill>
              </a:rPr>
              <a:t>greixos</a:t>
            </a:r>
            <a:r>
              <a:rPr lang="es-ES" sz="1600" b="1" dirty="0">
                <a:solidFill>
                  <a:schemeClr val="bg1"/>
                </a:solidFill>
              </a:rPr>
              <a:t> </a:t>
            </a:r>
            <a:r>
              <a:rPr lang="es-ES" sz="1600" b="1" dirty="0" err="1">
                <a:solidFill>
                  <a:schemeClr val="bg1"/>
                </a:solidFill>
              </a:rPr>
              <a:t>sense</a:t>
            </a:r>
            <a:r>
              <a:rPr lang="es-ES" sz="1600" b="1" dirty="0">
                <a:solidFill>
                  <a:schemeClr val="bg1"/>
                </a:solidFill>
              </a:rPr>
              <a:t> </a:t>
            </a:r>
            <a:r>
              <a:rPr lang="es-ES" sz="1600" b="1" dirty="0" err="1">
                <a:solidFill>
                  <a:schemeClr val="bg1"/>
                </a:solidFill>
              </a:rPr>
              <a:t>carn</a:t>
            </a:r>
            <a:r>
              <a:rPr lang="es-ES" sz="1600" b="1" dirty="0">
                <a:solidFill>
                  <a:schemeClr val="bg1"/>
                </a:solidFill>
              </a:rPr>
              <a:t> </a:t>
            </a:r>
            <a:r>
              <a:rPr lang="es-ES" sz="1600" b="1" dirty="0" err="1">
                <a:solidFill>
                  <a:schemeClr val="bg1"/>
                </a:solidFill>
              </a:rPr>
              <a:t>vermella</a:t>
            </a:r>
            <a:endParaRPr lang="es-E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55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-23573"/>
            <a:ext cx="321475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EF4873"/>
                </a:solidFill>
              </a:rPr>
              <a:t>Nom</a:t>
            </a:r>
            <a:r>
              <a:rPr lang="es-ES" sz="2400" dirty="0">
                <a:solidFill>
                  <a:srgbClr val="EF4873"/>
                </a:solidFill>
              </a:rPr>
              <a:t> de </a:t>
            </a:r>
            <a:r>
              <a:rPr lang="es-ES" sz="2400" dirty="0" err="1">
                <a:solidFill>
                  <a:srgbClr val="EF4873"/>
                </a:solidFill>
              </a:rPr>
              <a:t>l’escola</a:t>
            </a:r>
            <a:endParaRPr lang="es-ES" sz="2400" dirty="0">
              <a:solidFill>
                <a:srgbClr val="EF4873"/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225070"/>
              </p:ext>
            </p:extLst>
          </p:nvPr>
        </p:nvGraphicFramePr>
        <p:xfrm>
          <a:off x="16476" y="824196"/>
          <a:ext cx="8258175" cy="4889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5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8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37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2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667"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Espagueti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sofregit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tonyina</a:t>
                      </a:r>
                      <a:endParaRPr lang="pt-BR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Croquetes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pollastre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Arròs a la cassola amb verduretes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Filet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Lluç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 la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llimona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cogombre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Mongeta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patata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Estofat  de vedella amb salseta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Llenties</a:t>
                      </a: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Guisades</a:t>
                      </a: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verdures fresques de </a:t>
                      </a:r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temporada</a:t>
                      </a: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l" fontAlgn="ctr"/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formatge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/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Ou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dur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/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Remenat</a:t>
                      </a:r>
                      <a:endParaRPr lang="es-E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algn="l" fontAlgn="ctr"/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8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Sopa </a:t>
                      </a:r>
                      <a:r>
                        <a:rPr lang="es-ES" sz="10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d'au</a:t>
                      </a:r>
                      <a:r>
                        <a:rPr lang="es-ES" sz="10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es-ES" sz="10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porc</a:t>
                      </a:r>
                      <a:r>
                        <a:rPr lang="es-ES" sz="10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algn="l" fontAlgn="ctr"/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Contracuixa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pollastre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 les fines herbes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Puré de patata</a:t>
                      </a:r>
                    </a:p>
                    <a:p>
                      <a:pPr algn="l" fontAlgn="ctr"/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orenga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Palometa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arrebossada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Cigrons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estofats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verdures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temporada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carbassó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ceba i patata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Lacti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Sopa de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peix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pasta fina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Pollastre forn amb ceba i dauets de poma 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Crema de porro , ceba i patata</a:t>
                      </a:r>
                    </a:p>
                    <a:p>
                      <a:pPr algn="l" fontAlgn="ctr"/>
                      <a:r>
                        <a:rPr lang="pt-BR" sz="10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Pinxos</a:t>
                      </a:r>
                      <a:r>
                        <a:rPr lang="pt-BR" sz="10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 </a:t>
                      </a:r>
                      <a:r>
                        <a:rPr lang="pt-BR" sz="10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pollastre</a:t>
                      </a:r>
                      <a:r>
                        <a:rPr lang="pt-BR" sz="10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10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10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10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adob</a:t>
                      </a:r>
                      <a:r>
                        <a:rPr lang="pt-BR" sz="10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10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casolà</a:t>
                      </a:r>
                      <a:endParaRPr lang="pt-BR" sz="100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d'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Macarrons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beixamel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Rodó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gall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dindi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salseta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414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/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bolets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10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Truita</a:t>
                      </a:r>
                      <a:r>
                        <a:rPr lang="es-ES" sz="10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francesa/</a:t>
                      </a:r>
                      <a:r>
                        <a:rPr lang="es-ES" sz="10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Ou</a:t>
                      </a:r>
                      <a:r>
                        <a:rPr lang="es-ES" sz="10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10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dur</a:t>
                      </a:r>
                      <a:endParaRPr lang="es-ES" sz="100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cogombre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Patata,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bledes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10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Salsitxes</a:t>
                      </a:r>
                      <a:r>
                        <a:rPr lang="es-ES" sz="10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 pollastre </a:t>
                      </a:r>
                      <a:r>
                        <a:rPr lang="es-ES" sz="10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plx</a:t>
                      </a:r>
                      <a:r>
                        <a:rPr lang="es-ES" sz="10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10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10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seques </a:t>
                      </a:r>
                      <a:r>
                        <a:rPr lang="es-ES" sz="10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saltejades</a:t>
                      </a:r>
                      <a:r>
                        <a:rPr lang="es-ES" sz="10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10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10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10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allet</a:t>
                      </a:r>
                      <a:endParaRPr lang="es-ES" sz="100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Espirals</a:t>
                      </a:r>
                      <a:r>
                        <a:rPr lang="en-U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tricolor </a:t>
                      </a:r>
                      <a:r>
                        <a:rPr lang="en-U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n-U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oli</a:t>
                      </a:r>
                      <a:r>
                        <a:rPr lang="en-U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d'oliva</a:t>
                      </a:r>
                      <a:r>
                        <a:rPr lang="en-U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all, </a:t>
                      </a:r>
                      <a:r>
                        <a:rPr lang="en-U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espècies</a:t>
                      </a:r>
                      <a:r>
                        <a:rPr lang="en-U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n-U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formatge</a:t>
                      </a:r>
                      <a:r>
                        <a:rPr lang="en-U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ratllat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Bacallà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samfaina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complerta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mezclum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i 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tonyina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vinagreta de mel i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mostassa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Llenties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verduretes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fresques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Sopa  </a:t>
                      </a:r>
                      <a:r>
                        <a:rPr lang="es-ES" sz="10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10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10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meravella</a:t>
                      </a:r>
                      <a:r>
                        <a:rPr lang="es-ES" sz="10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es-ES" sz="10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porc</a:t>
                      </a:r>
                      <a:r>
                        <a:rPr lang="es-ES" sz="10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Pollastre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arrebossat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cereals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/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kikos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fregides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38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Macarrons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gratinats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Filet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Lluç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Sopa de </a:t>
                      </a:r>
                      <a:r>
                        <a:rPr lang="pt-BR" sz="9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gallina</a:t>
                      </a:r>
                      <a:r>
                        <a:rPr lang="pt-BR" sz="9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i </a:t>
                      </a:r>
                      <a:r>
                        <a:rPr lang="pt-BR" sz="9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verdures</a:t>
                      </a:r>
                      <a:r>
                        <a:rPr lang="pt-BR" sz="9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9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arròs</a:t>
                      </a:r>
                      <a:r>
                        <a:rPr lang="pt-BR" sz="9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pt-BR" sz="9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porc</a:t>
                      </a:r>
                      <a:r>
                        <a:rPr lang="pt-BR" sz="9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Estofat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vedella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 la carbonara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Cigrons</a:t>
                      </a:r>
                      <a:r>
                        <a:rPr lang="pt-BR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sofregit</a:t>
                      </a:r>
                      <a:r>
                        <a:rPr lang="pt-BR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pt-BR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8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Pollastre 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cebetes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platillo 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caramelitzades</a:t>
                      </a:r>
                      <a:endParaRPr lang="es-ES" sz="8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Patates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dau</a:t>
                      </a:r>
                      <a:endParaRPr lang="es-ES" sz="8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Fideuà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peix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francesa 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Crema de </a:t>
                      </a:r>
                      <a:r>
                        <a:rPr lang="es-ES" sz="9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9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ceba,carbassó</a:t>
                      </a: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patata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Figuretes</a:t>
                      </a: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peix</a:t>
                      </a:r>
                      <a:endParaRPr lang="es-ES" sz="9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9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4580467" y="-23574"/>
            <a:ext cx="321475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s-ES" sz="2400" dirty="0">
                <a:solidFill>
                  <a:schemeClr val="bg1"/>
                </a:solidFill>
              </a:rPr>
              <a:t>Menú </a:t>
            </a:r>
            <a:r>
              <a:rPr lang="es-ES" sz="2400" dirty="0" err="1">
                <a:solidFill>
                  <a:schemeClr val="bg1"/>
                </a:solidFill>
              </a:rPr>
              <a:t>sense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porc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131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-23573"/>
            <a:ext cx="321475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EF4873"/>
                </a:solidFill>
              </a:rPr>
              <a:t>Nom</a:t>
            </a:r>
            <a:r>
              <a:rPr lang="es-ES" sz="2400" dirty="0">
                <a:solidFill>
                  <a:srgbClr val="EF4873"/>
                </a:solidFill>
              </a:rPr>
              <a:t> de </a:t>
            </a:r>
            <a:r>
              <a:rPr lang="es-ES" sz="2400" dirty="0" err="1">
                <a:solidFill>
                  <a:srgbClr val="EF4873"/>
                </a:solidFill>
              </a:rPr>
              <a:t>l’escola</a:t>
            </a:r>
            <a:endParaRPr lang="es-ES" sz="2400" dirty="0">
              <a:solidFill>
                <a:srgbClr val="EF4873"/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00956"/>
              </p:ext>
            </p:extLst>
          </p:nvPr>
        </p:nvGraphicFramePr>
        <p:xfrm>
          <a:off x="16476" y="824196"/>
          <a:ext cx="8258175" cy="5046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5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8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37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2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667"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293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Espagueti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tomàquet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sofregit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i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tonyina</a:t>
                      </a:r>
                      <a:endParaRPr lang="pt-BR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Croquetes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de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bacallà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d'enciam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50" b="0" i="0" u="none" strike="noStrike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Arròs a la cassola amb verdures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Filet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Lluç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forn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a la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llimona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cogombre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Mongeta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patata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Crestes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de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tonyina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Llenties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Guisades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amb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verdures fresques de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temporada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</a:p>
                    <a:p>
                      <a:pPr algn="l" fontAlgn="ctr"/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Truita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formatge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/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Ou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dur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/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Remenat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algn="l" fontAlgn="ctr"/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Amanida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d'enciam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i olives</a:t>
                      </a:r>
                    </a:p>
                    <a:p>
                      <a:pPr algn="l" fontAlgn="ctr"/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Iogurt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Sopa vegetal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pasta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Lluç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forn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 fontAlgn="ctr"/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Puré de patata</a:t>
                      </a:r>
                    </a:p>
                    <a:p>
                      <a:pPr algn="l" fontAlgn="ctr"/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temps</a:t>
                      </a:r>
                      <a:endParaRPr lang="es-ES" sz="950" b="0" i="0" u="none" strike="noStrike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213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tomàquet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i orenga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Palometa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arrebossada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Cigrons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estofats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verdures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 temporada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carbassó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, ceba i patata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pastanaga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Lacti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Sopa de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peix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pasta fina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950" b="0" i="0" u="none" strike="noStrike" kern="1200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Bunyols de Bacallà </a:t>
                      </a:r>
                      <a:endParaRPr lang="es-ES" sz="950" b="0" i="0" u="none" strike="noStrike" kern="1200" dirty="0">
                        <a:solidFill>
                          <a:srgbClr val="FF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Crema de porro , ceba i patata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Lluç</a:t>
                      </a:r>
                      <a:r>
                        <a:rPr lang="es-ES" sz="950" b="0" i="0" u="none" strike="noStrike" kern="1200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forn</a:t>
                      </a:r>
                      <a:r>
                        <a:rPr lang="es-ES" sz="950" b="0" i="0" u="none" strike="noStrike" kern="1200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/</a:t>
                      </a:r>
                      <a:r>
                        <a:rPr lang="es-ES" sz="950" b="0" i="0" u="none" strike="noStrike" kern="1200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planxa</a:t>
                      </a:r>
                      <a:endParaRPr lang="es-ES" sz="950" b="0" i="0" u="none" strike="noStrike" kern="1200" dirty="0">
                        <a:solidFill>
                          <a:srgbClr val="FF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Amanida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d'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enciam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i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tomàquet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Macarrons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beixamel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forn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Truita</a:t>
                      </a:r>
                      <a:r>
                        <a:rPr lang="es-ES" sz="950" b="0" i="0" u="none" strike="noStrike" kern="1200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francesa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753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verduretes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/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bolets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francesa /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Ou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dur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cogombre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Patata,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pastanaga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bledes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Croquetes</a:t>
                      </a:r>
                      <a:r>
                        <a:rPr lang="es-ES" sz="950" b="0" i="0" u="none" strike="noStrike" kern="1200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bacallà</a:t>
                      </a:r>
                      <a:endParaRPr lang="es-ES" sz="950" b="0" i="0" u="none" strike="noStrike" kern="1200" dirty="0">
                        <a:solidFill>
                          <a:srgbClr val="FF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Espirals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tricolor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amb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oli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d'oliva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, all,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espècies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i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formatge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ratllat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Bacallà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samfaina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Amanida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complerta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amb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enciam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,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mezclum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,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tomàquet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 i 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tonyina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amb</a:t>
                      </a:r>
                      <a:r>
                        <a:rPr lang="pt-BR" sz="8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vinagreta de mel i </a:t>
                      </a:r>
                      <a:r>
                        <a:rPr lang="pt-BR" sz="8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mostassa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Llenties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amb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arròs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i </a:t>
                      </a: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verduretes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fresques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Iogurt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Sopa vegetal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meravella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Lluç</a:t>
                      </a:r>
                      <a:r>
                        <a:rPr lang="es-ES" sz="950" b="0" i="0" u="none" strike="noStrike" kern="1200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forn</a:t>
                      </a:r>
                      <a:r>
                        <a:rPr lang="es-ES" sz="950" b="0" i="0" u="none" strike="noStrike" kern="1200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/</a:t>
                      </a:r>
                      <a:r>
                        <a:rPr lang="es-ES" sz="950" b="0" i="0" u="none" strike="noStrike" kern="1200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planxa</a:t>
                      </a:r>
                      <a:endParaRPr lang="es-ES" sz="950" b="0" i="0" u="none" strike="noStrike" kern="1200" dirty="0">
                        <a:solidFill>
                          <a:srgbClr val="FF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Patates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fregides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38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Macarrons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tomàquet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gratinats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Filet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Lluç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forn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pastanaga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Sopa vegetal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arròs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Ous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remenats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tomàquet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Amanida</a:t>
                      </a:r>
                      <a:r>
                        <a:rPr lang="pt-BR" sz="950" b="0" i="0" u="none" strike="noStrike" kern="1200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verda</a:t>
                      </a:r>
                      <a:r>
                        <a:rPr lang="pt-BR" sz="950" b="0" i="0" u="none" strike="noStrike" kern="1200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variada </a:t>
                      </a:r>
                      <a:r>
                        <a:rPr lang="pt-BR" sz="950" b="0" i="0" u="none" strike="noStrike" kern="1200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formatge</a:t>
                      </a:r>
                      <a:endParaRPr lang="pt-BR" sz="950" b="0" i="0" u="none" strike="noStrike" kern="1200" dirty="0">
                        <a:solidFill>
                          <a:srgbClr val="FF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Cigrons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sofregit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tomàquet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Patates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dau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Fideuà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peix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francesa 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Amanida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d'enciam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i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tomàquet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del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temps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Crema de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pastanaga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,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ceba,carbassó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i patata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Figuretes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peix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Amanida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d'enciam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i olives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Iogurt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4580467" y="-23574"/>
            <a:ext cx="321475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s-ES" sz="2400" dirty="0">
                <a:solidFill>
                  <a:schemeClr val="bg1"/>
                </a:solidFill>
              </a:rPr>
              <a:t>Menú </a:t>
            </a:r>
            <a:r>
              <a:rPr lang="es-ES" sz="2400" dirty="0" err="1">
                <a:solidFill>
                  <a:schemeClr val="bg1"/>
                </a:solidFill>
              </a:rPr>
              <a:t>sense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carn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591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-23573"/>
            <a:ext cx="321475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EF4873"/>
                </a:solidFill>
              </a:rPr>
              <a:t>Nom</a:t>
            </a:r>
            <a:r>
              <a:rPr lang="es-ES" sz="2400" dirty="0">
                <a:solidFill>
                  <a:srgbClr val="EF4873"/>
                </a:solidFill>
              </a:rPr>
              <a:t> de </a:t>
            </a:r>
            <a:r>
              <a:rPr lang="es-ES" sz="2400" dirty="0" err="1">
                <a:solidFill>
                  <a:srgbClr val="EF4873"/>
                </a:solidFill>
              </a:rPr>
              <a:t>l’escola</a:t>
            </a:r>
            <a:endParaRPr lang="es-ES" sz="2400" dirty="0">
              <a:solidFill>
                <a:srgbClr val="EF4873"/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325281"/>
              </p:ext>
            </p:extLst>
          </p:nvPr>
        </p:nvGraphicFramePr>
        <p:xfrm>
          <a:off x="16476" y="824196"/>
          <a:ext cx="8258175" cy="5127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5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8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37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2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3192">
                <a:tc>
                  <a:txBody>
                    <a:bodyPr/>
                    <a:lstStyle/>
                    <a:p>
                      <a:pPr algn="l" fontAlgn="ctr"/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Espagueti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(s/ou)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sofregit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i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tonyina</a:t>
                      </a:r>
                      <a:endParaRPr lang="pt-BR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Pollastre 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forn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 a la cassola amb magra i verdures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Filet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Lluç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 la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llimona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cogombre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Mongeta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patata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Estofat  de vedella amb salseta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Llenties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Guisades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verdures fresques de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temporada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Llom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a la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algn="l" fontAlgn="ctr"/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algn="l" fontAlgn="ctr"/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Sopa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d'au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(pasta 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ou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algn="l" fontAlgn="ctr"/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Contracuixa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pollastre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 les fines herbes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Puré de patata</a:t>
                      </a:r>
                    </a:p>
                    <a:p>
                      <a:pPr algn="l" fontAlgn="ctr"/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753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orenga</a:t>
                      </a: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Palometa/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Lluç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arrebossat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ou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Cigrons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estofats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temporada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Lluç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forn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Lacti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ou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Sopa de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peix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pasta fina (s/ou)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Pollastre forn amb ceba i dauets de poma 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Crema de porro , ceba i patata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Pinxos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porc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adob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casolà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d'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Macarrons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(s/ou)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beixamel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al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forn</a:t>
                      </a:r>
                      <a:endParaRPr lang="pt-BR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algn="l" fontAlgn="ctr"/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Rodo de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gall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dindi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salseta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(s/ou)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414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/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bolets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it-IT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Gall dindi a la planxa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cogombre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Patata,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bledes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Botifarra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plx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s/ou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seques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saltejades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allet</a:t>
                      </a:r>
                      <a:endParaRPr lang="pt-BR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Espirals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s/ou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oli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d'oliva,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all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,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espècies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i </a:t>
                      </a:r>
                      <a:r>
                        <a:rPr lang="pt-BR" sz="950" b="1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formatge</a:t>
                      </a:r>
                      <a:r>
                        <a:rPr lang="pt-BR" sz="95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1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ratllat</a:t>
                      </a:r>
                      <a:r>
                        <a:rPr lang="pt-BR" sz="950" b="1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(s/ou)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Bacallà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samfaina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Amanida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complerta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enciam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,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mezclum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,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 i 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tonyina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vinagreta de mel i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mostassa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(s/ou)/CV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Llenties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verduretes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fresques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Sopa 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pasta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ou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Pollastre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arrebossat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cereals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kikos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ou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Patates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fregides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3856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Macarrons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ou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Filet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Lluç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Sopa de gallina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Estofat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vedella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 la carbonara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Cigrons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sofregit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Pollastre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cebetes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platillo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caramelitzades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Patates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dau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Fideuà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peix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(pasta s/ou)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Gall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dindi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forn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plx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Crema de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ceba,carbassó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patata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Peix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arrebossat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casolà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ou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4580467" y="-23574"/>
            <a:ext cx="321475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s-ES" sz="2400" dirty="0">
                <a:solidFill>
                  <a:schemeClr val="bg1"/>
                </a:solidFill>
              </a:rPr>
              <a:t>Menú </a:t>
            </a:r>
            <a:r>
              <a:rPr lang="es-ES" sz="2400" dirty="0" err="1">
                <a:solidFill>
                  <a:schemeClr val="bg1"/>
                </a:solidFill>
              </a:rPr>
              <a:t>sense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ou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379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-23573"/>
            <a:ext cx="321475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EF4873"/>
                </a:solidFill>
              </a:rPr>
              <a:t>Nom</a:t>
            </a:r>
            <a:r>
              <a:rPr lang="es-ES" sz="2400" dirty="0">
                <a:solidFill>
                  <a:srgbClr val="EF4873"/>
                </a:solidFill>
              </a:rPr>
              <a:t> de </a:t>
            </a:r>
            <a:r>
              <a:rPr lang="es-ES" sz="2400" dirty="0" err="1">
                <a:solidFill>
                  <a:srgbClr val="EF4873"/>
                </a:solidFill>
              </a:rPr>
              <a:t>l’escola</a:t>
            </a:r>
            <a:endParaRPr lang="es-ES" sz="2400" dirty="0">
              <a:solidFill>
                <a:srgbClr val="EF4873"/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114507"/>
              </p:ext>
            </p:extLst>
          </p:nvPr>
        </p:nvGraphicFramePr>
        <p:xfrm>
          <a:off x="16476" y="824196"/>
          <a:ext cx="8258175" cy="5097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5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8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37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2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705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Espagueti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sofregit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tonyina</a:t>
                      </a:r>
                      <a:endParaRPr lang="pt-BR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Pollastre 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forn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 a la cassola amb magra i verdures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Filet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Lluç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 la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llimona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cogombre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Mongeta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patata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Estofat  de vedella amb salseta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Llenties</a:t>
                      </a: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Guisades</a:t>
                      </a: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verdures fresques de </a:t>
                      </a:r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temporada</a:t>
                      </a: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l" fontAlgn="ctr"/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Truita</a:t>
                      </a:r>
                      <a:r>
                        <a:rPr lang="es-ES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francesa/</a:t>
                      </a:r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Ou</a:t>
                      </a:r>
                      <a:r>
                        <a:rPr lang="es-ES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dur</a:t>
                      </a:r>
                      <a:r>
                        <a:rPr lang="es-ES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o </a:t>
                      </a:r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Remenat</a:t>
                      </a:r>
                      <a:r>
                        <a:rPr lang="es-ES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</a:t>
                      </a:r>
                      <a:r>
                        <a:rPr lang="es-ES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llet</a:t>
                      </a:r>
                      <a:r>
                        <a:rPr lang="es-ES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ni </a:t>
                      </a:r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derivats</a:t>
                      </a:r>
                      <a:r>
                        <a:rPr lang="es-ES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algn="l" fontAlgn="ctr"/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algn="l" fontAlgn="ctr"/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Fruita</a:t>
                      </a:r>
                      <a:r>
                        <a:rPr lang="es-ES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del </a:t>
                      </a:r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temps</a:t>
                      </a:r>
                      <a:endParaRPr lang="es-ES" sz="80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Sopa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d'au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Contracuixa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pollastre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 les fines herbes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Puré de patata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ni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derivats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algn="l" fontAlgn="ctr"/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293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orenga</a:t>
                      </a: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Palometa/</a:t>
                      </a:r>
                      <a:r>
                        <a:rPr lang="es-ES" sz="95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Lluç</a:t>
                      </a:r>
                      <a:r>
                        <a:rPr lang="es-ES" sz="95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arrebossat</a:t>
                      </a:r>
                      <a:endParaRPr lang="es-ES" sz="95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Cigrons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estofats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temporada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Truita</a:t>
                      </a:r>
                      <a:r>
                        <a:rPr lang="es-ES" sz="95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de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carbassó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, ceba i patata</a:t>
                      </a:r>
                      <a:endParaRPr lang="es-ES" sz="95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Fruita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temps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Sopa de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peix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pasta fina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Pollastre forn amb ceba i dauets de poma 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Crema de porro , ceba i patata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ni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derivats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Pinxos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porc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adob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casolà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ni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derivats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d'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Macarrons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Rodo de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gall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dindi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salseta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ni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derivats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/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bolets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fr-F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Truita</a:t>
                      </a:r>
                      <a:r>
                        <a:rPr lang="fr-F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/Ou dur </a:t>
                      </a:r>
                      <a:r>
                        <a:rPr lang="fr-F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fr-F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fr-F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pernil</a:t>
                      </a:r>
                      <a:r>
                        <a:rPr lang="fr-F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cuit (s/</a:t>
                      </a:r>
                      <a:r>
                        <a:rPr lang="fr-F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llet</a:t>
                      </a:r>
                      <a:r>
                        <a:rPr lang="fr-F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ni </a:t>
                      </a:r>
                      <a:r>
                        <a:rPr lang="fr-F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derivats</a:t>
                      </a:r>
                      <a:r>
                        <a:rPr lang="fr-F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cogombre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Patata,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bledes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Botifarra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plx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ni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derivats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seques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saltejades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allet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Espirals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tricolor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oli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d'oliva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,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all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,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espècies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formatge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Bacallà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samfaina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Amanida</a:t>
                      </a:r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complerta</a:t>
                      </a:r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enciam</a:t>
                      </a:r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, </a:t>
                      </a:r>
                      <a:r>
                        <a:rPr lang="pt-BR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mezclum</a:t>
                      </a:r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, </a:t>
                      </a:r>
                      <a:r>
                        <a:rPr lang="pt-BR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</a:t>
                      </a:r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 i  </a:t>
                      </a:r>
                      <a:r>
                        <a:rPr lang="pt-BR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tonyina</a:t>
                      </a:r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 </a:t>
                      </a:r>
                      <a:r>
                        <a:rPr lang="pt-BR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vinagreta de mel i </a:t>
                      </a:r>
                      <a:r>
                        <a:rPr lang="pt-BR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mostassa</a:t>
                      </a:r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/CV (s/</a:t>
                      </a:r>
                      <a:r>
                        <a:rPr lang="pt-BR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llet</a:t>
                      </a:r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ni</a:t>
                      </a:r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derivats</a:t>
                      </a:r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Llenties</a:t>
                      </a: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verduretes</a:t>
                      </a: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fresques</a:t>
                      </a:r>
                      <a:endParaRPr lang="es-ES" sz="8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Fruita</a:t>
                      </a:r>
                      <a:r>
                        <a:rPr lang="es-ES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del </a:t>
                      </a:r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temps</a:t>
                      </a:r>
                      <a:endParaRPr lang="es-ES" sz="80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Sopa 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meravella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Pollastre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arrebossat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cereals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kikos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ni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derivats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Patates</a:t>
                      </a:r>
                      <a:r>
                        <a:rPr lang="es-ES" sz="95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fregides</a:t>
                      </a:r>
                      <a:r>
                        <a:rPr lang="es-ES" sz="95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(control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oli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  <a:endParaRPr lang="es-ES" sz="95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3856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Macarrons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Filet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Lluç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Sopa de gallina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Estofat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vedella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salseta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(s/crema de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Cigrons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sofregit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Pollastre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cebetes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platillo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caramelitzades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Patates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dau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(control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oli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Fideuà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peix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francesa 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Crema de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ceba,carbassó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patata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Peix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arrebossat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casolà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Fruita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temps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algn="l" defTabSz="914400" rtl="0" eaLnBrk="1" latinLnBrk="0" hangingPunct="1"/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3793067" y="-23574"/>
            <a:ext cx="400215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s-ES" sz="2400" dirty="0">
                <a:solidFill>
                  <a:schemeClr val="bg1"/>
                </a:solidFill>
              </a:rPr>
              <a:t>Menú </a:t>
            </a:r>
            <a:r>
              <a:rPr lang="es-ES" sz="2400" dirty="0" err="1">
                <a:solidFill>
                  <a:schemeClr val="bg1"/>
                </a:solidFill>
              </a:rPr>
              <a:t>sense</a:t>
            </a:r>
            <a:r>
              <a:rPr lang="es-ES" sz="2400" dirty="0">
                <a:solidFill>
                  <a:schemeClr val="bg1"/>
                </a:solidFill>
              </a:rPr>
              <a:t> PLV ni lactosa</a:t>
            </a:r>
          </a:p>
        </p:txBody>
      </p:sp>
    </p:spTree>
    <p:extLst>
      <p:ext uri="{BB962C8B-B14F-4D97-AF65-F5344CB8AC3E}">
        <p14:creationId xmlns:p14="http://schemas.microsoft.com/office/powerpoint/2010/main" val="2639755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-23573"/>
            <a:ext cx="321475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EF4873"/>
                </a:solidFill>
              </a:rPr>
              <a:t>Nom</a:t>
            </a:r>
            <a:r>
              <a:rPr lang="es-ES" sz="2400" dirty="0">
                <a:solidFill>
                  <a:srgbClr val="EF4873"/>
                </a:solidFill>
              </a:rPr>
              <a:t> de </a:t>
            </a:r>
            <a:r>
              <a:rPr lang="es-ES" sz="2400" dirty="0" err="1">
                <a:solidFill>
                  <a:srgbClr val="EF4873"/>
                </a:solidFill>
              </a:rPr>
              <a:t>l’escola</a:t>
            </a:r>
            <a:endParaRPr lang="es-ES" sz="2400" dirty="0">
              <a:solidFill>
                <a:srgbClr val="EF4873"/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917717"/>
              </p:ext>
            </p:extLst>
          </p:nvPr>
        </p:nvGraphicFramePr>
        <p:xfrm>
          <a:off x="16476" y="824196"/>
          <a:ext cx="8258175" cy="5068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5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8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37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2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267"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833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Espagueti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sofregit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tonyina</a:t>
                      </a:r>
                      <a:endParaRPr lang="pt-BR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Pollastre 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forn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 a la cassola amb magra i verdures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Filet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Lluç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 la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llimona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cogombre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Mongeta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patata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Gall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dindi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Enciam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amanit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Llenties</a:t>
                      </a: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Guisades</a:t>
                      </a: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verdures fresques de </a:t>
                      </a:r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temporada</a:t>
                      </a: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l" fontAlgn="ctr"/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Truita</a:t>
                      </a:r>
                      <a:r>
                        <a:rPr lang="es-ES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francesa/</a:t>
                      </a:r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Ou</a:t>
                      </a:r>
                      <a:r>
                        <a:rPr lang="es-ES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dur</a:t>
                      </a:r>
                      <a:r>
                        <a:rPr lang="es-ES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o </a:t>
                      </a:r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Remenat</a:t>
                      </a:r>
                      <a:r>
                        <a:rPr lang="es-ES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</a:t>
                      </a:r>
                      <a:r>
                        <a:rPr lang="es-ES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llet</a:t>
                      </a:r>
                      <a:r>
                        <a:rPr lang="es-ES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ni </a:t>
                      </a:r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derivats</a:t>
                      </a:r>
                      <a:r>
                        <a:rPr lang="es-ES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algn="l" fontAlgn="ctr"/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algn="l" fontAlgn="ctr"/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Fruita</a:t>
                      </a:r>
                      <a:r>
                        <a:rPr lang="es-ES" sz="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del </a:t>
                      </a:r>
                      <a:r>
                        <a:rPr lang="es-ES" sz="8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temps</a:t>
                      </a:r>
                      <a:endParaRPr lang="es-ES" sz="80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Sopa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d'au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Contracuixa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pollastre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 les fines herbes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Puré de patata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ni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derivats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algn="l" fontAlgn="ctr"/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170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orenga</a:t>
                      </a: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Palometa/</a:t>
                      </a:r>
                      <a:r>
                        <a:rPr lang="es-ES" sz="95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Lluç</a:t>
                      </a:r>
                      <a:r>
                        <a:rPr lang="es-ES" sz="95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arrebossat</a:t>
                      </a:r>
                      <a:endParaRPr lang="es-ES" sz="95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Cigrons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estofats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temporada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Truita</a:t>
                      </a:r>
                      <a:r>
                        <a:rPr lang="es-ES" sz="95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de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carbassó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, ceba i patata</a:t>
                      </a:r>
                      <a:endParaRPr lang="es-ES" sz="95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Fruita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temps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Sopa de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peix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pasta fina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Pollastre forn amb ceba i dauets de poma 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Crema de porro , ceba i patata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ni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derivats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Pinxos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porc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adob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casolà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ni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derivats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d'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Macarrons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Rodo de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gall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dindi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salseta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ni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derivats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4648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/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bolets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fr-F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Truita</a:t>
                      </a:r>
                      <a:r>
                        <a:rPr lang="fr-F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/Ou dur </a:t>
                      </a:r>
                      <a:r>
                        <a:rPr lang="fr-F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fr-F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fr-F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pernil</a:t>
                      </a:r>
                      <a:r>
                        <a:rPr lang="fr-F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cuit (s/</a:t>
                      </a:r>
                      <a:r>
                        <a:rPr lang="fr-F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llet</a:t>
                      </a:r>
                      <a:r>
                        <a:rPr lang="fr-F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ni </a:t>
                      </a:r>
                      <a:r>
                        <a:rPr lang="fr-F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derivats</a:t>
                      </a:r>
                      <a:r>
                        <a:rPr lang="fr-F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cogombre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Patata,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bledes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Botifarra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plx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ni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derivats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seques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saltejades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allet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Espirals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tricolor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oli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d'oliva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,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all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,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espècies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formatge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Bacallà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samfaina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Amanida</a:t>
                      </a:r>
                      <a:r>
                        <a:rPr lang="pt-BR" sz="9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complerta</a:t>
                      </a:r>
                      <a:r>
                        <a:rPr lang="pt-BR" sz="9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9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enciam</a:t>
                      </a:r>
                      <a:r>
                        <a:rPr lang="pt-BR" sz="9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, </a:t>
                      </a:r>
                      <a:r>
                        <a:rPr lang="pt-BR" sz="9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mezclum</a:t>
                      </a:r>
                      <a:r>
                        <a:rPr lang="pt-BR" sz="9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, </a:t>
                      </a:r>
                      <a:r>
                        <a:rPr lang="pt-BR" sz="9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</a:t>
                      </a:r>
                      <a:r>
                        <a:rPr lang="pt-BR" sz="9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 i  </a:t>
                      </a:r>
                      <a:r>
                        <a:rPr lang="pt-BR" sz="9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tonyina</a:t>
                      </a:r>
                      <a:r>
                        <a:rPr lang="pt-BR" sz="9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 </a:t>
                      </a:r>
                      <a:r>
                        <a:rPr lang="pt-BR" sz="9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9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vinagreta de mel i </a:t>
                      </a:r>
                      <a:r>
                        <a:rPr lang="pt-BR" sz="9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mostassa</a:t>
                      </a:r>
                      <a:r>
                        <a:rPr lang="pt-BR" sz="9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/CV (s/</a:t>
                      </a:r>
                      <a:r>
                        <a:rPr lang="pt-BR" sz="9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llet</a:t>
                      </a:r>
                      <a:r>
                        <a:rPr lang="pt-BR" sz="9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ni</a:t>
                      </a:r>
                      <a:r>
                        <a:rPr lang="pt-BR" sz="9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derivats</a:t>
                      </a:r>
                      <a:r>
                        <a:rPr lang="pt-BR" sz="9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Llenties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verduretes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fresques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Fruita</a:t>
                      </a:r>
                      <a:r>
                        <a:rPr lang="es-ES" sz="9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del </a:t>
                      </a:r>
                      <a:r>
                        <a:rPr lang="es-ES" sz="90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temps</a:t>
                      </a:r>
                      <a:endParaRPr lang="es-ES" sz="90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Sopa 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meravella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Pollastre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arrebossat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cereals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kikos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ni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derivats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Patates</a:t>
                      </a:r>
                      <a:r>
                        <a:rPr lang="es-ES" sz="95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fregides</a:t>
                      </a:r>
                      <a:r>
                        <a:rPr lang="es-ES" sz="95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(control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oli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  <a:endParaRPr lang="es-ES" sz="95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3856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Macarrons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Filet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Lluç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Sopa de gallina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Gall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dindi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Enciam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amanit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algn="l" fontAlgn="ctr"/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Cigrons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sofregit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Pollastre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cebetes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platillo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caramelitzades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Patates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dau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(control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oli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Fideuà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peix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francesa 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Crema de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pastanaga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, ceba i patata (s/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i der)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Peix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arrebossat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casolà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Fruita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temps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3293533" y="-23574"/>
            <a:ext cx="450168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s-ES" sz="2400" dirty="0">
                <a:solidFill>
                  <a:schemeClr val="bg1"/>
                </a:solidFill>
              </a:rPr>
              <a:t>Menú </a:t>
            </a:r>
            <a:r>
              <a:rPr lang="es-ES" sz="2400" dirty="0" err="1">
                <a:solidFill>
                  <a:schemeClr val="bg1"/>
                </a:solidFill>
              </a:rPr>
              <a:t>sense</a:t>
            </a:r>
            <a:r>
              <a:rPr lang="es-ES" sz="2400" dirty="0">
                <a:solidFill>
                  <a:schemeClr val="bg1"/>
                </a:solidFill>
              </a:rPr>
              <a:t> PLV, lactosa </a:t>
            </a:r>
            <a:r>
              <a:rPr lang="es-ES" sz="2400" dirty="0" err="1">
                <a:solidFill>
                  <a:schemeClr val="bg1"/>
                </a:solidFill>
              </a:rPr>
              <a:t>vedella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170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-23573"/>
            <a:ext cx="321475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EF4873"/>
                </a:solidFill>
              </a:rPr>
              <a:t>Nom</a:t>
            </a:r>
            <a:r>
              <a:rPr lang="es-ES" sz="2400" dirty="0">
                <a:solidFill>
                  <a:srgbClr val="EF4873"/>
                </a:solidFill>
              </a:rPr>
              <a:t> de </a:t>
            </a:r>
            <a:r>
              <a:rPr lang="es-ES" sz="2400" dirty="0" err="1">
                <a:solidFill>
                  <a:srgbClr val="EF4873"/>
                </a:solidFill>
              </a:rPr>
              <a:t>l’escola</a:t>
            </a:r>
            <a:endParaRPr lang="es-ES" sz="2400" dirty="0">
              <a:solidFill>
                <a:srgbClr val="EF4873"/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314991"/>
              </p:ext>
            </p:extLst>
          </p:nvPr>
        </p:nvGraphicFramePr>
        <p:xfrm>
          <a:off x="16476" y="824196"/>
          <a:ext cx="8258175" cy="5037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5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8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37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2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333"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2934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Espagueti (s/gluten)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sofregit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i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tonyina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Pollastre 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forn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 a la cassola amb magra i verdures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Filet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Lluç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 la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llimona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cogombre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Mongeta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patata</a:t>
                      </a:r>
                    </a:p>
                    <a:p>
                      <a:pPr algn="l" fontAlgn="ctr"/>
                      <a:r>
                        <a:rPr lang="sv-SE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Estofat de vedella amb salseta (s/gluten)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Llenties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Guisades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verdures fresques de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temporada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l" fontAlgn="ctr"/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formatge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/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Ou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dur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/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Remenat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algn="l" fontAlgn="ctr"/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Sopa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d'au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(pasta s/gluten)</a:t>
                      </a:r>
                    </a:p>
                    <a:p>
                      <a:pPr algn="l" fontAlgn="ctr"/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Contracuixa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pollastre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 les fines herbes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Puré de patata (s/gluten)</a:t>
                      </a:r>
                    </a:p>
                    <a:p>
                      <a:pPr algn="l" fontAlgn="ctr"/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446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orenga</a:t>
                      </a: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Palometa/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Lluç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arrebossat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farina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s/gluten)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Cigrons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estofats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temporada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carbassó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ceba i patata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Lacti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(s/gluten)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Sopa de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peix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pasta fina (s/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gluten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Pollastre forn amb ceba i dauets de poma 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Crema de porro , ceba i patata</a:t>
                      </a:r>
                    </a:p>
                    <a:p>
                      <a:pPr algn="l" fontAlgn="ctr"/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Pinxos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porc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adob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casolà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gluten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d'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Macarrons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beixamel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forn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(s/gluten)</a:t>
                      </a: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Rodo de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gall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dindi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salseta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(s/gluten)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248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/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bolets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Truita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Ou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dur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pernil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cuit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(s/gluten)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cogombre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Patata,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bledes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Botifarra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gluten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 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plx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seques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saltejades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allet</a:t>
                      </a:r>
                      <a:endParaRPr lang="pt-BR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Espirals</a:t>
                      </a:r>
                      <a:r>
                        <a:rPr lang="es-ES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(s/gluten) </a:t>
                      </a:r>
                      <a:r>
                        <a:rPr lang="es-ES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oli</a:t>
                      </a:r>
                      <a:r>
                        <a:rPr lang="es-ES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d'oliva</a:t>
                      </a:r>
                      <a:r>
                        <a:rPr lang="es-ES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, </a:t>
                      </a:r>
                      <a:r>
                        <a:rPr lang="es-ES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all</a:t>
                      </a:r>
                      <a:r>
                        <a:rPr lang="es-ES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, </a:t>
                      </a:r>
                      <a:r>
                        <a:rPr lang="es-ES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espècies</a:t>
                      </a:r>
                      <a:r>
                        <a:rPr lang="es-ES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i </a:t>
                      </a:r>
                      <a:r>
                        <a:rPr lang="es-ES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formatge</a:t>
                      </a:r>
                      <a:r>
                        <a:rPr lang="es-ES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ratllat</a:t>
                      </a:r>
                      <a:endParaRPr lang="es-ES" sz="8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algn="l" fontAlgn="ctr"/>
                      <a:r>
                        <a:rPr lang="es-ES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Bacallà</a:t>
                      </a:r>
                      <a:r>
                        <a:rPr lang="es-ES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samfaina</a:t>
                      </a:r>
                      <a:r>
                        <a:rPr lang="es-ES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</a:t>
                      </a:r>
                      <a:r>
                        <a:rPr lang="es-ES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sense</a:t>
                      </a:r>
                      <a:r>
                        <a:rPr lang="es-ES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gluten)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Amanida</a:t>
                      </a:r>
                      <a:r>
                        <a:rPr lang="pt-BR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complerta</a:t>
                      </a:r>
                      <a:r>
                        <a:rPr lang="pt-BR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enciam</a:t>
                      </a:r>
                      <a:r>
                        <a:rPr lang="pt-BR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, </a:t>
                      </a:r>
                      <a:r>
                        <a:rPr lang="pt-BR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mezclum</a:t>
                      </a:r>
                      <a:r>
                        <a:rPr lang="pt-BR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, </a:t>
                      </a:r>
                      <a:r>
                        <a:rPr lang="pt-BR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</a:t>
                      </a:r>
                      <a:r>
                        <a:rPr lang="pt-BR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 i  </a:t>
                      </a:r>
                      <a:r>
                        <a:rPr lang="pt-BR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tonyina</a:t>
                      </a:r>
                      <a:r>
                        <a:rPr lang="pt-BR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 </a:t>
                      </a:r>
                      <a:r>
                        <a:rPr lang="pt-BR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vinagreta de mel i </a:t>
                      </a:r>
                      <a:r>
                        <a:rPr lang="pt-BR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mostassa</a:t>
                      </a:r>
                      <a:r>
                        <a:rPr lang="pt-BR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pt-BR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gluten</a:t>
                      </a:r>
                      <a:r>
                        <a:rPr lang="pt-BR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)/CV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Llenties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verduretes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fresques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Sopa 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pasta (s/gluten)</a:t>
                      </a: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Pollastre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arrebossat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cereals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kikos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(s/gluten)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fregides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3856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Macarrons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al graten (s/gluten)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Filet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Lluç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Sopa de gallina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Estofat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vedella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a la Carbonara (s/gluten)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Cigrons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sofregit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Pollastre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cebetes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platillo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caramelitzades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Patates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dau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Fideuà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peix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(s/gluten)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francesa 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Crema de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ceba,carbassó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patata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Peix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arrebossat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casolà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farina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s/gluten)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4580467" y="-23574"/>
            <a:ext cx="321475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s-ES" sz="2400" dirty="0">
                <a:solidFill>
                  <a:schemeClr val="bg1"/>
                </a:solidFill>
              </a:rPr>
              <a:t>Menú </a:t>
            </a:r>
            <a:r>
              <a:rPr lang="es-ES" sz="2400" dirty="0" err="1">
                <a:solidFill>
                  <a:schemeClr val="bg1"/>
                </a:solidFill>
              </a:rPr>
              <a:t>sense</a:t>
            </a:r>
            <a:r>
              <a:rPr lang="es-ES" sz="2400" dirty="0">
                <a:solidFill>
                  <a:schemeClr val="bg1"/>
                </a:solidFill>
              </a:rPr>
              <a:t> gluten</a:t>
            </a:r>
          </a:p>
        </p:txBody>
      </p:sp>
    </p:spTree>
    <p:extLst>
      <p:ext uri="{BB962C8B-B14F-4D97-AF65-F5344CB8AC3E}">
        <p14:creationId xmlns:p14="http://schemas.microsoft.com/office/powerpoint/2010/main" val="1471576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-23573"/>
            <a:ext cx="321475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EF4873"/>
                </a:solidFill>
              </a:rPr>
              <a:t>Nom</a:t>
            </a:r>
            <a:r>
              <a:rPr lang="es-ES" sz="2400" dirty="0">
                <a:solidFill>
                  <a:srgbClr val="EF4873"/>
                </a:solidFill>
              </a:rPr>
              <a:t> de </a:t>
            </a:r>
            <a:r>
              <a:rPr lang="es-ES" sz="2400" dirty="0" err="1">
                <a:solidFill>
                  <a:srgbClr val="EF4873"/>
                </a:solidFill>
              </a:rPr>
              <a:t>l’escola</a:t>
            </a:r>
            <a:endParaRPr lang="es-ES" sz="2400" dirty="0">
              <a:solidFill>
                <a:srgbClr val="EF4873"/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557141"/>
              </p:ext>
            </p:extLst>
          </p:nvPr>
        </p:nvGraphicFramePr>
        <p:xfrm>
          <a:off x="16476" y="824196"/>
          <a:ext cx="8258175" cy="50550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5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8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37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2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733"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31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Espagueti</a:t>
                      </a:r>
                      <a:r>
                        <a:rPr lang="en-U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n-U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n-U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n-U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</a:t>
                      </a:r>
                      <a:r>
                        <a:rPr lang="en-U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n-U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sofregit</a:t>
                      </a:r>
                      <a:r>
                        <a:rPr lang="en-U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(sense </a:t>
                      </a:r>
                      <a:r>
                        <a:rPr lang="en-U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tonyina</a:t>
                      </a:r>
                      <a:r>
                        <a:rPr lang="en-U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Pollastre 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forn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planxa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 a la cassola amb magra i verdures</a:t>
                      </a:r>
                    </a:p>
                    <a:p>
                      <a:pPr algn="l" fontAlgn="ctr"/>
                      <a:r>
                        <a:rPr lang="it-IT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Gall dindi a la planxa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cogombre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Mongeta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patata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Estofat  de vedella amb salseta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Llenties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Guisades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verdures fresques de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temporada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l" fontAlgn="ctr"/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formatge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/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Ou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dur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/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Remenat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algn="l" fontAlgn="ctr"/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Sopa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d'au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Contracuixa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pollastre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 les fines herbes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Puré de patata</a:t>
                      </a:r>
                    </a:p>
                    <a:p>
                      <a:pPr algn="l" fontAlgn="ctr"/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986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orenga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Pit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 pollastre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arrebossat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Cigrons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estofats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temporada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carbassó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ceba i patata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Lacti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Sopa de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brou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vegetal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pasta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Pollastre forn amb ceba i dauets de poma 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Crema de porro , ceba i patata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Pinxos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porc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adob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casolà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d'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Macarrons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beixamel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Rodó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gall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dindi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salseta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49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/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bolets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/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Ou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dur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pernil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cuit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cogombre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Patata,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bledes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Botifarra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plx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seques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saltejades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allet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Espirals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tricolor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oli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d'oliva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all,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espècies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formatge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ratllat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Truita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francesa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Amanida</a:t>
                      </a:r>
                      <a:r>
                        <a:rPr lang="es-ES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complerta</a:t>
                      </a:r>
                      <a:r>
                        <a:rPr lang="es-ES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mezclum</a:t>
                      </a:r>
                      <a:r>
                        <a:rPr lang="es-ES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, </a:t>
                      </a:r>
                      <a:r>
                        <a:rPr lang="es-ES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tomàquet,daus</a:t>
                      </a:r>
                      <a:r>
                        <a:rPr lang="es-ES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formatge</a:t>
                      </a:r>
                      <a:r>
                        <a:rPr lang="es-ES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vinagreta  (s/</a:t>
                      </a:r>
                      <a:r>
                        <a:rPr lang="es-ES" sz="8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tonyina</a:t>
                      </a:r>
                      <a:r>
                        <a:rPr lang="es-ES" sz="8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  <a:r>
                        <a:rPr lang="es-ES" sz="85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/CV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Llenties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fr-FR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verduretes</a:t>
                      </a:r>
                      <a:r>
                        <a:rPr lang="fr-FR" sz="8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fresques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8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Sopa 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meravella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Pollastre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arrebossat</a:t>
                      </a:r>
                      <a:r>
                        <a:rPr lang="es-ES" sz="95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cereals</a:t>
                      </a:r>
                      <a:r>
                        <a:rPr lang="es-ES" sz="95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kikos</a:t>
                      </a:r>
                      <a:endParaRPr lang="es-ES" sz="95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Patates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fregides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38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Macarrons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gratinats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it-IT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Gall dindi a la planxa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Sopa de gallina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Estofat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vedella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 la carbonara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Cigrons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sofregit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Pollastre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cebetes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platillo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caramelitzades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Patates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dau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Fideuà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verdures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francesa 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Crema de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ceba,carbassó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patata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Gall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dindi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arrebossat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4580467" y="-23574"/>
            <a:ext cx="321475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s-ES" sz="2400" dirty="0">
                <a:solidFill>
                  <a:schemeClr val="bg1"/>
                </a:solidFill>
              </a:rPr>
              <a:t>Menú </a:t>
            </a:r>
            <a:r>
              <a:rPr lang="es-ES" sz="2400" dirty="0" err="1">
                <a:solidFill>
                  <a:schemeClr val="bg1"/>
                </a:solidFill>
              </a:rPr>
              <a:t>sense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peix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626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-23573"/>
            <a:ext cx="321475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EF4873"/>
                </a:solidFill>
              </a:rPr>
              <a:t>Nom</a:t>
            </a:r>
            <a:r>
              <a:rPr lang="es-ES" sz="2400" dirty="0">
                <a:solidFill>
                  <a:srgbClr val="EF4873"/>
                </a:solidFill>
              </a:rPr>
              <a:t> de </a:t>
            </a:r>
            <a:r>
              <a:rPr lang="es-ES" sz="2400" dirty="0" err="1">
                <a:solidFill>
                  <a:srgbClr val="EF4873"/>
                </a:solidFill>
              </a:rPr>
              <a:t>l’escola</a:t>
            </a:r>
            <a:endParaRPr lang="es-ES" sz="2400" dirty="0">
              <a:solidFill>
                <a:srgbClr val="EF4873"/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565903"/>
              </p:ext>
            </p:extLst>
          </p:nvPr>
        </p:nvGraphicFramePr>
        <p:xfrm>
          <a:off x="16476" y="824196"/>
          <a:ext cx="8258175" cy="49018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5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8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37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2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950" b="1" i="1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Espaguetis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(s/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tonyina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Truita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francesa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Amanida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verda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variada</a:t>
                      </a:r>
                    </a:p>
                    <a:p>
                      <a:pPr algn="l" fontAlgn="ctr"/>
                      <a:r>
                        <a:rPr lang="it-IT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Arròs a la cassola amb verdures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cogombre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Mongeta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patata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Croquetes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bolets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Llenties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Guisades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verdures fresques de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temporada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l" fontAlgn="ctr"/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formatge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/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Ou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dur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/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Remenat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algn="l" fontAlgn="ctr"/>
                      <a:r>
                        <a:rPr lang="es-E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Sopa vegetal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pasta</a:t>
                      </a: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Hamburguesa vegetal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casolana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algn="l" fontAlgn="ctr"/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Puré de patata</a:t>
                      </a:r>
                    </a:p>
                    <a:p>
                      <a:pPr algn="l" fontAlgn="ctr"/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7533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Amanida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llegums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Palometa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arrebossada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Cigrons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estofats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temporada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carbassó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ceba i patata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Lacti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Sopa de vegetal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pasta fina</a:t>
                      </a: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Hamburguesa vegetal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casolana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Crema de porro , ceba i patata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Delícies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formatge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d'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pt-B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pt-B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Macarrons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beixamel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Truita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francesa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293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/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bolets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Truita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formatge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/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Ou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dur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cogombre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Patata,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bledes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Croquetes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bolets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Espirals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tricolor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oli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d'oliva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, all,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espècies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formatge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ratllat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Truita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francesa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Amanida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complerta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mezclum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,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tomàquet,daus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formatge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vinagreta /CV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Llenties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arròs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fr-FR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verduretes</a:t>
                      </a:r>
                      <a:r>
                        <a:rPr lang="fr-FR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fresques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Sopa vegetal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meravella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Hamburguesa vegetal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casolana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fregides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3856">
                <a:tc>
                  <a:txBody>
                    <a:bodyPr/>
                    <a:lstStyle/>
                    <a:p>
                      <a:pPr algn="l" fontAlgn="ctr"/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Amanida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variada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fruits</a:t>
                      </a:r>
                      <a:r>
                        <a:rPr lang="pt-BR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pt-BR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secs</a:t>
                      </a:r>
                      <a:endParaRPr lang="pt-BR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Filet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Lluç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Sopa vegetal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arròs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algn="l" fontAlgn="ctr"/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Hamburguesa vegetal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casolana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Amanida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verda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amb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formatge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Pollastre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forn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cebetes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platillo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caramelitzades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Patates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dau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b="0" i="0" u="none" strike="noStrike" kern="1200" dirty="0" err="1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Fideuà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verdures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francesa 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tomàquet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Fruita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temps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Crema de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pastanaga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ceba,carbassó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patata</a:t>
                      </a:r>
                    </a:p>
                    <a:p>
                      <a:pPr algn="l" fontAlgn="ctr"/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Delícies</a:t>
                      </a:r>
                      <a:r>
                        <a:rPr lang="es-ES" sz="95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 de </a:t>
                      </a:r>
                      <a:r>
                        <a:rPr lang="es-ES" sz="950" b="0" i="0" u="none" strike="noStrike" dirty="0" err="1">
                          <a:solidFill>
                            <a:srgbClr val="FF0000"/>
                          </a:solidFill>
                          <a:latin typeface="+mj-lt"/>
                        </a:rPr>
                        <a:t>formatge</a:t>
                      </a:r>
                      <a:endParaRPr lang="es-ES" sz="950" b="0" i="0" u="none" strike="noStrike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Amanida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d'enciam</a:t>
                      </a:r>
                      <a:r>
                        <a:rPr lang="es-ES" sz="9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i olives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95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Iogurt</a:t>
                      </a:r>
                      <a:endParaRPr lang="es-ES" sz="9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4580467" y="-23574"/>
            <a:ext cx="321475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s-ES" sz="2400" dirty="0">
                <a:solidFill>
                  <a:schemeClr val="bg1"/>
                </a:solidFill>
              </a:rPr>
              <a:t>Menú </a:t>
            </a:r>
            <a:r>
              <a:rPr lang="es-ES" sz="2400" dirty="0" err="1">
                <a:solidFill>
                  <a:schemeClr val="bg1"/>
                </a:solidFill>
              </a:rPr>
              <a:t>ovolactovegetarià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551936"/>
      </p:ext>
    </p:extLst>
  </p:cSld>
  <p:clrMapOvr>
    <a:masterClrMapping/>
  </p:clrMapOvr>
</p:sld>
</file>

<file path=ppt/theme/theme1.xml><?xml version="1.0" encoding="utf-8"?>
<a:theme xmlns:a="http://schemas.openxmlformats.org/drawingml/2006/main" name="Setembre 2018 Verd 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ctubre 2018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ctubre 2018 Verd 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1322</TotalTime>
  <Words>4351</Words>
  <Application>Microsoft Office PowerPoint</Application>
  <PresentationFormat>Presentación en pantalla (4:3)</PresentationFormat>
  <Paragraphs>881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11</vt:i4>
      </vt:variant>
    </vt:vector>
  </HeadingPairs>
  <TitlesOfParts>
    <vt:vector size="20" baseType="lpstr">
      <vt:lpstr>A little sunshine</vt:lpstr>
      <vt:lpstr>Arial</vt:lpstr>
      <vt:lpstr>Calibri</vt:lpstr>
      <vt:lpstr>Calibri Light</vt:lpstr>
      <vt:lpstr>Century Gothic</vt:lpstr>
      <vt:lpstr>Tw Cen MT Condensed</vt:lpstr>
      <vt:lpstr>Setembre 2018 Verd </vt:lpstr>
      <vt:lpstr>Octubre 2018</vt:lpstr>
      <vt:lpstr>Octubre 2018 Verd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Vannessa Tubau Cortiles</dc:creator>
  <cp:lastModifiedBy>Juan Jose Jerez Torres</cp:lastModifiedBy>
  <cp:revision>76</cp:revision>
  <dcterms:created xsi:type="dcterms:W3CDTF">2018-08-29T08:33:14Z</dcterms:created>
  <dcterms:modified xsi:type="dcterms:W3CDTF">2018-10-22T08:05:26Z</dcterms:modified>
</cp:coreProperties>
</file>