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9B4DE-F973-4892-B7C2-F113F62DAA5F}" type="datetimeFigureOut">
              <a:rPr lang="es-ES" smtClean="0"/>
              <a:t>27/05/2021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09DCA-1EED-465E-8FBF-E3405BFEE9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52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2B16C-C229-4DF9-8C11-C3C8095B7E05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#elCintomésVerd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3FED-6250-49F1-B15C-C52F15484E47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#elCintomésVerd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8B05-EB66-430E-ADEE-A6E5046842CE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#elCintomésVerd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454A-42BE-438A-9A1C-7F867E62B868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#elCintomésVerd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03CF-3EAB-44A3-B3F5-46C246DDAC98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#elCintomésVerd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61C-3D03-4BAD-A66D-6F586D22B3F7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#elCintomésVerd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E27E-60C5-4BD2-8E5C-D62401448F80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#elCintomésVerd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197-54BB-4F0D-B61F-0EC48703F0D3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#elCintomésVerd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0568-8505-4AE3-91CA-FC12EB1748E0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#elCintomésVerd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E7E-2BAC-4C1E-84D9-3BFF6B70E78F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#elCintomésVerd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4E65-E024-4028-97E7-5AC28B154F3F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#elCintomésVerd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900E-69E0-41B4-9924-8D9E6B74838A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#elCintomésVerd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B35C-D550-4F83-869B-314D1E423705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#elCintomésVerd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5939-8C1C-466E-BE53-3E90FBE24D63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#elCintomésVerd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527F-AE60-4C9E-92C1-A46F7C024486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#elCintomésVerd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9A32-506A-4D6B-9219-49B657ED0AD4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#elCintomésVerd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53A98-512C-4314-AE6D-76A1E4D2F8C6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#elCintomésVerd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863117"/>
            <a:ext cx="7766936" cy="1646302"/>
          </a:xfrm>
        </p:spPr>
        <p:txBody>
          <a:bodyPr/>
          <a:lstStyle/>
          <a:p>
            <a:pPr algn="ctr"/>
            <a:r>
              <a:rPr lang="es-E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</a:t>
            </a:r>
            <a:r>
              <a:rPr lang="es-E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esmorzem</a:t>
            </a:r>
            <a:r>
              <a:rPr lang="es-E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3489130"/>
            <a:ext cx="7766936" cy="1096899"/>
          </a:xfrm>
        </p:spPr>
        <p:txBody>
          <a:bodyPr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Què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mengen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els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nostres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alumnes</a:t>
            </a:r>
            <a:r>
              <a:rPr lang="es-ES" dirty="0" smtClean="0">
                <a:solidFill>
                  <a:schemeClr val="tx1"/>
                </a:solidFill>
              </a:rPr>
              <a:t> per a </a:t>
            </a:r>
            <a:r>
              <a:rPr lang="es-ES" dirty="0" err="1" smtClean="0">
                <a:solidFill>
                  <a:schemeClr val="tx1"/>
                </a:solidFill>
              </a:rPr>
              <a:t>esmorzar</a:t>
            </a:r>
            <a:r>
              <a:rPr lang="es-ES" dirty="0" smtClean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Podem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canviar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els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seus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hàbits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alimentaris</a:t>
            </a:r>
            <a:r>
              <a:rPr lang="es-ES" dirty="0" smtClean="0">
                <a:solidFill>
                  <a:schemeClr val="tx1"/>
                </a:solidFill>
              </a:rPr>
              <a:t>?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291288" y="6028300"/>
            <a:ext cx="8596669" cy="359438"/>
          </a:xfrm>
        </p:spPr>
        <p:txBody>
          <a:bodyPr/>
          <a:lstStyle/>
          <a:p>
            <a:pPr algn="ctr"/>
            <a:r>
              <a:rPr lang="en-US" sz="1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8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elCintomésVerd</a:t>
            </a:r>
            <a:endParaRPr lang="en-US" sz="1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09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/>
              <a:t>2n</a:t>
            </a:r>
            <a:endParaRPr lang="es-ES" sz="54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087" y="236787"/>
            <a:ext cx="3240605" cy="2637042"/>
          </a:xfrm>
        </p:spPr>
      </p:pic>
      <p:sp>
        <p:nvSpPr>
          <p:cNvPr id="5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317414" y="6041362"/>
            <a:ext cx="8596668" cy="365125"/>
          </a:xfrm>
        </p:spPr>
        <p:txBody>
          <a:bodyPr/>
          <a:lstStyle/>
          <a:p>
            <a:pPr algn="ctr"/>
            <a:r>
              <a:rPr lang="en-US" sz="1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8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elCintomésVerd</a:t>
            </a:r>
            <a:endParaRPr lang="en-US" sz="1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127" y="3246642"/>
            <a:ext cx="3061541" cy="274694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748" y="1978174"/>
            <a:ext cx="3470645" cy="261850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517700" y="1075097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A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641087" y="4212279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B</a:t>
            </a:r>
            <a:endParaRPr lang="es-ES" sz="36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5356215" y="2873829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C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7442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/>
              <a:t>3</a:t>
            </a:r>
            <a:r>
              <a:rPr lang="es-ES" sz="5400" dirty="0" smtClean="0"/>
              <a:t>r</a:t>
            </a:r>
            <a:endParaRPr lang="es-ES" sz="54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740" y="237507"/>
            <a:ext cx="5241568" cy="2396300"/>
          </a:xfrm>
        </p:spPr>
      </p:pic>
      <p:sp>
        <p:nvSpPr>
          <p:cNvPr id="5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8596668" cy="365125"/>
          </a:xfrm>
        </p:spPr>
        <p:txBody>
          <a:bodyPr/>
          <a:lstStyle/>
          <a:p>
            <a:pPr algn="ctr"/>
            <a:r>
              <a:rPr lang="en-US" sz="1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8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elCintomésVerd</a:t>
            </a:r>
            <a:endParaRPr lang="en-US" sz="1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646" y="3170712"/>
            <a:ext cx="5132661" cy="259146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928" y="1690669"/>
            <a:ext cx="5363822" cy="2401711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324120" y="1269479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A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324120" y="4582789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B</a:t>
            </a:r>
            <a:endParaRPr lang="es-ES" sz="36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6691634" y="2676030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C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56867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/>
              <a:t>4t</a:t>
            </a:r>
            <a:endParaRPr lang="es-ES" sz="54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347" y="262760"/>
            <a:ext cx="5477846" cy="2622943"/>
          </a:xfrm>
        </p:spPr>
      </p:pic>
      <p:sp>
        <p:nvSpPr>
          <p:cNvPr id="6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8596668" cy="365125"/>
          </a:xfrm>
        </p:spPr>
        <p:txBody>
          <a:bodyPr/>
          <a:lstStyle/>
          <a:p>
            <a:pPr algn="ctr"/>
            <a:r>
              <a:rPr lang="en-US" sz="1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8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elCintomésVerd</a:t>
            </a:r>
            <a:endParaRPr lang="en-US" sz="1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346" y="3317895"/>
            <a:ext cx="5581577" cy="272346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513" y="2163279"/>
            <a:ext cx="4851444" cy="230025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324120" y="1269479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A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395214" y="4701283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B</a:t>
            </a:r>
            <a:endParaRPr lang="es-ES" sz="36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7133923" y="3185064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C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80497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/>
              <a:t>5è</a:t>
            </a:r>
            <a:endParaRPr lang="es-ES" sz="54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022" y="367414"/>
            <a:ext cx="5139015" cy="2470789"/>
          </a:xfrm>
        </p:spPr>
      </p:pic>
      <p:sp>
        <p:nvSpPr>
          <p:cNvPr id="5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291288" y="6041362"/>
            <a:ext cx="8596668" cy="365125"/>
          </a:xfrm>
        </p:spPr>
        <p:txBody>
          <a:bodyPr/>
          <a:lstStyle/>
          <a:p>
            <a:pPr algn="ctr"/>
            <a:r>
              <a:rPr lang="en-US" sz="1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8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elCintomésVerd</a:t>
            </a:r>
            <a:endParaRPr lang="en-US" sz="1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749" y="3392207"/>
            <a:ext cx="5145288" cy="253358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414180" y="1467462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414180" y="4566578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B</a:t>
            </a:r>
            <a:endParaRPr lang="es-ES" sz="36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606" y="1863273"/>
            <a:ext cx="5169394" cy="2576509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6920874" y="2838203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C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31807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/>
              <a:t>6è</a:t>
            </a:r>
            <a:endParaRPr lang="es-ES" sz="54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341" y="224910"/>
            <a:ext cx="5201967" cy="2458913"/>
          </a:xfrm>
        </p:spPr>
      </p:pic>
      <p:sp>
        <p:nvSpPr>
          <p:cNvPr id="6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121471" y="6041362"/>
            <a:ext cx="8596668" cy="365125"/>
          </a:xfrm>
        </p:spPr>
        <p:txBody>
          <a:bodyPr/>
          <a:lstStyle/>
          <a:p>
            <a:pPr algn="ctr"/>
            <a:r>
              <a:rPr lang="en-US" sz="1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8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elCintomésVerd</a:t>
            </a:r>
            <a:endParaRPr lang="en-US" sz="1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493" y="3222888"/>
            <a:ext cx="5170501" cy="253249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994" y="1838884"/>
            <a:ext cx="5240911" cy="257059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454746" y="1269479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A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454746" y="4489133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B</a:t>
            </a:r>
            <a:endParaRPr lang="es-ES" sz="36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6807172" y="2909171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C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78742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32426" cy="1320800"/>
          </a:xfrm>
        </p:spPr>
        <p:txBody>
          <a:bodyPr>
            <a:noAutofit/>
          </a:bodyPr>
          <a:lstStyle/>
          <a:p>
            <a:r>
              <a:rPr lang="es-E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generals</a:t>
            </a: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Escola</a:t>
            </a: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Mossèn</a:t>
            </a: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Cinto </a:t>
            </a:r>
            <a:r>
              <a:rPr lang="es-E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Verdaguer</a:t>
            </a:r>
            <a:endParaRPr lang="es-E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5213" y="2408784"/>
            <a:ext cx="8596668" cy="3880773"/>
          </a:xfrm>
        </p:spPr>
        <p:txBody>
          <a:bodyPr>
            <a:normAutofit/>
          </a:bodyPr>
          <a:lstStyle/>
          <a:p>
            <a:r>
              <a:rPr lang="ca-ES" dirty="0" smtClean="0"/>
              <a:t>L’aliment més consumit és l’entrepà</a:t>
            </a:r>
          </a:p>
          <a:p>
            <a:r>
              <a:rPr lang="ca-ES" dirty="0" smtClean="0"/>
              <a:t>L’alumnat ha conegut i reflexionat sobre l’esmorzar del dia a dia</a:t>
            </a:r>
          </a:p>
          <a:p>
            <a:r>
              <a:rPr lang="ca-ES" dirty="0" smtClean="0"/>
              <a:t>Han pres consciencia sobre la importància de portar més fruita i menys pastisseria industrial.</a:t>
            </a:r>
          </a:p>
          <a:p>
            <a:r>
              <a:rPr lang="ca-ES" dirty="0" smtClean="0"/>
              <a:t>A la majoria de les aules hi ha hagut una millora portant més fruita i menys pastisseria industrial</a:t>
            </a:r>
          </a:p>
          <a:p>
            <a:r>
              <a:rPr lang="ca-ES" dirty="0" smtClean="0"/>
              <a:t>S’han animat a menjar més saludablement fora de l’escola</a:t>
            </a:r>
          </a:p>
          <a:p>
            <a:r>
              <a:rPr lang="ca-ES" dirty="0" smtClean="0"/>
              <a:t>A partir de les gràfiques han pogut comprendre i extreure una visió general sobre els esmorzars a l’aula </a:t>
            </a:r>
          </a:p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173721" y="6289557"/>
            <a:ext cx="8714547" cy="365125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8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elCintomésVerd</a:t>
            </a:r>
            <a:endParaRPr lang="en-US" sz="1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04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863117"/>
            <a:ext cx="7766936" cy="1646302"/>
          </a:xfrm>
        </p:spPr>
        <p:txBody>
          <a:bodyPr/>
          <a:lstStyle/>
          <a:p>
            <a:pPr algn="ctr"/>
            <a:r>
              <a:rPr lang="es-E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Objectius</a:t>
            </a:r>
            <a:r>
              <a:rPr lang="es-E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7683" y="2899955"/>
            <a:ext cx="9705702" cy="2390503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sz="2000" dirty="0" err="1" smtClean="0">
                <a:solidFill>
                  <a:schemeClr val="tx1"/>
                </a:solidFill>
              </a:rPr>
              <a:t>Conèixer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què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esmorzen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els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nostres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alumnes</a:t>
            </a:r>
            <a:endParaRPr lang="es-ES" sz="2000" dirty="0" smtClean="0">
              <a:solidFill>
                <a:schemeClr val="tx1"/>
              </a:solidFill>
            </a:endParaRPr>
          </a:p>
          <a:p>
            <a:pPr algn="ctr"/>
            <a:r>
              <a:rPr lang="es-ES" sz="2000" dirty="0" err="1" smtClean="0">
                <a:solidFill>
                  <a:schemeClr val="tx1"/>
                </a:solidFill>
              </a:rPr>
              <a:t>Conscienciar</a:t>
            </a:r>
            <a:r>
              <a:rPr lang="es-ES" sz="2000" dirty="0" smtClean="0">
                <a:solidFill>
                  <a:schemeClr val="tx1"/>
                </a:solidFill>
              </a:rPr>
              <a:t>-los sobre </a:t>
            </a:r>
            <a:r>
              <a:rPr lang="es-ES" sz="2000" dirty="0" err="1" smtClean="0">
                <a:solidFill>
                  <a:schemeClr val="tx1"/>
                </a:solidFill>
              </a:rPr>
              <a:t>els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esmorzars</a:t>
            </a:r>
            <a:r>
              <a:rPr lang="es-ES" sz="2000" dirty="0" smtClean="0">
                <a:solidFill>
                  <a:schemeClr val="tx1"/>
                </a:solidFill>
              </a:rPr>
              <a:t> saludables</a:t>
            </a:r>
          </a:p>
          <a:p>
            <a:pPr algn="ctr"/>
            <a:r>
              <a:rPr lang="es-ES" sz="2000" dirty="0" err="1" smtClean="0">
                <a:solidFill>
                  <a:schemeClr val="tx1"/>
                </a:solidFill>
              </a:rPr>
              <a:t>Aconseguir</a:t>
            </a:r>
            <a:r>
              <a:rPr lang="es-ES" sz="2000" dirty="0" smtClean="0">
                <a:solidFill>
                  <a:schemeClr val="tx1"/>
                </a:solidFill>
              </a:rPr>
              <a:t> una </a:t>
            </a:r>
            <a:r>
              <a:rPr lang="es-ES" sz="2000" dirty="0" err="1" smtClean="0">
                <a:solidFill>
                  <a:schemeClr val="tx1"/>
                </a:solidFill>
              </a:rPr>
              <a:t>millora</a:t>
            </a:r>
            <a:r>
              <a:rPr lang="es-ES" sz="2000" dirty="0" smtClean="0">
                <a:solidFill>
                  <a:schemeClr val="tx1"/>
                </a:solidFill>
              </a:rPr>
              <a:t> real en </a:t>
            </a:r>
            <a:r>
              <a:rPr lang="es-ES" sz="2000" dirty="0" err="1" smtClean="0">
                <a:solidFill>
                  <a:schemeClr val="tx1"/>
                </a:solidFill>
              </a:rPr>
              <a:t>els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esmorzars</a:t>
            </a:r>
            <a:r>
              <a:rPr lang="es-ES" sz="2000" dirty="0" smtClean="0">
                <a:solidFill>
                  <a:schemeClr val="tx1"/>
                </a:solidFill>
              </a:rPr>
              <a:t> a </a:t>
            </a:r>
            <a:r>
              <a:rPr lang="es-ES" sz="2000" dirty="0" err="1" smtClean="0">
                <a:solidFill>
                  <a:schemeClr val="tx1"/>
                </a:solidFill>
              </a:rPr>
              <a:t>l’escola</a:t>
            </a:r>
            <a:endParaRPr lang="es-ES" sz="2000" dirty="0" smtClean="0">
              <a:solidFill>
                <a:schemeClr val="tx1"/>
              </a:solidFill>
            </a:endParaRPr>
          </a:p>
          <a:p>
            <a:pPr algn="ctr"/>
            <a:r>
              <a:rPr lang="es-ES" sz="2000" dirty="0" err="1" smtClean="0">
                <a:solidFill>
                  <a:schemeClr val="tx1"/>
                </a:solidFill>
              </a:rPr>
              <a:t>Conscienciar</a:t>
            </a:r>
            <a:r>
              <a:rPr lang="es-ES" sz="2000" dirty="0" smtClean="0">
                <a:solidFill>
                  <a:schemeClr val="tx1"/>
                </a:solidFill>
              </a:rPr>
              <a:t> i animar </a:t>
            </a:r>
            <a:r>
              <a:rPr lang="es-ES" sz="2000" dirty="0" err="1" smtClean="0">
                <a:solidFill>
                  <a:schemeClr val="tx1"/>
                </a:solidFill>
              </a:rPr>
              <a:t>els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alumnes</a:t>
            </a:r>
            <a:r>
              <a:rPr lang="es-ES" sz="2000" dirty="0" smtClean="0">
                <a:solidFill>
                  <a:schemeClr val="tx1"/>
                </a:solidFill>
              </a:rPr>
              <a:t> sobre </a:t>
            </a:r>
            <a:r>
              <a:rPr lang="es-ES" sz="2000" dirty="0" err="1" smtClean="0">
                <a:solidFill>
                  <a:schemeClr val="tx1"/>
                </a:solidFill>
              </a:rPr>
              <a:t>l’alimentació</a:t>
            </a:r>
            <a:r>
              <a:rPr lang="es-ES" sz="2000" dirty="0" smtClean="0">
                <a:solidFill>
                  <a:schemeClr val="tx1"/>
                </a:solidFill>
              </a:rPr>
              <a:t> saludable </a:t>
            </a:r>
            <a:r>
              <a:rPr lang="es-ES" sz="2000" dirty="0" err="1" smtClean="0">
                <a:solidFill>
                  <a:schemeClr val="tx1"/>
                </a:solidFill>
              </a:rPr>
              <a:t>fora</a:t>
            </a:r>
            <a:r>
              <a:rPr lang="es-ES" sz="2000" dirty="0" smtClean="0">
                <a:solidFill>
                  <a:schemeClr val="tx1"/>
                </a:solidFill>
              </a:rPr>
              <a:t> de </a:t>
            </a:r>
            <a:r>
              <a:rPr lang="es-ES" sz="2000" dirty="0" err="1" smtClean="0">
                <a:solidFill>
                  <a:schemeClr val="tx1"/>
                </a:solidFill>
              </a:rPr>
              <a:t>l’escola</a:t>
            </a:r>
            <a:endParaRPr lang="es-ES" sz="2000" dirty="0" smtClean="0">
              <a:solidFill>
                <a:schemeClr val="tx1"/>
              </a:solidFill>
            </a:endParaRPr>
          </a:p>
          <a:p>
            <a:pPr algn="ctr"/>
            <a:r>
              <a:rPr lang="es-ES" sz="2000" dirty="0" smtClean="0">
                <a:solidFill>
                  <a:schemeClr val="tx1"/>
                </a:solidFill>
              </a:rPr>
              <a:t>Relacionar la </a:t>
            </a:r>
            <a:r>
              <a:rPr lang="es-ES" sz="2000" dirty="0" err="1" smtClean="0">
                <a:solidFill>
                  <a:schemeClr val="tx1"/>
                </a:solidFill>
              </a:rPr>
              <a:t>recollida</a:t>
            </a:r>
            <a:r>
              <a:rPr lang="es-ES" sz="2000" dirty="0" smtClean="0">
                <a:solidFill>
                  <a:schemeClr val="tx1"/>
                </a:solidFill>
              </a:rPr>
              <a:t> de </a:t>
            </a:r>
            <a:r>
              <a:rPr lang="es-ES" sz="2000" dirty="0" err="1" smtClean="0">
                <a:solidFill>
                  <a:schemeClr val="tx1"/>
                </a:solidFill>
              </a:rPr>
              <a:t>dades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amb</a:t>
            </a:r>
            <a:r>
              <a:rPr lang="es-ES" sz="2000" dirty="0" smtClean="0">
                <a:solidFill>
                  <a:schemeClr val="tx1"/>
                </a:solidFill>
              </a:rPr>
              <a:t> la </a:t>
            </a:r>
            <a:r>
              <a:rPr lang="es-ES" sz="2000" dirty="0" err="1" smtClean="0">
                <a:solidFill>
                  <a:schemeClr val="tx1"/>
                </a:solidFill>
              </a:rPr>
              <a:t>interpretació</a:t>
            </a:r>
            <a:r>
              <a:rPr lang="es-ES" sz="2000" dirty="0" smtClean="0">
                <a:solidFill>
                  <a:schemeClr val="tx1"/>
                </a:solidFill>
              </a:rPr>
              <a:t> de </a:t>
            </a:r>
            <a:r>
              <a:rPr lang="es-ES" sz="2000" dirty="0" err="1" smtClean="0">
                <a:solidFill>
                  <a:schemeClr val="tx1"/>
                </a:solidFill>
              </a:rPr>
              <a:t>gràfiques</a:t>
            </a:r>
            <a:endParaRPr lang="es-ES" sz="2000" dirty="0" smtClean="0">
              <a:solidFill>
                <a:schemeClr val="tx1"/>
              </a:solidFill>
            </a:endParaRPr>
          </a:p>
          <a:p>
            <a:pPr algn="ctr"/>
            <a:r>
              <a:rPr lang="es-ES" sz="2000" dirty="0" err="1" smtClean="0">
                <a:solidFill>
                  <a:schemeClr val="tx1"/>
                </a:solidFill>
              </a:rPr>
              <a:t>Extreure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conclusions</a:t>
            </a:r>
            <a:r>
              <a:rPr lang="es-ES" sz="2000" dirty="0" smtClean="0">
                <a:solidFill>
                  <a:schemeClr val="tx1"/>
                </a:solidFill>
              </a:rPr>
              <a:t> a partir de les </a:t>
            </a:r>
            <a:r>
              <a:rPr lang="es-ES" sz="2000" dirty="0" err="1" smtClean="0">
                <a:solidFill>
                  <a:schemeClr val="tx1"/>
                </a:solidFill>
              </a:rPr>
              <a:t>taules</a:t>
            </a:r>
            <a:r>
              <a:rPr lang="es-ES" sz="2000" dirty="0" smtClean="0">
                <a:solidFill>
                  <a:schemeClr val="tx1"/>
                </a:solidFill>
              </a:rPr>
              <a:t> i les </a:t>
            </a:r>
            <a:r>
              <a:rPr lang="es-ES" sz="2000" dirty="0" err="1" smtClean="0">
                <a:solidFill>
                  <a:schemeClr val="tx1"/>
                </a:solidFill>
              </a:rPr>
              <a:t>gràfiques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5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507067" y="6080552"/>
            <a:ext cx="8596669" cy="359438"/>
          </a:xfrm>
        </p:spPr>
        <p:txBody>
          <a:bodyPr/>
          <a:lstStyle/>
          <a:p>
            <a:pPr algn="ctr"/>
            <a:r>
              <a:rPr lang="en-US" sz="1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8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elCintomésVerd</a:t>
            </a:r>
            <a:endParaRPr lang="en-US" sz="1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660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</a:t>
            </a:r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Infantil</a:t>
            </a:r>
            <a:endParaRPr lang="es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s-ES" dirty="0" err="1" smtClean="0">
                <a:solidFill>
                  <a:schemeClr val="tx1"/>
                </a:solidFill>
              </a:rPr>
              <a:t>Amb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els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més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petits</a:t>
            </a:r>
            <a:r>
              <a:rPr lang="es-ES" dirty="0" smtClean="0">
                <a:solidFill>
                  <a:schemeClr val="tx1"/>
                </a:solidFill>
              </a:rPr>
              <a:t> de </a:t>
            </a:r>
            <a:r>
              <a:rPr lang="es-ES" dirty="0" err="1" smtClean="0">
                <a:solidFill>
                  <a:schemeClr val="tx1"/>
                </a:solidFill>
              </a:rPr>
              <a:t>l’escola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apuntem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l’esmorzar</a:t>
            </a:r>
            <a:r>
              <a:rPr lang="es-ES" dirty="0" smtClean="0">
                <a:solidFill>
                  <a:schemeClr val="tx1"/>
                </a:solidFill>
              </a:rPr>
              <a:t> de </a:t>
            </a:r>
            <a:r>
              <a:rPr lang="es-ES" dirty="0" err="1" smtClean="0">
                <a:solidFill>
                  <a:schemeClr val="tx1"/>
                </a:solidFill>
              </a:rPr>
              <a:t>tots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els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dimarts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s-ES" dirty="0" err="1" smtClean="0">
                <a:solidFill>
                  <a:schemeClr val="tx1"/>
                </a:solidFill>
              </a:rPr>
              <a:t>Valorem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els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mesos</a:t>
            </a:r>
            <a:r>
              <a:rPr lang="es-ES" dirty="0" smtClean="0">
                <a:solidFill>
                  <a:schemeClr val="tx1"/>
                </a:solidFill>
              </a:rPr>
              <a:t> de </a:t>
            </a:r>
            <a:r>
              <a:rPr lang="es-ES" dirty="0" err="1" smtClean="0">
                <a:solidFill>
                  <a:schemeClr val="tx1"/>
                </a:solidFill>
              </a:rPr>
              <a:t>gener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err="1" smtClean="0">
                <a:solidFill>
                  <a:schemeClr val="tx1"/>
                </a:solidFill>
              </a:rPr>
              <a:t>febrer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err="1" smtClean="0">
                <a:solidFill>
                  <a:schemeClr val="tx1"/>
                </a:solidFill>
              </a:rPr>
              <a:t>març</a:t>
            </a:r>
            <a:r>
              <a:rPr lang="es-ES" dirty="0" smtClean="0">
                <a:solidFill>
                  <a:schemeClr val="tx1"/>
                </a:solidFill>
              </a:rPr>
              <a:t> i abril de 2021.</a:t>
            </a:r>
          </a:p>
          <a:p>
            <a:pPr>
              <a:lnSpc>
                <a:spcPct val="200000"/>
              </a:lnSpc>
            </a:pPr>
            <a:r>
              <a:rPr lang="es-ES" dirty="0" err="1" smtClean="0">
                <a:solidFill>
                  <a:schemeClr val="tx1"/>
                </a:solidFill>
              </a:rPr>
              <a:t>Exportem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els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valors</a:t>
            </a:r>
            <a:r>
              <a:rPr lang="es-ES" dirty="0" smtClean="0">
                <a:solidFill>
                  <a:schemeClr val="tx1"/>
                </a:solidFill>
              </a:rPr>
              <a:t> de les </a:t>
            </a:r>
            <a:r>
              <a:rPr lang="es-ES" dirty="0" err="1" smtClean="0">
                <a:solidFill>
                  <a:schemeClr val="tx1"/>
                </a:solidFill>
              </a:rPr>
              <a:t>taules</a:t>
            </a:r>
            <a:r>
              <a:rPr lang="es-ES" dirty="0" smtClean="0">
                <a:solidFill>
                  <a:schemeClr val="tx1"/>
                </a:solidFill>
              </a:rPr>
              <a:t> de </a:t>
            </a:r>
            <a:r>
              <a:rPr lang="es-ES" dirty="0" err="1" smtClean="0">
                <a:solidFill>
                  <a:schemeClr val="tx1"/>
                </a:solidFill>
              </a:rPr>
              <a:t>recollida</a:t>
            </a:r>
            <a:r>
              <a:rPr lang="es-ES" dirty="0" smtClean="0">
                <a:solidFill>
                  <a:schemeClr val="tx1"/>
                </a:solidFill>
              </a:rPr>
              <a:t> a unes </a:t>
            </a:r>
            <a:r>
              <a:rPr lang="es-ES" dirty="0" err="1" smtClean="0">
                <a:solidFill>
                  <a:schemeClr val="tx1"/>
                </a:solidFill>
              </a:rPr>
              <a:t>gràfiques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s-ES" dirty="0" err="1" smtClean="0">
                <a:solidFill>
                  <a:schemeClr val="tx1"/>
                </a:solidFill>
              </a:rPr>
              <a:t>Analitzem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els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resultats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d’aquests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gràfiques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239037" y="6088988"/>
            <a:ext cx="8596668" cy="365125"/>
          </a:xfrm>
        </p:spPr>
        <p:txBody>
          <a:bodyPr/>
          <a:lstStyle/>
          <a:p>
            <a:pPr algn="ctr"/>
            <a:r>
              <a:rPr lang="en-US" sz="1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8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elCintomésVerd</a:t>
            </a:r>
            <a:endParaRPr lang="en-US" sz="1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34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/>
              <a:t>EI 3</a:t>
            </a:r>
            <a:endParaRPr lang="es-ES" sz="54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921" y="609600"/>
            <a:ext cx="5369767" cy="2488736"/>
          </a:xfrm>
        </p:spPr>
      </p:pic>
      <p:sp>
        <p:nvSpPr>
          <p:cNvPr id="5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121471" y="6041362"/>
            <a:ext cx="8596668" cy="365125"/>
          </a:xfrm>
        </p:spPr>
        <p:txBody>
          <a:bodyPr/>
          <a:lstStyle/>
          <a:p>
            <a:pPr algn="ctr"/>
            <a:r>
              <a:rPr lang="en-US" sz="1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8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elCintomésVerd</a:t>
            </a:r>
            <a:endParaRPr lang="en-US" sz="1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921" y="3316792"/>
            <a:ext cx="5369767" cy="257330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503352" y="1977264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530880" y="4735122"/>
            <a:ext cx="408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B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78441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/>
              <a:t>EI 4</a:t>
            </a:r>
            <a:endParaRPr lang="es-ES" sz="54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192" y="247368"/>
            <a:ext cx="5861484" cy="2707051"/>
          </a:xfrm>
        </p:spPr>
      </p:pic>
      <p:sp>
        <p:nvSpPr>
          <p:cNvPr id="5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291289" y="6041362"/>
            <a:ext cx="8596668" cy="365125"/>
          </a:xfrm>
        </p:spPr>
        <p:txBody>
          <a:bodyPr/>
          <a:lstStyle/>
          <a:p>
            <a:pPr algn="ctr"/>
            <a:r>
              <a:rPr lang="en-US" sz="1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8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elCintomésVerd</a:t>
            </a:r>
            <a:endParaRPr lang="en-US" sz="1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192" y="3223922"/>
            <a:ext cx="5861484" cy="281744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226623" y="1677331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226623" y="4817936"/>
            <a:ext cx="408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B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99951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/>
              <a:t>EI 5</a:t>
            </a:r>
            <a:endParaRPr lang="es-ES" sz="54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940" y="376886"/>
            <a:ext cx="5812565" cy="2781566"/>
          </a:xfrm>
        </p:spPr>
      </p:pic>
      <p:sp>
        <p:nvSpPr>
          <p:cNvPr id="5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108408" y="6041362"/>
            <a:ext cx="8596668" cy="365125"/>
          </a:xfrm>
        </p:spPr>
        <p:txBody>
          <a:bodyPr/>
          <a:lstStyle/>
          <a:p>
            <a:pPr algn="ctr"/>
            <a:r>
              <a:rPr lang="en-US" sz="1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8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elCintomésVerd</a:t>
            </a:r>
            <a:endParaRPr lang="en-US" sz="1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940" y="3218241"/>
            <a:ext cx="5812565" cy="276333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226623" y="1677331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226623" y="4817936"/>
            <a:ext cx="408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B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99982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727923" cy="1320800"/>
          </a:xfrm>
        </p:spPr>
        <p:txBody>
          <a:bodyPr>
            <a:normAutofit fontScale="90000"/>
          </a:bodyPr>
          <a:lstStyle/>
          <a:p>
            <a:r>
              <a:rPr lang="es-E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</a:t>
            </a:r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Infantil</a:t>
            </a:r>
            <a:endParaRPr lang="es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El fet de prendre les dades el dia de la fruita ha permès que l’aliment més portat sigui la fruita.</a:t>
            </a:r>
          </a:p>
          <a:p>
            <a:endParaRPr lang="ca-ES" dirty="0" smtClean="0"/>
          </a:p>
          <a:p>
            <a:r>
              <a:rPr lang="ca-ES" dirty="0" smtClean="0"/>
              <a:t>La col·laboració de les famílies ha estat positiva i ha anat millorant al llarg del curs perquè s’han implicat en l’alimentació saludable.</a:t>
            </a:r>
          </a:p>
          <a:p>
            <a:endParaRPr lang="ca-ES" dirty="0" smtClean="0"/>
          </a:p>
          <a:p>
            <a:r>
              <a:rPr lang="ca-ES" dirty="0"/>
              <a:t>S</a:t>
            </a:r>
            <a:r>
              <a:rPr lang="ca-ES" dirty="0" smtClean="0"/>
              <a:t>’ha assolit l’objectiu que preteníem.</a:t>
            </a:r>
          </a:p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endParaRPr lang="ca-ES" dirty="0" smtClean="0"/>
          </a:p>
          <a:p>
            <a:endParaRPr lang="ca-ES" dirty="0"/>
          </a:p>
          <a:p>
            <a:endParaRPr lang="ca-ES" dirty="0"/>
          </a:p>
        </p:txBody>
      </p:sp>
      <p:sp>
        <p:nvSpPr>
          <p:cNvPr id="5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500294" y="6041362"/>
            <a:ext cx="8596668" cy="365125"/>
          </a:xfrm>
        </p:spPr>
        <p:txBody>
          <a:bodyPr/>
          <a:lstStyle/>
          <a:p>
            <a:pPr algn="ctr"/>
            <a:r>
              <a:rPr lang="en-US" sz="1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8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elCintomésVerd</a:t>
            </a:r>
            <a:endParaRPr lang="en-US" sz="1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017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</a:t>
            </a:r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Primària</a:t>
            </a:r>
            <a:endParaRPr lang="es-E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s-ES" dirty="0" err="1" smtClean="0">
                <a:solidFill>
                  <a:schemeClr val="tx1"/>
                </a:solidFill>
              </a:rPr>
              <a:t>Amb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els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alumnes</a:t>
            </a:r>
            <a:r>
              <a:rPr lang="es-ES" dirty="0" smtClean="0">
                <a:solidFill>
                  <a:schemeClr val="tx1"/>
                </a:solidFill>
              </a:rPr>
              <a:t> de </a:t>
            </a:r>
            <a:r>
              <a:rPr lang="es-ES" dirty="0" err="1" smtClean="0">
                <a:solidFill>
                  <a:schemeClr val="tx1"/>
                </a:solidFill>
              </a:rPr>
              <a:t>Primària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apuntem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l’esmorzar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diari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s-ES" dirty="0" err="1" smtClean="0">
                <a:solidFill>
                  <a:schemeClr val="tx1"/>
                </a:solidFill>
              </a:rPr>
              <a:t>Valorem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els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mesos</a:t>
            </a:r>
            <a:r>
              <a:rPr lang="es-ES" dirty="0" smtClean="0">
                <a:solidFill>
                  <a:schemeClr val="tx1"/>
                </a:solidFill>
              </a:rPr>
              <a:t> de </a:t>
            </a:r>
            <a:r>
              <a:rPr lang="es-ES" dirty="0" err="1" smtClean="0">
                <a:solidFill>
                  <a:schemeClr val="tx1"/>
                </a:solidFill>
              </a:rPr>
              <a:t>gener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err="1" smtClean="0">
                <a:solidFill>
                  <a:schemeClr val="tx1"/>
                </a:solidFill>
              </a:rPr>
              <a:t>febrer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err="1" smtClean="0">
                <a:solidFill>
                  <a:schemeClr val="tx1"/>
                </a:solidFill>
              </a:rPr>
              <a:t>març</a:t>
            </a:r>
            <a:r>
              <a:rPr lang="es-ES" dirty="0" smtClean="0">
                <a:solidFill>
                  <a:schemeClr val="tx1"/>
                </a:solidFill>
              </a:rPr>
              <a:t> i abril de 2021.</a:t>
            </a:r>
          </a:p>
          <a:p>
            <a:pPr>
              <a:lnSpc>
                <a:spcPct val="200000"/>
              </a:lnSpc>
            </a:pPr>
            <a:r>
              <a:rPr lang="es-ES" dirty="0" err="1" smtClean="0">
                <a:solidFill>
                  <a:schemeClr val="tx1"/>
                </a:solidFill>
              </a:rPr>
              <a:t>Exportem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els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valors</a:t>
            </a:r>
            <a:r>
              <a:rPr lang="es-ES" dirty="0" smtClean="0">
                <a:solidFill>
                  <a:schemeClr val="tx1"/>
                </a:solidFill>
              </a:rPr>
              <a:t> de les </a:t>
            </a:r>
            <a:r>
              <a:rPr lang="es-ES" dirty="0" err="1" smtClean="0">
                <a:solidFill>
                  <a:schemeClr val="tx1"/>
                </a:solidFill>
              </a:rPr>
              <a:t>taules</a:t>
            </a:r>
            <a:r>
              <a:rPr lang="es-ES" dirty="0" smtClean="0">
                <a:solidFill>
                  <a:schemeClr val="tx1"/>
                </a:solidFill>
              </a:rPr>
              <a:t> de </a:t>
            </a:r>
            <a:r>
              <a:rPr lang="es-ES" dirty="0" err="1" smtClean="0">
                <a:solidFill>
                  <a:schemeClr val="tx1"/>
                </a:solidFill>
              </a:rPr>
              <a:t>recollida</a:t>
            </a:r>
            <a:r>
              <a:rPr lang="es-ES" dirty="0" smtClean="0">
                <a:solidFill>
                  <a:schemeClr val="tx1"/>
                </a:solidFill>
              </a:rPr>
              <a:t> a unes </a:t>
            </a:r>
            <a:r>
              <a:rPr lang="es-ES" dirty="0" err="1" smtClean="0">
                <a:solidFill>
                  <a:schemeClr val="tx1"/>
                </a:solidFill>
              </a:rPr>
              <a:t>gràfiques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s-ES" dirty="0" err="1" smtClean="0">
                <a:solidFill>
                  <a:schemeClr val="tx1"/>
                </a:solidFill>
              </a:rPr>
              <a:t>Analitzem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els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resultats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d’aquests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gràfiques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252100" y="6041362"/>
            <a:ext cx="8596668" cy="365125"/>
          </a:xfrm>
        </p:spPr>
        <p:txBody>
          <a:bodyPr/>
          <a:lstStyle/>
          <a:p>
            <a:pPr algn="ctr"/>
            <a:r>
              <a:rPr lang="en-US" sz="1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8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elCintomésVerd</a:t>
            </a:r>
            <a:endParaRPr lang="en-US" sz="1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35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/>
              <a:t>1r</a:t>
            </a:r>
            <a:endParaRPr lang="es-ES" sz="54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256" y="153661"/>
            <a:ext cx="4033274" cy="2820960"/>
          </a:xfrm>
        </p:spPr>
      </p:pic>
      <p:sp>
        <p:nvSpPr>
          <p:cNvPr id="5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421917" y="6041362"/>
            <a:ext cx="8596668" cy="365125"/>
          </a:xfrm>
        </p:spPr>
        <p:txBody>
          <a:bodyPr/>
          <a:lstStyle/>
          <a:p>
            <a:pPr algn="ctr"/>
            <a:r>
              <a:rPr lang="en-US" sz="1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8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elCintomésVerd</a:t>
            </a:r>
            <a:endParaRPr lang="en-US" sz="1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256" y="3203007"/>
            <a:ext cx="4033273" cy="279995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503" y="2386339"/>
            <a:ext cx="4092552" cy="282096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517700" y="1075097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A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517700" y="4350810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B</a:t>
            </a:r>
            <a:endParaRPr lang="es-ES" sz="36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5875945" y="3473653"/>
            <a:ext cx="46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C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26016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358</Words>
  <Application>Microsoft Office PowerPoint</Application>
  <PresentationFormat>Panorámica</PresentationFormat>
  <Paragraphs>83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Faceta</vt:lpstr>
      <vt:lpstr>Com esmorzem?</vt:lpstr>
      <vt:lpstr>Objectius </vt:lpstr>
      <vt:lpstr>Educació Infantil</vt:lpstr>
      <vt:lpstr>EI 3</vt:lpstr>
      <vt:lpstr>EI 4</vt:lpstr>
      <vt:lpstr>EI 5</vt:lpstr>
      <vt:lpstr>Conclusions Educació Infantil</vt:lpstr>
      <vt:lpstr>Educació Primària</vt:lpstr>
      <vt:lpstr>1r</vt:lpstr>
      <vt:lpstr>2n</vt:lpstr>
      <vt:lpstr>3r</vt:lpstr>
      <vt:lpstr>4t</vt:lpstr>
      <vt:lpstr>5è</vt:lpstr>
      <vt:lpstr>6è</vt:lpstr>
      <vt:lpstr>Conclusions generals Escola Mossèn Cinto Verdaguer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12</cp:revision>
  <dcterms:created xsi:type="dcterms:W3CDTF">2021-05-13T11:04:29Z</dcterms:created>
  <dcterms:modified xsi:type="dcterms:W3CDTF">2021-05-27T10:51:26Z</dcterms:modified>
</cp:coreProperties>
</file>