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sldIdLst>
    <p:sldId id="256" r:id="rId2"/>
    <p:sldId id="259" r:id="rId3"/>
    <p:sldId id="258" r:id="rId4"/>
    <p:sldId id="260" r:id="rId5"/>
    <p:sldId id="277" r:id="rId6"/>
    <p:sldId id="279" r:id="rId7"/>
    <p:sldId id="278" r:id="rId8"/>
    <p:sldId id="280" r:id="rId9"/>
    <p:sldId id="268" r:id="rId10"/>
    <p:sldId id="276" r:id="rId11"/>
    <p:sldId id="275" r:id="rId12"/>
    <p:sldId id="274" r:id="rId13"/>
    <p:sldId id="281" r:id="rId14"/>
    <p:sldId id="272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165" autoAdjust="0"/>
  </p:normalViewPr>
  <p:slideViewPr>
    <p:cSldViewPr>
      <p:cViewPr>
        <p:scale>
          <a:sx n="75" d="100"/>
          <a:sy n="75" d="100"/>
        </p:scale>
        <p:origin x="-262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8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3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3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835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0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1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95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72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540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9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16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6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647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E437DD-91E3-4A52-88A8-89726957001F}" type="datetimeFigureOut">
              <a:rPr lang="ca-ES" smtClean="0"/>
              <a:pPr/>
              <a:t>08/10/2020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6E04AC-8CEC-4A5A-9CBC-8DFA34B6395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17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gonz@emediterrania.cat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Mgarcia@emediterrania.ca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mailto:lcosta@emediterrania.cat" TargetMode="External"/><Relationship Id="rId4" Type="http://schemas.openxmlformats.org/officeDocument/2006/relationships/hyperlink" Target="mailto:rgonzalez@emediterrania.ca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001062"/>
          </a:xfrm>
        </p:spPr>
        <p:txBody>
          <a:bodyPr>
            <a:normAutofit/>
          </a:bodyPr>
          <a:lstStyle/>
          <a:p>
            <a:r>
              <a:rPr lang="ca-ES" b="1" dirty="0" smtClean="0">
                <a:latin typeface="Juice ITC" panose="04040403040A02020202" pitchFamily="82" charset="0"/>
              </a:rPr>
              <a:t>BENVINGUTS A LA REUNIÓ D’INICI DE CURS</a:t>
            </a:r>
            <a:endParaRPr lang="ca-ES" b="1" dirty="0">
              <a:latin typeface="Juice ITC" panose="04040403040A02020202" pitchFamily="82" charset="0"/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6804248" y="5013176"/>
            <a:ext cx="2160240" cy="1728192"/>
          </a:xfrm>
          <a:prstGeom prst="wedgeEllipseCallout">
            <a:avLst>
              <a:gd name="adj1" fmla="val -50361"/>
              <a:gd name="adj2" fmla="val -44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400" b="1" dirty="0" smtClean="0">
                <a:latin typeface="Juice ITC" panose="04040403040A02020202" pitchFamily="82" charset="0"/>
              </a:rPr>
              <a:t>SOM  ELS MITJANS </a:t>
            </a:r>
            <a:endParaRPr lang="ca-ES" sz="2400" b="1" dirty="0">
              <a:latin typeface="Juice ITC" panose="04040403040A02020202" pitchFamily="82" charset="0"/>
            </a:endParaRPr>
          </a:p>
        </p:txBody>
      </p:sp>
      <p:pic>
        <p:nvPicPr>
          <p:cNvPr id="1026" name="Picture 2" descr="D:\Users\Prof\Desktop\1602161075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" r="1100" b="9305"/>
          <a:stretch/>
        </p:blipFill>
        <p:spPr bwMode="auto">
          <a:xfrm rot="5400000">
            <a:off x="908324" y="2408078"/>
            <a:ext cx="3246370" cy="21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Prof\Desktop\1602161116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13285"/>
          <a:stretch/>
        </p:blipFill>
        <p:spPr bwMode="auto">
          <a:xfrm rot="5400000">
            <a:off x="2963920" y="2505359"/>
            <a:ext cx="336017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Prof\Desktop\20201007_164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11526"/>
            <a:ext cx="1864680" cy="32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2687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b="1" dirty="0" smtClean="0">
                <a:latin typeface="Century Gothic" panose="020B0502020202020204" pitchFamily="34" charset="0"/>
              </a:rPr>
              <a:t> RESOLUCIÓ DE CONFLICTES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692" t="15376" r="35529" b="10797"/>
          <a:stretch>
            <a:fillRect/>
          </a:stretch>
        </p:blipFill>
        <p:spPr bwMode="auto">
          <a:xfrm>
            <a:off x="2843808" y="1743736"/>
            <a:ext cx="3600400" cy="43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71488"/>
            <a:ext cx="720207" cy="7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a la derecha con bandas 3"/>
          <p:cNvSpPr/>
          <p:nvPr/>
        </p:nvSpPr>
        <p:spPr>
          <a:xfrm rot="5400000">
            <a:off x="2326297" y="1930287"/>
            <a:ext cx="81899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ontenidor de contingut 2"/>
          <p:cNvSpPr txBox="1">
            <a:spLocks/>
          </p:cNvSpPr>
          <p:nvPr/>
        </p:nvSpPr>
        <p:spPr>
          <a:xfrm>
            <a:off x="1115616" y="2780928"/>
            <a:ext cx="3384376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Calendari lector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Tertúlies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Llibreta rutines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Ús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llibreta d’aula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Activitats extres</a:t>
            </a:r>
            <a:r>
              <a:rPr lang="ca-ES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a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</a:t>
            </a:r>
            <a:r>
              <a:rPr lang="ca-ES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a-ES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classroom</a:t>
            </a:r>
            <a:endParaRPr lang="ca-ES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Teatre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Sortides</a:t>
            </a: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lang="ca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Batuescola</a:t>
            </a:r>
            <a:endParaRPr lang="ca-ES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33400" marR="0" lvl="0" indent="-352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2400" b="1" dirty="0" smtClean="0">
                <a:latin typeface="Century Gothic" panose="020B0502020202020204" pitchFamily="34" charset="0"/>
              </a:rPr>
              <a:t> ACTIVITATS D’AULA </a:t>
            </a:r>
          </a:p>
        </p:txBody>
      </p:sp>
      <p:pic>
        <p:nvPicPr>
          <p:cNvPr id="2050" name="Picture 2" descr="C:\Users\prof\Desktop\calendario-octubre-2020-mandala-color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79" y="692697"/>
            <a:ext cx="20141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s beneficios del teatro para niños y niñ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6032197" y="3501008"/>
            <a:ext cx="25528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eta De Dibujos Animados Estilo Cómic Retro Ilustraciones Vectoriales,  Clip Art Vectorizado Libre De Derechos. Image 3624237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6" y="980730"/>
            <a:ext cx="1611084" cy="16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 libro de la selva (2016) - Filmaffin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79" y="3596266"/>
            <a:ext cx="1643408" cy="2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964" y="555310"/>
            <a:ext cx="755724" cy="4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12474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2400" b="1" dirty="0" smtClean="0">
                <a:latin typeface="Century Gothic" panose="020B0502020202020204" pitchFamily="34" charset="0"/>
              </a:rPr>
              <a:t>ALTRES ASPECTES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70360" y="1586409"/>
            <a:ext cx="73620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>
                <a:latin typeface="Century Gothic" panose="020B0502020202020204" pitchFamily="34" charset="0"/>
              </a:rPr>
              <a:t>Els alumnes portaran una  carpeta que anirà a casa quan sigui necessari. (deures, circulars...)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>
                <a:latin typeface="Century Gothic" panose="020B0502020202020204" pitchFamily="34" charset="0"/>
              </a:rPr>
              <a:t>Farem ús del </a:t>
            </a:r>
            <a:r>
              <a:rPr lang="ca-ES" dirty="0" err="1" smtClean="0">
                <a:latin typeface="Century Gothic" panose="020B0502020202020204" pitchFamily="34" charset="0"/>
              </a:rPr>
              <a:t>Classroom</a:t>
            </a:r>
            <a:r>
              <a:rPr lang="ca-ES" dirty="0" smtClean="0">
                <a:latin typeface="Century Gothic" panose="020B0502020202020204" pitchFamily="34" charset="0"/>
              </a:rPr>
              <a:t> per enviar diferents activitats per realitzar a casa i el bloc el dedicarem per penjar diferents fotografies</a:t>
            </a:r>
            <a:r>
              <a:rPr lang="ca-ES" dirty="0">
                <a:latin typeface="Century Gothic" panose="020B0502020202020204" pitchFamily="34" charset="0"/>
              </a:rPr>
              <a:t> </a:t>
            </a:r>
            <a:r>
              <a:rPr lang="ca-ES" dirty="0" smtClean="0">
                <a:latin typeface="Century Gothic" panose="020B0502020202020204" pitchFamily="34" charset="0"/>
              </a:rPr>
              <a:t>i informacions.</a:t>
            </a:r>
          </a:p>
          <a:p>
            <a:pPr marL="533400" indent="-352425">
              <a:lnSpc>
                <a:spcPct val="150000"/>
              </a:lnSpc>
            </a:pPr>
            <a:r>
              <a:rPr lang="ca-ES" dirty="0" smtClean="0">
                <a:latin typeface="Century Gothic" panose="020B0502020202020204" pitchFamily="34" charset="0"/>
              </a:rPr>
              <a:t>Heu de portar: 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>
                <a:latin typeface="Century Gothic" panose="020B0502020202020204" pitchFamily="34" charset="0"/>
              </a:rPr>
              <a:t>Sabates crocs per afavorir un espai net.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>
                <a:latin typeface="Century Gothic" panose="020B0502020202020204" pitchFamily="34" charset="0"/>
              </a:rPr>
              <a:t>Un polar per deixar-lo a la classe(opcional).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err="1" smtClean="0">
                <a:latin typeface="Century Gothic" panose="020B0502020202020204" pitchFamily="34" charset="0"/>
              </a:rPr>
              <a:t>Tovalloletes</a:t>
            </a:r>
            <a:r>
              <a:rPr lang="ca-ES" dirty="0" smtClean="0">
                <a:latin typeface="Century Gothic" panose="020B0502020202020204" pitchFamily="34" charset="0"/>
              </a:rPr>
              <a:t> i una capsa de mocadors.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>
                <a:latin typeface="Century Gothic" panose="020B0502020202020204" pitchFamily="34" charset="0"/>
              </a:rPr>
              <a:t>Una samarreta de recanvi i tovallola per les sessions d’educació física.</a:t>
            </a: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555310"/>
            <a:ext cx="519715" cy="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0360"/>
            <a:ext cx="1728192" cy="10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35" y="4056316"/>
            <a:ext cx="773693" cy="13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85811" y="69331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*COMUNICACIÓ ESCOLA-FAMÍLIA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1135266"/>
            <a:ext cx="80648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smtClean="0">
                <a:latin typeface="Century Gothic" pitchFamily="34" charset="0"/>
              </a:rPr>
              <a:t>Agenda</a:t>
            </a:r>
            <a:endParaRPr lang="ca-ES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err="1" smtClean="0">
                <a:latin typeface="Century Gothic" pitchFamily="34" charset="0"/>
              </a:rPr>
              <a:t>Email</a:t>
            </a:r>
            <a:r>
              <a:rPr lang="ca-ES" dirty="0">
                <a:latin typeface="Century Gothic" pitchFamily="34" charset="0"/>
              </a:rPr>
              <a:t>: </a:t>
            </a:r>
            <a:endParaRPr lang="ca-ES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  <a:buClr>
                <a:srgbClr val="DEAE00"/>
              </a:buClr>
            </a:pPr>
            <a:r>
              <a:rPr lang="ca-ES" dirty="0" smtClean="0">
                <a:latin typeface="Century Gothic" pitchFamily="34" charset="0"/>
              </a:rPr>
              <a:t>m</a:t>
            </a:r>
            <a:r>
              <a:rPr lang="ca-ES" dirty="0" smtClean="0">
                <a:latin typeface="Century Gothic" pitchFamily="34" charset="0"/>
                <a:hlinkClick r:id="rId2"/>
              </a:rPr>
              <a:t>garcia@emediterrania.cat</a:t>
            </a:r>
            <a:endParaRPr lang="ca-ES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  <a:buClr>
                <a:srgbClr val="DEAE00"/>
              </a:buClr>
            </a:pPr>
            <a:r>
              <a:rPr lang="ca-ES" dirty="0" smtClean="0">
                <a:latin typeface="Century Gothic" pitchFamily="34" charset="0"/>
                <a:hlinkClick r:id="rId3"/>
              </a:rPr>
              <a:t>agonz@emediterrania.cat</a:t>
            </a:r>
            <a:endParaRPr lang="ca-ES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  <a:buClr>
                <a:srgbClr val="DEAE00"/>
              </a:buClr>
            </a:pPr>
            <a:r>
              <a:rPr lang="ca-ES" dirty="0" smtClean="0">
                <a:latin typeface="Century Gothic" pitchFamily="34" charset="0"/>
                <a:hlinkClick r:id="rId4"/>
              </a:rPr>
              <a:t>rgonzalez@emediterrania.cat</a:t>
            </a:r>
            <a:endParaRPr lang="ca-ES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  <a:buClr>
                <a:srgbClr val="DEAE00"/>
              </a:buClr>
            </a:pPr>
            <a:r>
              <a:rPr lang="ca-ES" dirty="0" smtClean="0">
                <a:latin typeface="Century Gothic" pitchFamily="34" charset="0"/>
                <a:hlinkClick r:id="rId5"/>
              </a:rPr>
              <a:t>lcosta@emediterrania.cat</a:t>
            </a:r>
            <a:endParaRPr lang="ca-ES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smtClean="0">
                <a:latin typeface="Century Gothic" pitchFamily="34" charset="0"/>
              </a:rPr>
              <a:t>Telèfon </a:t>
            </a:r>
            <a:r>
              <a:rPr lang="ca-ES" dirty="0">
                <a:latin typeface="Century Gothic" pitchFamily="34" charset="0"/>
              </a:rPr>
              <a:t>de l’escola: 93.637.57.37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smtClean="0">
                <a:latin typeface="Century Gothic" pitchFamily="34" charset="0"/>
              </a:rPr>
              <a:t>Bloc </a:t>
            </a:r>
            <a:r>
              <a:rPr lang="ca-ES" dirty="0">
                <a:latin typeface="Century Gothic" pitchFamily="34" charset="0"/>
              </a:rPr>
              <a:t>de l’escola</a:t>
            </a:r>
            <a:r>
              <a:rPr lang="ca-ES" dirty="0" smtClean="0">
                <a:latin typeface="Century Gothic" pitchFamily="34" charset="0"/>
              </a:rPr>
              <a:t>: https</a:t>
            </a:r>
            <a:r>
              <a:rPr lang="ca-ES" dirty="0">
                <a:latin typeface="Century Gothic" pitchFamily="34" charset="0"/>
              </a:rPr>
              <a:t>://agora.xtec.cat/escolamediterrania/ </a:t>
            </a:r>
            <a:endParaRPr lang="ca-ES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smtClean="0">
                <a:latin typeface="Century Gothic" pitchFamily="34" charset="0"/>
              </a:rPr>
              <a:t>Delegades d’aules</a:t>
            </a:r>
            <a:endParaRPr lang="ca-ES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DEAE00"/>
              </a:buClr>
              <a:buFont typeface="Arial" pitchFamily="34" charset="0"/>
              <a:buChar char="•"/>
            </a:pPr>
            <a:r>
              <a:rPr lang="ca-ES" dirty="0" smtClean="0">
                <a:latin typeface="Century Gothic" pitchFamily="34" charset="0"/>
              </a:rPr>
              <a:t>Atenció </a:t>
            </a:r>
            <a:r>
              <a:rPr lang="ca-ES" dirty="0">
                <a:latin typeface="Century Gothic" pitchFamily="34" charset="0"/>
              </a:rPr>
              <a:t>a les famílies</a:t>
            </a:r>
            <a:r>
              <a:rPr lang="ca-ES" dirty="0" smtClean="0">
                <a:latin typeface="Century Gothic" pitchFamily="34" charset="0"/>
              </a:rPr>
              <a:t>: Tutora </a:t>
            </a:r>
            <a:r>
              <a:rPr lang="ca-ES" b="1" dirty="0" err="1" smtClean="0">
                <a:latin typeface="Century Gothic" pitchFamily="34" charset="0"/>
              </a:rPr>
              <a:t>DiMARTS</a:t>
            </a:r>
            <a:r>
              <a:rPr lang="ca-ES" b="1" dirty="0" smtClean="0">
                <a:latin typeface="Century Gothic" pitchFamily="34" charset="0"/>
              </a:rPr>
              <a:t> </a:t>
            </a:r>
            <a:r>
              <a:rPr lang="ca-ES" b="1" dirty="0">
                <a:latin typeface="Century Gothic" pitchFamily="34" charset="0"/>
              </a:rPr>
              <a:t>de </a:t>
            </a:r>
            <a:r>
              <a:rPr lang="ca-ES" b="1" dirty="0" smtClean="0">
                <a:latin typeface="Century Gothic" pitchFamily="34" charset="0"/>
              </a:rPr>
              <a:t>12:35h </a:t>
            </a:r>
            <a:r>
              <a:rPr lang="ca-ES" b="1" dirty="0">
                <a:latin typeface="Century Gothic" pitchFamily="34" charset="0"/>
              </a:rPr>
              <a:t>a </a:t>
            </a:r>
            <a:r>
              <a:rPr lang="ca-ES" b="1" dirty="0" smtClean="0">
                <a:latin typeface="Century Gothic" pitchFamily="34" charset="0"/>
              </a:rPr>
              <a:t>13:35h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a-ES" b="1" dirty="0" smtClean="0">
                <a:latin typeface="Century Gothic" pitchFamily="34" charset="0"/>
              </a:rPr>
              <a:t>DIJOUS de 12.30 a 13.30 (LOLI) </a:t>
            </a:r>
            <a:r>
              <a:rPr lang="ca-ES" dirty="0" smtClean="0">
                <a:latin typeface="Century Gothic" pitchFamily="34" charset="0"/>
              </a:rPr>
              <a:t>Es concertarà </a:t>
            </a:r>
            <a:r>
              <a:rPr lang="ca-ES" dirty="0">
                <a:latin typeface="Century Gothic" pitchFamily="34" charset="0"/>
              </a:rPr>
              <a:t>una visita mínim amb cada família durant tot el </a:t>
            </a:r>
            <a:r>
              <a:rPr lang="ca-ES" dirty="0" smtClean="0">
                <a:latin typeface="Century Gothic" pitchFamily="34" charset="0"/>
              </a:rPr>
              <a:t>curs (Serà via </a:t>
            </a:r>
            <a:r>
              <a:rPr lang="ca-ES" dirty="0" err="1" smtClean="0">
                <a:latin typeface="Century Gothic" pitchFamily="34" charset="0"/>
              </a:rPr>
              <a:t>meet</a:t>
            </a:r>
            <a:r>
              <a:rPr lang="ca-ES" dirty="0" smtClean="0">
                <a:latin typeface="Century Gothic" pitchFamily="34" charset="0"/>
              </a:rPr>
              <a:t>, sempre que las circumstàncies ho permetin)</a:t>
            </a:r>
            <a:endParaRPr lang="ca-ES" dirty="0">
              <a:latin typeface="Century Gothic" pitchFamily="34" charset="0"/>
            </a:endParaRPr>
          </a:p>
          <a:p>
            <a:pPr marL="180975"/>
            <a:endParaRPr lang="ca-ES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xmlns="" id="{5C57BA4E-E0FF-43D0-88F1-6EAEE4D77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274" y="1628799"/>
            <a:ext cx="2664296" cy="1634127"/>
          </a:xfrm>
          <a:prstGeom prst="rect">
            <a:avLst/>
          </a:prstGeom>
        </p:spPr>
      </p:pic>
      <p:pic>
        <p:nvPicPr>
          <p:cNvPr id="6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12300"/>
            <a:ext cx="5064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41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8920" y="3501008"/>
            <a:ext cx="6624736" cy="1022452"/>
          </a:xfrm>
        </p:spPr>
        <p:txBody>
          <a:bodyPr>
            <a:noAutofit/>
          </a:bodyPr>
          <a:lstStyle/>
          <a:p>
            <a:r>
              <a:rPr lang="ca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SERÀ UN GRAN CURS! </a:t>
            </a:r>
            <a:br>
              <a:rPr lang="ca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</a:br>
            <a:endParaRPr lang="ca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074" name="Picture 2" descr="el comiat de 6è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6"/>
            <a:ext cx="7056784" cy="20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182" y="5661248"/>
            <a:ext cx="5064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855844"/>
            <a:ext cx="873619" cy="13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2344738" y="2490788"/>
            <a:ext cx="6799262" cy="3444875"/>
          </a:xfrm>
        </p:spPr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pPr>
              <a:buNone/>
            </a:pPr>
            <a:endParaRPr lang="ca-ES" dirty="0" smtClean="0"/>
          </a:p>
          <a:p>
            <a:endParaRPr lang="ca-ES" dirty="0"/>
          </a:p>
        </p:txBody>
      </p:sp>
      <p:sp>
        <p:nvSpPr>
          <p:cNvPr id="4" name="Contenidor de contingut 2"/>
          <p:cNvSpPr txBox="1">
            <a:spLocks/>
          </p:cNvSpPr>
          <p:nvPr/>
        </p:nvSpPr>
        <p:spPr>
          <a:xfrm>
            <a:off x="828876" y="555310"/>
            <a:ext cx="76315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9600" b="1" cap="none" dirty="0" smtClean="0">
                <a:latin typeface="Century Gothic" panose="020B0502020202020204" pitchFamily="34" charset="0"/>
              </a:rPr>
              <a:t>UN DIA A L’AULA: </a:t>
            </a: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endParaRPr lang="ca-ES" sz="9600" b="1" cap="none" dirty="0" smtClean="0">
              <a:latin typeface="Century Gothic" panose="020B0502020202020204" pitchFamily="34" charset="0"/>
            </a:endParaRPr>
          </a:p>
          <a:p>
            <a:pPr indent="42863">
              <a:buFont typeface="Wingdings" panose="05000000000000000000" pitchFamily="2" charset="2"/>
              <a:buChar char="ü"/>
            </a:pPr>
            <a:endParaRPr lang="ca-ES" sz="6400" cap="none" dirty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ca-ES" sz="6400" cap="none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ca-ES" sz="6400" cap="none" dirty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ca-ES" sz="6400" cap="none" dirty="0">
              <a:latin typeface="Century Gothic" panose="020B0502020202020204" pitchFamily="34" charset="0"/>
            </a:endParaRPr>
          </a:p>
          <a:p>
            <a:pPr indent="42863">
              <a:buFont typeface="Wingdings" panose="05000000000000000000" pitchFamily="2" charset="2"/>
              <a:buChar char="ü"/>
            </a:pPr>
            <a:endParaRPr lang="ca-ES" sz="6400" cap="none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ca-ES" sz="4000" b="1" cap="none" dirty="0" smtClean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ca-ES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a-ES" cap="none" dirty="0" smtClean="0">
                <a:latin typeface="Century Gothic" panose="020B0502020202020204" pitchFamily="34" charset="0"/>
              </a:rPr>
              <a:t> 					 </a:t>
            </a:r>
          </a:p>
          <a:p>
            <a:pPr marL="0" indent="0" algn="ctr">
              <a:buNone/>
            </a:pPr>
            <a:r>
              <a:rPr lang="ca-ES" b="1" cap="none" dirty="0">
                <a:latin typeface="Century Gothic" panose="020B0502020202020204" pitchFamily="34" charset="0"/>
              </a:rPr>
              <a:t>	</a:t>
            </a:r>
            <a:r>
              <a:rPr lang="ca-ES" b="1" cap="none" dirty="0" smtClean="0">
                <a:latin typeface="Century Gothic" panose="020B0502020202020204" pitchFamily="34" charset="0"/>
              </a:rPr>
              <a:t>		</a:t>
            </a:r>
          </a:p>
          <a:p>
            <a:pPr marL="0" indent="0" algn="ctr">
              <a:buNone/>
            </a:pPr>
            <a:r>
              <a:rPr lang="ca-ES" sz="3400" b="1" cap="none" dirty="0">
                <a:latin typeface="Century Gothic" panose="020B0502020202020204" pitchFamily="34" charset="0"/>
              </a:rPr>
              <a:t> </a:t>
            </a:r>
            <a:r>
              <a:rPr lang="ca-ES" sz="3400" b="1" cap="none" dirty="0" smtClean="0"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				</a:t>
            </a:r>
            <a:endParaRPr lang="ca-ES" cap="none" dirty="0" smtClean="0"/>
          </a:p>
          <a:p>
            <a:pPr marL="0" indent="0">
              <a:buNone/>
            </a:pPr>
            <a:endParaRPr lang="ca-ES" cap="none" dirty="0" smtClean="0"/>
          </a:p>
          <a:p>
            <a:endParaRPr lang="ca-ES" cap="none" dirty="0" smtClean="0"/>
          </a:p>
          <a:p>
            <a:endParaRPr lang="ca-ES" cap="none" dirty="0" smtClean="0"/>
          </a:p>
          <a:p>
            <a:pPr>
              <a:buFont typeface="Arial" panose="020B0604020202020204" pitchFamily="34" charset="0"/>
              <a:buNone/>
            </a:pPr>
            <a:endParaRPr lang="ca-ES" cap="none" dirty="0" smtClean="0"/>
          </a:p>
          <a:p>
            <a:endParaRPr lang="ca-ES" cap="none" dirty="0" smtClean="0"/>
          </a:p>
          <a:p>
            <a:endParaRPr lang="ca-ES" cap="none" dirty="0" smtClean="0"/>
          </a:p>
          <a:p>
            <a:endParaRPr lang="ca-E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4703" r="23611" b="13538"/>
          <a:stretch>
            <a:fillRect/>
          </a:stretch>
        </p:blipFill>
        <p:spPr bwMode="auto">
          <a:xfrm>
            <a:off x="1043608" y="1340768"/>
            <a:ext cx="7056784" cy="45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555310"/>
            <a:ext cx="576064" cy="5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773987" cy="1595437"/>
          </a:xfrm>
        </p:spPr>
        <p:txBody>
          <a:bodyPr/>
          <a:lstStyle/>
          <a:p>
            <a:r>
              <a:rPr lang="ca-ES" dirty="0" smtClean="0">
                <a:latin typeface="Juice ITC" panose="04040403040A02020202" pitchFamily="82" charset="0"/>
              </a:rPr>
              <a:t>COM APRENEM?</a:t>
            </a:r>
            <a:endParaRPr lang="ca-ES" dirty="0">
              <a:latin typeface="Juice ITC" panose="04040403040A02020202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4032448" cy="5129212"/>
          </a:xfrm>
        </p:spPr>
        <p:txBody>
          <a:bodyPr>
            <a:noAutofit/>
          </a:bodyPr>
          <a:lstStyle/>
          <a:p>
            <a:pPr algn="ctr"/>
            <a:r>
              <a:rPr lang="ca-ES" sz="1800" b="1" dirty="0" smtClean="0">
                <a:latin typeface="Century Gothic" panose="020B0502020202020204" pitchFamily="34" charset="0"/>
              </a:rPr>
              <a:t>AMBIENTS </a:t>
            </a:r>
            <a:endParaRPr lang="ca-ES" sz="1800" b="1" cap="none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r>
              <a:rPr lang="ca-ES" sz="1600" cap="none" dirty="0" smtClean="0">
                <a:latin typeface="Century Gothic" panose="020B0502020202020204" pitchFamily="34" charset="0"/>
              </a:rPr>
              <a:t>Es relacionen continguts d’àrees diferents </a:t>
            </a:r>
            <a:r>
              <a:rPr lang="ca-ES" sz="1600" dirty="0" smtClean="0">
                <a:latin typeface="Century Gothic" panose="020B0502020202020204" pitchFamily="34" charset="0"/>
              </a:rPr>
              <a:t>a partir de diverses propostes.</a:t>
            </a:r>
          </a:p>
          <a:p>
            <a:pPr marL="533400" indent="-352425">
              <a:buFont typeface="Wingdings" panose="05000000000000000000" pitchFamily="2" charset="2"/>
              <a:buChar char="ü"/>
            </a:pPr>
            <a:r>
              <a:rPr lang="ca-ES" sz="1600" dirty="0" smtClean="0">
                <a:latin typeface="Century Gothic" panose="020B0502020202020204" pitchFamily="34" charset="0"/>
              </a:rPr>
              <a:t>Es respecten els diferents ritmes d’aprenentatge</a:t>
            </a: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cap="none" dirty="0" smtClean="0">
              <a:latin typeface="Century Gothic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cap="none" dirty="0" smtClean="0">
              <a:latin typeface="Century Gothic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dirty="0" smtClean="0"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cap="none" dirty="0" smtClean="0"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dirty="0" smtClean="0"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cap="none" dirty="0" smtClean="0">
              <a:latin typeface="Century Gothic" panose="020B0502020202020204" pitchFamily="34" charset="0"/>
            </a:endParaRPr>
          </a:p>
          <a:p>
            <a:pPr marL="533400" indent="-352425">
              <a:buFont typeface="Wingdings" panose="05000000000000000000" pitchFamily="2" charset="2"/>
              <a:buChar char="ü"/>
            </a:pPr>
            <a:endParaRPr lang="ca-ES" sz="1600" dirty="0" smtClean="0">
              <a:latin typeface="Century Gothic" panose="020B0502020202020204" pitchFamily="34" charset="0"/>
            </a:endParaRPr>
          </a:p>
          <a:p>
            <a:endParaRPr lang="ca-ES" sz="1800" cap="none" dirty="0" smtClean="0"/>
          </a:p>
          <a:p>
            <a:endParaRPr lang="ca-ES" sz="1800" cap="none" dirty="0"/>
          </a:p>
          <a:p>
            <a:endParaRPr lang="ca-ES" sz="1800" cap="none" dirty="0" smtClean="0"/>
          </a:p>
          <a:p>
            <a:pPr>
              <a:buNone/>
            </a:pPr>
            <a:endParaRPr lang="ca-ES" sz="1800" cap="none" dirty="0" smtClean="0"/>
          </a:p>
          <a:p>
            <a:endParaRPr lang="ca-ES" sz="1800" cap="none" dirty="0" smtClean="0"/>
          </a:p>
          <a:p>
            <a:endParaRPr lang="ca-ES" sz="1800" cap="none" dirty="0" smtClean="0"/>
          </a:p>
          <a:p>
            <a:endParaRPr lang="ca-ES" sz="1800" cap="none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32615"/>
              </p:ext>
            </p:extLst>
          </p:nvPr>
        </p:nvGraphicFramePr>
        <p:xfrm>
          <a:off x="1331640" y="3140968"/>
          <a:ext cx="2376264" cy="3021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6264"/>
              </a:tblGrid>
              <a:tr h="5736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latin typeface="Century Gothic" panose="020B0502020202020204" pitchFamily="34" charset="0"/>
                        </a:rPr>
                        <a:t>LLENGUA</a:t>
                      </a:r>
                      <a:r>
                        <a:rPr lang="es-ES" sz="1200" b="0" baseline="0" dirty="0" smtClean="0">
                          <a:latin typeface="Century Gothic" panose="020B0502020202020204" pitchFamily="34" charset="0"/>
                        </a:rPr>
                        <a:t> CATALANA </a:t>
                      </a:r>
                      <a:endParaRPr lang="es-ES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50448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Century Gothic" panose="020B0502020202020204" pitchFamily="34" charset="0"/>
                        </a:rPr>
                        <a:t>TAC</a:t>
                      </a:r>
                      <a:r>
                        <a:rPr lang="es-ES" sz="1200" b="0" baseline="0" dirty="0" smtClean="0">
                          <a:latin typeface="Century Gothic" panose="020B0502020202020204" pitchFamily="34" charset="0"/>
                        </a:rPr>
                        <a:t> ( GSUITE, JOCS INFORMÀTICS,ROBÒTICA)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504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MATEMÀTIQUES</a:t>
                      </a:r>
                    </a:p>
                    <a:p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736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JOCS  DE</a:t>
                      </a:r>
                      <a:r>
                        <a:rPr lang="es-ES" sz="1200" baseline="0" dirty="0" smtClean="0">
                          <a:latin typeface="Century Gothic" panose="020B0502020202020204" pitchFamily="34" charset="0"/>
                        </a:rPr>
                        <a:t> RAONAMENT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736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PLÀSTICA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427984" y="1268760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latin typeface="Century Gothic" pitchFamily="34" charset="0"/>
              </a:rPr>
              <a:t>Objectiu dels ambients:</a:t>
            </a:r>
          </a:p>
          <a:p>
            <a:endParaRPr lang="es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Afavorir les relacions socials entre els infants de diferents edats.</a:t>
            </a:r>
          </a:p>
          <a:p>
            <a:pPr algn="just"/>
            <a:endParaRPr lang="ca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 Desenvolupar el llenguatge oral: lèxic, espontaneïtat en la parla…</a:t>
            </a:r>
          </a:p>
          <a:p>
            <a:pPr algn="just">
              <a:buFont typeface="Arial" pitchFamily="34" charset="0"/>
              <a:buChar char="•"/>
            </a:pPr>
            <a:endParaRPr lang="ca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Aprendre dels companys/es.</a:t>
            </a:r>
          </a:p>
          <a:p>
            <a:pPr algn="just">
              <a:buFont typeface="Arial" pitchFamily="34" charset="0"/>
              <a:buChar char="•"/>
            </a:pPr>
            <a:endParaRPr lang="ca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 Oferir als infants un espai de joc on poder investigar, observar, manipular…de manera constant i lliure sistemàticament.</a:t>
            </a:r>
          </a:p>
          <a:p>
            <a:pPr algn="just">
              <a:buFont typeface="Arial" pitchFamily="34" charset="0"/>
              <a:buChar char="•"/>
            </a:pPr>
            <a:endParaRPr lang="ca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 Expressar els seus sentiments, emocions i sensacions  lliurement.</a:t>
            </a:r>
          </a:p>
          <a:p>
            <a:pPr algn="just">
              <a:buFont typeface="Arial" pitchFamily="34" charset="0"/>
              <a:buChar char="•"/>
            </a:pPr>
            <a:endParaRPr lang="ca-ES" sz="1600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1600" dirty="0" smtClean="0">
                <a:latin typeface="Century Gothic" pitchFamily="34" charset="0"/>
              </a:rPr>
              <a:t>Respectar a les persones i els materials.</a:t>
            </a:r>
          </a:p>
        </p:txBody>
      </p:sp>
      <p:pic>
        <p:nvPicPr>
          <p:cNvPr id="6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1892"/>
            <a:ext cx="720207" cy="7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755576" y="476672"/>
            <a:ext cx="7773987" cy="5615806"/>
          </a:xfrm>
        </p:spPr>
        <p:txBody>
          <a:bodyPr/>
          <a:lstStyle/>
          <a:p>
            <a:pPr algn="ctr"/>
            <a:r>
              <a:rPr lang="ca-ES" sz="2400" b="1" dirty="0" smtClean="0">
                <a:latin typeface="Century Gothic" panose="020B0502020202020204" pitchFamily="34" charset="0"/>
              </a:rPr>
              <a:t>CONTINGUTS DE CICLE MATEMÀTIQUES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a-ES" cap="non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a-ES" cap="none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17389"/>
              </p:ext>
            </p:extLst>
          </p:nvPr>
        </p:nvGraphicFramePr>
        <p:xfrm>
          <a:off x="683567" y="882596"/>
          <a:ext cx="7994229" cy="5708788"/>
        </p:xfrm>
        <a:graphic>
          <a:graphicData uri="http://schemas.openxmlformats.org/drawingml/2006/table">
            <a:tbl>
              <a:tblPr/>
              <a:tblGrid>
                <a:gridCol w="3882911"/>
                <a:gridCol w="4111318"/>
              </a:tblGrid>
              <a:tr h="293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3R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40357" marR="40357" marT="40357" marB="40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>4T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40357" marR="40357" marT="40357" marB="40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4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Numeració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Fins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les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Unitats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Miler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suma i la resta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portant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prova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la resta.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Taules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multiplicar.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Multiplicació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portant-ne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Iniciació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divisió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Escriptura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nombres.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Mesura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euros,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unitats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temps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longitud, pes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capacitat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Geometria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 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Cossos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geomètrics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classificació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Arestes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vèrtex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angles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Coordenades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Estadística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construcció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gràfics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(barres,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segments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punts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Resolució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problemes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357" marR="40357" marT="40357" marB="40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Numeració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Fins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Milió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suma i la resta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portant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Multiplicació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per nombres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dues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xifres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Propietats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multiplicació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divisió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per una i per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dues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xifres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Fraccions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Nombres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romans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Mesura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euros,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unitats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temps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longitud, pes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capacitat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Geometria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 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Superfície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perímetre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Rectes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paral·leles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secants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perpendiculars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angles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L’ús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compàs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l’escaire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 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Estadística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construcció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gràfics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(barres,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segments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punts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moda i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mitjana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Resolució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problemes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b="1" dirty="0">
                        <a:effectLst/>
                        <a:latin typeface="Century Gothic" pitchFamily="34" charset="0"/>
                      </a:endParaRPr>
                    </a:p>
                    <a:p>
                      <a:pPr fontAlgn="t"/>
                      <a:r>
                        <a:rPr lang="es-ES" sz="1400" dirty="0">
                          <a:effectLst/>
                        </a:rPr>
                        <a:t/>
                      </a:r>
                      <a:br>
                        <a:rPr lang="es-ES" sz="1400" dirty="0">
                          <a:effectLst/>
                        </a:rPr>
                      </a:br>
                      <a:endParaRPr lang="es-ES" sz="1400" dirty="0">
                        <a:effectLst/>
                      </a:endParaRPr>
                    </a:p>
                  </a:txBody>
                  <a:tcPr marL="40357" marR="40357" marT="40357" marB="40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54313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200700"/>
            <a:ext cx="5787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755576" y="548680"/>
            <a:ext cx="7773987" cy="5111750"/>
          </a:xfrm>
        </p:spPr>
        <p:txBody>
          <a:bodyPr/>
          <a:lstStyle/>
          <a:p>
            <a:pPr algn="ctr"/>
            <a:r>
              <a:rPr lang="ca-ES" sz="2400" b="1" dirty="0" smtClean="0">
                <a:latin typeface="Century Gothic" panose="020B0502020202020204" pitchFamily="34" charset="0"/>
              </a:rPr>
              <a:t>CONTINGUTS DE </a:t>
            </a:r>
            <a:r>
              <a:rPr lang="ca-ES" b="1" dirty="0" smtClean="0">
                <a:latin typeface="Century Gothic" panose="020B0502020202020204" pitchFamily="34" charset="0"/>
              </a:rPr>
              <a:t>CICLE DE LLENGÜES</a:t>
            </a:r>
            <a:endParaRPr lang="ca-ES" sz="2400" b="1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a-ES" cap="non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a-ES" cap="none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47815"/>
              </p:ext>
            </p:extLst>
          </p:nvPr>
        </p:nvGraphicFramePr>
        <p:xfrm>
          <a:off x="1835696" y="1052736"/>
          <a:ext cx="5832648" cy="5215908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1566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3r</a:t>
                      </a:r>
                      <a:endParaRPr lang="es-ES" sz="1400" b="1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4t</a:t>
                      </a:r>
                      <a:endParaRPr lang="es-ES" sz="1400" b="1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2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Lèxic</a:t>
                      </a:r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b="1" u="sng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L’abecedari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diccionari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Sinònims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antònims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polisèmiques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camps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semàntics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Diminutius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augmentatius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Expressió</a:t>
                      </a:r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escrita:</a:t>
                      </a:r>
                      <a:endParaRPr lang="es-ES" sz="1400" b="1" u="sng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Producció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escrits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tipologia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diversa (carta,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descripció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text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narratiu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postal,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notícies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còmic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...).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Gramàtica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: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frase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subjecte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predicat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verb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Lèxic</a:t>
                      </a:r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b="1" u="sng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L’abecedari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diccionari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Sinònims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antònims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polisèmiques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camps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semàntics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Diminutius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augmentatius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Expressió</a:t>
                      </a:r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escrita:</a:t>
                      </a:r>
                      <a:endParaRPr lang="es-ES" sz="1400" b="1" u="sng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Producció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escrits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tipologia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diversa (carta,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descripció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text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narratiu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postal,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notícies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còmic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...).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Gramàtica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: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frase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subjecte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predicat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verb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Adjectius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articles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pronoms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personals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Connectors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Preposicions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Century Gothic" pitchFamily="34" charset="0"/>
                        </a:rPr>
                      </a:b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8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96" y="5948723"/>
            <a:ext cx="720207" cy="7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sultado de imagen de foto de engranajes">
            <a:extLst>
              <a:ext uri="{FF2B5EF4-FFF2-40B4-BE49-F238E27FC236}">
                <a16:creationId xmlns:a16="http://schemas.microsoft.com/office/drawing/2014/main" xmlns="" id="{285C11BD-A489-4B5A-858D-248CEE9E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8" y="521805"/>
            <a:ext cx="1199580" cy="4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755576" y="476672"/>
            <a:ext cx="7773987" cy="5111750"/>
          </a:xfrm>
        </p:spPr>
        <p:txBody>
          <a:bodyPr/>
          <a:lstStyle/>
          <a:p>
            <a:pPr algn="ctr"/>
            <a:r>
              <a:rPr lang="ca-ES" sz="2400" b="1" dirty="0" smtClean="0">
                <a:latin typeface="Century Gothic" panose="020B0502020202020204" pitchFamily="34" charset="0"/>
              </a:rPr>
              <a:t>CONTINGUTS DE </a:t>
            </a:r>
            <a:r>
              <a:rPr lang="ca-ES" b="1" dirty="0" smtClean="0">
                <a:latin typeface="Century Gothic" panose="020B0502020202020204" pitchFamily="34" charset="0"/>
              </a:rPr>
              <a:t>CICLE DE LLENGÜES</a:t>
            </a:r>
            <a:endParaRPr lang="ca-ES" sz="2400" b="1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a-ES" cap="non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a-ES" cap="none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33011"/>
              </p:ext>
            </p:extLst>
          </p:nvPr>
        </p:nvGraphicFramePr>
        <p:xfrm>
          <a:off x="683568" y="980729"/>
          <a:ext cx="7920880" cy="5436602"/>
        </p:xfrm>
        <a:graphic>
          <a:graphicData uri="http://schemas.openxmlformats.org/drawingml/2006/table">
            <a:tbl>
              <a:tblPr/>
              <a:tblGrid>
                <a:gridCol w="3655791"/>
                <a:gridCol w="4265089"/>
              </a:tblGrid>
              <a:tr h="2249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3r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4t</a:t>
                      </a:r>
                      <a:endParaRPr lang="es-ES" sz="1400" dirty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6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Ortografia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majúscula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signes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puntuació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Síl·laba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àtona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tònica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Normes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ortogràfiques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mb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nv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j, g,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gü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h / c,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qu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qü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r,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rr.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Expressió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oral: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Interaccions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en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qualsevol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situació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comunicativa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l’aula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l’escola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 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Normes: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torn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to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veu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respecte per les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opinions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dels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altres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Reproducció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orals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memoritzats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cançons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poemes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dramatitzacions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...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lectora: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escrits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en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diferents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formats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tipologia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diversa.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Lectura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amb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entonació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fluïdesa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adequada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 3r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Ortografia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Normes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ortogràfiques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les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treballades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 tercer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p,b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t,d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c,g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al final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x, ix,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tx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ig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 vocal neutra.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agudes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planes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esdrúixoles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Iniciació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l’accentuació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L’accent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diacrític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Dígrafs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diftongs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plurals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Expressió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oral: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Interaccions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en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qualsevol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situació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comunicativa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l’aula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l’escola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 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Normes: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torn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paraula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to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veu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respecte per les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opinions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dels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altres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Reproducció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orals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memoritzats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: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cançons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poemes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dramatitzacions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...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dirty="0" smtClean="0">
                          <a:effectLst/>
                          <a:latin typeface="Century Gothic" pitchFamily="34" charset="0"/>
                        </a:rPr>
                        <a:t/>
                      </a:r>
                      <a:br>
                        <a:rPr lang="es-ES" sz="1400" dirty="0" smtClean="0">
                          <a:effectLst/>
                          <a:latin typeface="Century Gothic" pitchFamily="34" charset="0"/>
                        </a:rPr>
                      </a:br>
                      <a:r>
                        <a:rPr lang="es-ES" sz="14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lectora:</a:t>
                      </a:r>
                      <a:endParaRPr lang="es-ES" sz="1400" b="1" u="sng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Comprensió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de textos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escrits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en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diferents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formats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de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tipologia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diversa.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Lectura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amb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entonació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i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fluïdesa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adequada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a 4t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..</a:t>
                      </a:r>
                      <a:endParaRPr lang="es-ES" sz="140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23817" marR="23817" marT="23817" marB="238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8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476672"/>
            <a:ext cx="504057" cy="4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3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801182" y="620688"/>
            <a:ext cx="7773987" cy="5111750"/>
          </a:xfrm>
        </p:spPr>
        <p:txBody>
          <a:bodyPr>
            <a:normAutofit lnSpcReduction="10000"/>
          </a:bodyPr>
          <a:lstStyle/>
          <a:p>
            <a:pPr algn="ctr"/>
            <a:r>
              <a:rPr lang="ca-ES" b="1" dirty="0" smtClean="0">
                <a:latin typeface="Century Gothic" panose="020B0502020202020204" pitchFamily="34" charset="0"/>
              </a:rPr>
              <a:t>FILOSOFÍA DE LA CLASSE</a:t>
            </a:r>
            <a:endParaRPr lang="ca-ES" sz="2400" b="1" dirty="0" smtClean="0">
              <a:latin typeface="Century Gothic" panose="020B050202020202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Junts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un gran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equip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!: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respectem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cuidem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valorem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nostres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sancions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premis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” 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prénen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assemblea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 de forma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democràtica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Esperit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superació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d’esforç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treball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dur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diari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Rebutjem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competició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comparació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nosaltres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únics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irrepetibles»</a:t>
            </a:r>
          </a:p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Dinàmiques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activitats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motivin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l’aprenentatge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l’esforç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individual 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col·lectiu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tertúlies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literàries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teatre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batuescola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«tickets»).</a:t>
            </a:r>
          </a:p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Fomentar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l’autonomia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l’esperit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critic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a-ES" cap="non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a-ES" cap="none" dirty="0" smtClean="0"/>
          </a:p>
        </p:txBody>
      </p:sp>
      <p:pic>
        <p:nvPicPr>
          <p:cNvPr id="4" name="Picture 4" descr="Imagen relacionada">
            <a:extLst>
              <a:ext uri="{FF2B5EF4-FFF2-40B4-BE49-F238E27FC236}">
                <a16:creationId xmlns:a16="http://schemas.microsoft.com/office/drawing/2014/main" xmlns="" id="{6F620D68-5E57-461B-BD77-F2438B0B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448272" cy="13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5064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4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773987" cy="5111750"/>
          </a:xfrm>
        </p:spPr>
        <p:txBody>
          <a:bodyPr>
            <a:normAutofit fontScale="92500"/>
          </a:bodyPr>
          <a:lstStyle/>
          <a:p>
            <a:pPr algn="ctr"/>
            <a:r>
              <a:rPr lang="ca-ES" b="1" dirty="0" smtClean="0">
                <a:latin typeface="Century Gothic" panose="020B0502020202020204" pitchFamily="34" charset="0"/>
              </a:rPr>
              <a:t>COM ENS PODEU AJUDAR?</a:t>
            </a:r>
            <a:endParaRPr lang="ca-ES" sz="2400" b="1" dirty="0" smtClean="0">
              <a:latin typeface="Century Gothic" panose="020B0502020202020204" pitchFamily="34" charset="0"/>
            </a:endParaRPr>
          </a:p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Treballant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seva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autonomia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responsabilitat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esforç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normes,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conseqüencies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Motivar-los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filosofía de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superació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treball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diari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formigueta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Fomentar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saludables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familiars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”: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entorns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comunicació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debat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parlar sobre temes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d’actualitat,etc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Llegir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cada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!(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calendari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lector).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Anar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biblioteca (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connexió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Internet).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Activitats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càlcul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mental,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jocs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taula,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pasapalabra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j.clic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Explicar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nostres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truquillos per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aprendre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a-ES" cap="none" dirty="0" smtClean="0"/>
          </a:p>
        </p:txBody>
      </p:sp>
      <p:pic>
        <p:nvPicPr>
          <p:cNvPr id="4" name="Picture 2" descr="Resultado de imagen de foto de  familia que van en bici">
            <a:extLst>
              <a:ext uri="{FF2B5EF4-FFF2-40B4-BE49-F238E27FC236}">
                <a16:creationId xmlns:a16="http://schemas.microsoft.com/office/drawing/2014/main" xmlns="" id="{293DB63D-76D8-4C1A-A5FC-6A314C83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6" y="5229200"/>
            <a:ext cx="2149210" cy="1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xmlns="" id="{C0A3E904-FF40-4EDD-9254-50C4D7E8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23055" cy="10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madre que cocina con su hijo">
            <a:extLst>
              <a:ext uri="{FF2B5EF4-FFF2-40B4-BE49-F238E27FC236}">
                <a16:creationId xmlns:a16="http://schemas.microsoft.com/office/drawing/2014/main" xmlns="" id="{6675D97C-339D-4F9F-9872-233F2ED1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1291056" cy="1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5310"/>
            <a:ext cx="593005" cy="5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2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3568" y="766123"/>
            <a:ext cx="8064500" cy="5472112"/>
          </a:xfrm>
        </p:spPr>
        <p:txBody>
          <a:bodyPr>
            <a:normAutofit fontScale="62500" lnSpcReduction="20000"/>
          </a:bodyPr>
          <a:lstStyle/>
          <a:p>
            <a:r>
              <a:rPr lang="ca-ES" b="1" dirty="0" smtClean="0">
                <a:latin typeface="Century Gothic" panose="020B0502020202020204" pitchFamily="34" charset="0"/>
              </a:rPr>
              <a:t>COM ENS ORGANITZEM? </a:t>
            </a:r>
          </a:p>
          <a:p>
            <a:endParaRPr lang="ca-ES" b="1" dirty="0" smtClean="0">
              <a:latin typeface="Century Gothic" panose="020B0502020202020204" pitchFamily="34" charset="0"/>
            </a:endParaRP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900" dirty="0" smtClean="0">
                <a:latin typeface="Century Gothic" panose="020B0502020202020204" pitchFamily="34" charset="0"/>
              </a:rPr>
              <a:t>Valoració inicial del grup i nivell amb diferents proves d’avaluació per adaptar el material i conèixer els coneixements i nivell de cada nen/a. 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900" dirty="0" smtClean="0">
                <a:latin typeface="Century Gothic" panose="020B0502020202020204" pitchFamily="34" charset="0"/>
              </a:rPr>
              <a:t>Rebreu un correu amb la informació rellevant d’aquestes proves perquè sigueu conscients tant dels punts forts com els aspectes a millorar dels vostres fills/es i  d’aquesta manera els pugueu acompanyar en el seu aprenentatge. </a:t>
            </a:r>
          </a:p>
          <a:p>
            <a:pPr marL="533400" indent="-352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900" dirty="0" smtClean="0">
                <a:latin typeface="Century Gothic" panose="020B0502020202020204" pitchFamily="34" charset="0"/>
              </a:rPr>
              <a:t>Es treballaran els continguts de cicle mitjà tot adaptant-los segons el nivell de cada alumne.  </a:t>
            </a:r>
            <a:endParaRPr lang="ca-ES" sz="2900" cap="none" dirty="0" smtClean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ca-ES" sz="2900" cap="non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a-ES" sz="1400" b="1" dirty="0">
                <a:latin typeface="Century Gothic" panose="020B0502020202020204" pitchFamily="34" charset="0"/>
              </a:rPr>
              <a:t> </a:t>
            </a:r>
            <a:r>
              <a:rPr lang="ca-ES" sz="1400" b="1" dirty="0" smtClean="0">
                <a:latin typeface="Century Gothic" panose="020B0502020202020204" pitchFamily="34" charset="0"/>
              </a:rPr>
              <a:t>          </a:t>
            </a:r>
          </a:p>
          <a:p>
            <a:pPr marL="0" indent="0">
              <a:buNone/>
            </a:pPr>
            <a:r>
              <a:rPr lang="ca-ES" sz="1400" b="1" dirty="0">
                <a:latin typeface="Century Gothic" panose="020B0502020202020204" pitchFamily="34" charset="0"/>
              </a:rPr>
              <a:t> </a:t>
            </a:r>
            <a:r>
              <a:rPr lang="ca-ES" sz="1400" b="1" dirty="0" smtClean="0">
                <a:latin typeface="Century Gothic" panose="020B0502020202020204" pitchFamily="34" charset="0"/>
              </a:rPr>
              <a:t>        </a:t>
            </a:r>
            <a:endParaRPr lang="ca-ES" sz="14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de TREBALL COOPERA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1296144" cy="585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sultado de imagen de foto de organización">
            <a:extLst>
              <a:ext uri="{FF2B5EF4-FFF2-40B4-BE49-F238E27FC236}">
                <a16:creationId xmlns:a16="http://schemas.microsoft.com/office/drawing/2014/main" xmlns="" id="{D2E380C9-F3BD-437F-8655-6B832162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67976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Z:\proposta CARLA GARCIA P3A\logo Blau 2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137" y="489314"/>
            <a:ext cx="638390" cy="6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786</Words>
  <Application>Microsoft Office PowerPoint</Application>
  <PresentationFormat>Presentació en pantalla (4:3)</PresentationFormat>
  <Paragraphs>232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5" baseType="lpstr">
      <vt:lpstr>Orgánico</vt:lpstr>
      <vt:lpstr>BENVINGUTS A LA REUNIÓ D’INICI DE CURS</vt:lpstr>
      <vt:lpstr>Presentació del PowerPoint</vt:lpstr>
      <vt:lpstr>COM APRENEM?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SERÀ UN GRAN CURS!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prof</dc:creator>
  <cp:lastModifiedBy>Prof</cp:lastModifiedBy>
  <cp:revision>169</cp:revision>
  <dcterms:created xsi:type="dcterms:W3CDTF">2017-10-02T11:24:56Z</dcterms:created>
  <dcterms:modified xsi:type="dcterms:W3CDTF">2020-10-08T13:51:55Z</dcterms:modified>
</cp:coreProperties>
</file>