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398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D1A8A5F-D9BB-4C35-BB9B-F1E452116282}" type="datetimeFigureOut">
              <a:rPr lang="ca-ES" smtClean="0"/>
              <a:t>11/11/2020</a:t>
            </a:fld>
            <a:endParaRPr lang="ca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ca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D95E26-08B3-45F3-B673-30B020BF2DA5}" type="slidenum">
              <a:rPr lang="ca-ES" smtClean="0"/>
              <a:t>‹#›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A8A5F-D9BB-4C35-BB9B-F1E452116282}" type="datetimeFigureOut">
              <a:rPr lang="ca-ES" smtClean="0"/>
              <a:t>11/11/2020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95E26-08B3-45F3-B673-30B020BF2DA5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D1A8A5F-D9BB-4C35-BB9B-F1E452116282}" type="datetimeFigureOut">
              <a:rPr lang="ca-ES" smtClean="0"/>
              <a:t>11/11/2020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ca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ED95E26-08B3-45F3-B673-30B020BF2DA5}" type="slidenum">
              <a:rPr lang="ca-ES" smtClean="0"/>
              <a:t>‹#›</a:t>
            </a:fld>
            <a:endParaRPr lang="ca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A8A5F-D9BB-4C35-BB9B-F1E452116282}" type="datetimeFigureOut">
              <a:rPr lang="ca-ES" smtClean="0"/>
              <a:t>11/11/2020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D95E26-08B3-45F3-B673-30B020BF2DA5}" type="slidenum">
              <a:rPr lang="ca-ES" smtClean="0"/>
              <a:t>‹#›</a:t>
            </a:fld>
            <a:endParaRPr lang="ca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A8A5F-D9BB-4C35-BB9B-F1E452116282}" type="datetimeFigureOut">
              <a:rPr lang="ca-ES" smtClean="0"/>
              <a:t>11/11/2020</a:t>
            </a:fld>
            <a:endParaRPr lang="ca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ED95E26-08B3-45F3-B673-30B020BF2DA5}" type="slidenum">
              <a:rPr lang="ca-ES" smtClean="0"/>
              <a:t>‹#›</a:t>
            </a:fld>
            <a:endParaRPr lang="ca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a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D1A8A5F-D9BB-4C35-BB9B-F1E452116282}" type="datetimeFigureOut">
              <a:rPr lang="ca-ES" smtClean="0"/>
              <a:t>11/11/2020</a:t>
            </a:fld>
            <a:endParaRPr lang="ca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ED95E26-08B3-45F3-B673-30B020BF2DA5}" type="slidenum">
              <a:rPr lang="ca-ES" smtClean="0"/>
              <a:t>‹#›</a:t>
            </a:fld>
            <a:endParaRPr lang="ca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D1A8A5F-D9BB-4C35-BB9B-F1E452116282}" type="datetimeFigureOut">
              <a:rPr lang="ca-ES" smtClean="0"/>
              <a:t>11/11/2020</a:t>
            </a:fld>
            <a:endParaRPr lang="ca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ED95E26-08B3-45F3-B673-30B020BF2DA5}" type="slidenum">
              <a:rPr lang="ca-ES" smtClean="0"/>
              <a:t>‹#›</a:t>
            </a:fld>
            <a:endParaRPr lang="ca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ca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A8A5F-D9BB-4C35-BB9B-F1E452116282}" type="datetimeFigureOut">
              <a:rPr lang="ca-ES" smtClean="0"/>
              <a:t>11/11/2020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D95E26-08B3-45F3-B673-30B020BF2DA5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A8A5F-D9BB-4C35-BB9B-F1E452116282}" type="datetimeFigureOut">
              <a:rPr lang="ca-ES" smtClean="0"/>
              <a:t>11/11/2020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D95E26-08B3-45F3-B673-30B020BF2DA5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A8A5F-D9BB-4C35-BB9B-F1E452116282}" type="datetimeFigureOut">
              <a:rPr lang="ca-ES" smtClean="0"/>
              <a:t>11/11/2020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D95E26-08B3-45F3-B673-30B020BF2DA5}" type="slidenum">
              <a:rPr lang="ca-ES" smtClean="0"/>
              <a:t>‹#›</a:t>
            </a:fld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D1A8A5F-D9BB-4C35-BB9B-F1E452116282}" type="datetimeFigureOut">
              <a:rPr lang="ca-ES" smtClean="0"/>
              <a:t>11/11/2020</a:t>
            </a:fld>
            <a:endParaRPr lang="ca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ED95E26-08B3-45F3-B673-30B020BF2DA5}" type="slidenum">
              <a:rPr lang="ca-ES" smtClean="0"/>
              <a:t>‹#›</a:t>
            </a:fld>
            <a:endParaRPr lang="ca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D1A8A5F-D9BB-4C35-BB9B-F1E452116282}" type="datetimeFigureOut">
              <a:rPr lang="ca-ES" smtClean="0"/>
              <a:t>11/11/2020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a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ED95E26-08B3-45F3-B673-30B020BF2DA5}" type="slidenum">
              <a:rPr lang="ca-ES" smtClean="0"/>
              <a:t>‹#›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 err="1" smtClean="0"/>
              <a:t>gep</a:t>
            </a:r>
            <a:endParaRPr lang="ca-ES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4572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28600"/>
            <a:ext cx="8568952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ca-ES" b="1" dirty="0" smtClean="0">
                <a:solidFill>
                  <a:schemeClr val="tx2">
                    <a:lumMod val="75000"/>
                  </a:schemeClr>
                </a:solidFill>
              </a:rPr>
              <a:t>Organització</a:t>
            </a:r>
            <a:r>
              <a:rPr lang="es-ES" b="1" dirty="0" smtClean="0">
                <a:solidFill>
                  <a:schemeClr val="tx2">
                    <a:lumMod val="75000"/>
                  </a:schemeClr>
                </a:solidFill>
              </a:rPr>
              <a:t> del GRUP IMPULSOR GEP</a:t>
            </a:r>
            <a:endParaRPr lang="ca-E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8229600" cy="5328592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ca-ES" sz="3000" b="1" dirty="0" smtClean="0">
                <a:solidFill>
                  <a:schemeClr val="accent2">
                    <a:lumMod val="75000"/>
                  </a:schemeClr>
                </a:solidFill>
              </a:rPr>
              <a:t>Coordinació setmanal tots els dimarts:</a:t>
            </a:r>
            <a:endParaRPr lang="ca-ES" sz="3000" b="1" dirty="0"/>
          </a:p>
          <a:p>
            <a:pPr lvl="1" algn="just">
              <a:lnSpc>
                <a:spcPct val="150000"/>
              </a:lnSpc>
            </a:pPr>
            <a:r>
              <a:rPr lang="ca-ES" sz="2400" dirty="0" smtClean="0"/>
              <a:t>Preparació de l’entrada de l’escola per informar les famílies del projecte i per fer visible el projecte de l’escola.</a:t>
            </a:r>
          </a:p>
          <a:p>
            <a:pPr lvl="1" algn="just">
              <a:lnSpc>
                <a:spcPct val="150000"/>
              </a:lnSpc>
            </a:pPr>
            <a:r>
              <a:rPr lang="ca-ES" sz="2400" dirty="0" smtClean="0"/>
              <a:t>Preparació de la retolació de les aules.</a:t>
            </a:r>
          </a:p>
          <a:p>
            <a:pPr lvl="1" algn="just">
              <a:lnSpc>
                <a:spcPct val="150000"/>
              </a:lnSpc>
            </a:pPr>
            <a:r>
              <a:rPr lang="ca-ES" sz="2400" dirty="0" smtClean="0"/>
              <a:t>Elaboració de materials per a fer les sessions GEP.</a:t>
            </a:r>
          </a:p>
          <a:p>
            <a:pPr lvl="1" algn="just">
              <a:lnSpc>
                <a:spcPct val="150000"/>
              </a:lnSpc>
            </a:pPr>
            <a:r>
              <a:rPr lang="ca-ES" sz="2400" dirty="0" smtClean="0"/>
              <a:t>Pressa d’acords per tal d’unificar criteris a l’hora de treballar.</a:t>
            </a:r>
          </a:p>
          <a:p>
            <a:pPr marL="0" indent="0" algn="just">
              <a:lnSpc>
                <a:spcPct val="150000"/>
              </a:lnSpc>
            </a:pPr>
            <a:r>
              <a:rPr lang="ca-ES" sz="2800" dirty="0" smtClean="0"/>
              <a:t> </a:t>
            </a:r>
            <a:r>
              <a:rPr lang="ca-ES" sz="2800" b="1" dirty="0" smtClean="0">
                <a:solidFill>
                  <a:schemeClr val="accent2">
                    <a:lumMod val="75000"/>
                  </a:schemeClr>
                </a:solidFill>
              </a:rPr>
              <a:t>Formació GEP: </a:t>
            </a:r>
            <a:endParaRPr lang="ca-ES" sz="2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320040" lvl="1" indent="0" algn="just">
              <a:lnSpc>
                <a:spcPct val="150000"/>
              </a:lnSpc>
            </a:pPr>
            <a:r>
              <a:rPr lang="ca-ES" sz="2400" b="1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ca-ES" sz="2400" dirty="0" smtClean="0"/>
              <a:t>8 sessions repartides entre el mes d’octubre i el mes de març. Aquestes sessions es duen a terme els dimarts al matí a l’EOI de Cornellà.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16378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9925"/>
            <a:ext cx="8229600" cy="1143000"/>
          </a:xfrm>
        </p:spPr>
        <p:txBody>
          <a:bodyPr>
            <a:normAutofit/>
          </a:bodyPr>
          <a:lstStyle/>
          <a:p>
            <a:r>
              <a:rPr lang="ca-ES" b="1" dirty="0" smtClean="0">
                <a:solidFill>
                  <a:schemeClr val="tx2">
                    <a:lumMod val="75000"/>
                  </a:schemeClr>
                </a:solidFill>
              </a:rPr>
              <a:t>Formació GEP</a:t>
            </a:r>
            <a:endParaRPr lang="ca-E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ca-ES" sz="2800" b="1" dirty="0" smtClean="0">
                <a:solidFill>
                  <a:schemeClr val="accent2">
                    <a:lumMod val="75000"/>
                  </a:schemeClr>
                </a:solidFill>
              </a:rPr>
              <a:t>Què ens ensenyen?</a:t>
            </a:r>
            <a:endParaRPr lang="ca-ES" sz="2800" b="1" dirty="0"/>
          </a:p>
          <a:p>
            <a:pPr marL="354013" indent="-354013">
              <a:buNone/>
            </a:pPr>
            <a:r>
              <a:rPr lang="ca-ES" dirty="0" smtClean="0"/>
              <a:t> </a:t>
            </a:r>
            <a:r>
              <a:rPr lang="ca-ES" b="1" dirty="0" smtClean="0">
                <a:solidFill>
                  <a:schemeClr val="tx2">
                    <a:lumMod val="75000"/>
                  </a:schemeClr>
                </a:solidFill>
              </a:rPr>
              <a:t>1r curs</a:t>
            </a:r>
          </a:p>
          <a:p>
            <a:pPr lvl="1"/>
            <a:r>
              <a:rPr lang="ca-ES" sz="2400" dirty="0" smtClean="0"/>
              <a:t>A preparar les classes enfocant-les a alumnes amb una altra L1.</a:t>
            </a:r>
          </a:p>
          <a:p>
            <a:pPr lvl="1"/>
            <a:r>
              <a:rPr lang="ca-ES" sz="2400" dirty="0" smtClean="0"/>
              <a:t>A preveure les dificultats que els alumnes es poden trobar i anticipar-nos.</a:t>
            </a:r>
          </a:p>
          <a:p>
            <a:pPr lvl="1"/>
            <a:r>
              <a:rPr lang="ca-ES" sz="2400" dirty="0" smtClean="0"/>
              <a:t>A preparar materials amb el suport necessari per a superar les barreres lingüístiques.</a:t>
            </a:r>
          </a:p>
          <a:p>
            <a:pPr marL="530225" indent="-176213">
              <a:buNone/>
            </a:pPr>
            <a:endParaRPr lang="ca-ES" sz="1300" dirty="0" smtClean="0"/>
          </a:p>
          <a:p>
            <a:pPr marL="88900" indent="0">
              <a:buNone/>
            </a:pPr>
            <a:r>
              <a:rPr lang="ca-ES" b="1" dirty="0" smtClean="0">
                <a:solidFill>
                  <a:schemeClr val="tx2">
                    <a:lumMod val="75000"/>
                  </a:schemeClr>
                </a:solidFill>
              </a:rPr>
              <a:t>2n curs</a:t>
            </a:r>
          </a:p>
          <a:p>
            <a:pPr marL="866140" lvl="1" indent="-457200">
              <a:buFont typeface="Wingdings" panose="05000000000000000000" pitchFamily="2" charset="2"/>
              <a:buChar char="q"/>
            </a:pPr>
            <a:r>
              <a:rPr lang="ca-ES" sz="2300" dirty="0" smtClean="0"/>
              <a:t>Treball </a:t>
            </a:r>
            <a:r>
              <a:rPr lang="ca-ES" sz="2300" dirty="0"/>
              <a:t>per projectes/cooperatiu. </a:t>
            </a:r>
          </a:p>
          <a:p>
            <a:pPr marL="354013" indent="-354013">
              <a:buNone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810636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es-ES" b="1" dirty="0" err="1" smtClean="0"/>
              <a:t>Temàtiques</a:t>
            </a:r>
            <a:r>
              <a:rPr lang="es-ES" b="1" dirty="0" smtClean="0"/>
              <a:t> que </a:t>
            </a:r>
            <a:r>
              <a:rPr lang="es-ES" b="1" dirty="0" err="1" smtClean="0"/>
              <a:t>treballarem</a:t>
            </a:r>
            <a:r>
              <a:rPr lang="es-ES" b="1" dirty="0" smtClean="0"/>
              <a:t>:</a:t>
            </a:r>
            <a:endParaRPr lang="ca-ES" b="1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08558"/>
              </p:ext>
            </p:extLst>
          </p:nvPr>
        </p:nvGraphicFramePr>
        <p:xfrm>
          <a:off x="899592" y="2060848"/>
          <a:ext cx="7344816" cy="2664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2448272"/>
                <a:gridCol w="2448272"/>
              </a:tblGrid>
              <a:tr h="440498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4t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5è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6è</a:t>
                      </a:r>
                      <a:endParaRPr lang="ca-ES" dirty="0"/>
                    </a:p>
                  </a:txBody>
                  <a:tcPr/>
                </a:tc>
              </a:tr>
              <a:tr h="222379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 smtClean="0"/>
                        <a:t>La llum</a:t>
                      </a:r>
                    </a:p>
                    <a:p>
                      <a:pPr algn="ctr"/>
                      <a:endParaRPr lang="ca-ES" noProof="0" dirty="0" smtClean="0"/>
                    </a:p>
                    <a:p>
                      <a:pPr algn="ctr"/>
                      <a:r>
                        <a:rPr lang="ca-ES" noProof="0" dirty="0" smtClean="0"/>
                        <a:t>La matèria</a:t>
                      </a:r>
                    </a:p>
                    <a:p>
                      <a:pPr algn="ctr"/>
                      <a:endParaRPr lang="ca-ES" noProof="0" dirty="0" smtClean="0"/>
                    </a:p>
                    <a:p>
                      <a:pPr algn="ctr"/>
                      <a:r>
                        <a:rPr lang="ca-ES" noProof="0" dirty="0" smtClean="0"/>
                        <a:t>Activitats econòmiques</a:t>
                      </a:r>
                    </a:p>
                    <a:p>
                      <a:pPr algn="ctr"/>
                      <a:endParaRPr lang="ca-E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L’univers</a:t>
                      </a:r>
                    </a:p>
                    <a:p>
                      <a:pPr algn="ctr"/>
                      <a:endParaRPr lang="ca-ES" noProof="0" dirty="0" smtClean="0"/>
                    </a:p>
                    <a:p>
                      <a:pPr algn="ctr"/>
                      <a:r>
                        <a:rPr lang="ca-ES" noProof="0" dirty="0" smtClean="0"/>
                        <a:t>Les</a:t>
                      </a:r>
                      <a:r>
                        <a:rPr lang="ca-ES" baseline="0" noProof="0" dirty="0" smtClean="0"/>
                        <a:t> plantes</a:t>
                      </a:r>
                    </a:p>
                    <a:p>
                      <a:pPr algn="ctr"/>
                      <a:endParaRPr lang="ca-ES" baseline="0" noProof="0" dirty="0" smtClean="0"/>
                    </a:p>
                    <a:p>
                      <a:pPr algn="ctr"/>
                      <a:r>
                        <a:rPr lang="ca-ES" baseline="0" noProof="0" dirty="0" smtClean="0"/>
                        <a:t>La prehistòria</a:t>
                      </a:r>
                      <a:endParaRPr lang="ca-E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La nutrició</a:t>
                      </a:r>
                    </a:p>
                    <a:p>
                      <a:pPr algn="ctr"/>
                      <a:endParaRPr lang="ca-ES" noProof="0" dirty="0" smtClean="0"/>
                    </a:p>
                    <a:p>
                      <a:pPr algn="ctr"/>
                      <a:r>
                        <a:rPr lang="ca-ES" noProof="0" dirty="0" smtClean="0"/>
                        <a:t>Des de la prehistòria</a:t>
                      </a:r>
                      <a:r>
                        <a:rPr lang="ca-ES" baseline="0" noProof="0" dirty="0" smtClean="0"/>
                        <a:t> a l’edat mitjana</a:t>
                      </a:r>
                    </a:p>
                    <a:p>
                      <a:pPr algn="ctr"/>
                      <a:endParaRPr lang="ca-ES" baseline="0" noProof="0" dirty="0" smtClean="0"/>
                    </a:p>
                    <a:p>
                      <a:pPr algn="ctr"/>
                      <a:r>
                        <a:rPr lang="ca-ES" baseline="0" noProof="0" dirty="0" smtClean="0"/>
                        <a:t>Unió Europea</a:t>
                      </a:r>
                      <a:endParaRPr lang="ca-ES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3948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es-ES" b="1" dirty="0" err="1" smtClean="0">
                <a:solidFill>
                  <a:schemeClr val="tx2">
                    <a:lumMod val="75000"/>
                  </a:schemeClr>
                </a:solidFill>
              </a:rPr>
              <a:t>Fem</a:t>
            </a:r>
            <a:r>
              <a:rPr lang="es-ES" b="1" dirty="0" smtClean="0">
                <a:solidFill>
                  <a:schemeClr val="tx2">
                    <a:lumMod val="75000"/>
                  </a:schemeClr>
                </a:solidFill>
              </a:rPr>
              <a:t> una </a:t>
            </a:r>
            <a:r>
              <a:rPr lang="es-ES" b="1" dirty="0" err="1" smtClean="0">
                <a:solidFill>
                  <a:schemeClr val="tx2">
                    <a:lumMod val="75000"/>
                  </a:schemeClr>
                </a:solidFill>
              </a:rPr>
              <a:t>mostra</a:t>
            </a:r>
            <a:r>
              <a:rPr lang="es-ES" b="1" dirty="0" smtClean="0">
                <a:solidFill>
                  <a:schemeClr val="tx2">
                    <a:lumMod val="75000"/>
                  </a:schemeClr>
                </a:solidFill>
              </a:rPr>
              <a:t>!</a:t>
            </a:r>
            <a:endParaRPr lang="ca-E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ca-ES" sz="2800" b="1" dirty="0" smtClean="0">
                <a:solidFill>
                  <a:schemeClr val="accent2">
                    <a:lumMod val="75000"/>
                  </a:schemeClr>
                </a:solidFill>
              </a:rPr>
              <a:t>Ara realitzarem entre tots un exercici que utilitza la metodologia AICLE.</a:t>
            </a:r>
          </a:p>
          <a:p>
            <a:pPr algn="just">
              <a:lnSpc>
                <a:spcPct val="150000"/>
              </a:lnSpc>
            </a:pPr>
            <a:endParaRPr lang="ca-ES" sz="2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ca-ES" sz="2800" b="1" dirty="0" smtClean="0">
                <a:solidFill>
                  <a:schemeClr val="tx2"/>
                </a:solidFill>
              </a:rPr>
              <a:t>DICTOGLOSS</a:t>
            </a:r>
            <a:endParaRPr lang="ca-ES" sz="2800" b="1" dirty="0">
              <a:solidFill>
                <a:schemeClr val="tx2"/>
              </a:solidFill>
            </a:endParaRPr>
          </a:p>
          <a:p>
            <a:pPr marL="354013" indent="-354013">
              <a:buNone/>
            </a:pPr>
            <a:r>
              <a:rPr lang="ca-ES" dirty="0" smtClean="0"/>
              <a:t> 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494268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dirty="0" err="1" smtClean="0"/>
              <a:t>Dictogloss</a:t>
            </a:r>
            <a:r>
              <a:rPr lang="ca-ES" b="1" dirty="0" smtClean="0"/>
              <a:t> </a:t>
            </a:r>
            <a:r>
              <a:rPr lang="ca-ES" b="1" dirty="0" err="1" smtClean="0"/>
              <a:t>Instructions</a:t>
            </a:r>
            <a:r>
              <a:rPr lang="ca-ES" b="1" dirty="0" smtClean="0"/>
              <a:t>:</a:t>
            </a:r>
            <a:endParaRPr lang="ca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en-GB" dirty="0" smtClean="0"/>
              <a:t>The </a:t>
            </a:r>
            <a:r>
              <a:rPr lang="en-GB" dirty="0"/>
              <a:t>teacher gives to the students some images related to the text that </a:t>
            </a:r>
            <a:r>
              <a:rPr lang="en-GB" dirty="0" err="1"/>
              <a:t>He/She</a:t>
            </a:r>
            <a:r>
              <a:rPr lang="en-GB" dirty="0"/>
              <a:t> is going to read. </a:t>
            </a:r>
            <a:endParaRPr lang="ca-ES" dirty="0"/>
          </a:p>
          <a:p>
            <a:pPr lvl="0"/>
            <a:r>
              <a:rPr lang="en-GB" dirty="0"/>
              <a:t>The teacher reads the text at normal speed. </a:t>
            </a:r>
            <a:endParaRPr lang="ca-ES" dirty="0"/>
          </a:p>
          <a:p>
            <a:pPr lvl="0"/>
            <a:r>
              <a:rPr lang="en-GB" dirty="0"/>
              <a:t>The students listen and put the images in order.</a:t>
            </a:r>
            <a:endParaRPr lang="ca-ES" dirty="0"/>
          </a:p>
          <a:p>
            <a:pPr lvl="0"/>
            <a:r>
              <a:rPr lang="en-GB" dirty="0"/>
              <a:t>In pairs, the students compare if the order of the images is right. The teacher shows the correct order on the interactive board. </a:t>
            </a:r>
            <a:endParaRPr lang="ca-ES" dirty="0"/>
          </a:p>
          <a:p>
            <a:pPr lvl="0"/>
            <a:r>
              <a:rPr lang="en-GB" dirty="0"/>
              <a:t>The teacher writes some keyword vocabulary on the board. </a:t>
            </a:r>
            <a:endParaRPr lang="ca-ES" dirty="0"/>
          </a:p>
          <a:p>
            <a:pPr lvl="0"/>
            <a:r>
              <a:rPr lang="en-GB" dirty="0"/>
              <a:t>The teacher repeats the reading. Students have to listen and take notes. The teacher gives a table to structure and help in their note-taking.</a:t>
            </a:r>
            <a:endParaRPr lang="ca-ES" dirty="0"/>
          </a:p>
          <a:p>
            <a:pPr lvl="0"/>
            <a:r>
              <a:rPr lang="en-GB" dirty="0"/>
              <a:t>The students form pairs and compare their notes, filling any missing gaps.</a:t>
            </a:r>
            <a:endParaRPr lang="ca-ES" dirty="0"/>
          </a:p>
          <a:p>
            <a:pPr lvl="0"/>
            <a:r>
              <a:rPr lang="en-GB" dirty="0"/>
              <a:t>The teacher reads the text again. Students have to find extra information.</a:t>
            </a:r>
            <a:endParaRPr lang="ca-ES" dirty="0"/>
          </a:p>
          <a:p>
            <a:pPr lvl="0"/>
            <a:r>
              <a:rPr lang="en-GB" dirty="0"/>
              <a:t>The students form pairs and share their notes again.</a:t>
            </a:r>
            <a:endParaRPr lang="ca-ES" dirty="0"/>
          </a:p>
          <a:p>
            <a:pPr lvl="0"/>
            <a:r>
              <a:rPr lang="en-GB" dirty="0"/>
              <a:t>The teacher reads the text a last time.</a:t>
            </a:r>
            <a:endParaRPr lang="ca-ES" dirty="0"/>
          </a:p>
          <a:p>
            <a:pPr lvl="0"/>
            <a:r>
              <a:rPr lang="en-GB" dirty="0"/>
              <a:t>The students form groups of four to produce a final written version of the text.</a:t>
            </a:r>
            <a:endParaRPr lang="ca-ES" dirty="0"/>
          </a:p>
          <a:p>
            <a:r>
              <a:rPr lang="en-GB" dirty="0"/>
              <a:t>In order to give them some scaffolding, the teacher must provide visual and written support (images, Word art, board keywords).</a:t>
            </a: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437103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dirty="0" err="1" smtClean="0"/>
              <a:t>Dictogloss</a:t>
            </a:r>
            <a:r>
              <a:rPr lang="ca-ES" b="1" dirty="0" smtClean="0"/>
              <a:t> </a:t>
            </a:r>
            <a:r>
              <a:rPr lang="ca-ES" b="1" dirty="0" err="1" smtClean="0"/>
              <a:t>correction</a:t>
            </a:r>
            <a:r>
              <a:rPr lang="ca-ES" b="1" dirty="0" smtClean="0"/>
              <a:t> (part 1):</a:t>
            </a:r>
            <a:endParaRPr lang="ca-ES" b="1" dirty="0"/>
          </a:p>
        </p:txBody>
      </p:sp>
      <p:pic>
        <p:nvPicPr>
          <p:cNvPr id="4" name="3 Marcador de contenido"/>
          <p:cNvPicPr>
            <a:picLocks noGrp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10014"/>
            <a:ext cx="1840687" cy="151879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347" y="1738557"/>
            <a:ext cx="1888291" cy="160025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5 Imagen" descr="Captura%20de%20pantalla%202017-11-21%20a%20las%2022.28.38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1120" y="1663056"/>
            <a:ext cx="2144955" cy="167576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6 Imagen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746"/>
          <a:stretch/>
        </p:blipFill>
        <p:spPr bwMode="auto">
          <a:xfrm>
            <a:off x="6516216" y="1929436"/>
            <a:ext cx="2465762" cy="9235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7 Imagen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823424"/>
            <a:ext cx="2016224" cy="187220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8 Imagen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7178" y="3855200"/>
            <a:ext cx="2466937" cy="17112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9 Imagen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865617"/>
            <a:ext cx="2805196" cy="1700808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10 CuadroTexto"/>
          <p:cNvSpPr txBox="1"/>
          <p:nvPr/>
        </p:nvSpPr>
        <p:spPr>
          <a:xfrm>
            <a:off x="1043608" y="333881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1</a:t>
            </a:r>
            <a:endParaRPr lang="ca-ES" dirty="0"/>
          </a:p>
        </p:txBody>
      </p:sp>
      <p:sp>
        <p:nvSpPr>
          <p:cNvPr id="13" name="12 Rectángulo"/>
          <p:cNvSpPr/>
          <p:nvPr/>
        </p:nvSpPr>
        <p:spPr>
          <a:xfrm>
            <a:off x="3056237" y="3338816"/>
            <a:ext cx="3113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dirty="0" smtClean="0"/>
              <a:t>2</a:t>
            </a:r>
            <a:endParaRPr lang="ca-ES" dirty="0"/>
          </a:p>
          <a:p>
            <a:endParaRPr lang="ca-ES" dirty="0"/>
          </a:p>
        </p:txBody>
      </p:sp>
      <p:sp>
        <p:nvSpPr>
          <p:cNvPr id="14" name="13 Rectángulo"/>
          <p:cNvSpPr/>
          <p:nvPr/>
        </p:nvSpPr>
        <p:spPr>
          <a:xfrm>
            <a:off x="5097945" y="3384982"/>
            <a:ext cx="3113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dirty="0"/>
              <a:t>3</a:t>
            </a:r>
          </a:p>
          <a:p>
            <a:endParaRPr lang="ca-ES" dirty="0"/>
          </a:p>
        </p:txBody>
      </p:sp>
      <p:sp>
        <p:nvSpPr>
          <p:cNvPr id="15" name="14 Rectángulo"/>
          <p:cNvSpPr/>
          <p:nvPr/>
        </p:nvSpPr>
        <p:spPr>
          <a:xfrm>
            <a:off x="7506963" y="3392769"/>
            <a:ext cx="3113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dirty="0"/>
              <a:t>4</a:t>
            </a:r>
          </a:p>
          <a:p>
            <a:endParaRPr lang="ca-ES" dirty="0"/>
          </a:p>
        </p:txBody>
      </p:sp>
      <p:sp>
        <p:nvSpPr>
          <p:cNvPr id="16" name="15 Rectángulo"/>
          <p:cNvSpPr/>
          <p:nvPr/>
        </p:nvSpPr>
        <p:spPr>
          <a:xfrm>
            <a:off x="4224994" y="5637714"/>
            <a:ext cx="3113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dirty="0"/>
              <a:t>6</a:t>
            </a:r>
          </a:p>
          <a:p>
            <a:endParaRPr lang="ca-ES" dirty="0"/>
          </a:p>
        </p:txBody>
      </p:sp>
      <p:sp>
        <p:nvSpPr>
          <p:cNvPr id="17" name="16 Rectángulo"/>
          <p:cNvSpPr/>
          <p:nvPr/>
        </p:nvSpPr>
        <p:spPr>
          <a:xfrm>
            <a:off x="1608036" y="5727729"/>
            <a:ext cx="3113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dirty="0"/>
              <a:t>5</a:t>
            </a:r>
          </a:p>
          <a:p>
            <a:endParaRPr lang="ca-ES" dirty="0"/>
          </a:p>
        </p:txBody>
      </p:sp>
      <p:sp>
        <p:nvSpPr>
          <p:cNvPr id="18" name="17 Rectángulo"/>
          <p:cNvSpPr/>
          <p:nvPr/>
        </p:nvSpPr>
        <p:spPr>
          <a:xfrm>
            <a:off x="7506963" y="5698170"/>
            <a:ext cx="3113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dirty="0"/>
              <a:t>7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72670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dirty="0" err="1" smtClean="0"/>
              <a:t>Dictogloss</a:t>
            </a:r>
            <a:r>
              <a:rPr lang="ca-ES" b="1" dirty="0" smtClean="0"/>
              <a:t> </a:t>
            </a:r>
            <a:r>
              <a:rPr lang="ca-ES" b="1" dirty="0" err="1" smtClean="0"/>
              <a:t>note-taking</a:t>
            </a:r>
            <a:r>
              <a:rPr lang="ca-ES" b="1" dirty="0" smtClean="0"/>
              <a:t> </a:t>
            </a:r>
            <a:r>
              <a:rPr lang="ca-ES" b="1" dirty="0" err="1" smtClean="0"/>
              <a:t>table</a:t>
            </a:r>
            <a:endParaRPr lang="ca-ES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60253261"/>
              </p:ext>
            </p:extLst>
          </p:nvPr>
        </p:nvGraphicFramePr>
        <p:xfrm>
          <a:off x="683568" y="1939925"/>
          <a:ext cx="7992888" cy="4556760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3996444"/>
                <a:gridCol w="3996444"/>
              </a:tblGrid>
              <a:tr h="14343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How the European Union began</a:t>
                      </a:r>
                      <a:endParaRPr lang="ca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297" marR="54297" marT="0" marB="0"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896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1945</a:t>
                      </a:r>
                      <a:endParaRPr lang="ca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297" marR="54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ca-ES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ca-ES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ca-ES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ca-ES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ca-ES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ca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297" marR="54297" marT="0" marB="0"/>
                </a:tc>
              </a:tr>
              <a:tr h="10477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ca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297" marR="54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ca-ES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The European Economic Community was founded by….</a:t>
                      </a:r>
                      <a:endParaRPr lang="ca-ES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ca-ES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ca-ES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ca-ES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ca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297" marR="54297" marT="0" marB="0"/>
                </a:tc>
              </a:tr>
              <a:tr h="896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1992</a:t>
                      </a:r>
                      <a:endParaRPr lang="ca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297" marR="54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ca-ES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ca-ES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ca-ES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ca-ES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ca-ES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ca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297" marR="54297" marT="0" marB="0"/>
                </a:tc>
              </a:tr>
              <a:tr h="10477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ca-E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297" marR="542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ca-ES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the Treaty of Lisbon was…</a:t>
                      </a:r>
                      <a:endParaRPr lang="ca-ES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ca-ES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ca-ES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ca-ES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ca-ES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ca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297" marR="54297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83568" y="1572825"/>
            <a:ext cx="1066547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ca-E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Note-taking table:</a:t>
            </a:r>
            <a:endParaRPr kumimoji="0" lang="en-GB" altLang="ca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170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413</Words>
  <Application>Microsoft Office PowerPoint</Application>
  <PresentationFormat>Presentació en pantalla (4:3)</PresentationFormat>
  <Paragraphs>95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8</vt:i4>
      </vt:variant>
    </vt:vector>
  </HeadingPairs>
  <TitlesOfParts>
    <vt:vector size="9" baseType="lpstr">
      <vt:lpstr>Intermedio</vt:lpstr>
      <vt:lpstr>gep</vt:lpstr>
      <vt:lpstr>Organització del GRUP IMPULSOR GEP</vt:lpstr>
      <vt:lpstr>Formació GEP</vt:lpstr>
      <vt:lpstr>Temàtiques que treballarem:</vt:lpstr>
      <vt:lpstr>Fem una mostra!</vt:lpstr>
      <vt:lpstr>Dictogloss Instructions:</vt:lpstr>
      <vt:lpstr>Dictogloss correction (part 1):</vt:lpstr>
      <vt:lpstr>Dictogloss note-taking table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gep</dc:title>
  <dc:creator>PROF</dc:creator>
  <cp:lastModifiedBy>Super</cp:lastModifiedBy>
  <cp:revision>18</cp:revision>
  <dcterms:created xsi:type="dcterms:W3CDTF">2017-11-22T13:53:21Z</dcterms:created>
  <dcterms:modified xsi:type="dcterms:W3CDTF">2020-11-11T14:25:51Z</dcterms:modified>
</cp:coreProperties>
</file>