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 showComments="0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-1536" y="-1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1094196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808722808d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808722808d_0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808722808d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808722808d_0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808722808d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808722808d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808722808d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808722808d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879c68798c_1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879c68798c_1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5f25f1466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5f25f1466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1900">
        <p:fade thruBlk="1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hyperlink" Target="https://ca.wikipedia.org/wiki/Malaltia_infecciosa" TargetMode="External"/><Relationship Id="rId5" Type="http://schemas.openxmlformats.org/officeDocument/2006/relationships/hyperlink" Target="https://ca.wikipedia.org/wiki/SARS-CoV-2" TargetMode="External"/><Relationship Id="rId6" Type="http://schemas.openxmlformats.org/officeDocument/2006/relationships/hyperlink" Target="https://ca.wikipedia.org/wiki/Epid%C3%A8mia_de_pneum%C3%B2nia_per_coronavirus_de_Wuhan_de_2019-2020" TargetMode="External"/><Relationship Id="rId7" Type="http://schemas.openxmlformats.org/officeDocument/2006/relationships/hyperlink" Target="https://ca.wikipedia.org/wiki/Tos" TargetMode="External"/><Relationship Id="rId8" Type="http://schemas.openxmlformats.org/officeDocument/2006/relationships/hyperlink" Target="https://ca.wikipedia.org/wiki/Dispnea" TargetMode="External"/><Relationship Id="rId9" Type="http://schemas.openxmlformats.org/officeDocument/2006/relationships/hyperlink" Target="https://ca.wikipedia.org/wiki/Mi%C3%A0lgia" TargetMode="External"/><Relationship Id="rId10" Type="http://schemas.openxmlformats.org/officeDocument/2006/relationships/hyperlink" Target="https://ca.wikipedia.org/wiki/Fatiga_muscular" TargetMode="External"/><Relationship Id="rId11" Type="http://schemas.openxmlformats.org/officeDocument/2006/relationships/hyperlink" Target="https://ca.wikipedia.org/wiki/Diarrea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>
                <a:solidFill>
                  <a:srgbClr val="FF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COVID-19</a:t>
            </a:r>
            <a:endParaRPr>
              <a:solidFill>
                <a:srgbClr val="FF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38850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INFORMACIÓ SOBRE EL CORONAVIRUS </a:t>
            </a:r>
            <a:endParaRPr>
              <a:solidFill>
                <a:srgbClr val="FFFFFF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>
                <a:solidFill>
                  <a:srgbClr val="FF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INFORMACIÓ BÀSICA</a:t>
            </a:r>
            <a:r>
              <a:rPr lang="ca">
                <a:latin typeface="Permanent Marker"/>
                <a:ea typeface="Permanent Marker"/>
                <a:cs typeface="Permanent Marker"/>
                <a:sym typeface="Permanent Marker"/>
              </a:rPr>
              <a:t> </a:t>
            </a:r>
            <a:endParaRPr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98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a" sz="1750" b="1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La COVID-19, també coneguda com a Coronavirus, és una </a:t>
            </a:r>
            <a:r>
              <a:rPr lang="ca" sz="1750" b="1">
                <a:solidFill>
                  <a:srgbClr val="FFFFFF"/>
                </a:solidFill>
                <a:uFill>
                  <a:noFill/>
                </a:uFill>
                <a:latin typeface="Amatic SC"/>
                <a:ea typeface="Amatic SC"/>
                <a:cs typeface="Amatic SC"/>
                <a:sym typeface="Amatic SC"/>
                <a:hlinkClick r:id="rId4"/>
              </a:rPr>
              <a:t>malaltia</a:t>
            </a:r>
            <a:r>
              <a:rPr lang="ca" sz="1750" b="1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 causada pel </a:t>
            </a:r>
            <a:r>
              <a:rPr lang="ca" sz="1750" b="1">
                <a:solidFill>
                  <a:srgbClr val="FFFFFF"/>
                </a:solidFill>
                <a:uFill>
                  <a:noFill/>
                </a:uFill>
                <a:latin typeface="Amatic SC"/>
                <a:ea typeface="Amatic SC"/>
                <a:cs typeface="Amatic SC"/>
                <a:sym typeface="Amatic SC"/>
                <a:hlinkClick r:id="rId5"/>
              </a:rPr>
              <a:t>SARS-CoV-2</a:t>
            </a:r>
            <a:r>
              <a:rPr lang="ca" sz="1750" b="1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. La malaltia es va descobrir a </a:t>
            </a:r>
            <a:r>
              <a:rPr lang="ca" sz="1750" b="1">
                <a:solidFill>
                  <a:srgbClr val="FFFFFF"/>
                </a:solidFill>
                <a:uFill>
                  <a:noFill/>
                </a:uFill>
                <a:latin typeface="Amatic SC"/>
                <a:ea typeface="Amatic SC"/>
                <a:cs typeface="Amatic SC"/>
                <a:sym typeface="Amatic SC"/>
                <a:hlinkClick r:id="rId6"/>
              </a:rPr>
              <a:t>2019-2020</a:t>
            </a:r>
            <a:r>
              <a:rPr lang="ca" sz="1750" b="1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.</a:t>
            </a:r>
            <a:endParaRPr sz="1750" b="1" baseline="30000">
              <a:solidFill>
                <a:srgbClr val="FFFFFF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a" sz="1750" b="1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La malaltia pot presentar pocs síMPtomes: febre, </a:t>
            </a:r>
            <a:r>
              <a:rPr lang="ca" sz="1750" b="1">
                <a:solidFill>
                  <a:srgbClr val="FFFFFF"/>
                </a:solidFill>
                <a:uFill>
                  <a:noFill/>
                </a:uFill>
                <a:latin typeface="Amatic SC"/>
                <a:ea typeface="Amatic SC"/>
                <a:cs typeface="Amatic SC"/>
                <a:sym typeface="Amatic SC"/>
                <a:hlinkClick r:id="rId7"/>
              </a:rPr>
              <a:t>tos seca</a:t>
            </a:r>
            <a:r>
              <a:rPr lang="ca" sz="1750" b="1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, </a:t>
            </a:r>
            <a:r>
              <a:rPr lang="ca" sz="1750" b="1">
                <a:solidFill>
                  <a:srgbClr val="FFFFFF"/>
                </a:solidFill>
                <a:uFill>
                  <a:noFill/>
                </a:uFill>
                <a:latin typeface="Amatic SC"/>
                <a:ea typeface="Amatic SC"/>
                <a:cs typeface="Amatic SC"/>
                <a:sym typeface="Amatic SC"/>
                <a:hlinkClick r:id="rId8"/>
              </a:rPr>
              <a:t>sensació de falta d'aire</a:t>
            </a:r>
            <a:r>
              <a:rPr lang="ca" sz="1750" b="1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, et falla l'olfacte, </a:t>
            </a:r>
            <a:r>
              <a:rPr lang="ca" sz="1750" b="1">
                <a:solidFill>
                  <a:srgbClr val="FFFFFF"/>
                </a:solidFill>
                <a:uFill>
                  <a:noFill/>
                </a:uFill>
                <a:latin typeface="Amatic SC"/>
                <a:ea typeface="Amatic SC"/>
                <a:cs typeface="Amatic SC"/>
                <a:sym typeface="Amatic SC"/>
                <a:hlinkClick r:id="rId9"/>
              </a:rPr>
              <a:t>dolor als músculs</a:t>
            </a:r>
            <a:r>
              <a:rPr lang="ca" sz="1750" b="1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, </a:t>
            </a:r>
            <a:r>
              <a:rPr lang="ca" sz="1750" b="1">
                <a:solidFill>
                  <a:srgbClr val="FFFFFF"/>
                </a:solidFill>
                <a:uFill>
                  <a:noFill/>
                </a:uFill>
                <a:latin typeface="Amatic SC"/>
                <a:ea typeface="Amatic SC"/>
                <a:cs typeface="Amatic SC"/>
                <a:sym typeface="Amatic SC"/>
                <a:hlinkClick r:id="rId10"/>
              </a:rPr>
              <a:t>cansament</a:t>
            </a:r>
            <a:r>
              <a:rPr lang="ca" sz="1750" b="1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. També poden haver-hi altres sÍMPtomes, com la </a:t>
            </a:r>
            <a:r>
              <a:rPr lang="ca" sz="1750" b="1">
                <a:solidFill>
                  <a:srgbClr val="FFFFFF"/>
                </a:solidFill>
                <a:uFill>
                  <a:noFill/>
                </a:uFill>
                <a:latin typeface="Amatic SC"/>
                <a:ea typeface="Amatic SC"/>
                <a:cs typeface="Amatic SC"/>
                <a:sym typeface="Amatic SC"/>
                <a:hlinkClick r:id="rId11"/>
              </a:rPr>
              <a:t>diarrea</a:t>
            </a:r>
            <a:r>
              <a:rPr lang="ca" sz="1750" b="1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. Tot i que la majoria dels casos són lleus, va ha pitjor, poden aparèixer una o més malalties. Fins al 25 maig 2020, s'han produït (aproximadament), 345.000 morts confirmades i 5.411.000 casos confirmats</a:t>
            </a:r>
            <a:r>
              <a:rPr lang="ca" sz="1750" b="1" baseline="30000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 </a:t>
            </a:r>
            <a:r>
              <a:rPr lang="ca" sz="1750" b="1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(habitualment no es tenen en compte les morts o els casos sospitats).</a:t>
            </a:r>
            <a:endParaRPr sz="1750" b="1">
              <a:solidFill>
                <a:srgbClr val="FFFFFF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500"/>
              </a:spcBef>
              <a:spcAft>
                <a:spcPts val="1600"/>
              </a:spcAft>
              <a:buNone/>
            </a:pP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100">
        <p:fade thruBlk="1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48700" y="1860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Informació sobre els països infectats</a:t>
            </a:r>
            <a:endParaRPr>
              <a:solidFill>
                <a:srgbClr val="00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758700"/>
            <a:ext cx="8746800" cy="417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>
              <a:solidFill>
                <a:srgbClr val="212529"/>
              </a:solidFill>
              <a:highlight>
                <a:srgbClr val="FFFFFF"/>
              </a:highlight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ca" sz="1400" b="1" u="sng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Afganistán (10.582 infectats)</a:t>
            </a:r>
            <a:r>
              <a:rPr lang="ca" sz="1400" b="1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                                      </a:t>
            </a:r>
            <a:r>
              <a:rPr lang="ca" sz="1400" b="1" u="sng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 Brasil (391.222 infectats)</a:t>
            </a:r>
            <a:r>
              <a:rPr lang="ca" sz="1400" b="1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                                                 </a:t>
            </a:r>
            <a:r>
              <a:rPr lang="ca" sz="1400" b="1" u="sng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Egipto (17.265 infectats)</a:t>
            </a:r>
            <a:endParaRPr sz="1400" b="1" u="sng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ca" sz="1400" b="1" u="sng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Alemania (181.200 infectats)</a:t>
            </a:r>
            <a:r>
              <a:rPr lang="ca" sz="1400" b="1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                                        </a:t>
            </a:r>
            <a:r>
              <a:rPr lang="ca" sz="1400" b="1" u="sng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Canadá (88.093 infectats)</a:t>
            </a:r>
            <a:r>
              <a:rPr lang="ca" sz="1400" b="1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                                     </a:t>
            </a:r>
            <a:r>
              <a:rPr lang="ca" sz="1400" b="1" u="sng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Emiratos Árabes Unidos (29.485 infectats)</a:t>
            </a:r>
            <a:endParaRPr sz="1400" b="1" u="sng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ca" sz="1400" b="1" u="sng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Arabia Saudí (76.726 infectats)</a:t>
            </a:r>
            <a:r>
              <a:rPr lang="ca" sz="1400" b="1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                                     </a:t>
            </a:r>
            <a:r>
              <a:rPr lang="ca" sz="1400" b="1" u="sng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Chile (77.961 infectats)</a:t>
            </a:r>
            <a:endParaRPr sz="1400" b="1" u="sng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ca" sz="1400" b="1" u="sng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Argentina (12.076 infectats)</a:t>
            </a:r>
            <a:r>
              <a:rPr lang="ca" sz="1400" b="1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                                          </a:t>
            </a:r>
            <a:r>
              <a:rPr lang="ca" sz="1400" b="1" u="sng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 China (84.103 infectats)</a:t>
            </a:r>
            <a:endParaRPr sz="1400" b="1" u="sng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ca" sz="1400" b="1" u="sng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Austria (16.503 infectats)</a:t>
            </a:r>
            <a:r>
              <a:rPr lang="ca" sz="1400" b="1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                                               </a:t>
            </a:r>
            <a:r>
              <a:rPr lang="ca" sz="1400" b="1" u="sng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Colombia (21.175 infectats)</a:t>
            </a:r>
            <a:endParaRPr sz="1400" b="1" u="sng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ca" sz="1400" b="1" u="sng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Bangladesh (33.610 infectats)</a:t>
            </a:r>
            <a:r>
              <a:rPr lang="ca" sz="1400" b="1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                                        </a:t>
            </a:r>
            <a:r>
              <a:rPr lang="ca" sz="1400" b="1" u="sng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Corea del Sur (11.206 infectats)</a:t>
            </a:r>
            <a:endParaRPr sz="1400" b="1" u="sng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ca" sz="1400" b="1" u="sng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Bèlgica (57.092 infectats)</a:t>
            </a:r>
            <a:r>
              <a:rPr lang="ca" sz="1400" b="1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                                                </a:t>
            </a:r>
            <a:r>
              <a:rPr lang="ca" sz="1400" b="1" u="sng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Dinamarca (11.559 infectats)</a:t>
            </a:r>
            <a:endParaRPr sz="1400" b="1" u="sng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ca" sz="1400" b="1" u="sng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Bielorrusia (36.198 infectats)</a:t>
            </a:r>
            <a:r>
              <a:rPr lang="ca" sz="1400" b="1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                                         </a:t>
            </a:r>
            <a:r>
              <a:rPr lang="ca" sz="1400" b="1" u="sng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 Ecuador (36.756 infectats)</a:t>
            </a:r>
            <a:endParaRPr sz="1400" b="1" u="sng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None/>
            </a:pPr>
            <a:endParaRPr sz="1200">
              <a:solidFill>
                <a:srgbClr val="212529"/>
              </a:solidFill>
              <a:highlight>
                <a:srgbClr val="FFFFFF"/>
              </a:highlight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None/>
            </a:pPr>
            <a:endParaRPr sz="1200">
              <a:solidFill>
                <a:srgbClr val="212529"/>
              </a:solidFill>
              <a:highlight>
                <a:srgbClr val="FFFFFF"/>
              </a:highlight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None/>
            </a:pPr>
            <a:endParaRPr sz="1200">
              <a:solidFill>
                <a:srgbClr val="212529"/>
              </a:solidFill>
              <a:highlight>
                <a:srgbClr val="FFFFFF"/>
              </a:highlight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>
              <a:solidFill>
                <a:srgbClr val="212529"/>
              </a:solidFill>
              <a:highlight>
                <a:srgbClr val="FFFFFF"/>
              </a:highlight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1100"/>
              </a:spcBef>
              <a:spcAft>
                <a:spcPts val="1600"/>
              </a:spcAft>
              <a:buNone/>
            </a:pPr>
            <a:endParaRPr sz="1000">
              <a:solidFill>
                <a:srgbClr val="212529"/>
              </a:solidFill>
              <a:highlight>
                <a:srgbClr val="FFFFFF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900">
        <p14:prism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>
                <a:latin typeface="Permanent Marker"/>
                <a:ea typeface="Permanent Marker"/>
                <a:cs typeface="Permanent Marker"/>
                <a:sym typeface="Permanent Marker"/>
              </a:rPr>
              <a:t>MÉS PAÏSOS INFECTATS  ( N’HI </a:t>
            </a:r>
            <a:r>
              <a:rPr lang="ca" sz="2900">
                <a:latin typeface="Permanent Marker"/>
                <a:ea typeface="Permanent Marker"/>
                <a:cs typeface="Permanent Marker"/>
                <a:sym typeface="Permanent Marker"/>
              </a:rPr>
              <a:t>ha més )</a:t>
            </a:r>
            <a:endParaRPr sz="29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62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" sz="1400" b="1" u="sng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España (236.259  infectats)</a:t>
            </a:r>
            <a:r>
              <a:rPr lang="ca" sz="1400" b="1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                                                                  </a:t>
            </a:r>
            <a:r>
              <a:rPr lang="ca" sz="1400" b="1" u="sng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Israel (16.720 infectats)                                                                                              </a:t>
            </a:r>
            <a:endParaRPr sz="1400" b="1" u="sng">
              <a:solidFill>
                <a:srgbClr val="212529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a" sz="1400" b="1" u="sng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Estados Unidos (1.681.418 infectats)</a:t>
            </a:r>
            <a:r>
              <a:rPr lang="ca" sz="1400" b="1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                                                     </a:t>
            </a:r>
            <a:r>
              <a:rPr lang="ca" sz="1400" b="1" u="sng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Italia (230.555 infectats)                                         </a:t>
            </a:r>
            <a:endParaRPr sz="1400" b="1" u="sng">
              <a:solidFill>
                <a:srgbClr val="212529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a" sz="1400" b="1" u="sng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Filipinas (14.035 infectats)</a:t>
            </a:r>
            <a:r>
              <a:rPr lang="ca" sz="1400" b="1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                                                                    </a:t>
            </a:r>
            <a:r>
              <a:rPr lang="ca" sz="1400" b="1" u="sng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Japón (16.550 infectats)</a:t>
            </a:r>
            <a:endParaRPr sz="1400" b="1" u="sng">
              <a:solidFill>
                <a:srgbClr val="212529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a" sz="1400" b="1" u="sng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Francia (182.847  infectats)</a:t>
            </a:r>
            <a:r>
              <a:rPr lang="ca" sz="1400" b="1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                                                                   </a:t>
            </a:r>
            <a:r>
              <a:rPr lang="ca" sz="1400" b="1" u="sng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Kuwait (21.302 infectats)</a:t>
            </a:r>
            <a:endParaRPr sz="1400" b="1" u="sng">
              <a:solidFill>
                <a:srgbClr val="212529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a" sz="1400" b="1" u="sng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India (151.876 infectats)</a:t>
            </a:r>
            <a:r>
              <a:rPr lang="ca" sz="1400" b="1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                                                                         </a:t>
            </a:r>
            <a:r>
              <a:rPr lang="ca" sz="1400" b="1" u="sng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México (74.560 infectats)</a:t>
            </a:r>
            <a:endParaRPr sz="1400" b="1" u="sng">
              <a:solidFill>
                <a:srgbClr val="212529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a" sz="1400" b="1" u="sng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Indonesia (22.271 infectats)</a:t>
            </a:r>
            <a:r>
              <a:rPr lang="ca" sz="1400" b="1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                                                                    </a:t>
            </a:r>
            <a:r>
              <a:rPr lang="ca" sz="1400" b="1" u="sng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Países Bajos (45.437 infectats)</a:t>
            </a:r>
            <a:endParaRPr sz="1400" b="1" u="sng">
              <a:solidFill>
                <a:srgbClr val="212529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a" sz="1400" b="1" u="sng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Irán (139.511 infectats)</a:t>
            </a:r>
            <a:r>
              <a:rPr lang="ca" sz="1400" b="1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                                                                            </a:t>
            </a:r>
            <a:r>
              <a:rPr lang="ca" sz="1400" b="1" u="sng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Pakistán (56.349  infectats)</a:t>
            </a:r>
            <a:endParaRPr sz="1400" b="1" u="sng">
              <a:solidFill>
                <a:srgbClr val="212529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a" sz="1400" b="1" u="sng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Irlanda (24.639 infectats)</a:t>
            </a:r>
            <a:r>
              <a:rPr lang="ca" sz="1400" b="1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                                                                          </a:t>
            </a:r>
            <a:r>
              <a:rPr lang="ca" sz="1400" b="1" u="sng">
                <a:solidFill>
                  <a:srgbClr val="212529"/>
                </a:solidFill>
                <a:latin typeface="Amatic SC"/>
                <a:ea typeface="Amatic SC"/>
                <a:cs typeface="Amatic SC"/>
                <a:sym typeface="Amatic SC"/>
              </a:rPr>
              <a:t>Panamá (10.926  infectats)  </a:t>
            </a:r>
            <a:r>
              <a:rPr lang="ca" sz="1200">
                <a:solidFill>
                  <a:srgbClr val="212529"/>
                </a:solidFill>
                <a:latin typeface="Oswald"/>
                <a:ea typeface="Oswald"/>
                <a:cs typeface="Oswald"/>
                <a:sym typeface="Oswald"/>
              </a:rPr>
              <a:t>        </a:t>
            </a:r>
            <a:r>
              <a:rPr lang="ca" sz="1200">
                <a:solidFill>
                  <a:srgbClr val="212529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                                                            </a:t>
            </a:r>
            <a:endParaRPr sz="1200">
              <a:solidFill>
                <a:srgbClr val="212529"/>
              </a:solidFill>
              <a:highlight>
                <a:srgbClr val="FFFFFF"/>
              </a:highlight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1100"/>
              </a:spcBef>
              <a:spcAft>
                <a:spcPts val="1600"/>
              </a:spcAft>
              <a:buNone/>
            </a:pPr>
            <a:r>
              <a:rPr lang="ca"/>
              <a:t>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900">
        <p14:prism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245075" y="134200"/>
            <a:ext cx="8520600" cy="9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>
                <a:solidFill>
                  <a:srgbClr val="FF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COSES QUE HE APRÈS DURANT EL CONFINAMENT</a:t>
            </a:r>
            <a:endParaRPr>
              <a:solidFill>
                <a:srgbClr val="FF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48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matic SC"/>
              <a:buChar char="●"/>
            </a:pPr>
            <a:r>
              <a:rPr lang="ca" sz="1400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he après ha pintar</a:t>
            </a:r>
            <a:endParaRPr sz="1400">
              <a:solidFill>
                <a:srgbClr val="FFFFFF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matic SC"/>
              <a:buChar char="●"/>
            </a:pPr>
            <a:r>
              <a:rPr lang="ca" sz="1400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a ballar millor</a:t>
            </a:r>
            <a:endParaRPr sz="1400">
              <a:solidFill>
                <a:srgbClr val="FFFFFF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matic SC"/>
              <a:buChar char="●"/>
            </a:pPr>
            <a:r>
              <a:rPr lang="ca" sz="1400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a cantar millor</a:t>
            </a:r>
            <a:endParaRPr sz="1400">
              <a:solidFill>
                <a:srgbClr val="FFFFFF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matic SC"/>
              <a:buChar char="●"/>
            </a:pPr>
            <a:r>
              <a:rPr lang="ca" sz="1400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a prevenir de no contagiar-me</a:t>
            </a:r>
            <a:endParaRPr sz="1400">
              <a:solidFill>
                <a:srgbClr val="FFFFFF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matic SC"/>
              <a:buChar char="●"/>
            </a:pPr>
            <a:r>
              <a:rPr lang="ca" sz="1400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a tocar més cançons amb la flauta </a:t>
            </a:r>
            <a:endParaRPr sz="1400">
              <a:solidFill>
                <a:srgbClr val="FFFFFF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matic SC"/>
              <a:buChar char="●"/>
            </a:pPr>
            <a:r>
              <a:rPr lang="ca" sz="1400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a combinar millor les prendes que em poso    </a:t>
            </a:r>
            <a:endParaRPr sz="1400">
              <a:solidFill>
                <a:srgbClr val="FFFFFF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matic SC"/>
              <a:buChar char="●"/>
            </a:pPr>
            <a:r>
              <a:rPr lang="ca" sz="1400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he estudiat una mica el coronavirus   </a:t>
            </a:r>
            <a:r>
              <a:rPr lang="ca" sz="14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rPr>
              <a:t>etc…</a:t>
            </a:r>
            <a:endParaRPr sz="1400">
              <a:solidFill>
                <a:srgbClr val="FFFFFF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9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274800"/>
            <a:ext cx="8520600" cy="9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>
                <a:solidFill>
                  <a:srgbClr val="FF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 MESURES HEM DE PRENDRE PER NO CONTAGIAR-NOS</a:t>
            </a:r>
            <a:endParaRPr>
              <a:solidFill>
                <a:srgbClr val="FF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Amatic SC"/>
              <a:buAutoNum type="arabicPeriod"/>
            </a:pPr>
            <a:r>
              <a:rPr lang="ca" sz="1900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mantenir una distància de 2 m per persona</a:t>
            </a:r>
            <a:endParaRPr sz="1900">
              <a:solidFill>
                <a:srgbClr val="FFFFFF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Amatic SC"/>
              <a:buAutoNum type="arabicPeriod"/>
            </a:pPr>
            <a:r>
              <a:rPr lang="ca" sz="1900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Quan surtis de casa sempre mascarilla i també s'aplica la primera norma </a:t>
            </a:r>
            <a:endParaRPr sz="1900">
              <a:solidFill>
                <a:srgbClr val="FFFFFF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Amatic SC"/>
              <a:buAutoNum type="arabicPeriod"/>
            </a:pPr>
            <a:r>
              <a:rPr lang="ca" sz="1900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rentar-se les mans de tant en tant</a:t>
            </a:r>
            <a:endParaRPr sz="1900">
              <a:solidFill>
                <a:srgbClr val="FFFFFF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Amatic SC"/>
              <a:buAutoNum type="arabicPeriod"/>
            </a:pPr>
            <a:r>
              <a:rPr lang="ca" sz="1900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no tocar-se la cara, nas, boca i ulls</a:t>
            </a:r>
            <a:endParaRPr sz="1900">
              <a:solidFill>
                <a:srgbClr val="FFFFFF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311700" y="1835375"/>
            <a:ext cx="8520600" cy="1172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>
                <a:solidFill>
                  <a:srgbClr val="EA9999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ESPERO QUE uS AGRADI</a:t>
            </a:r>
            <a:endParaRPr>
              <a:solidFill>
                <a:srgbClr val="EA9999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>
                <a:solidFill>
                  <a:srgbClr val="EA9999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&lt;3 &lt;3 &lt;3 </a:t>
            </a:r>
            <a:endParaRPr>
              <a:solidFill>
                <a:srgbClr val="EA9999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9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134F5C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412</Words>
  <Application>Microsoft Macintosh PowerPoint</Application>
  <PresentationFormat>Presentación en pantalla (16:9)</PresentationFormat>
  <Paragraphs>43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Amatic SC</vt:lpstr>
      <vt:lpstr>Permanent Marker</vt:lpstr>
      <vt:lpstr>Oswald</vt:lpstr>
      <vt:lpstr>Simple Light</vt:lpstr>
      <vt:lpstr>COVID-19</vt:lpstr>
      <vt:lpstr>INFORMACIÓ BÀSICA </vt:lpstr>
      <vt:lpstr>Informació sobre els països infectats</vt:lpstr>
      <vt:lpstr>MÉS PAÏSOS INFECTATS  ( N’HI ha més )</vt:lpstr>
      <vt:lpstr>COSES QUE HE APRÈS DURANT EL CONFINAMENT</vt:lpstr>
      <vt:lpstr> MESURES HEM DE PRENDRE PER NO CONTAGIAR-NOS</vt:lpstr>
      <vt:lpstr>ESPERO QUE uS AGRADI &lt;3 &lt;3 &lt;3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</dc:title>
  <cp:lastModifiedBy>Montserrat Casalins</cp:lastModifiedBy>
  <cp:revision>1</cp:revision>
  <dcterms:modified xsi:type="dcterms:W3CDTF">2020-06-08T08:05:56Z</dcterms:modified>
</cp:coreProperties>
</file>