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5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3994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7b6177b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7b6177b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7b44603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7b44603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7b446036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7b446036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7b446036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7b446036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s://ca.wikipedia.org/wiki/Fatiga_muscular" TargetMode="External"/><Relationship Id="rId12" Type="http://schemas.openxmlformats.org/officeDocument/2006/relationships/hyperlink" Target="https://ca.wikipedia.org/wiki/Diarrea" TargetMode="Externa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s://ca.wikipedia.org/wiki/Epid%C3%A8mia_de_pneum%C3%B2nia_per_coronavirus_de_Wuhan_de_2019-2020" TargetMode="External"/><Relationship Id="rId5" Type="http://schemas.openxmlformats.org/officeDocument/2006/relationships/hyperlink" Target="https://ca.wikipedia.org/wiki/Febre" TargetMode="External"/><Relationship Id="rId6" Type="http://schemas.openxmlformats.org/officeDocument/2006/relationships/hyperlink" Target="https://ca.wikipedia.org/wiki/Tos" TargetMode="External"/><Relationship Id="rId7" Type="http://schemas.openxmlformats.org/officeDocument/2006/relationships/hyperlink" Target="https://ca.wikipedia.org/wiki/Esput" TargetMode="External"/><Relationship Id="rId8" Type="http://schemas.openxmlformats.org/officeDocument/2006/relationships/hyperlink" Target="https://ca.wikipedia.org/wiki/Dispnea" TargetMode="External"/><Relationship Id="rId9" Type="http://schemas.openxmlformats.org/officeDocument/2006/relationships/hyperlink" Target="https://ca.wikipedia.org/wiki/Hipo%C3%B2smia" TargetMode="External"/><Relationship Id="rId10" Type="http://schemas.openxmlformats.org/officeDocument/2006/relationships/hyperlink" Target="https://ca.wikipedia.org/wiki/Mi%C3%A0lg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s://ca.wikipedia.org/wiki/Malaltia_de_transmissi%C3%B3_a%C3%A8ria" TargetMode="External"/><Relationship Id="rId5" Type="http://schemas.openxmlformats.org/officeDocument/2006/relationships/hyperlink" Target="https://ca.wikipedia.org/wiki/Tos" TargetMode="External"/><Relationship Id="rId6" Type="http://schemas.openxmlformats.org/officeDocument/2006/relationships/hyperlink" Target="https://ca.wikipedia.org/wiki/Esternut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s://ca.wikipedia.org/wiki/Higiene" TargetMode="External"/><Relationship Id="rId5" Type="http://schemas.openxmlformats.org/officeDocument/2006/relationships/hyperlink" Target="https://ca.wikipedia.org/wiki/Rentat_de_mans" TargetMode="External"/><Relationship Id="rId6" Type="http://schemas.openxmlformats.org/officeDocument/2006/relationships/hyperlink" Target="https://ca.wikipedia.org/wiki/Distanciaci%C3%B3_social" TargetMode="Externa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hyperlink" Target="https://ca.wikipedia.org/wiki/Organitzaci%C3%B3_Mundial_de_la_Salut" TargetMode="External"/><Relationship Id="rId6" Type="http://schemas.openxmlformats.org/officeDocument/2006/relationships/hyperlink" Target="https://ca.wikipedia.org/wiki/Emerg%C3%A8ncia_sanit%C3%A0ria_de_preocupaci%C3%B3_internacional" TargetMode="External"/><Relationship Id="rId7" Type="http://schemas.openxmlformats.org/officeDocument/2006/relationships/hyperlink" Target="https://ca.wikipedia.org/wiki/Pand%C3%A8mi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0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3937" y="-154438"/>
            <a:ext cx="9691874" cy="54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67300" y="414425"/>
            <a:ext cx="8520600" cy="40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ca" sz="14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endParaRPr sz="14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</a:rPr>
              <a:t>El covid 19 és un virus que es va descobrir arran del </a:t>
            </a:r>
            <a:r>
              <a:rPr lang="ca" sz="1600">
                <a:solidFill>
                  <a:srgbClr val="000000"/>
                </a:solidFill>
                <a:uFill>
                  <a:noFill/>
                </a:uFill>
                <a:hlinkClick r:id="rId4"/>
              </a:rPr>
              <a:t>brot de coronavirus 2019-2020</a:t>
            </a:r>
            <a:r>
              <a:rPr lang="ca" sz="1600">
                <a:solidFill>
                  <a:srgbClr val="000000"/>
                </a:solidFill>
              </a:rPr>
              <a:t>.La malaltia es pot presentar asimptomàtica, amb pocs símptomes. Pot aparèixer </a:t>
            </a:r>
            <a:r>
              <a:rPr lang="ca" sz="1600">
                <a:solidFill>
                  <a:srgbClr val="000000"/>
                </a:solidFill>
                <a:uFill>
                  <a:noFill/>
                </a:uFill>
                <a:hlinkClick r:id="rId5"/>
              </a:rPr>
              <a:t>febre</a:t>
            </a:r>
            <a:r>
              <a:rPr lang="ca" sz="1600">
                <a:solidFill>
                  <a:srgbClr val="000000"/>
                </a:solidFill>
              </a:rPr>
              <a:t>, </a:t>
            </a:r>
            <a:r>
              <a:rPr lang="ca" sz="1600">
                <a:solidFill>
                  <a:srgbClr val="000000"/>
                </a:solidFill>
                <a:uFill>
                  <a:noFill/>
                </a:uFill>
                <a:hlinkClick r:id="rId6"/>
              </a:rPr>
              <a:t>tos seca</a:t>
            </a:r>
            <a:r>
              <a:rPr lang="ca" sz="1600">
                <a:solidFill>
                  <a:srgbClr val="000000"/>
                </a:solidFill>
              </a:rPr>
              <a:t>, producció d'</a:t>
            </a:r>
            <a:r>
              <a:rPr lang="ca" sz="1600">
                <a:solidFill>
                  <a:srgbClr val="000000"/>
                </a:solidFill>
                <a:uFill>
                  <a:noFill/>
                </a:uFill>
                <a:hlinkClick r:id="rId7"/>
              </a:rPr>
              <a:t>esputs</a:t>
            </a:r>
            <a:r>
              <a:rPr lang="ca" sz="1600">
                <a:solidFill>
                  <a:srgbClr val="000000"/>
                </a:solidFill>
              </a:rPr>
              <a:t>, </a:t>
            </a:r>
            <a:r>
              <a:rPr lang="ca" sz="1600">
                <a:solidFill>
                  <a:srgbClr val="000000"/>
                </a:solidFill>
                <a:uFill>
                  <a:noFill/>
                </a:uFill>
                <a:hlinkClick r:id="rId8"/>
              </a:rPr>
              <a:t>sensació de falta d'aire</a:t>
            </a:r>
            <a:r>
              <a:rPr lang="ca" sz="1600">
                <a:solidFill>
                  <a:srgbClr val="000000"/>
                </a:solidFill>
              </a:rPr>
              <a:t>, </a:t>
            </a:r>
            <a:r>
              <a:rPr lang="ca" sz="1600">
                <a:solidFill>
                  <a:srgbClr val="000000"/>
                </a:solidFill>
                <a:uFill>
                  <a:noFill/>
                </a:uFill>
                <a:hlinkClick r:id="rId9"/>
              </a:rPr>
              <a:t>afectació de l'olfacte</a:t>
            </a:r>
            <a:r>
              <a:rPr lang="ca" sz="1600">
                <a:solidFill>
                  <a:srgbClr val="000000"/>
                </a:solidFill>
              </a:rPr>
              <a:t>, </a:t>
            </a:r>
            <a:r>
              <a:rPr lang="ca" sz="1600">
                <a:solidFill>
                  <a:srgbClr val="000000"/>
                </a:solidFill>
                <a:uFill>
                  <a:noFill/>
                </a:uFill>
                <a:hlinkClick r:id="rId10"/>
              </a:rPr>
              <a:t>dolor als músculs</a:t>
            </a:r>
            <a:r>
              <a:rPr lang="ca" sz="1600">
                <a:solidFill>
                  <a:srgbClr val="000000"/>
                </a:solidFill>
              </a:rPr>
              <a:t> i  </a:t>
            </a:r>
            <a:r>
              <a:rPr lang="ca" sz="1600">
                <a:solidFill>
                  <a:srgbClr val="000000"/>
                </a:solidFill>
                <a:uFill>
                  <a:noFill/>
                </a:uFill>
                <a:hlinkClick r:id="rId11"/>
              </a:rPr>
              <a:t>cansamen</a:t>
            </a:r>
            <a:r>
              <a:rPr lang="ca" sz="1600">
                <a:solidFill>
                  <a:srgbClr val="000000"/>
                </a:solidFill>
              </a:rPr>
              <a:t>t. També s’han notificat símptomes gastrointestinals com la </a:t>
            </a:r>
            <a:r>
              <a:rPr lang="ca" sz="1600">
                <a:solidFill>
                  <a:srgbClr val="000000"/>
                </a:solidFill>
                <a:uFill>
                  <a:noFill/>
                </a:uFill>
                <a:hlinkClick r:id="rId12"/>
              </a:rPr>
              <a:t>diarrea</a:t>
            </a:r>
            <a:r>
              <a:rPr lang="ca" sz="1600">
                <a:solidFill>
                  <a:srgbClr val="000000"/>
                </a:solidFill>
              </a:rPr>
              <a:t>. Tot i que la majoria dels casos són lleus. 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67300" y="125800"/>
            <a:ext cx="85206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aveat"/>
                <a:ea typeface="Caveat"/>
                <a:cs typeface="Caveat"/>
                <a:sym typeface="Caveat"/>
              </a:rPr>
              <a:t>COVID 19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35025" y="2250775"/>
            <a:ext cx="4484824" cy="267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aveat"/>
                <a:ea typeface="Caveat"/>
                <a:cs typeface="Caveat"/>
                <a:sym typeface="Caveat"/>
              </a:rPr>
              <a:t>COVID 19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071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</a:rPr>
              <a:t>El virus s'escampa principalment per un contacte proper entre persones, sovint mitjançant </a:t>
            </a:r>
            <a:r>
              <a:rPr lang="ca" sz="1600">
                <a:solidFill>
                  <a:schemeClr val="dk1"/>
                </a:solidFill>
                <a:uFill>
                  <a:noFill/>
                </a:uFill>
                <a:hlinkClick r:id="rId4"/>
              </a:rPr>
              <a:t>petites gotetes</a:t>
            </a:r>
            <a:r>
              <a:rPr lang="ca" sz="1600">
                <a:solidFill>
                  <a:schemeClr val="dk1"/>
                </a:solidFill>
              </a:rPr>
              <a:t> produïdes per </a:t>
            </a:r>
            <a:r>
              <a:rPr lang="ca" sz="1600">
                <a:solidFill>
                  <a:schemeClr val="dk1"/>
                </a:solidFill>
                <a:uFill>
                  <a:noFill/>
                </a:uFill>
                <a:hlinkClick r:id="rId5"/>
              </a:rPr>
              <a:t>tos</a:t>
            </a:r>
            <a:r>
              <a:rPr lang="ca" sz="1600">
                <a:solidFill>
                  <a:schemeClr val="dk1"/>
                </a:solidFill>
              </a:rPr>
              <a:t>,</a:t>
            </a:r>
            <a:r>
              <a:rPr lang="ca" sz="1600">
                <a:solidFill>
                  <a:schemeClr val="dk1"/>
                </a:solidFill>
                <a:uFill>
                  <a:noFill/>
                </a:uFill>
                <a:hlinkClick r:id="rId6"/>
              </a:rPr>
              <a:t>esternuts</a:t>
            </a:r>
            <a:r>
              <a:rPr lang="ca" sz="1600">
                <a:solidFill>
                  <a:schemeClr val="dk1"/>
                </a:solidFill>
              </a:rPr>
              <a:t> o parlant.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9075" y="2183200"/>
            <a:ext cx="4546899" cy="27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125825"/>
            <a:ext cx="85206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latin typeface="Caveat"/>
                <a:ea typeface="Caveat"/>
                <a:cs typeface="Caveat"/>
                <a:sym typeface="Caveat"/>
              </a:rPr>
              <a:t>COVID 19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07900" y="836275"/>
            <a:ext cx="8520600" cy="3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</a:rPr>
              <a:t>La transmissió es pot limitar amb una bona </a:t>
            </a:r>
            <a:r>
              <a:rPr lang="ca" sz="1600">
                <a:solidFill>
                  <a:schemeClr val="dk1"/>
                </a:solidFill>
                <a:uFill>
                  <a:noFill/>
                </a:uFill>
                <a:hlinkClick r:id="rId4"/>
              </a:rPr>
              <a:t>higiene</a:t>
            </a:r>
            <a:r>
              <a:rPr lang="ca" sz="1600">
                <a:solidFill>
                  <a:schemeClr val="dk1"/>
                </a:solidFill>
              </a:rPr>
              <a:t> que inclou el </a:t>
            </a:r>
            <a:r>
              <a:rPr lang="ca" sz="1600">
                <a:solidFill>
                  <a:schemeClr val="dk1"/>
                </a:solidFill>
                <a:uFill>
                  <a:noFill/>
                </a:uFill>
                <a:hlinkClick r:id="rId5"/>
              </a:rPr>
              <a:t>rentat de mans</a:t>
            </a:r>
            <a:r>
              <a:rPr lang="ca" sz="1600">
                <a:solidFill>
                  <a:schemeClr val="dk1"/>
                </a:solidFill>
              </a:rPr>
              <a:t> freqüent i correcte, </a:t>
            </a:r>
            <a:r>
              <a:rPr lang="ca" sz="1600">
                <a:solidFill>
                  <a:schemeClr val="dk1"/>
                </a:solidFill>
                <a:uFill>
                  <a:noFill/>
                </a:uFill>
                <a:hlinkClick r:id="rId6"/>
              </a:rPr>
              <a:t>mantenir-se a distància de les altres persones</a:t>
            </a:r>
            <a:r>
              <a:rPr lang="ca" sz="1600">
                <a:solidFill>
                  <a:schemeClr val="dk1"/>
                </a:solidFill>
              </a:rPr>
              <a:t> i no tocar-se la cara, també es recomanen mascaretes quan no es pot mantenir la distància.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3503" y="1928650"/>
            <a:ext cx="4009126" cy="30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6288" y="2101650"/>
            <a:ext cx="3687425" cy="2864251"/>
          </a:xfrm>
          <a:prstGeom prst="rect">
            <a:avLst/>
          </a:prstGeom>
          <a:noFill/>
          <a:ln>
            <a:noFill/>
          </a:ln>
          <a:effectLst>
            <a:reflection stA="45000" endPos="30000" fadeDir="5400012" sy="-100000" algn="bl" rotWithShape="0"/>
          </a:effectLst>
        </p:spPr>
      </p:pic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74700" y="902900"/>
            <a:ext cx="85206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</a:rPr>
              <a:t> L'</a:t>
            </a:r>
            <a:r>
              <a:rPr lang="ca" sz="1600">
                <a:solidFill>
                  <a:schemeClr val="dk1"/>
                </a:solidFill>
                <a:uFill>
                  <a:noFill/>
                </a:uFill>
                <a:hlinkClick r:id="rId5"/>
              </a:rPr>
              <a:t>Organització Mundial de la Salut</a:t>
            </a:r>
            <a:r>
              <a:rPr lang="ca" sz="1600">
                <a:solidFill>
                  <a:schemeClr val="dk1"/>
                </a:solidFill>
              </a:rPr>
              <a:t> (OMS) ha declarat que el brot de coronavirus 2019-2020 és una </a:t>
            </a:r>
            <a:r>
              <a:rPr lang="ca" sz="1600">
                <a:solidFill>
                  <a:schemeClr val="dk1"/>
                </a:solidFill>
                <a:uFill>
                  <a:noFill/>
                </a:uFill>
                <a:hlinkClick r:id="rId6"/>
              </a:rPr>
              <a:t>emergència sanitària de preocupació internacional</a:t>
            </a:r>
            <a:r>
              <a:rPr lang="ca" sz="1600">
                <a:solidFill>
                  <a:schemeClr val="dk1"/>
                </a:solidFill>
              </a:rPr>
              <a:t>. L'11 de març del 2020, l'OMS va declarar que el brot era una </a:t>
            </a:r>
            <a:r>
              <a:rPr lang="ca" sz="1600">
                <a:solidFill>
                  <a:schemeClr val="dk1"/>
                </a:solidFill>
                <a:uFill>
                  <a:noFill/>
                </a:uFill>
                <a:hlinkClick r:id="rId7"/>
              </a:rPr>
              <a:t>pandèmi</a:t>
            </a:r>
            <a:r>
              <a:rPr lang="ca">
                <a:solidFill>
                  <a:srgbClr val="000000"/>
                </a:solidFill>
              </a:rPr>
              <a:t>a.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latin typeface="Caveat"/>
                <a:ea typeface="Caveat"/>
                <a:cs typeface="Caveat"/>
                <a:sym typeface="Caveat"/>
              </a:rPr>
              <a:t>COVID 19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Macintosh PowerPoint</Application>
  <PresentationFormat>Presentación en pantalla (16:9)</PresentationFormat>
  <Paragraphs>9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Caveat</vt:lpstr>
      <vt:lpstr>Simple Light</vt:lpstr>
      <vt:lpstr>Presentación de PowerPoint</vt:lpstr>
      <vt:lpstr>COVID 19</vt:lpstr>
      <vt:lpstr>COVID 19</vt:lpstr>
      <vt:lpstr>COVID 19 </vt:lpstr>
      <vt:lpstr>COVID 19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Montserrat Casalins</cp:lastModifiedBy>
  <cp:revision>1</cp:revision>
  <dcterms:modified xsi:type="dcterms:W3CDTF">2020-06-04T17:01:48Z</dcterms:modified>
</cp:coreProperties>
</file>